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6A9931-ED31-4D24-AC56-96593523FA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DF457EB-DFDE-4457-B7C3-ADC3DB5E7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6459003-E519-4EE2-B5B2-19ACE35021AE}"/>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E4C0B0EC-16CB-4AEB-9716-2FA132086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0070A8-8266-4DFF-A897-DCC28D594EFA}"/>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274979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781AA6-28E6-48A8-95DA-25B247E3E4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618890-78A7-400C-AC55-E6AC32D61A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3DD6D9-53B7-4AB9-A19A-BE4B87E3A6E8}"/>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EF0EE331-5975-4941-96A0-8BF76D9619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6578B-161D-4F86-819F-541ACE53D2A7}"/>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69810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B4929F-C147-423B-BC8C-A5BE0AFB71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678392-FEAD-49B4-919A-F366CE626B6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8CB8A9-05F6-4DE9-B98B-277F31989699}"/>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F14F5F3D-A4A7-43A7-B544-BDA5E31C86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05E868-2798-41D2-8556-F00741389B7D}"/>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118611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D0A2F-28ED-4C81-B35C-88FC7DA173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D34CED-A829-4976-B98D-745DAD891F2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E25FB5-612A-47CC-9E63-088CE1FFD9EA}"/>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9FA788E8-2B96-4CD1-8051-C4793B29C1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2AFB3-3550-4B02-94DD-E1572E1A5587}"/>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243339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A694E-DE2B-4000-93A2-B446EC189E8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E34901-229B-443D-84EF-6733E76F7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C30E15-5D45-42EE-9494-13776E6D9144}"/>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2A27FF98-3149-41BF-A276-BCBFDFB15C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D3F454-8F98-4690-86DF-5867F9DBAE4E}"/>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128740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94349-4569-4C2D-BF74-7A1FF7268E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67F1D4-EA41-43AB-B6BA-45B769FF50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35BC10-7A82-4994-A287-B3D2520E312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2231748-E3DE-4979-95C7-5CE5395320F2}"/>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6" name="フッター プレースホルダー 5">
            <a:extLst>
              <a:ext uri="{FF2B5EF4-FFF2-40B4-BE49-F238E27FC236}">
                <a16:creationId xmlns:a16="http://schemas.microsoft.com/office/drawing/2014/main" id="{7BB5EAE6-37BA-497A-82DD-0658E645A4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AF3CF7-D7D0-47C3-AB9F-9A0EDE750946}"/>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127533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5C8A0D-74BD-47B0-A9B7-F3D52872F7F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9623B0-1B0D-432D-9983-B31650AC5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02F2EA-CE5E-472A-8317-FF4D93F80CB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8880E8-E4E4-447B-9338-797A09E6E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65407B-D549-4D9B-8D31-2200E05866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939A809-E88B-4F11-879D-B0C4455FBEA4}"/>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8" name="フッター プレースホルダー 7">
            <a:extLst>
              <a:ext uri="{FF2B5EF4-FFF2-40B4-BE49-F238E27FC236}">
                <a16:creationId xmlns:a16="http://schemas.microsoft.com/office/drawing/2014/main" id="{724FCD04-C5F6-4E7D-90A8-0885A63AC4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2D4752-0EB4-4923-8DA5-1A047FF443FD}"/>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269364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DB93FB-A218-4392-B178-B6207952DC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611262-A592-4309-8465-427B5B0BF816}"/>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4" name="フッター プレースホルダー 3">
            <a:extLst>
              <a:ext uri="{FF2B5EF4-FFF2-40B4-BE49-F238E27FC236}">
                <a16:creationId xmlns:a16="http://schemas.microsoft.com/office/drawing/2014/main" id="{DC32CF63-2044-43EA-83D0-481C7A40672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40A983-F3DD-4977-B9FC-FF1A77A7768E}"/>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61990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BF34ED9-7AEA-4D9D-A41F-1D8266462C5A}"/>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3" name="フッター プレースホルダー 2">
            <a:extLst>
              <a:ext uri="{FF2B5EF4-FFF2-40B4-BE49-F238E27FC236}">
                <a16:creationId xmlns:a16="http://schemas.microsoft.com/office/drawing/2014/main" id="{2DD89CEF-D8F9-4F9F-A58D-9DF68681D4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C1AD486-2B8C-4D37-BD04-6FB02C4262B3}"/>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43941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BE9DD-8F88-409B-B84A-F718BD2459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5FC214-D8D1-485B-9A6B-0D1CF2446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4B10BB0-3718-41F6-A9B4-7AABE577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7CE83F-868B-485D-BEDF-7F5A385B8186}"/>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6" name="フッター プレースホルダー 5">
            <a:extLst>
              <a:ext uri="{FF2B5EF4-FFF2-40B4-BE49-F238E27FC236}">
                <a16:creationId xmlns:a16="http://schemas.microsoft.com/office/drawing/2014/main" id="{6E10DD1C-A496-4340-825F-8DEF0821A4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69FFA7-7A6B-44BF-8183-BA19A9A9B2D3}"/>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40278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2B880-0935-4D28-B4FC-562E7CA633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D778BB7-7391-4DDC-8BF2-97FC52C43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C261E6A-F840-45A3-A6BF-32C5E87F5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E64124-F6B0-4F61-B11A-D28F2149C078}"/>
              </a:ext>
            </a:extLst>
          </p:cNvPr>
          <p:cNvSpPr>
            <a:spLocks noGrp="1"/>
          </p:cNvSpPr>
          <p:nvPr>
            <p:ph type="dt" sz="half" idx="10"/>
          </p:nvPr>
        </p:nvSpPr>
        <p:spPr/>
        <p:txBody>
          <a:bodyPr/>
          <a:lstStyle/>
          <a:p>
            <a:fld id="{39C2FE42-A56F-402A-9D04-77347AB74B35}" type="datetimeFigureOut">
              <a:rPr kumimoji="1" lang="ja-JP" altLang="en-US" smtClean="0"/>
              <a:t>2024/12/18</a:t>
            </a:fld>
            <a:endParaRPr kumimoji="1" lang="ja-JP" altLang="en-US"/>
          </a:p>
        </p:txBody>
      </p:sp>
      <p:sp>
        <p:nvSpPr>
          <p:cNvPr id="6" name="フッター プレースホルダー 5">
            <a:extLst>
              <a:ext uri="{FF2B5EF4-FFF2-40B4-BE49-F238E27FC236}">
                <a16:creationId xmlns:a16="http://schemas.microsoft.com/office/drawing/2014/main" id="{EA7084D7-3683-43CE-8EF0-78EABF737A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504F95-8ADD-4DE8-B2AF-0A86EA6D5E56}"/>
              </a:ext>
            </a:extLst>
          </p:cNvPr>
          <p:cNvSpPr>
            <a:spLocks noGrp="1"/>
          </p:cNvSpPr>
          <p:nvPr>
            <p:ph type="sldNum" sz="quarter" idx="12"/>
          </p:nvPr>
        </p:nvSpPr>
        <p:spPr/>
        <p:txBody>
          <a:body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32078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DECEB5-4133-47A4-A23E-D319B40C9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C95FEF-5719-4A18-B45A-F685943C1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6683FF-86D6-4840-A064-620F6C61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2FE42-A56F-402A-9D04-77347AB74B35}" type="datetimeFigureOut">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1A6D0435-76A9-4703-9142-D4F0E87C5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7C30773-D3F6-4AB2-8F7E-23115F14F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3C093-57F5-4EB7-A274-BB2F4EB3C5BC}" type="slidenum">
              <a:rPr kumimoji="1" lang="ja-JP" altLang="en-US" smtClean="0"/>
              <a:t>‹#›</a:t>
            </a:fld>
            <a:endParaRPr kumimoji="1" lang="ja-JP" altLang="en-US"/>
          </a:p>
        </p:txBody>
      </p:sp>
    </p:spTree>
    <p:extLst>
      <p:ext uri="{BB962C8B-B14F-4D97-AF65-F5344CB8AC3E}">
        <p14:creationId xmlns:p14="http://schemas.microsoft.com/office/powerpoint/2010/main" val="427074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85DCA-1039-4683-921E-F2F36CAD6BA3}"/>
              </a:ext>
            </a:extLst>
          </p:cNvPr>
          <p:cNvSpPr>
            <a:spLocks noGrp="1"/>
          </p:cNvSpPr>
          <p:nvPr>
            <p:ph type="ctrTitle"/>
          </p:nvPr>
        </p:nvSpPr>
        <p:spPr>
          <a:xfrm>
            <a:off x="1698811" y="1693026"/>
            <a:ext cx="9144000" cy="1273200"/>
          </a:xfrm>
        </p:spPr>
        <p:txBody>
          <a:bodyPr>
            <a:normAutofit/>
          </a:bodyPr>
          <a:lstStyle/>
          <a:p>
            <a:r>
              <a:rPr kumimoji="1" lang="ja-JP" altLang="en-US" sz="5400" b="1" dirty="0"/>
              <a:t>有休取得確認アプリ</a:t>
            </a:r>
          </a:p>
        </p:txBody>
      </p:sp>
      <p:sp>
        <p:nvSpPr>
          <p:cNvPr id="3" name="字幕 2">
            <a:extLst>
              <a:ext uri="{FF2B5EF4-FFF2-40B4-BE49-F238E27FC236}">
                <a16:creationId xmlns:a16="http://schemas.microsoft.com/office/drawing/2014/main" id="{491681E1-026C-46FA-A9DE-E48500D91917}"/>
              </a:ext>
            </a:extLst>
          </p:cNvPr>
          <p:cNvSpPr>
            <a:spLocks noGrp="1"/>
          </p:cNvSpPr>
          <p:nvPr>
            <p:ph type="subTitle" idx="1"/>
          </p:nvPr>
        </p:nvSpPr>
        <p:spPr>
          <a:xfrm>
            <a:off x="7637928" y="5361921"/>
            <a:ext cx="3204883" cy="463456"/>
          </a:xfrm>
        </p:spPr>
        <p:txBody>
          <a:bodyPr/>
          <a:lstStyle/>
          <a:p>
            <a:r>
              <a:rPr kumimoji="1" lang="ja-JP" altLang="en-US" dirty="0"/>
              <a:t>７</a:t>
            </a:r>
            <a:r>
              <a:rPr kumimoji="1" lang="en-US" altLang="ja-JP" dirty="0"/>
              <a:t>D</a:t>
            </a:r>
            <a:r>
              <a:rPr kumimoji="1" lang="ja-JP" altLang="en-US" dirty="0"/>
              <a:t>０９　瀬尾 千明</a:t>
            </a:r>
          </a:p>
        </p:txBody>
      </p:sp>
      <p:pic>
        <p:nvPicPr>
          <p:cNvPr id="5" name="グラフィックス 4" descr="ノートPCと共に携帯電話と電卓">
            <a:extLst>
              <a:ext uri="{FF2B5EF4-FFF2-40B4-BE49-F238E27FC236}">
                <a16:creationId xmlns:a16="http://schemas.microsoft.com/office/drawing/2014/main" id="{5207D70A-E3F2-42BA-A93D-B237687E5C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369680">
            <a:off x="800375" y="2966220"/>
            <a:ext cx="3403491" cy="3403491"/>
          </a:xfrm>
          <a:prstGeom prst="rect">
            <a:avLst/>
          </a:prstGeom>
        </p:spPr>
      </p:pic>
    </p:spTree>
    <p:extLst>
      <p:ext uri="{BB962C8B-B14F-4D97-AF65-F5344CB8AC3E}">
        <p14:creationId xmlns:p14="http://schemas.microsoft.com/office/powerpoint/2010/main" val="380372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67C3BE24-C706-4A74-B615-CD01BF26E71E}"/>
              </a:ext>
            </a:extLst>
          </p:cNvPr>
          <p:cNvSpPr>
            <a:spLocks noGrp="1"/>
          </p:cNvSpPr>
          <p:nvPr>
            <p:ph type="body" idx="1"/>
          </p:nvPr>
        </p:nvSpPr>
        <p:spPr>
          <a:xfrm>
            <a:off x="676835" y="416859"/>
            <a:ext cx="10515600" cy="6091517"/>
          </a:xfrm>
        </p:spPr>
        <p:txBody>
          <a:bodyPr>
            <a:normAutofit fontScale="70000" lnSpcReduction="20000"/>
          </a:bodyPr>
          <a:lstStyle/>
          <a:p>
            <a:pPr>
              <a:lnSpc>
                <a:spcPts val="3000"/>
              </a:lnSpc>
            </a:pPr>
            <a:r>
              <a:rPr kumimoji="1" lang="ja-JP" altLang="en-US" sz="3200" b="1" dirty="0">
                <a:solidFill>
                  <a:schemeClr val="tx1"/>
                </a:solidFill>
              </a:rPr>
              <a:t>　</a:t>
            </a:r>
            <a:r>
              <a:rPr kumimoji="1" lang="ja-JP" altLang="en-US" sz="4600" b="1" dirty="0">
                <a:solidFill>
                  <a:schemeClr val="tx1"/>
                </a:solidFill>
              </a:rPr>
              <a:t>目　的</a:t>
            </a:r>
            <a:endParaRPr kumimoji="1" lang="en-US" altLang="ja-JP" sz="4600" b="1" dirty="0">
              <a:solidFill>
                <a:schemeClr val="tx1"/>
              </a:solidFill>
            </a:endParaRPr>
          </a:p>
          <a:p>
            <a:pPr>
              <a:lnSpc>
                <a:spcPts val="3000"/>
              </a:lnSpc>
            </a:pPr>
            <a:r>
              <a:rPr kumimoji="1" lang="ja-JP" altLang="en-US" sz="3200" dirty="0">
                <a:solidFill>
                  <a:schemeClr val="tx1"/>
                </a:solidFill>
              </a:rPr>
              <a:t>　ユーザーの有給休暇取得日数が取得義務日数である</a:t>
            </a:r>
            <a:r>
              <a:rPr kumimoji="1" lang="en-US" altLang="ja-JP" sz="3200" dirty="0">
                <a:solidFill>
                  <a:schemeClr val="tx1"/>
                </a:solidFill>
              </a:rPr>
              <a:t>5</a:t>
            </a:r>
            <a:r>
              <a:rPr kumimoji="1" lang="ja-JP" altLang="en-US" sz="3200" dirty="0">
                <a:solidFill>
                  <a:schemeClr val="tx1"/>
                </a:solidFill>
              </a:rPr>
              <a:t>日以上かつ付与日数以内で　</a:t>
            </a:r>
            <a:endParaRPr kumimoji="1" lang="en-US" altLang="ja-JP" sz="3200" dirty="0">
              <a:solidFill>
                <a:schemeClr val="tx1"/>
              </a:solidFill>
            </a:endParaRPr>
          </a:p>
          <a:p>
            <a:pPr>
              <a:lnSpc>
                <a:spcPts val="3000"/>
              </a:lnSpc>
            </a:pPr>
            <a:r>
              <a:rPr lang="ja-JP" altLang="en-US" sz="3200" dirty="0">
                <a:solidFill>
                  <a:schemeClr val="tx1"/>
                </a:solidFill>
              </a:rPr>
              <a:t>　</a:t>
            </a:r>
            <a:r>
              <a:rPr kumimoji="1" lang="ja-JP" altLang="en-US" sz="3200" dirty="0">
                <a:solidFill>
                  <a:schemeClr val="tx1"/>
                </a:solidFill>
              </a:rPr>
              <a:t>あることを簡単に把握する。</a:t>
            </a:r>
            <a:endParaRPr kumimoji="1" lang="en-US" altLang="ja-JP" sz="3200" dirty="0">
              <a:solidFill>
                <a:schemeClr val="tx1"/>
              </a:solidFill>
            </a:endParaRPr>
          </a:p>
          <a:p>
            <a:pPr>
              <a:lnSpc>
                <a:spcPts val="3000"/>
              </a:lnSpc>
            </a:pPr>
            <a:endParaRPr kumimoji="1" lang="en-US" altLang="ja-JP" sz="3200" dirty="0">
              <a:solidFill>
                <a:schemeClr val="tx1"/>
              </a:solidFill>
            </a:endParaRPr>
          </a:p>
          <a:p>
            <a:pPr>
              <a:lnSpc>
                <a:spcPts val="3000"/>
              </a:lnSpc>
            </a:pPr>
            <a:r>
              <a:rPr kumimoji="1" lang="ja-JP" altLang="en-US" sz="3200" b="1" dirty="0">
                <a:solidFill>
                  <a:schemeClr val="tx1"/>
                </a:solidFill>
              </a:rPr>
              <a:t>　</a:t>
            </a:r>
            <a:r>
              <a:rPr kumimoji="1" lang="ja-JP" altLang="en-US" sz="4600" b="1" dirty="0">
                <a:solidFill>
                  <a:schemeClr val="tx1"/>
                </a:solidFill>
              </a:rPr>
              <a:t>背　景</a:t>
            </a:r>
            <a:endParaRPr kumimoji="1" lang="en-US" altLang="ja-JP" sz="4600" b="1" dirty="0">
              <a:solidFill>
                <a:schemeClr val="tx1"/>
              </a:solidFill>
            </a:endParaRPr>
          </a:p>
          <a:p>
            <a:pPr>
              <a:lnSpc>
                <a:spcPts val="3000"/>
              </a:lnSpc>
            </a:pPr>
            <a:r>
              <a:rPr kumimoji="1" lang="ja-JP" altLang="en-US" sz="3200" dirty="0">
                <a:solidFill>
                  <a:schemeClr val="tx1"/>
                </a:solidFill>
              </a:rPr>
              <a:t>　企業は労働基準法により従業員に年</a:t>
            </a:r>
            <a:r>
              <a:rPr kumimoji="1" lang="en-US" altLang="ja-JP" sz="3200" dirty="0">
                <a:solidFill>
                  <a:schemeClr val="tx1"/>
                </a:solidFill>
              </a:rPr>
              <a:t>5</a:t>
            </a:r>
            <a:r>
              <a:rPr kumimoji="1" lang="ja-JP" altLang="en-US" sz="3200" dirty="0">
                <a:solidFill>
                  <a:schemeClr val="tx1"/>
                </a:solidFill>
              </a:rPr>
              <a:t>日の有給休暇を取得させる義務がある。</a:t>
            </a:r>
            <a:endParaRPr kumimoji="1" lang="en-US" altLang="ja-JP" sz="3200" dirty="0">
              <a:solidFill>
                <a:schemeClr val="tx1"/>
              </a:solidFill>
            </a:endParaRPr>
          </a:p>
          <a:p>
            <a:pPr>
              <a:lnSpc>
                <a:spcPts val="3000"/>
              </a:lnSpc>
            </a:pPr>
            <a:r>
              <a:rPr kumimoji="1" lang="ja-JP" altLang="en-US" sz="3200">
                <a:solidFill>
                  <a:schemeClr val="tx1"/>
                </a:solidFill>
              </a:rPr>
              <a:t>　常に</a:t>
            </a:r>
            <a:r>
              <a:rPr kumimoji="1" lang="ja-JP" altLang="en-US" sz="3200" dirty="0">
                <a:solidFill>
                  <a:schemeClr val="tx1"/>
                </a:solidFill>
              </a:rPr>
              <a:t>自身の有給休暇取得状況を把 握しておかないと業務多忙な年度末ギリギリ</a:t>
            </a:r>
            <a:endParaRPr kumimoji="1" lang="en-US" altLang="ja-JP" sz="3200" dirty="0">
              <a:solidFill>
                <a:schemeClr val="tx1"/>
              </a:solidFill>
            </a:endParaRPr>
          </a:p>
          <a:p>
            <a:pPr>
              <a:lnSpc>
                <a:spcPts val="3000"/>
              </a:lnSpc>
            </a:pPr>
            <a:r>
              <a:rPr lang="ja-JP" altLang="en-US" sz="3200" dirty="0">
                <a:solidFill>
                  <a:schemeClr val="tx1"/>
                </a:solidFill>
              </a:rPr>
              <a:t>　</a:t>
            </a:r>
            <a:r>
              <a:rPr kumimoji="1" lang="ja-JP" altLang="en-US" sz="3200" dirty="0">
                <a:solidFill>
                  <a:schemeClr val="tx1"/>
                </a:solidFill>
              </a:rPr>
              <a:t>に駆け込みで有給休暇を取得しなければいけない事態になりかねない。</a:t>
            </a:r>
            <a:endParaRPr kumimoji="1" lang="en-US" altLang="ja-JP" sz="3200" dirty="0">
              <a:solidFill>
                <a:schemeClr val="tx1"/>
              </a:solidFill>
            </a:endParaRPr>
          </a:p>
          <a:p>
            <a:pPr>
              <a:lnSpc>
                <a:spcPts val="3000"/>
              </a:lnSpc>
            </a:pPr>
            <a:endParaRPr lang="en-US" altLang="ja-JP" sz="3200" dirty="0">
              <a:solidFill>
                <a:schemeClr val="tx1"/>
              </a:solidFill>
            </a:endParaRPr>
          </a:p>
          <a:p>
            <a:pPr>
              <a:lnSpc>
                <a:spcPts val="3000"/>
              </a:lnSpc>
            </a:pPr>
            <a:endParaRPr kumimoji="1" lang="en-US" altLang="ja-JP" sz="3200" dirty="0">
              <a:solidFill>
                <a:schemeClr val="tx1"/>
              </a:solidFill>
            </a:endParaRPr>
          </a:p>
          <a:p>
            <a:pPr>
              <a:lnSpc>
                <a:spcPts val="3000"/>
              </a:lnSpc>
            </a:pPr>
            <a:r>
              <a:rPr kumimoji="1" lang="ja-JP" altLang="en-US" sz="3200" b="1" u="sng" dirty="0">
                <a:solidFill>
                  <a:schemeClr val="tx1"/>
                </a:solidFill>
              </a:rPr>
              <a:t>自身の有休取得日数が</a:t>
            </a:r>
            <a:r>
              <a:rPr kumimoji="1" lang="en-US" altLang="ja-JP" sz="3200" b="1" u="sng" dirty="0">
                <a:solidFill>
                  <a:schemeClr val="tx1"/>
                </a:solidFill>
              </a:rPr>
              <a:t>5</a:t>
            </a:r>
            <a:r>
              <a:rPr kumimoji="1" lang="ja-JP" altLang="en-US" sz="3200" b="1" u="sng" dirty="0">
                <a:solidFill>
                  <a:schemeClr val="tx1"/>
                </a:solidFill>
              </a:rPr>
              <a:t>日を超えており、付与日数以内であるかを簡単に把握できるようにしたい。</a:t>
            </a:r>
            <a:endParaRPr kumimoji="1" lang="en-US" altLang="ja-JP" sz="3200" b="1" u="sng" dirty="0">
              <a:solidFill>
                <a:schemeClr val="tx1"/>
              </a:solidFill>
            </a:endParaRPr>
          </a:p>
        </p:txBody>
      </p:sp>
      <p:sp>
        <p:nvSpPr>
          <p:cNvPr id="5" name="二等辺三角形 4">
            <a:extLst>
              <a:ext uri="{FF2B5EF4-FFF2-40B4-BE49-F238E27FC236}">
                <a16:creationId xmlns:a16="http://schemas.microsoft.com/office/drawing/2014/main" id="{63DCC8B2-3F24-40ED-B486-A4F3B83743FE}"/>
              </a:ext>
            </a:extLst>
          </p:cNvPr>
          <p:cNvSpPr/>
          <p:nvPr/>
        </p:nvSpPr>
        <p:spPr>
          <a:xfrm rot="10800000">
            <a:off x="4845423" y="4679576"/>
            <a:ext cx="2501153" cy="766482"/>
          </a:xfrm>
          <a:prstGeom prst="triangle">
            <a:avLst/>
          </a:prstGeom>
          <a:solidFill>
            <a:schemeClr val="accent5">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5DEEC4BA-0EA4-4721-A247-2B76CDD3B1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58891" y="2501408"/>
            <a:ext cx="3316063" cy="3240508"/>
          </a:xfrm>
          <a:ln>
            <a:solidFill>
              <a:schemeClr val="bg1">
                <a:lumMod val="65000"/>
              </a:schemeClr>
            </a:solidFill>
          </a:ln>
        </p:spPr>
      </p:pic>
      <p:pic>
        <p:nvPicPr>
          <p:cNvPr id="8" name="コンテンツ プレースホルダー 7">
            <a:extLst>
              <a:ext uri="{FF2B5EF4-FFF2-40B4-BE49-F238E27FC236}">
                <a16:creationId xmlns:a16="http://schemas.microsoft.com/office/drawing/2014/main" id="{14DB9A07-04DA-4EE7-A199-160BE93B2A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54056" y="2501408"/>
            <a:ext cx="3316062" cy="3294716"/>
          </a:xfrm>
          <a:ln>
            <a:solidFill>
              <a:schemeClr val="bg1">
                <a:lumMod val="65000"/>
              </a:schemeClr>
            </a:solidFill>
          </a:ln>
        </p:spPr>
      </p:pic>
      <p:pic>
        <p:nvPicPr>
          <p:cNvPr id="10" name="図 9">
            <a:extLst>
              <a:ext uri="{FF2B5EF4-FFF2-40B4-BE49-F238E27FC236}">
                <a16:creationId xmlns:a16="http://schemas.microsoft.com/office/drawing/2014/main" id="{58458AAD-9A87-41FD-91C4-A12CEFF9E5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908" y="2192125"/>
            <a:ext cx="3455886" cy="3859073"/>
          </a:xfrm>
          <a:prstGeom prst="rect">
            <a:avLst/>
          </a:prstGeom>
          <a:ln>
            <a:solidFill>
              <a:schemeClr val="bg1">
                <a:lumMod val="65000"/>
              </a:schemeClr>
            </a:solidFill>
          </a:ln>
        </p:spPr>
      </p:pic>
      <p:sp>
        <p:nvSpPr>
          <p:cNvPr id="15" name="矢印: 左 14">
            <a:extLst>
              <a:ext uri="{FF2B5EF4-FFF2-40B4-BE49-F238E27FC236}">
                <a16:creationId xmlns:a16="http://schemas.microsoft.com/office/drawing/2014/main" id="{6211DB08-E04E-47CF-9AA7-6D00D212CA2E}"/>
              </a:ext>
            </a:extLst>
          </p:cNvPr>
          <p:cNvSpPr/>
          <p:nvPr/>
        </p:nvSpPr>
        <p:spPr>
          <a:xfrm rot="10800000">
            <a:off x="8029655" y="3422375"/>
            <a:ext cx="922927" cy="576168"/>
          </a:xfrm>
          <a:prstGeom prst="leftArrow">
            <a:avLst>
              <a:gd name="adj1" fmla="val 50000"/>
              <a:gd name="adj2" fmla="val 74348"/>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左 15">
            <a:extLst>
              <a:ext uri="{FF2B5EF4-FFF2-40B4-BE49-F238E27FC236}">
                <a16:creationId xmlns:a16="http://schemas.microsoft.com/office/drawing/2014/main" id="{CB4A9434-0545-4C93-882C-E2EAE6414865}"/>
              </a:ext>
            </a:extLst>
          </p:cNvPr>
          <p:cNvSpPr/>
          <p:nvPr/>
        </p:nvSpPr>
        <p:spPr>
          <a:xfrm>
            <a:off x="3997611" y="3487056"/>
            <a:ext cx="931618" cy="576168"/>
          </a:xfrm>
          <a:prstGeom prst="leftArrow">
            <a:avLst>
              <a:gd name="adj1" fmla="val 50000"/>
              <a:gd name="adj2" fmla="val 74348"/>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735B58-C5E5-4040-BB99-D2B13BC1C5BD}"/>
              </a:ext>
            </a:extLst>
          </p:cNvPr>
          <p:cNvSpPr txBox="1"/>
          <p:nvPr/>
        </p:nvSpPr>
        <p:spPr>
          <a:xfrm>
            <a:off x="1171135" y="1417392"/>
            <a:ext cx="11020865" cy="523220"/>
          </a:xfrm>
          <a:prstGeom prst="rect">
            <a:avLst/>
          </a:prstGeom>
          <a:noFill/>
        </p:spPr>
        <p:txBody>
          <a:bodyPr wrap="square" rtlCol="0">
            <a:spAutoFit/>
          </a:bodyPr>
          <a:lstStyle/>
          <a:p>
            <a:r>
              <a:rPr kumimoji="1" lang="ja-JP" altLang="en-US" sz="2800" dirty="0"/>
              <a:t>①取得状況確認機能　　②</a:t>
            </a:r>
            <a:r>
              <a:rPr lang="ja-JP" altLang="en-US" sz="2800" dirty="0"/>
              <a:t>リセット機能　　③</a:t>
            </a:r>
            <a:r>
              <a:rPr kumimoji="1" lang="ja-JP" altLang="en-US" sz="2800" dirty="0"/>
              <a:t>日数登録機能</a:t>
            </a:r>
            <a:r>
              <a:rPr lang="ja-JP" altLang="en-US" sz="2800" dirty="0"/>
              <a:t>　　</a:t>
            </a:r>
            <a:endParaRPr kumimoji="1" lang="ja-JP" altLang="en-US" sz="2800" dirty="0"/>
          </a:p>
        </p:txBody>
      </p:sp>
      <p:sp>
        <p:nvSpPr>
          <p:cNvPr id="5" name="テキスト ボックス 4">
            <a:extLst>
              <a:ext uri="{FF2B5EF4-FFF2-40B4-BE49-F238E27FC236}">
                <a16:creationId xmlns:a16="http://schemas.microsoft.com/office/drawing/2014/main" id="{067A5369-2ACC-42A5-AC59-76E138FA5CC8}"/>
              </a:ext>
            </a:extLst>
          </p:cNvPr>
          <p:cNvSpPr txBox="1"/>
          <p:nvPr/>
        </p:nvSpPr>
        <p:spPr>
          <a:xfrm>
            <a:off x="1171135" y="706860"/>
            <a:ext cx="2286000" cy="584775"/>
          </a:xfrm>
          <a:prstGeom prst="rect">
            <a:avLst/>
          </a:prstGeom>
          <a:noFill/>
        </p:spPr>
        <p:txBody>
          <a:bodyPr wrap="square" rtlCol="0">
            <a:spAutoFit/>
          </a:bodyPr>
          <a:lstStyle/>
          <a:p>
            <a:r>
              <a:rPr kumimoji="1" lang="ja-JP" altLang="en-US" sz="3200" b="1" dirty="0">
                <a:solidFill>
                  <a:schemeClr val="tx1"/>
                </a:solidFill>
              </a:rPr>
              <a:t>機　能</a:t>
            </a:r>
            <a:endParaRPr kumimoji="1" lang="ja-JP" altLang="en-US" dirty="0"/>
          </a:p>
        </p:txBody>
      </p:sp>
    </p:spTree>
    <p:extLst>
      <p:ext uri="{BB962C8B-B14F-4D97-AF65-F5344CB8AC3E}">
        <p14:creationId xmlns:p14="http://schemas.microsoft.com/office/powerpoint/2010/main" val="316686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8FC64C0-A0A9-45A8-A355-869118C30947}"/>
              </a:ext>
            </a:extLst>
          </p:cNvPr>
          <p:cNvSpPr txBox="1"/>
          <p:nvPr/>
        </p:nvSpPr>
        <p:spPr>
          <a:xfrm>
            <a:off x="954257" y="2190199"/>
            <a:ext cx="10283483" cy="954107"/>
          </a:xfrm>
          <a:prstGeom prst="rect">
            <a:avLst/>
          </a:prstGeom>
          <a:noFill/>
        </p:spPr>
        <p:txBody>
          <a:bodyPr wrap="square" rtlCol="0">
            <a:spAutoFit/>
          </a:bodyPr>
          <a:lstStyle/>
          <a:p>
            <a:r>
              <a:rPr lang="ja-JP" altLang="en-US" sz="2800" dirty="0"/>
              <a:t>・取得義務日数が</a:t>
            </a:r>
            <a:r>
              <a:rPr lang="en-US" altLang="ja-JP" sz="2800" dirty="0"/>
              <a:t>0</a:t>
            </a:r>
            <a:r>
              <a:rPr lang="ja-JP" altLang="en-US" sz="2800" dirty="0"/>
              <a:t>日になったら、警告メッセージを非表示。</a:t>
            </a:r>
            <a:endParaRPr lang="en-US" altLang="ja-JP" sz="2800" dirty="0"/>
          </a:p>
          <a:p>
            <a:r>
              <a:rPr lang="ja-JP" altLang="en-US" sz="2800" dirty="0"/>
              <a:t>・入力フォームや一覧に負の値</a:t>
            </a:r>
            <a:r>
              <a:rPr lang="en-US" altLang="ja-JP" sz="2800" dirty="0"/>
              <a:t>(-)</a:t>
            </a:r>
            <a:r>
              <a:rPr lang="ja-JP" altLang="en-US" sz="2800" dirty="0"/>
              <a:t>が表示されないようにする。 </a:t>
            </a:r>
            <a:endParaRPr lang="en-US" altLang="ja-JP" sz="2800" dirty="0"/>
          </a:p>
        </p:txBody>
      </p:sp>
      <p:sp>
        <p:nvSpPr>
          <p:cNvPr id="5" name="テキスト ボックス 4">
            <a:extLst>
              <a:ext uri="{FF2B5EF4-FFF2-40B4-BE49-F238E27FC236}">
                <a16:creationId xmlns:a16="http://schemas.microsoft.com/office/drawing/2014/main" id="{08D9BC3A-974F-4E10-9A11-680C362886D6}"/>
              </a:ext>
            </a:extLst>
          </p:cNvPr>
          <p:cNvSpPr txBox="1"/>
          <p:nvPr/>
        </p:nvSpPr>
        <p:spPr>
          <a:xfrm>
            <a:off x="1053351" y="4621366"/>
            <a:ext cx="10283483" cy="954107"/>
          </a:xfrm>
          <a:prstGeom prst="rect">
            <a:avLst/>
          </a:prstGeom>
          <a:noFill/>
        </p:spPr>
        <p:txBody>
          <a:bodyPr wrap="square" rtlCol="0">
            <a:spAutoFit/>
          </a:bodyPr>
          <a:lstStyle/>
          <a:p>
            <a:r>
              <a:rPr lang="ja-JP" altLang="en-US" sz="2800" dirty="0"/>
              <a:t>①取得日一覧表示機能　　②編集機能　　③ログイン機能　　　　　　④管理者機能　　　　　　⑤設定カスタマイズ機能　</a:t>
            </a:r>
            <a:endParaRPr lang="en-US" altLang="ja-JP" sz="2800" dirty="0"/>
          </a:p>
        </p:txBody>
      </p:sp>
      <p:sp>
        <p:nvSpPr>
          <p:cNvPr id="6" name="テキスト ボックス 5">
            <a:extLst>
              <a:ext uri="{FF2B5EF4-FFF2-40B4-BE49-F238E27FC236}">
                <a16:creationId xmlns:a16="http://schemas.microsoft.com/office/drawing/2014/main" id="{773E7BC6-8976-4580-A60E-39C1E699F00F}"/>
              </a:ext>
            </a:extLst>
          </p:cNvPr>
          <p:cNvSpPr txBox="1"/>
          <p:nvPr/>
        </p:nvSpPr>
        <p:spPr>
          <a:xfrm>
            <a:off x="1053351" y="682094"/>
            <a:ext cx="2286000" cy="584775"/>
          </a:xfrm>
          <a:prstGeom prst="rect">
            <a:avLst/>
          </a:prstGeom>
          <a:noFill/>
        </p:spPr>
        <p:txBody>
          <a:bodyPr wrap="square" rtlCol="0">
            <a:spAutoFit/>
          </a:bodyPr>
          <a:lstStyle/>
          <a:p>
            <a:r>
              <a:rPr kumimoji="1" lang="ja-JP" altLang="en-US" sz="3200" b="1" dirty="0">
                <a:solidFill>
                  <a:schemeClr val="tx1"/>
                </a:solidFill>
              </a:rPr>
              <a:t>今後の展望</a:t>
            </a:r>
            <a:endParaRPr kumimoji="1" lang="ja-JP" altLang="en-US" dirty="0"/>
          </a:p>
        </p:txBody>
      </p:sp>
      <p:sp>
        <p:nvSpPr>
          <p:cNvPr id="8" name="テキスト ボックス 7">
            <a:extLst>
              <a:ext uri="{FF2B5EF4-FFF2-40B4-BE49-F238E27FC236}">
                <a16:creationId xmlns:a16="http://schemas.microsoft.com/office/drawing/2014/main" id="{5E97DBAF-D9F0-4895-912B-58F750EF4919}"/>
              </a:ext>
            </a:extLst>
          </p:cNvPr>
          <p:cNvSpPr txBox="1"/>
          <p:nvPr/>
        </p:nvSpPr>
        <p:spPr>
          <a:xfrm>
            <a:off x="1053351" y="1636201"/>
            <a:ext cx="3626226" cy="553998"/>
          </a:xfrm>
          <a:prstGeom prst="rect">
            <a:avLst/>
          </a:prstGeom>
          <a:noFill/>
        </p:spPr>
        <p:txBody>
          <a:bodyPr wrap="square" rtlCol="0">
            <a:spAutoFit/>
          </a:bodyPr>
          <a:lstStyle/>
          <a:p>
            <a:r>
              <a:rPr kumimoji="1" lang="ja-JP" altLang="en-US" sz="3000" u="sng" dirty="0">
                <a:solidFill>
                  <a:schemeClr val="tx1"/>
                </a:solidFill>
              </a:rPr>
              <a:t>改善したい点</a:t>
            </a:r>
            <a:endParaRPr kumimoji="1" lang="ja-JP" altLang="en-US" sz="3000" u="sng" dirty="0"/>
          </a:p>
        </p:txBody>
      </p:sp>
      <p:sp>
        <p:nvSpPr>
          <p:cNvPr id="9" name="テキスト ボックス 8">
            <a:extLst>
              <a:ext uri="{FF2B5EF4-FFF2-40B4-BE49-F238E27FC236}">
                <a16:creationId xmlns:a16="http://schemas.microsoft.com/office/drawing/2014/main" id="{302AA607-FD19-42D5-A402-4EB971A65C23}"/>
              </a:ext>
            </a:extLst>
          </p:cNvPr>
          <p:cNvSpPr txBox="1"/>
          <p:nvPr/>
        </p:nvSpPr>
        <p:spPr>
          <a:xfrm>
            <a:off x="1053351" y="4056132"/>
            <a:ext cx="3626226" cy="553998"/>
          </a:xfrm>
          <a:prstGeom prst="rect">
            <a:avLst/>
          </a:prstGeom>
          <a:noFill/>
        </p:spPr>
        <p:txBody>
          <a:bodyPr wrap="square" rtlCol="0">
            <a:spAutoFit/>
          </a:bodyPr>
          <a:lstStyle/>
          <a:p>
            <a:r>
              <a:rPr kumimoji="1" lang="ja-JP" altLang="en-US" sz="3000" u="sng" dirty="0">
                <a:solidFill>
                  <a:schemeClr val="tx1"/>
                </a:solidFill>
              </a:rPr>
              <a:t>追加したい</a:t>
            </a:r>
            <a:r>
              <a:rPr lang="ja-JP" altLang="en-US" sz="3000" u="sng" dirty="0"/>
              <a:t>機能</a:t>
            </a:r>
            <a:endParaRPr kumimoji="1" lang="ja-JP" altLang="en-US" sz="3000" u="sng" dirty="0"/>
          </a:p>
        </p:txBody>
      </p:sp>
    </p:spTree>
    <p:extLst>
      <p:ext uri="{BB962C8B-B14F-4D97-AF65-F5344CB8AC3E}">
        <p14:creationId xmlns:p14="http://schemas.microsoft.com/office/powerpoint/2010/main" val="153365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7D7F4CD-312E-476F-A878-2819D4194D56}"/>
              </a:ext>
            </a:extLst>
          </p:cNvPr>
          <p:cNvSpPr txBox="1"/>
          <p:nvPr/>
        </p:nvSpPr>
        <p:spPr>
          <a:xfrm>
            <a:off x="786032" y="1874728"/>
            <a:ext cx="10619935" cy="3108543"/>
          </a:xfrm>
          <a:prstGeom prst="rect">
            <a:avLst/>
          </a:prstGeom>
          <a:noFill/>
        </p:spPr>
        <p:txBody>
          <a:bodyPr wrap="square" rtlCol="0">
            <a:spAutoFit/>
          </a:bodyPr>
          <a:lstStyle/>
          <a:p>
            <a:r>
              <a:rPr lang="ja-JP" altLang="en-US" sz="2800" dirty="0"/>
              <a:t>　アプリを利用し、常に自身の有給休暇取得状況を把握しておくことで、業務多忙な年度末 に駆け込みで有給休暇を取得しなければいけない事態を避けることができる。 </a:t>
            </a:r>
            <a:endParaRPr lang="en-US" altLang="ja-JP" sz="2800" dirty="0"/>
          </a:p>
          <a:p>
            <a:r>
              <a:rPr lang="ja-JP" altLang="en-US" sz="2800" dirty="0"/>
              <a:t>　今後は、ログイン機能や管理者機能を盛り込むことで社内の有給休暇管理の担当者も利用できるものにしたい。 </a:t>
            </a:r>
            <a:endParaRPr lang="en-US" altLang="ja-JP" sz="2800" dirty="0"/>
          </a:p>
          <a:p>
            <a:r>
              <a:rPr lang="ja-JP" altLang="en-US" sz="2800" dirty="0"/>
              <a:t>　また、学生や職業訓練生の欠席日数管理としても利用可能に設定をカスタムできるような機能も盛り込みたい。</a:t>
            </a:r>
            <a:endParaRPr lang="en-US" altLang="ja-JP" sz="2800" dirty="0"/>
          </a:p>
        </p:txBody>
      </p:sp>
      <p:sp>
        <p:nvSpPr>
          <p:cNvPr id="4" name="テキスト ボックス 3">
            <a:extLst>
              <a:ext uri="{FF2B5EF4-FFF2-40B4-BE49-F238E27FC236}">
                <a16:creationId xmlns:a16="http://schemas.microsoft.com/office/drawing/2014/main" id="{808CE43E-6E61-4669-AD43-F10047310650}"/>
              </a:ext>
            </a:extLst>
          </p:cNvPr>
          <p:cNvSpPr txBox="1"/>
          <p:nvPr/>
        </p:nvSpPr>
        <p:spPr>
          <a:xfrm>
            <a:off x="786032" y="730513"/>
            <a:ext cx="2286000" cy="584775"/>
          </a:xfrm>
          <a:prstGeom prst="rect">
            <a:avLst/>
          </a:prstGeom>
          <a:noFill/>
        </p:spPr>
        <p:txBody>
          <a:bodyPr wrap="square" rtlCol="0">
            <a:spAutoFit/>
          </a:bodyPr>
          <a:lstStyle/>
          <a:p>
            <a:r>
              <a:rPr kumimoji="1" lang="ja-JP" altLang="en-US" sz="3200" b="1" dirty="0">
                <a:solidFill>
                  <a:schemeClr val="tx1"/>
                </a:solidFill>
              </a:rPr>
              <a:t>結　論</a:t>
            </a:r>
            <a:endParaRPr kumimoji="1" lang="ja-JP" altLang="en-US" dirty="0"/>
          </a:p>
        </p:txBody>
      </p:sp>
    </p:spTree>
    <p:extLst>
      <p:ext uri="{BB962C8B-B14F-4D97-AF65-F5344CB8AC3E}">
        <p14:creationId xmlns:p14="http://schemas.microsoft.com/office/powerpoint/2010/main" val="15182949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299</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有休取得確認アプリ</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7d09</dc:creator>
  <cp:lastModifiedBy>7d09</cp:lastModifiedBy>
  <cp:revision>13</cp:revision>
  <dcterms:created xsi:type="dcterms:W3CDTF">2024-12-12T07:32:40Z</dcterms:created>
  <dcterms:modified xsi:type="dcterms:W3CDTF">2024-12-18T08:21:02Z</dcterms:modified>
</cp:coreProperties>
</file>