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14"/>
  </p:notesMasterIdLst>
  <p:handoutMasterIdLst>
    <p:handoutMasterId r:id="rId15"/>
  </p:handoutMasterIdLst>
  <p:sldIdLst>
    <p:sldId id="1299" r:id="rId2"/>
    <p:sldId id="1427" r:id="rId3"/>
    <p:sldId id="1465" r:id="rId4"/>
    <p:sldId id="1466" r:id="rId5"/>
    <p:sldId id="1467" r:id="rId6"/>
    <p:sldId id="1473" r:id="rId7"/>
    <p:sldId id="1468" r:id="rId8"/>
    <p:sldId id="1469" r:id="rId9"/>
    <p:sldId id="1471" r:id="rId10"/>
    <p:sldId id="1472" r:id="rId11"/>
    <p:sldId id="1474" r:id="rId12"/>
    <p:sldId id="1300" r:id="rId1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31800" indent="25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863600" indent="50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295400" indent="76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728788" indent="100013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6023">
          <p15:clr>
            <a:srgbClr val="A4A3A4"/>
          </p15:clr>
        </p15:guide>
        <p15:guide id="4" pos="262">
          <p15:clr>
            <a:srgbClr val="A4A3A4"/>
          </p15:clr>
        </p15:guide>
        <p15:guide id="5" pos="3120">
          <p15:clr>
            <a:srgbClr val="A4A3A4"/>
          </p15:clr>
        </p15:guide>
        <p15:guide id="6" pos="12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1B6F"/>
    <a:srgbClr val="E5E5F7"/>
    <a:srgbClr val="EFEFEF"/>
    <a:srgbClr val="FFFFFF"/>
    <a:srgbClr val="F8F8F8"/>
    <a:srgbClr val="E6E6E6"/>
    <a:srgbClr val="FF3300"/>
    <a:srgbClr val="EC008C"/>
    <a:srgbClr val="F37321"/>
    <a:srgbClr val="005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75906" autoAdjust="0"/>
  </p:normalViewPr>
  <p:slideViewPr>
    <p:cSldViewPr>
      <p:cViewPr varScale="1">
        <p:scale>
          <a:sx n="117" d="100"/>
          <a:sy n="117" d="100"/>
        </p:scale>
        <p:origin x="342" y="102"/>
      </p:cViewPr>
      <p:guideLst>
        <p:guide orient="horz" pos="2160"/>
        <p:guide orient="horz" pos="482"/>
        <p:guide pos="6023"/>
        <p:guide pos="262"/>
        <p:guide pos="3120"/>
        <p:guide pos="1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pitchFamily="34" charset="0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43" y="0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HY헤드라인M" pitchFamily="18" charset="-127"/>
              </a:defRPr>
            </a:lvl1pPr>
          </a:lstStyle>
          <a:p>
            <a:pPr>
              <a:defRPr/>
            </a:pPr>
            <a:fld id="{34D4F0D0-ECC1-4C20-9B8B-1E3793150E82}" type="datetimeFigureOut">
              <a:rPr lang="ko-KR" altLang="en-US"/>
              <a:pPr>
                <a:defRPr/>
              </a:pPr>
              <a:t>2019-07-04</a:t>
            </a:fld>
            <a:endParaRPr lang="en-US" altLang="ko-KR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00"/>
            <a:ext cx="2945448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pitchFamily="34" charset="0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43" y="9428800"/>
            <a:ext cx="2945448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HY헤드라인M" pitchFamily="18" charset="-127"/>
              </a:defRPr>
            </a:lvl1pPr>
          </a:lstStyle>
          <a:p>
            <a:pPr>
              <a:defRPr/>
            </a:pPr>
            <a:fld id="{BA567066-DA56-44DA-A670-9606E12FC7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22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28" tIns="46113" rIns="92228" bIns="46113" numCol="1" anchor="t" anchorCtr="0" compatLnSpc="1">
            <a:prstTxWarp prst="textNoShape">
              <a:avLst/>
            </a:prstTxWarp>
          </a:bodyPr>
          <a:lstStyle>
            <a:lvl1pPr algn="l" defTabSz="924142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227" y="0"/>
            <a:ext cx="2943863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28" tIns="46113" rIns="92228" bIns="46113" numCol="1" anchor="t" anchorCtr="0" compatLnSpc="1">
            <a:prstTxWarp prst="textNoShape">
              <a:avLst/>
            </a:prstTxWarp>
          </a:bodyPr>
          <a:lstStyle>
            <a:lvl1pPr algn="r" defTabSz="924142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6778"/>
            <a:ext cx="5437506" cy="446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28" tIns="46113" rIns="92228" bIns="461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00"/>
            <a:ext cx="2945448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28" tIns="46113" rIns="92228" bIns="46113" numCol="1" anchor="b" anchorCtr="0" compatLnSpc="1">
            <a:prstTxWarp prst="textNoShape">
              <a:avLst/>
            </a:prstTxWarp>
          </a:bodyPr>
          <a:lstStyle>
            <a:lvl1pPr algn="l" defTabSz="924142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227" y="9428800"/>
            <a:ext cx="2943863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28" tIns="46113" rIns="92228" bIns="46113" numCol="1" anchor="b" anchorCtr="0" compatLnSpc="1">
            <a:prstTxWarp prst="textNoShape">
              <a:avLst/>
            </a:prstTxWarp>
          </a:bodyPr>
          <a:lstStyle>
            <a:lvl1pPr algn="r" defTabSz="924142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860E1D-68E3-497A-AFBF-C2AD84A036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72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31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863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295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728788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161413" algn="l" defTabSz="8645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93696" algn="l" defTabSz="8645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25978" algn="l" defTabSz="8645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58261" algn="l" defTabSz="8645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S홈쇼핑_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>
            <a:spLocks noChangeArrowheads="1"/>
          </p:cNvSpPr>
          <p:nvPr userDrawn="1"/>
        </p:nvSpPr>
        <p:spPr bwMode="auto">
          <a:xfrm>
            <a:off x="128588" y="188913"/>
            <a:ext cx="9648825" cy="6480175"/>
          </a:xfrm>
          <a:prstGeom prst="roundRect">
            <a:avLst>
              <a:gd name="adj" fmla="val 2819"/>
            </a:avLst>
          </a:prstGeom>
          <a:solidFill>
            <a:srgbClr val="351B6F">
              <a:alpha val="90980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smtClean="0">
              <a:ea typeface="HY헤드라인M" pitchFamily="18" charset="-127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 userDrawn="1"/>
        </p:nvSpPr>
        <p:spPr bwMode="auto">
          <a:xfrm>
            <a:off x="4016375" y="2349500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NCL Peoples</a:t>
            </a:r>
            <a:endParaRPr lang="ko-KR" altLang="en-US" sz="2000" b="1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42465" y="2756204"/>
            <a:ext cx="8421070" cy="672798"/>
          </a:xfrm>
          <a:prstGeom prst="rect">
            <a:avLst/>
          </a:prstGeom>
        </p:spPr>
        <p:txBody>
          <a:bodyPr lIns="97284" tIns="48642" rIns="97284" bIns="48642"/>
          <a:lstStyle>
            <a:lvl1pPr marL="0" marR="0" indent="0" algn="ctr" defTabSz="972846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800" b="1" u="none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776437" y="4214516"/>
            <a:ext cx="8385484" cy="311621"/>
          </a:xfrm>
          <a:prstGeom prst="rect">
            <a:avLst/>
          </a:prstGeom>
        </p:spPr>
        <p:txBody>
          <a:bodyPr lIns="97284" tIns="48642" rIns="97284" bIns="48642"/>
          <a:lstStyle>
            <a:lvl1pPr marL="0" marR="0" indent="0" algn="ctr" defTabSz="972846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86424" indent="0" algn="ctr">
              <a:buNone/>
              <a:defRPr/>
            </a:lvl2pPr>
            <a:lvl3pPr marL="972846" indent="0" algn="ctr">
              <a:buNone/>
              <a:defRPr/>
            </a:lvl3pPr>
            <a:lvl4pPr marL="1459269" indent="0" algn="ctr">
              <a:buNone/>
              <a:defRPr/>
            </a:lvl4pPr>
            <a:lvl5pPr marL="1945692" indent="0" algn="ctr">
              <a:buNone/>
              <a:defRPr/>
            </a:lvl5pPr>
            <a:lvl6pPr marL="2432115" indent="0" algn="ctr">
              <a:buNone/>
              <a:defRPr/>
            </a:lvl6pPr>
            <a:lvl7pPr marL="2918538" indent="0" algn="ctr">
              <a:buNone/>
              <a:defRPr/>
            </a:lvl7pPr>
            <a:lvl8pPr marL="3404961" indent="0" algn="ctr">
              <a:buNone/>
              <a:defRPr/>
            </a:lvl8pPr>
            <a:lvl9pPr marL="3891384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 userDrawn="1"/>
        </p:nvSpPr>
        <p:spPr bwMode="auto">
          <a:xfrm>
            <a:off x="7985500" y="5809183"/>
            <a:ext cx="1656184" cy="7200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15" name="Picture 2" descr="http://valuemark.kr/wp-content/uploads/2017/11/%ED%9D%A5%EA%B5%AD%ED%99%94%EC%9E%A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96" y="5821148"/>
            <a:ext cx="1254515" cy="71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3485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S홈쇼핑_Thank You_브라운">
    <p:bg>
      <p:bgPr>
        <a:solidFill>
          <a:srgbClr val="351B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5"/>
          <p:cNvSpPr>
            <a:spLocks noChangeArrowheads="1"/>
          </p:cNvSpPr>
          <p:nvPr userDrawn="1"/>
        </p:nvSpPr>
        <p:spPr bwMode="auto">
          <a:xfrm>
            <a:off x="0" y="2781300"/>
            <a:ext cx="9906000" cy="646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</a:t>
            </a:r>
            <a:r>
              <a:rPr kumimoji="0" lang="en-US" altLang="ko-KR" sz="3600" b="1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YOU</a:t>
            </a:r>
            <a:endParaRPr kumimoji="0" lang="en-US" altLang="ko-KR" sz="3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0" y="5413375"/>
            <a:ext cx="9906000" cy="11684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: 02.557.6961  F : 02.557.6968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강남구 논현동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223-2 </a:t>
            </a:r>
            <a:r>
              <a:rPr kumimoji="0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파인시티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endParaRPr kumimoji="0" lang="en-US" altLang="ko-KR" sz="1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www.ncl.co.kr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www.fctown.com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www.dadamgift.com</a:t>
            </a:r>
          </a:p>
        </p:txBody>
      </p:sp>
    </p:spTree>
    <p:extLst>
      <p:ext uri="{BB962C8B-B14F-4D97-AF65-F5344CB8AC3E}">
        <p14:creationId xmlns:p14="http://schemas.microsoft.com/office/powerpoint/2010/main" val="2136087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9171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689547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135" tIns="42568" rIns="85135" bIns="42568"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568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_오렌지">
    <p:bg>
      <p:bgPr>
        <a:solidFill>
          <a:srgbClr val="351B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7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1_Work\04_회사행정\04_회사소개서\F1comms 전달파일 png\b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27740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_블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en-US"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989369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흰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296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367713" y="6557963"/>
            <a:ext cx="142398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/>
          <a:p>
            <a:pPr algn="r" fontAlgn="ctr"/>
            <a:fld id="{8DDF429F-D99B-4DC2-BD50-23648BD43E87}" type="slidenum">
              <a:rPr lang="en-US" altLang="ko-KR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algn="r" fontAlgn="ctr"/>
              <a:t>‹#›</a:t>
            </a:fld>
            <a:r>
              <a:rPr lang="en-US" altLang="ko-KR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200025" y="6513513"/>
            <a:ext cx="31686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/>
          <a:p>
            <a:pPr fontAlgn="ctr"/>
            <a:r>
              <a:rPr lang="en-US" altLang="ko-KR" i="0" dirty="0">
                <a:latin typeface="맑은 고딕" pitchFamily="50" charset="-127"/>
                <a:ea typeface="맑은 고딕" pitchFamily="50" charset="-127"/>
              </a:rPr>
              <a:t>Copyright © </a:t>
            </a:r>
            <a:r>
              <a:rPr lang="en-US" altLang="ko-KR" i="0" dirty="0" smtClean="0">
                <a:latin typeface="맑은 고딕" pitchFamily="50" charset="-127"/>
                <a:ea typeface="맑은 고딕" pitchFamily="50" charset="-127"/>
              </a:rPr>
              <a:t>2019 </a:t>
            </a:r>
            <a:r>
              <a:rPr lang="en-US" altLang="ko-KR" i="0" dirty="0">
                <a:latin typeface="맑은 고딕" pitchFamily="50" charset="-127"/>
                <a:ea typeface="맑은 고딕" pitchFamily="50" charset="-127"/>
              </a:rPr>
              <a:t>by NCL Peoples</a:t>
            </a:r>
            <a:endParaRPr lang="ko-KR" altLang="en-US" i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682" y="203321"/>
            <a:ext cx="7980694" cy="335676"/>
          </a:xfrm>
          <a:prstGeom prst="rect">
            <a:avLst/>
          </a:prstGeom>
        </p:spPr>
        <p:txBody>
          <a:bodyPr lIns="97267" tIns="48634" rIns="97267" bIns="48634" anchor="ctr"/>
          <a:lstStyle>
            <a:lvl1pPr algn="l">
              <a:buFontTx/>
              <a:buNone/>
              <a:defRPr sz="1400" b="1" spc="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  <a:cs typeface="Segoe UI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1"/>
          <p:cNvCxnSpPr>
            <a:cxnSpLocks noChangeShapeType="1"/>
          </p:cNvCxnSpPr>
          <p:nvPr userDrawn="1"/>
        </p:nvCxnSpPr>
        <p:spPr bwMode="auto">
          <a:xfrm>
            <a:off x="339725" y="549275"/>
            <a:ext cx="9170988" cy="0"/>
          </a:xfrm>
          <a:prstGeom prst="line">
            <a:avLst/>
          </a:prstGeom>
          <a:noFill/>
          <a:ln w="9525" algn="ctr">
            <a:solidFill>
              <a:srgbClr val="351B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21" descr="http://hk-shop.co.kr/m/image/log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277813"/>
            <a:ext cx="11715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659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 그레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en-US">
              <a:ea typeface="HY헤드라인M" pitchFamily="18" charset="-127"/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8367713" y="6557963"/>
            <a:ext cx="142398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/>
          <a:p>
            <a:pPr algn="r" fontAlgn="ctr"/>
            <a:fld id="{D352B802-9ED5-47B2-B4DC-2A11F972C0AA}" type="slidenum">
              <a:rPr lang="en-US" altLang="ko-KR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algn="r" fontAlgn="ctr"/>
              <a:t>‹#›</a:t>
            </a:fld>
            <a:r>
              <a:rPr lang="en-US" altLang="ko-KR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200025" y="6513513"/>
            <a:ext cx="31686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/>
          <a:p>
            <a:pPr fontAlgn="ctr"/>
            <a:r>
              <a:rPr lang="en-US" altLang="ko-KR" i="0" dirty="0">
                <a:latin typeface="맑은 고딕" pitchFamily="50" charset="-127"/>
                <a:ea typeface="맑은 고딕" pitchFamily="50" charset="-127"/>
              </a:rPr>
              <a:t>Copyright © </a:t>
            </a:r>
            <a:r>
              <a:rPr lang="en-US" altLang="ko-KR" i="0" dirty="0" smtClean="0">
                <a:latin typeface="맑은 고딕" pitchFamily="50" charset="-127"/>
                <a:ea typeface="맑은 고딕" pitchFamily="50" charset="-127"/>
              </a:rPr>
              <a:t>2019 </a:t>
            </a:r>
            <a:r>
              <a:rPr lang="en-US" altLang="ko-KR" i="0" dirty="0">
                <a:latin typeface="맑은 고딕" pitchFamily="50" charset="-127"/>
                <a:ea typeface="맑은 고딕" pitchFamily="50" charset="-127"/>
              </a:rPr>
              <a:t>by NCL Peoples</a:t>
            </a:r>
            <a:endParaRPr lang="ko-KR" altLang="en-US" i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682" y="203321"/>
            <a:ext cx="7980694" cy="335676"/>
          </a:xfrm>
          <a:prstGeom prst="rect">
            <a:avLst/>
          </a:prstGeom>
        </p:spPr>
        <p:txBody>
          <a:bodyPr lIns="97267" tIns="48634" rIns="97267" bIns="48634" anchor="ctr"/>
          <a:lstStyle>
            <a:lvl1pPr algn="l">
              <a:buFontTx/>
              <a:buNone/>
              <a:defRPr sz="1400" b="1" spc="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  <a:cs typeface="Segoe UI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1"/>
          <p:cNvCxnSpPr>
            <a:cxnSpLocks noChangeShapeType="1"/>
          </p:cNvCxnSpPr>
          <p:nvPr userDrawn="1"/>
        </p:nvCxnSpPr>
        <p:spPr bwMode="auto">
          <a:xfrm>
            <a:off x="339725" y="549275"/>
            <a:ext cx="9170988" cy="0"/>
          </a:xfrm>
          <a:prstGeom prst="line">
            <a:avLst/>
          </a:prstGeom>
          <a:noFill/>
          <a:ln w="9525" algn="ctr">
            <a:solidFill>
              <a:srgbClr val="351B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21" descr="http://hk-shop.co.kr/m/image/log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277813"/>
            <a:ext cx="11715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93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196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34" r:id="rId1"/>
    <p:sldLayoutId id="2147485335" r:id="rId2"/>
    <p:sldLayoutId id="2147485336" r:id="rId3"/>
    <p:sldLayoutId id="2147485346" r:id="rId4"/>
    <p:sldLayoutId id="2147485338" r:id="rId5"/>
    <p:sldLayoutId id="2147485339" r:id="rId6"/>
    <p:sldLayoutId id="2147485340" r:id="rId7"/>
    <p:sldLayoutId id="2147485341" r:id="rId8"/>
    <p:sldLayoutId id="2147485342" r:id="rId9"/>
    <p:sldLayoutId id="2147485345" r:id="rId10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86507" algn="ctr" rtl="0" fontAlgn="base" latinLnBrk="1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73013" algn="ctr" rtl="0" fontAlgn="base" latinLnBrk="1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459520" algn="ctr" rtl="0" fontAlgn="base" latinLnBrk="1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946026" algn="ctr" rtl="0" fontAlgn="base" latinLnBrk="1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63538" indent="-3635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87400" indent="-3016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16025" indent="-24288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01800" indent="-2428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82813" indent="-23812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70719" indent="-238186" algn="l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157225" indent="-238186" algn="l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643732" indent="-238186" algn="l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4130238" indent="-238186" algn="l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6507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3013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9520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6026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2533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9039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5546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2052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465" y="3044234"/>
            <a:ext cx="8421070" cy="1392878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흥국화재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흥미톡톡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오픈이벤트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SB V2.0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437" y="4701555"/>
            <a:ext cx="8385484" cy="311621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2019.07.02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53197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18015" y="761651"/>
            <a:ext cx="2596150" cy="56115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출석체크 </a:t>
            </a:r>
            <a:r>
              <a:rPr lang="en-US" altLang="ko-KR" dirty="0" smtClean="0"/>
              <a:t>Alert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41232" y="764704"/>
            <a:ext cx="2468879" cy="5760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60715" y="783002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705067" y="850335"/>
            <a:ext cx="2234709" cy="246221"/>
            <a:chOff x="531705" y="880870"/>
            <a:chExt cx="2234709" cy="24622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098862" y="980728"/>
              <a:ext cx="667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59622" y="880870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7030A0"/>
                  </a:solidFill>
                </a:rPr>
                <a:t>OPEN EVENT</a:t>
              </a: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31705" y="980728"/>
              <a:ext cx="667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781936" y="1050052"/>
            <a:ext cx="215956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흥국화재 </a:t>
            </a:r>
            <a:r>
              <a:rPr lang="en-US" altLang="ko-KR" sz="900" b="1" dirty="0" smtClean="0"/>
              <a:t>GA</a:t>
            </a:r>
            <a:r>
              <a:rPr lang="ko-KR" altLang="en-US" sz="900" b="1" dirty="0" err="1" smtClean="0"/>
              <a:t>흥미톡톡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 APP </a:t>
            </a:r>
            <a:r>
              <a:rPr lang="ko-KR" altLang="en-US" sz="900" b="1" dirty="0" smtClean="0"/>
              <a:t>오픈 기념</a:t>
            </a:r>
            <a:r>
              <a:rPr lang="en-US" altLang="ko-KR" sz="900" b="1" dirty="0" smtClean="0"/>
              <a:t>!</a:t>
            </a:r>
          </a:p>
          <a:p>
            <a:pPr algn="ctr"/>
            <a:r>
              <a:rPr lang="ko-KR" altLang="en-US" sz="1400" b="1" dirty="0" smtClean="0"/>
              <a:t>매일매일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출석체크 이벤트</a:t>
            </a:r>
            <a:endParaRPr lang="en-US" altLang="ko-KR" sz="1400" b="1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650404" y="2311016"/>
            <a:ext cx="2367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매일매일 출석체크하고 포인트 받아가세요</a:t>
            </a:r>
            <a:r>
              <a:rPr lang="en-US" altLang="ko-KR" sz="900" b="1" dirty="0" smtClean="0"/>
              <a:t>!</a:t>
            </a:r>
            <a:endParaRPr lang="en-US" altLang="ko-KR" sz="1400" b="1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1463215" y="212941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7030A0"/>
                </a:solidFill>
              </a:rPr>
              <a:t>EVENT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8412" y="1689762"/>
            <a:ext cx="247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이벤트 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매니저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이벤트 기간 </a:t>
            </a:r>
            <a:r>
              <a:rPr lang="en-US" altLang="ko-KR" sz="800" dirty="0" smtClean="0"/>
              <a:t>: 2019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07</a:t>
            </a:r>
            <a:r>
              <a:rPr lang="ko-KR" altLang="en-US" sz="800" dirty="0" smtClean="0"/>
              <a:t>월</a:t>
            </a:r>
            <a:r>
              <a:rPr lang="en-US" altLang="ko-KR" sz="800" dirty="0" smtClean="0"/>
              <a:t>15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월</a:t>
            </a:r>
            <a:r>
              <a:rPr lang="en-US" altLang="ko-KR" sz="800" dirty="0" smtClean="0"/>
              <a:t>)~07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31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수</a:t>
            </a:r>
            <a:r>
              <a:rPr lang="en-US" altLang="ko-KR" sz="800" dirty="0" smtClean="0"/>
              <a:t>)</a:t>
            </a:r>
          </a:p>
          <a:p>
            <a:pPr algn="ctr"/>
            <a:r>
              <a:rPr lang="ko-KR" altLang="en-US" dirty="0" smtClean="0"/>
              <a:t>당첨자 발표 </a:t>
            </a:r>
            <a:r>
              <a:rPr lang="en-US" altLang="ko-KR" dirty="0" smtClean="0"/>
              <a:t>: 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590072" y="4146638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540213" y="4806681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488109" y="434241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0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663778" y="5095282"/>
            <a:ext cx="2350780" cy="612263"/>
            <a:chOff x="911827" y="4857444"/>
            <a:chExt cx="1208327" cy="63456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399831" y="2878543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이벤트 참여방법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49" name="타원 148"/>
          <p:cNvSpPr/>
          <p:nvPr/>
        </p:nvSpPr>
        <p:spPr bwMode="auto">
          <a:xfrm>
            <a:off x="1060114" y="3092510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50" name="타원 149"/>
          <p:cNvSpPr/>
          <p:nvPr/>
        </p:nvSpPr>
        <p:spPr bwMode="auto">
          <a:xfrm>
            <a:off x="1890334" y="3092510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88625" y="33878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출석체크하기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버튼 클릭</a:t>
            </a:r>
            <a:endParaRPr lang="en-US" altLang="ko-KR" sz="700" dirty="0" smtClean="0">
              <a:latin typeface="굴림" panose="020B0600000101010101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205643" y="3137630"/>
            <a:ext cx="4892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1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48504" y="335820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쏟아지는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포인트 받기</a:t>
            </a:r>
            <a:endParaRPr lang="en-US" altLang="ko-KR" sz="700" dirty="0" smtClean="0">
              <a:latin typeface="굴림" panose="020B0600000101010101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025165" y="3137630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2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50327" y="3931193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46602" y="2494028"/>
            <a:ext cx="236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로그인 후 출석체크하면 최대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만 포인트 적립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쉬운 참여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쌓이는 포인트</a:t>
            </a:r>
            <a:r>
              <a:rPr lang="en-US" altLang="ko-KR" b="1" dirty="0" smtClean="0"/>
              <a:t>! </a:t>
            </a:r>
            <a:r>
              <a:rPr lang="ko-KR" altLang="en-US" b="1" dirty="0" smtClean="0"/>
              <a:t>지금 바로 참여하세요</a:t>
            </a:r>
            <a:r>
              <a:rPr lang="en-US" altLang="ko-KR" b="1" dirty="0" smtClean="0"/>
              <a:t>.</a:t>
            </a:r>
          </a:p>
        </p:txBody>
      </p:sp>
      <p:sp>
        <p:nvSpPr>
          <p:cNvPr id="300" name="직사각형 299"/>
          <p:cNvSpPr/>
          <p:nvPr/>
        </p:nvSpPr>
        <p:spPr>
          <a:xfrm>
            <a:off x="7041232" y="761651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1412355" y="5932983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380229" y="4785216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00" name="직사각형 99"/>
          <p:cNvSpPr/>
          <p:nvPr/>
        </p:nvSpPr>
        <p:spPr>
          <a:xfrm>
            <a:off x="3419626" y="979966"/>
            <a:ext cx="2596150" cy="2312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 bwMode="auto">
          <a:xfrm>
            <a:off x="3491683" y="1195411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4441824" y="1855454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367277" y="1234622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출석회수</a:t>
            </a:r>
            <a:endParaRPr lang="en-US" altLang="ko-KR" b="1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4389720" y="1391185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109" name="그룹 108"/>
          <p:cNvGrpSpPr/>
          <p:nvPr/>
        </p:nvGrpSpPr>
        <p:grpSpPr>
          <a:xfrm>
            <a:off x="3565389" y="2144055"/>
            <a:ext cx="2350780" cy="612263"/>
            <a:chOff x="911827" y="4857444"/>
            <a:chExt cx="1208327" cy="634561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4351938" y="979966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470203" y="2781291"/>
            <a:ext cx="2339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회수 충족 시 포인트는 </a:t>
            </a:r>
            <a:r>
              <a:rPr lang="ko-KR" altLang="en-US" sz="700" b="1" dirty="0" smtClean="0"/>
              <a:t>자동 지급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4313966" y="2981756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4281840" y="1833989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97017" y="740838"/>
            <a:ext cx="17876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*  </a:t>
            </a:r>
            <a:r>
              <a:rPr lang="ko-KR" altLang="en-US" sz="900" b="1" dirty="0"/>
              <a:t>일반 참여자 출석체크 클릭 시</a:t>
            </a:r>
            <a:endParaRPr lang="en-US" altLang="ko-KR" sz="9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7085195" y="1062877"/>
            <a:ext cx="242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일반 참여자 이벤트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출석체크 버튼 클릭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 참여자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사번이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511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시작하지 않는 참여자는 이벤트 대상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참여 불가능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Alret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Alert 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Alert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닫기 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19626" y="971671"/>
            <a:ext cx="2600331" cy="2320406"/>
          </a:xfrm>
          <a:prstGeom prst="rect">
            <a:avLst/>
          </a:prstGeom>
          <a:solidFill>
            <a:schemeClr val="tx1">
              <a:alpha val="38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3645617" y="1590942"/>
            <a:ext cx="2209175" cy="1021347"/>
            <a:chOff x="4080480" y="3809837"/>
            <a:chExt cx="2209175" cy="1021347"/>
          </a:xfrm>
        </p:grpSpPr>
        <p:sp>
          <p:nvSpPr>
            <p:cNvPr id="84" name="직사각형 83"/>
            <p:cNvSpPr/>
            <p:nvPr/>
          </p:nvSpPr>
          <p:spPr>
            <a:xfrm>
              <a:off x="4166663" y="3809837"/>
              <a:ext cx="2018362" cy="10213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080480" y="4100037"/>
              <a:ext cx="22091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이벤트 </a:t>
              </a:r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참여대상이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아닙니다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86" name="직사각형 33"/>
            <p:cNvSpPr>
              <a:spLocks noChangeArrowheads="1"/>
            </p:cNvSpPr>
            <p:nvPr/>
          </p:nvSpPr>
          <p:spPr bwMode="auto">
            <a:xfrm>
              <a:off x="4206889" y="4415051"/>
              <a:ext cx="1906551" cy="33020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161501" y="3810170"/>
              <a:ext cx="96051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*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참여 불가 </a:t>
              </a:r>
              <a:r>
                <a:rPr lang="en-US" altLang="ko-KR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Alert</a:t>
              </a:r>
              <a:endParaRPr lang="en-US" altLang="ko-KR" sz="8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4405886" y="4507284"/>
              <a:ext cx="164463" cy="1644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465666" y="4185849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출석횟수</a:t>
            </a:r>
            <a:endParaRPr lang="en-US" altLang="ko-KR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12654" y="5732518"/>
            <a:ext cx="2383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횟수 충족 시 포인트는 </a:t>
            </a:r>
            <a:r>
              <a:rPr lang="ko-KR" altLang="en-US" sz="700" b="1" dirty="0" smtClean="0"/>
              <a:t>자동 지급 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618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배너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41232" y="764704"/>
            <a:ext cx="2468879" cy="5760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60715" y="783002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sp>
        <p:nvSpPr>
          <p:cNvPr id="300" name="직사각형 299"/>
          <p:cNvSpPr/>
          <p:nvPr/>
        </p:nvSpPr>
        <p:spPr>
          <a:xfrm>
            <a:off x="7041232" y="761651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389913" y="1196752"/>
            <a:ext cx="3565018" cy="19635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0512" y="1412776"/>
            <a:ext cx="2798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흥국화재 </a:t>
            </a:r>
            <a:r>
              <a:rPr lang="en-US" altLang="ko-KR" sz="1200" b="1" dirty="0" smtClean="0"/>
              <a:t>GA</a:t>
            </a:r>
            <a:r>
              <a:rPr lang="ko-KR" altLang="en-US" sz="1200" b="1" dirty="0" err="1" smtClean="0"/>
              <a:t>흥미톡톡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 APP </a:t>
            </a:r>
            <a:r>
              <a:rPr lang="ko-KR" altLang="en-US" sz="1200" b="1" dirty="0" smtClean="0"/>
              <a:t>오픈 기념</a:t>
            </a:r>
            <a:r>
              <a:rPr lang="en-US" altLang="ko-KR" sz="1200" b="1" dirty="0" smtClean="0"/>
              <a:t>!</a:t>
            </a:r>
          </a:p>
          <a:p>
            <a:r>
              <a:rPr lang="ko-KR" altLang="en-US" sz="1800" b="1" dirty="0" smtClean="0"/>
              <a:t>매일매일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출석체크 이벤트</a:t>
            </a:r>
            <a:endParaRPr lang="en-US" altLang="ko-KR" sz="1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41512" y="2375737"/>
            <a:ext cx="27526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/>
              <a:t>이벤트 기간 </a:t>
            </a:r>
            <a:r>
              <a:rPr lang="en-US" altLang="ko-KR" sz="900" dirty="0"/>
              <a:t>: 2019</a:t>
            </a:r>
            <a:r>
              <a:rPr lang="ko-KR" altLang="en-US" sz="900" dirty="0"/>
              <a:t>년 </a:t>
            </a:r>
            <a:r>
              <a:rPr lang="en-US" altLang="ko-KR" sz="900" dirty="0"/>
              <a:t>07</a:t>
            </a:r>
            <a:r>
              <a:rPr lang="ko-KR" altLang="en-US" sz="900" dirty="0"/>
              <a:t>월</a:t>
            </a:r>
            <a:r>
              <a:rPr lang="en-US" altLang="ko-KR" sz="900" dirty="0"/>
              <a:t>15</a:t>
            </a:r>
            <a:r>
              <a:rPr lang="ko-KR" altLang="en-US" sz="900" dirty="0"/>
              <a:t>일</a:t>
            </a:r>
            <a:r>
              <a:rPr lang="en-US" altLang="ko-KR" sz="900" dirty="0"/>
              <a:t>(</a:t>
            </a:r>
            <a:r>
              <a:rPr lang="ko-KR" altLang="en-US" sz="900" dirty="0"/>
              <a:t>월</a:t>
            </a:r>
            <a:r>
              <a:rPr lang="en-US" altLang="ko-KR" sz="900" dirty="0"/>
              <a:t>)~07</a:t>
            </a:r>
            <a:r>
              <a:rPr lang="ko-KR" altLang="en-US" sz="900" dirty="0"/>
              <a:t>월 </a:t>
            </a:r>
            <a:r>
              <a:rPr lang="en-US" altLang="ko-KR" sz="900" dirty="0"/>
              <a:t>31</a:t>
            </a:r>
            <a:r>
              <a:rPr lang="ko-KR" altLang="en-US" sz="900" dirty="0"/>
              <a:t>일</a:t>
            </a:r>
            <a:r>
              <a:rPr lang="en-US" altLang="ko-KR" sz="900" dirty="0"/>
              <a:t>(</a:t>
            </a:r>
            <a:r>
              <a:rPr lang="ko-KR" altLang="en-US" sz="900" dirty="0"/>
              <a:t>수</a:t>
            </a:r>
            <a:r>
              <a:rPr lang="en-US" altLang="ko-KR" sz="900" dirty="0"/>
              <a:t>)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50336" y="2194679"/>
            <a:ext cx="12362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/>
              <a:t>이벤트 </a:t>
            </a:r>
            <a:r>
              <a:rPr lang="ko-KR" altLang="en-US" sz="900" dirty="0" smtClean="0"/>
              <a:t>대상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매니저</a:t>
            </a:r>
            <a:endParaRPr lang="en-US" altLang="ko-KR" sz="900" dirty="0"/>
          </a:p>
        </p:txBody>
      </p:sp>
      <p:sp>
        <p:nvSpPr>
          <p:cNvPr id="68" name="직사각형 67"/>
          <p:cNvSpPr/>
          <p:nvPr/>
        </p:nvSpPr>
        <p:spPr bwMode="auto">
          <a:xfrm>
            <a:off x="389913" y="4149080"/>
            <a:ext cx="3565018" cy="19635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0512" y="4365104"/>
            <a:ext cx="2798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흥국화재 </a:t>
            </a:r>
            <a:r>
              <a:rPr lang="en-US" altLang="ko-KR" sz="1200" b="1" dirty="0" smtClean="0"/>
              <a:t>GA</a:t>
            </a:r>
            <a:r>
              <a:rPr lang="ko-KR" altLang="en-US" sz="1200" b="1" dirty="0" err="1" smtClean="0"/>
              <a:t>흥미톡톡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 APP </a:t>
            </a:r>
            <a:r>
              <a:rPr lang="ko-KR" altLang="en-US" sz="1200" b="1" dirty="0" smtClean="0"/>
              <a:t>오픈 기념</a:t>
            </a:r>
            <a:r>
              <a:rPr lang="en-US" altLang="ko-KR" sz="1200" b="1" dirty="0" smtClean="0"/>
              <a:t>!</a:t>
            </a:r>
          </a:p>
          <a:p>
            <a:r>
              <a:rPr lang="ko-KR" altLang="en-US" sz="1800" b="1" dirty="0" smtClean="0"/>
              <a:t>매일매일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출석체크 이벤트</a:t>
            </a:r>
            <a:endParaRPr lang="en-US" altLang="ko-KR" sz="1800" b="1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541512" y="5471296"/>
            <a:ext cx="27526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/>
              <a:t>이벤트 기간 </a:t>
            </a:r>
            <a:r>
              <a:rPr lang="en-US" altLang="ko-KR" sz="900" dirty="0"/>
              <a:t>: 2019</a:t>
            </a:r>
            <a:r>
              <a:rPr lang="ko-KR" altLang="en-US" sz="900" dirty="0"/>
              <a:t>년 </a:t>
            </a:r>
            <a:r>
              <a:rPr lang="en-US" altLang="ko-KR" sz="900" dirty="0"/>
              <a:t>07</a:t>
            </a:r>
            <a:r>
              <a:rPr lang="ko-KR" altLang="en-US" sz="900" dirty="0"/>
              <a:t>월</a:t>
            </a:r>
            <a:r>
              <a:rPr lang="en-US" altLang="ko-KR" sz="900" dirty="0"/>
              <a:t>15</a:t>
            </a:r>
            <a:r>
              <a:rPr lang="ko-KR" altLang="en-US" sz="900" dirty="0"/>
              <a:t>일</a:t>
            </a:r>
            <a:r>
              <a:rPr lang="en-US" altLang="ko-KR" sz="900" dirty="0"/>
              <a:t>(</a:t>
            </a:r>
            <a:r>
              <a:rPr lang="ko-KR" altLang="en-US" sz="900" dirty="0"/>
              <a:t>월</a:t>
            </a:r>
            <a:r>
              <a:rPr lang="en-US" altLang="ko-KR" sz="900" dirty="0"/>
              <a:t>)~07</a:t>
            </a:r>
            <a:r>
              <a:rPr lang="ko-KR" altLang="en-US" sz="900" dirty="0"/>
              <a:t>월 </a:t>
            </a:r>
            <a:r>
              <a:rPr lang="en-US" altLang="ko-KR" sz="900" dirty="0"/>
              <a:t>31</a:t>
            </a:r>
            <a:r>
              <a:rPr lang="ko-KR" altLang="en-US" sz="900" dirty="0"/>
              <a:t>일</a:t>
            </a:r>
            <a:r>
              <a:rPr lang="en-US" altLang="ko-KR" sz="900" dirty="0"/>
              <a:t>(</a:t>
            </a:r>
            <a:r>
              <a:rPr lang="ko-KR" altLang="en-US" sz="900" dirty="0"/>
              <a:t>수</a:t>
            </a:r>
            <a:r>
              <a:rPr lang="en-US" altLang="ko-KR" sz="900" dirty="0"/>
              <a:t>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50336" y="5290238"/>
            <a:ext cx="12362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/>
              <a:t>이벤트 </a:t>
            </a:r>
            <a:r>
              <a:rPr lang="ko-KR" altLang="en-US" sz="900" dirty="0" smtClean="0"/>
              <a:t>대상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매니저</a:t>
            </a:r>
            <a:endParaRPr lang="en-US" altLang="ko-KR" sz="9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2436195" y="5805264"/>
            <a:ext cx="1368152" cy="216024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헤드라인M" pitchFamily="18" charset="-127"/>
              </a:rPr>
              <a:t>바로가기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26910" y="267223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COMING SOON</a:t>
            </a:r>
            <a:endParaRPr lang="en-US" altLang="ko-KR" sz="1800" b="1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89913" y="978200"/>
            <a:ext cx="17123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이벤트 오픈 전 홍보용 배너 </a:t>
            </a:r>
            <a:endParaRPr lang="en-US" altLang="ko-KR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9913" y="3937294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이벤트 오픈 시 배너</a:t>
            </a:r>
            <a:endParaRPr lang="en-US" altLang="ko-KR" sz="9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061933" y="577402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640*380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61933" y="2840833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640*380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504728" y="5853377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085195" y="1062877"/>
            <a:ext cx="2424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이벤트 페이지로 이동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57246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9301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http://hk-shop.co.kr/m/image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277813"/>
            <a:ext cx="11715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4365104"/>
            <a:ext cx="1095375" cy="638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6186" y="2204864"/>
            <a:ext cx="67249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출석체크 </a:t>
            </a:r>
            <a:r>
              <a:rPr lang="en-US" altLang="ko-KR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</a:t>
            </a:r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콘텐츠 공유</a:t>
            </a:r>
            <a:endParaRPr lang="en-US" altLang="ko-KR" sz="48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030A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이벤트</a:t>
            </a:r>
            <a:endParaRPr lang="ko-KR" altLang="en-US" sz="4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030A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92498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07857"/>
              </p:ext>
            </p:extLst>
          </p:nvPr>
        </p:nvGraphicFramePr>
        <p:xfrm>
          <a:off x="643800" y="764704"/>
          <a:ext cx="8618399" cy="549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19">
                  <a:extLst>
                    <a:ext uri="{9D8B030D-6E8A-4147-A177-3AD203B41FA5}">
                      <a16:colId xmlns:a16="http://schemas.microsoft.com/office/drawing/2014/main" val="2359113009"/>
                    </a:ext>
                  </a:extLst>
                </a:gridCol>
                <a:gridCol w="3690290">
                  <a:extLst>
                    <a:ext uri="{9D8B030D-6E8A-4147-A177-3AD203B41FA5}">
                      <a16:colId xmlns:a16="http://schemas.microsoft.com/office/drawing/2014/main" val="3423040727"/>
                    </a:ext>
                  </a:extLst>
                </a:gridCol>
                <a:gridCol w="3690290">
                  <a:extLst>
                    <a:ext uri="{9D8B030D-6E8A-4147-A177-3AD203B41FA5}">
                      <a16:colId xmlns:a16="http://schemas.microsoft.com/office/drawing/2014/main" val="901700346"/>
                    </a:ext>
                  </a:extLst>
                </a:gridCol>
              </a:tblGrid>
              <a:tr h="27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329912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이벤트명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흥국화재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GA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흥미톡톡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오픈 기념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매일매일 출석체크 이벤트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427541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이벤트 진행 배경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흥국화재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GA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흥미톡톡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오픈 기념 이벤트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790841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이벤트 기간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발표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2019.07.15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 ~ 07.31(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 [17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일간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발표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 2019.08.07 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흥미톡톡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공지사항 발표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(1~30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632904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참여 대상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매니저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(GA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지원팀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지점장 제외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959678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이벤트 진행 유형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출석체크 이벤트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콘텐츠 공유 이벤트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716794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이벤트 진행방식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흥미톡톡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어플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접속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출석체크하기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콘텐츠 공유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이벤트 자동 응모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포인트 지급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74568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이벤트 조건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로그인 접속 후 출석체크 버튼 클릭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회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참여가능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콘텐츠 공유 필수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콘텐츠 공유 회수가 많을 수록 지급 포인트 높음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082466"/>
                  </a:ext>
                </a:extLst>
              </a:tr>
              <a:tr h="1357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경품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누적 출석 회수에 따라 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포인트 자동 적립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총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포인트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출석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 달성 시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 2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포인트 적립</a:t>
                      </a:r>
                      <a:endParaRPr lang="en-US" altLang="ko-KR" sz="9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출석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 달성 시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1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포인트 추가 적립</a:t>
                      </a:r>
                      <a:endParaRPr lang="en-US" altLang="ko-KR" sz="9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활용우수자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 포인트 차등지급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참여자 추첨하여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명에게 포인트 지급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30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포인트</a:t>
                      </a:r>
                      <a:endParaRPr lang="en-US" altLang="ko-KR" sz="9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2~5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20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포인트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6~10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10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포인트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11~30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5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포인트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참여자 중 추첨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200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2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포인트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804555"/>
                  </a:ext>
                </a:extLst>
              </a:tr>
              <a:tr h="41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당첨자 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출석 당첨 기준에 해당하는 참여자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유동적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당첨발표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추후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258718"/>
                  </a:ext>
                </a:extLst>
              </a:tr>
              <a:tr h="41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경품비용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추가 업데이트 예정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04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4126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/>
              <a:t>Flow </a:t>
            </a:r>
            <a:r>
              <a:rPr lang="en-US" altLang="ko-KR" dirty="0" smtClean="0"/>
              <a:t>Chart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184892" y="1340768"/>
            <a:ext cx="3737394" cy="3782319"/>
            <a:chOff x="4178914" y="1340768"/>
            <a:chExt cx="3451168" cy="3492651"/>
          </a:xfrm>
        </p:grpSpPr>
        <p:cxnSp>
          <p:nvCxnSpPr>
            <p:cNvPr id="20" name="꺾인 연결선 19"/>
            <p:cNvCxnSpPr>
              <a:stCxn id="34" idx="0"/>
            </p:cNvCxnSpPr>
            <p:nvPr/>
          </p:nvCxnSpPr>
          <p:spPr>
            <a:xfrm rot="16200000" flipV="1">
              <a:off x="5928869" y="1348688"/>
              <a:ext cx="912674" cy="1359940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376936" y="1340768"/>
              <a:ext cx="126014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흥미톡톡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APP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접속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1" idx="2"/>
            </p:cNvCxnSpPr>
            <p:nvPr/>
          </p:nvCxnSpPr>
          <p:spPr>
            <a:xfrm>
              <a:off x="5007006" y="1808820"/>
              <a:ext cx="0" cy="43294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다이아몬드 22"/>
            <p:cNvSpPr/>
            <p:nvPr/>
          </p:nvSpPr>
          <p:spPr>
            <a:xfrm>
              <a:off x="4178914" y="2271636"/>
              <a:ext cx="1656184" cy="59811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5007006" y="2875697"/>
              <a:ext cx="0" cy="43294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007006" y="3850093"/>
              <a:ext cx="0" cy="43294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3" idx="3"/>
            </p:cNvCxnSpPr>
            <p:nvPr/>
          </p:nvCxnSpPr>
          <p:spPr>
            <a:xfrm>
              <a:off x="5835098" y="2570694"/>
              <a:ext cx="63007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6500269" y="2484995"/>
              <a:ext cx="1129813" cy="1856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로그인 창으로 이동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76936" y="3369259"/>
              <a:ext cx="126014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이벤트 페이지 접속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376936" y="4365367"/>
              <a:ext cx="126014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출석체크 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63173" y="2950203"/>
              <a:ext cx="371835" cy="21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+mn-ea"/>
                </a:rPr>
                <a:t>YES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89104" y="2301176"/>
              <a:ext cx="3353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+mn-ea"/>
                </a:rPr>
                <a:t>NO</a:t>
              </a:r>
              <a:endParaRPr lang="ko-KR" altLang="en-US" sz="900" dirty="0">
                <a:latin typeface="+mn-ea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5313040" y="4747877"/>
          <a:ext cx="2160242" cy="762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05582549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3035027194"/>
                    </a:ext>
                  </a:extLst>
                </a:gridCol>
              </a:tblGrid>
              <a:tr h="254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누적 출석 회수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51B6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51B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79875"/>
                  </a:ext>
                </a:extLst>
              </a:tr>
              <a:tr h="254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smtClean="0"/>
                        <a:t>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730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만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포인트 적립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3989"/>
                  </a:ext>
                </a:extLst>
              </a:tr>
              <a:tr h="254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730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1</a:t>
                      </a:r>
                      <a:r>
                        <a:rPr lang="ko-KR" altLang="en-US" sz="800" baseline="0" dirty="0" smtClean="0"/>
                        <a:t>만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포인트 추가 적립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93721"/>
                  </a:ext>
                </a:extLst>
              </a:tr>
            </a:tbl>
          </a:graphicData>
        </a:graphic>
      </p:graphicFrame>
      <p:sp>
        <p:nvSpPr>
          <p:cNvPr id="40" name="오른쪽 화살표 39"/>
          <p:cNvSpPr/>
          <p:nvPr/>
        </p:nvSpPr>
        <p:spPr bwMode="auto">
          <a:xfrm>
            <a:off x="4956206" y="4806402"/>
            <a:ext cx="254569" cy="216024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17199" y="4508494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누적 출석 회수 만큼 해당 혜택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2480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651193" y="761651"/>
            <a:ext cx="2596150" cy="56039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 bwMode="auto">
          <a:xfrm>
            <a:off x="3731500" y="3478775"/>
            <a:ext cx="2463832" cy="13501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015" y="761651"/>
            <a:ext cx="2596150" cy="56115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41232" y="764704"/>
            <a:ext cx="2468879" cy="5760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60715" y="783002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705067" y="850335"/>
            <a:ext cx="2234709" cy="246221"/>
            <a:chOff x="531705" y="880870"/>
            <a:chExt cx="2234709" cy="24622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098862" y="980728"/>
              <a:ext cx="667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59622" y="880870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7030A0"/>
                  </a:solidFill>
                </a:rPr>
                <a:t>OPEN EVENT</a:t>
              </a: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31705" y="980728"/>
              <a:ext cx="667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781936" y="1050052"/>
            <a:ext cx="215956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흥국화재 </a:t>
            </a:r>
            <a:r>
              <a:rPr lang="en-US" altLang="ko-KR" sz="900" b="1" dirty="0" smtClean="0"/>
              <a:t>GA</a:t>
            </a:r>
            <a:r>
              <a:rPr lang="ko-KR" altLang="en-US" sz="900" b="1" dirty="0" err="1" smtClean="0"/>
              <a:t>흥미톡톡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 APP </a:t>
            </a:r>
            <a:r>
              <a:rPr lang="ko-KR" altLang="en-US" sz="900" b="1" dirty="0" smtClean="0"/>
              <a:t>오픈 기념</a:t>
            </a:r>
            <a:r>
              <a:rPr lang="en-US" altLang="ko-KR" sz="900" b="1" dirty="0" smtClean="0"/>
              <a:t>!</a:t>
            </a:r>
          </a:p>
          <a:p>
            <a:pPr algn="ctr"/>
            <a:r>
              <a:rPr lang="ko-KR" altLang="en-US" sz="1400" b="1" dirty="0" smtClean="0"/>
              <a:t>매일매일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출석체크 이벤트</a:t>
            </a:r>
            <a:endParaRPr lang="en-US" altLang="ko-KR" sz="1400" b="1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650404" y="2311016"/>
            <a:ext cx="2367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매일매일 출석체크하고 포인트 받아가세요</a:t>
            </a:r>
            <a:r>
              <a:rPr lang="en-US" altLang="ko-KR" sz="900" b="1" dirty="0" smtClean="0"/>
              <a:t>!</a:t>
            </a:r>
            <a:endParaRPr lang="en-US" altLang="ko-KR" sz="1400" b="1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1463215" y="212941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7030A0"/>
                </a:solidFill>
              </a:rPr>
              <a:t>EVENT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8412" y="1689762"/>
            <a:ext cx="247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이벤트 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매니저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이벤트 기간 </a:t>
            </a:r>
            <a:r>
              <a:rPr lang="en-US" altLang="ko-KR" sz="800" dirty="0" smtClean="0"/>
              <a:t>: 2019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07</a:t>
            </a:r>
            <a:r>
              <a:rPr lang="ko-KR" altLang="en-US" sz="800" dirty="0" smtClean="0"/>
              <a:t>월</a:t>
            </a:r>
            <a:r>
              <a:rPr lang="en-US" altLang="ko-KR" sz="800" dirty="0" smtClean="0"/>
              <a:t>15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월</a:t>
            </a:r>
            <a:r>
              <a:rPr lang="en-US" altLang="ko-KR" sz="800" dirty="0" smtClean="0"/>
              <a:t>)~07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31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수</a:t>
            </a:r>
            <a:r>
              <a:rPr lang="en-US" altLang="ko-KR" sz="800" dirty="0" smtClean="0"/>
              <a:t>)</a:t>
            </a:r>
          </a:p>
          <a:p>
            <a:pPr algn="ctr"/>
            <a:r>
              <a:rPr lang="ko-KR" altLang="en-US" dirty="0" smtClean="0"/>
              <a:t>당첨자 발표 </a:t>
            </a:r>
            <a:r>
              <a:rPr lang="en-US" altLang="ko-KR" dirty="0" smtClean="0"/>
              <a:t>: 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590072" y="4146638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540213" y="4806681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465666" y="4185849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출석횟수</a:t>
            </a:r>
            <a:endParaRPr lang="en-US" altLang="ko-KR" b="1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1462461" y="4342412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N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663778" y="5095282"/>
            <a:ext cx="2350780" cy="612263"/>
            <a:chOff x="911827" y="4857444"/>
            <a:chExt cx="1208327" cy="63456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399831" y="2878543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이벤트 참여방법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49" name="타원 148"/>
          <p:cNvSpPr/>
          <p:nvPr/>
        </p:nvSpPr>
        <p:spPr bwMode="auto">
          <a:xfrm>
            <a:off x="1060114" y="3092510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50" name="타원 149"/>
          <p:cNvSpPr/>
          <p:nvPr/>
        </p:nvSpPr>
        <p:spPr bwMode="auto">
          <a:xfrm>
            <a:off x="1890334" y="3092510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88625" y="33878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출석체크하기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버튼 클릭</a:t>
            </a:r>
            <a:endParaRPr lang="en-US" altLang="ko-KR" sz="700" dirty="0" smtClean="0">
              <a:latin typeface="굴림" panose="020B0600000101010101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205643" y="3137630"/>
            <a:ext cx="4892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1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48504" y="335820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쏟아지는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포인트 받기</a:t>
            </a:r>
            <a:endParaRPr lang="en-US" altLang="ko-KR" sz="700" dirty="0" smtClean="0">
              <a:latin typeface="굴림" panose="020B0600000101010101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025165" y="3137630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2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50327" y="3931193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12654" y="5732518"/>
            <a:ext cx="2383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횟수 충족 시 포인트는 </a:t>
            </a:r>
            <a:r>
              <a:rPr lang="ko-KR" altLang="en-US" sz="700" b="1" dirty="0" smtClean="0"/>
              <a:t>자동 지급 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718519" y="1278156"/>
            <a:ext cx="25138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매일매일 콘텐츠 공유하고 포인트 받아가세요</a:t>
            </a:r>
            <a:r>
              <a:rPr lang="en-US" altLang="ko-KR" sz="900" b="1" dirty="0" smtClean="0"/>
              <a:t>!</a:t>
            </a:r>
            <a:endParaRPr lang="en-US" altLang="ko-KR" sz="1400" b="1" dirty="0" smtClean="0"/>
          </a:p>
        </p:txBody>
      </p:sp>
      <p:sp>
        <p:nvSpPr>
          <p:cNvPr id="163" name="TextBox 162"/>
          <p:cNvSpPr txBox="1"/>
          <p:nvPr/>
        </p:nvSpPr>
        <p:spPr>
          <a:xfrm>
            <a:off x="4604256" y="109655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7030A0"/>
                </a:solidFill>
              </a:rPr>
              <a:t>EVENT 2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46602" y="2494028"/>
            <a:ext cx="236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로그인 후 출석체크하면 최대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만 포인트 적립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쉬운 참여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쌓이는 포인트</a:t>
            </a:r>
            <a:r>
              <a:rPr lang="en-US" altLang="ko-KR" b="1" dirty="0" smtClean="0"/>
              <a:t>! </a:t>
            </a:r>
            <a:r>
              <a:rPr lang="ko-KR" altLang="en-US" b="1" dirty="0" smtClean="0"/>
              <a:t>지금 바로 참여하세요</a:t>
            </a:r>
            <a:r>
              <a:rPr lang="en-US" altLang="ko-KR" b="1" dirty="0" smtClean="0"/>
              <a:t>.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634452" y="1474323"/>
            <a:ext cx="2651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콘텐츠를 가장 많이 공유한 활용우수자분들을 대상으로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총 </a:t>
            </a:r>
            <a:r>
              <a:rPr lang="en-US" altLang="ko-KR" b="1" dirty="0" smtClean="0"/>
              <a:t>260</a:t>
            </a:r>
            <a:r>
              <a:rPr lang="ko-KR" altLang="en-US" b="1" dirty="0" smtClean="0"/>
              <a:t>만 포인트 지급</a:t>
            </a:r>
            <a:r>
              <a:rPr lang="en-US" altLang="ko-KR" b="1" dirty="0" smtClean="0"/>
              <a:t>! </a:t>
            </a:r>
          </a:p>
          <a:p>
            <a:pPr algn="ctr"/>
            <a:r>
              <a:rPr lang="ko-KR" altLang="en-US" b="1" dirty="0" smtClean="0"/>
              <a:t>참여만 해도 추첨을 통해 </a:t>
            </a:r>
            <a:r>
              <a:rPr lang="en-US" altLang="ko-KR" b="1" dirty="0" smtClean="0"/>
              <a:t>200</a:t>
            </a:r>
            <a:r>
              <a:rPr lang="ko-KR" altLang="en-US" b="1" dirty="0" smtClean="0"/>
              <a:t>명에게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2</a:t>
            </a:r>
            <a:r>
              <a:rPr lang="ko-KR" altLang="en-US" b="1" dirty="0" smtClean="0"/>
              <a:t>만 포인트를 드립니다</a:t>
            </a:r>
            <a:r>
              <a:rPr lang="en-US" altLang="ko-KR" b="1" dirty="0" smtClean="0"/>
              <a:t>!</a:t>
            </a:r>
          </a:p>
          <a:p>
            <a:pPr algn="ctr"/>
            <a:r>
              <a:rPr lang="ko-KR" altLang="en-US" b="1" dirty="0" smtClean="0"/>
              <a:t>지금 바로 참여하세요</a:t>
            </a:r>
            <a:r>
              <a:rPr lang="en-US" altLang="ko-KR" b="1" dirty="0"/>
              <a:t>.</a:t>
            </a:r>
            <a:endParaRPr lang="en-US" altLang="ko-KR" b="1" dirty="0" smtClean="0"/>
          </a:p>
        </p:txBody>
      </p:sp>
      <p:sp>
        <p:nvSpPr>
          <p:cNvPr id="200" name="TextBox 199"/>
          <p:cNvSpPr txBox="1"/>
          <p:nvPr/>
        </p:nvSpPr>
        <p:spPr>
          <a:xfrm>
            <a:off x="4455862" y="3283219"/>
            <a:ext cx="10502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순위별 지급 포인트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489045" y="2180630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이벤트 참여방법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3765542" y="3515835"/>
            <a:ext cx="2402440" cy="776995"/>
            <a:chOff x="911827" y="4857444"/>
            <a:chExt cx="2468952" cy="805291"/>
          </a:xfrm>
        </p:grpSpPr>
        <p:sp>
          <p:nvSpPr>
            <p:cNvPr id="226" name="직사각형 225"/>
            <p:cNvSpPr/>
            <p:nvPr/>
          </p:nvSpPr>
          <p:spPr bwMode="auto">
            <a:xfrm>
              <a:off x="911827" y="4857444"/>
              <a:ext cx="580573" cy="803961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227" name="직사각형 226"/>
            <p:cNvSpPr/>
            <p:nvPr/>
          </p:nvSpPr>
          <p:spPr bwMode="auto">
            <a:xfrm>
              <a:off x="1539581" y="4857444"/>
              <a:ext cx="580573" cy="805291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228" name="직사각형 227"/>
            <p:cNvSpPr/>
            <p:nvPr/>
          </p:nvSpPr>
          <p:spPr bwMode="auto">
            <a:xfrm>
              <a:off x="2167334" y="4857444"/>
              <a:ext cx="580573" cy="805291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230" name="직사각형 229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1</a:t>
              </a:r>
              <a:r>
                <a:rPr lang="ko-KR" altLang="en-US" dirty="0">
                  <a:latin typeface="굴림" panose="020B0600000101010101" pitchFamily="50" charset="-127"/>
                </a:rPr>
                <a:t>위</a:t>
              </a:r>
              <a:endPara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</p:txBody>
        </p:sp>
        <p:sp>
          <p:nvSpPr>
            <p:cNvPr id="231" name="직사각형 230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2</a:t>
              </a:r>
              <a:r>
                <a:rPr lang="ko-KR" altLang="en-US" dirty="0">
                  <a:latin typeface="굴림" panose="020B0600000101010101" pitchFamily="50" charset="-127"/>
                </a:rPr>
                <a:t>위</a:t>
              </a:r>
              <a:r>
                <a:rPr lang="en-US" altLang="ko-KR" dirty="0" smtClean="0">
                  <a:latin typeface="굴림" panose="020B0600000101010101" pitchFamily="50" charset="-127"/>
                </a:rPr>
                <a:t>~5</a:t>
              </a:r>
              <a:r>
                <a:rPr lang="ko-KR" altLang="en-US" dirty="0" smtClean="0">
                  <a:latin typeface="굴림" panose="020B0600000101010101" pitchFamily="50" charset="-127"/>
                </a:rPr>
                <a:t>위</a:t>
              </a:r>
              <a:endPara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</p:txBody>
        </p:sp>
        <p:sp>
          <p:nvSpPr>
            <p:cNvPr id="232" name="직사각형 231"/>
            <p:cNvSpPr/>
            <p:nvPr/>
          </p:nvSpPr>
          <p:spPr bwMode="auto">
            <a:xfrm>
              <a:off x="2168088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6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위</a:t>
              </a:r>
              <a:r>
                <a:rPr kumimoji="1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~10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위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943024" y="5240625"/>
              <a:ext cx="506076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30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>
                <a:latin typeface="굴림" panose="020B0600000101010101" pitchFamily="50" charset="-127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575244" y="5240625"/>
              <a:ext cx="506076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20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ko-KR" altLang="en-US" dirty="0">
                <a:latin typeface="굴림" panose="020B0600000101010101" pitchFamily="50" charset="-127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204585" y="5226925"/>
              <a:ext cx="506076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ko-KR" altLang="en-US" dirty="0">
                <a:latin typeface="굴림" panose="020B0600000101010101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2799451" y="4857444"/>
              <a:ext cx="580573" cy="805291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2800206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11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위</a:t>
              </a:r>
              <a:r>
                <a:rPr kumimoji="1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~30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위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836703" y="5230989"/>
              <a:ext cx="506077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5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ko-KR" altLang="en-US" dirty="0">
                <a:latin typeface="굴림" panose="020B0600000101010101" pitchFamily="50" charset="-127"/>
              </a:endParaRPr>
            </a:p>
          </p:txBody>
        </p:sp>
      </p:grpSp>
      <p:sp>
        <p:nvSpPr>
          <p:cNvPr id="248" name="타원 247"/>
          <p:cNvSpPr/>
          <p:nvPr/>
        </p:nvSpPr>
        <p:spPr bwMode="auto">
          <a:xfrm>
            <a:off x="4180457" y="2384964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249" name="타원 248"/>
          <p:cNvSpPr/>
          <p:nvPr/>
        </p:nvSpPr>
        <p:spPr bwMode="auto">
          <a:xfrm>
            <a:off x="5010677" y="2384964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169611" y="267001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매일매일 많은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콘텐츠 공유하기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325986" y="2430084"/>
            <a:ext cx="4892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1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059390" y="265681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굴림" panose="020B0600000101010101" pitchFamily="50" charset="-127"/>
              </a:rPr>
              <a:t>쏟아지는</a:t>
            </a:r>
            <a:endParaRPr lang="en-US" altLang="ko-KR" sz="700" dirty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굴림" panose="020B0600000101010101" pitchFamily="50" charset="-127"/>
              </a:rPr>
              <a:t>포인트 받기</a:t>
            </a:r>
            <a:endParaRPr lang="en-US" altLang="ko-KR" sz="700" dirty="0">
              <a:latin typeface="굴림" panose="020B0600000101010101" pitchFamily="50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145507" y="2430084"/>
            <a:ext cx="4892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2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grpSp>
        <p:nvGrpSpPr>
          <p:cNvPr id="264" name="그룹 263"/>
          <p:cNvGrpSpPr/>
          <p:nvPr/>
        </p:nvGrpSpPr>
        <p:grpSpPr>
          <a:xfrm>
            <a:off x="3961506" y="5416774"/>
            <a:ext cx="1917880" cy="456876"/>
            <a:chOff x="536268" y="4715915"/>
            <a:chExt cx="2311089" cy="541306"/>
          </a:xfrm>
        </p:grpSpPr>
        <p:sp>
          <p:nvSpPr>
            <p:cNvPr id="265" name="모서리가 둥근 직사각형 264"/>
            <p:cNvSpPr/>
            <p:nvPr/>
          </p:nvSpPr>
          <p:spPr>
            <a:xfrm>
              <a:off x="890075" y="5011091"/>
              <a:ext cx="729087" cy="2461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/>
                <a:t>흥미톡</a:t>
              </a:r>
              <a:r>
                <a:rPr lang="ko-KR" altLang="en-US" b="1" dirty="0"/>
                <a:t>톡</a:t>
              </a:r>
            </a:p>
          </p:txBody>
        </p:sp>
        <p:sp>
          <p:nvSpPr>
            <p:cNvPr id="266" name="모서리가 둥근 직사각형 265"/>
            <p:cNvSpPr/>
            <p:nvPr/>
          </p:nvSpPr>
          <p:spPr>
            <a:xfrm>
              <a:off x="1821966" y="5011091"/>
              <a:ext cx="729087" cy="2461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/>
                <a:t>보험뉴스</a:t>
              </a:r>
              <a:endParaRPr lang="ko-KR" altLang="en-US" b="1" dirty="0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536268" y="4715915"/>
              <a:ext cx="729087" cy="2461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1329085" y="4715915"/>
              <a:ext cx="729087" cy="2461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err="1" smtClean="0"/>
                <a:t>니즈환</a:t>
              </a:r>
              <a:r>
                <a:rPr lang="ko-KR" altLang="en-US" b="1" dirty="0" err="1"/>
                <a:t>기</a:t>
              </a:r>
              <a:endParaRPr lang="ko-KR" altLang="en-US" b="1" dirty="0"/>
            </a:p>
          </p:txBody>
        </p:sp>
        <p:sp>
          <p:nvSpPr>
            <p:cNvPr id="269" name="모서리가 둥근 직사각형 268"/>
            <p:cNvSpPr/>
            <p:nvPr/>
          </p:nvSpPr>
          <p:spPr>
            <a:xfrm>
              <a:off x="2118270" y="4715915"/>
              <a:ext cx="729087" cy="2461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/>
                <a:t>친숙자</a:t>
              </a:r>
              <a:r>
                <a:rPr lang="ko-KR" altLang="en-US" b="1" dirty="0"/>
                <a:t>료</a:t>
              </a:r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3690048" y="5133147"/>
            <a:ext cx="2596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아래 버튼으로 공유하기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cxnSp>
        <p:nvCxnSpPr>
          <p:cNvPr id="272" name="직선 연결선 271"/>
          <p:cNvCxnSpPr/>
          <p:nvPr/>
        </p:nvCxnSpPr>
        <p:spPr>
          <a:xfrm>
            <a:off x="3840610" y="5340510"/>
            <a:ext cx="2272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그룹 282"/>
          <p:cNvGrpSpPr/>
          <p:nvPr/>
        </p:nvGrpSpPr>
        <p:grpSpPr>
          <a:xfrm>
            <a:off x="6780288" y="4359249"/>
            <a:ext cx="2596151" cy="1726606"/>
            <a:chOff x="3113452" y="3912183"/>
            <a:chExt cx="2596151" cy="1726606"/>
          </a:xfrm>
        </p:grpSpPr>
        <p:sp>
          <p:nvSpPr>
            <p:cNvPr id="284" name="직사각형 283"/>
            <p:cNvSpPr/>
            <p:nvPr/>
          </p:nvSpPr>
          <p:spPr>
            <a:xfrm>
              <a:off x="3113452" y="3929354"/>
              <a:ext cx="2596151" cy="17094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52800" y="3912183"/>
              <a:ext cx="2511273" cy="1667567"/>
            </a:xfrm>
            <a:prstGeom prst="rect">
              <a:avLst/>
            </a:prstGeom>
            <a:noFill/>
          </p:spPr>
          <p:txBody>
            <a:bodyPr wrap="square" lIns="0" tIns="36000" rIns="0" bIns="0" rtlCol="0">
              <a:spAutoFit/>
            </a:bodyPr>
            <a:lstStyle/>
            <a:p>
              <a:r>
                <a:rPr lang="ko-KR" altLang="en-US" sz="700" b="1" dirty="0" smtClean="0"/>
                <a:t>  </a:t>
              </a:r>
              <a:r>
                <a:rPr lang="ko-KR" altLang="en-US" b="1" dirty="0" smtClean="0"/>
                <a:t>알아두세요</a:t>
              </a:r>
              <a:endParaRPr lang="en-US" altLang="ko-KR" b="1" dirty="0" smtClean="0"/>
            </a:p>
            <a:p>
              <a:endParaRPr lang="en-US" altLang="ko-KR" sz="700" b="1" dirty="0"/>
            </a:p>
            <a:p>
              <a:r>
                <a:rPr lang="en-US" altLang="ko-KR" sz="700" dirty="0" smtClean="0"/>
                <a:t>- </a:t>
              </a:r>
              <a:r>
                <a:rPr lang="ko-KR" altLang="en-US" sz="700" dirty="0" smtClean="0"/>
                <a:t>부정한 방법으로 이벤트에 참여하신 경우 당첨이 취소될 수 있습니다</a:t>
              </a:r>
              <a:r>
                <a:rPr lang="en-US" altLang="ko-KR" sz="700" dirty="0" smtClean="0"/>
                <a:t>.</a:t>
              </a:r>
              <a:br>
                <a:rPr lang="en-US" altLang="ko-KR" sz="700" dirty="0" smtClean="0"/>
              </a:br>
              <a:r>
                <a:rPr lang="en-US" altLang="ko-KR" sz="700" dirty="0" smtClean="0"/>
                <a:t>- </a:t>
              </a:r>
              <a:r>
                <a:rPr lang="ko-KR" altLang="en-US" sz="700" dirty="0" smtClean="0"/>
                <a:t>본 이벤트</a:t>
              </a:r>
              <a:r>
                <a:rPr lang="en-US" altLang="ko-KR" sz="700" dirty="0" smtClean="0"/>
                <a:t>1</a:t>
              </a:r>
              <a:r>
                <a:rPr lang="ko-KR" altLang="en-US" sz="700" dirty="0" smtClean="0"/>
                <a:t>은 </a:t>
              </a:r>
              <a:r>
                <a:rPr lang="en-US" altLang="ko-KR" sz="700" b="1" dirty="0" smtClean="0"/>
                <a:t>1</a:t>
              </a:r>
              <a:r>
                <a:rPr lang="ko-KR" altLang="en-US" sz="700" b="1" dirty="0" smtClean="0"/>
                <a:t>일 </a:t>
              </a:r>
              <a:r>
                <a:rPr lang="en-US" altLang="ko-KR" sz="700" b="1" dirty="0" smtClean="0"/>
                <a:t>1</a:t>
              </a:r>
              <a:r>
                <a:rPr lang="ko-KR" altLang="en-US" sz="700" b="1" dirty="0" smtClean="0"/>
                <a:t>회 출석체크</a:t>
              </a:r>
              <a:r>
                <a:rPr lang="ko-KR" altLang="en-US" sz="700" dirty="0" smtClean="0"/>
                <a:t>가 가능합니다</a:t>
              </a:r>
              <a:r>
                <a:rPr lang="en-US" altLang="ko-KR" sz="700" dirty="0" smtClean="0"/>
                <a:t>.  </a:t>
              </a:r>
              <a:br>
                <a:rPr lang="en-US" altLang="ko-KR" sz="700" dirty="0" smtClean="0"/>
              </a:br>
              <a:r>
                <a:rPr lang="en-US" altLang="ko-KR" sz="700" dirty="0" smtClean="0"/>
                <a:t>- </a:t>
              </a:r>
              <a:r>
                <a:rPr lang="ko-KR" altLang="en-US" sz="700" dirty="0" smtClean="0"/>
                <a:t>본 이벤트</a:t>
              </a:r>
              <a:r>
                <a:rPr lang="en-US" altLang="ko-KR" sz="700" dirty="0" smtClean="0"/>
                <a:t>2 </a:t>
              </a:r>
              <a:r>
                <a:rPr lang="ko-KR" altLang="en-US" sz="700" dirty="0" smtClean="0"/>
                <a:t>포인트는 </a:t>
              </a:r>
              <a:r>
                <a:rPr lang="en-US" altLang="ko-KR" sz="700" b="1" dirty="0" smtClean="0"/>
                <a:t>1</a:t>
              </a:r>
              <a:r>
                <a:rPr lang="ko-KR" altLang="en-US" sz="700" b="1" dirty="0" smtClean="0"/>
                <a:t>인 </a:t>
              </a:r>
              <a:r>
                <a:rPr lang="en-US" altLang="ko-KR" sz="700" b="1" dirty="0" smtClean="0"/>
                <a:t>1</a:t>
              </a:r>
              <a:r>
                <a:rPr lang="ko-KR" altLang="en-US" sz="700" b="1" dirty="0" smtClean="0"/>
                <a:t>회 지급</a:t>
              </a:r>
              <a:r>
                <a:rPr lang="ko-KR" altLang="en-US" sz="700" dirty="0" smtClean="0"/>
                <a:t>합니다</a:t>
              </a:r>
              <a:r>
                <a:rPr lang="en-US" altLang="ko-KR" sz="700" dirty="0" smtClean="0"/>
                <a:t>.</a:t>
              </a:r>
              <a:r>
                <a:rPr lang="en-US" altLang="ko-KR" sz="700" dirty="0"/>
                <a:t/>
              </a:r>
              <a:br>
                <a:rPr lang="en-US" altLang="ko-KR" sz="700" dirty="0"/>
              </a:br>
              <a:r>
                <a:rPr lang="en-US" altLang="ko-KR" sz="700" dirty="0"/>
                <a:t>- </a:t>
              </a:r>
              <a:r>
                <a:rPr lang="ko-KR" altLang="en-US" sz="700" dirty="0"/>
                <a:t>본 이벤트</a:t>
              </a:r>
              <a:r>
                <a:rPr lang="en-US" altLang="ko-KR" sz="700" dirty="0"/>
                <a:t>2</a:t>
              </a:r>
              <a:r>
                <a:rPr lang="ko-KR" altLang="en-US" sz="700" dirty="0"/>
                <a:t> </a:t>
              </a:r>
              <a:r>
                <a:rPr lang="ko-KR" altLang="en-US" sz="700" dirty="0" smtClean="0"/>
                <a:t>활용우수자는</a:t>
              </a:r>
              <a:r>
                <a:rPr lang="en-US" altLang="ko-KR" sz="700" dirty="0" smtClean="0"/>
                <a:t> </a:t>
              </a:r>
              <a:r>
                <a:rPr lang="ko-KR" altLang="en-US" sz="700" b="1" dirty="0" smtClean="0"/>
                <a:t>방문수</a:t>
              </a:r>
              <a:r>
                <a:rPr lang="en-US" altLang="ko-KR" sz="700" b="1" dirty="0"/>
                <a:t> </a:t>
              </a:r>
              <a:r>
                <a:rPr lang="en-US" altLang="ko-KR" sz="700" b="1" dirty="0" smtClean="0"/>
                <a:t>&amp;</a:t>
              </a:r>
              <a:r>
                <a:rPr lang="ko-KR" altLang="en-US" sz="700" b="1" dirty="0" smtClean="0"/>
                <a:t> 콘텐츠 </a:t>
              </a:r>
              <a:r>
                <a:rPr lang="ko-KR" altLang="en-US" sz="700" b="1" dirty="0"/>
                <a:t>화면 </a:t>
              </a:r>
              <a:r>
                <a:rPr lang="ko-KR" altLang="en-US" sz="700" b="1" dirty="0" smtClean="0"/>
                <a:t>접속 </a:t>
              </a:r>
              <a:r>
                <a:rPr lang="en-US" altLang="ko-KR" sz="700" b="1" dirty="0"/>
                <a:t>&amp;</a:t>
              </a:r>
              <a:r>
                <a:rPr lang="en-US" altLang="ko-KR" sz="700" b="1" dirty="0" smtClean="0"/>
                <a:t> </a:t>
              </a:r>
              <a:r>
                <a:rPr lang="ko-KR" altLang="en-US" sz="700" b="1" dirty="0"/>
                <a:t>컨텐츠 발송 </a:t>
              </a:r>
              <a:r>
                <a:rPr lang="ko-KR" altLang="en-US" sz="700" b="1" dirty="0" smtClean="0"/>
                <a:t>등을 종합</a:t>
              </a:r>
              <a:r>
                <a:rPr lang="ko-KR" altLang="en-US" sz="700" dirty="0" smtClean="0"/>
                <a:t>하여</a:t>
              </a:r>
              <a:r>
                <a:rPr lang="ko-KR" altLang="en-US" sz="700" b="1" dirty="0" smtClean="0"/>
                <a:t> </a:t>
              </a:r>
              <a:r>
                <a:rPr lang="ko-KR" altLang="en-US" sz="700" dirty="0" smtClean="0"/>
                <a:t>선정합니다</a:t>
              </a:r>
              <a:r>
                <a:rPr lang="en-US" altLang="ko-KR" sz="700" dirty="0" smtClean="0"/>
                <a:t>..</a:t>
              </a:r>
              <a:br>
                <a:rPr lang="en-US" altLang="ko-KR" sz="700" dirty="0" smtClean="0"/>
              </a:br>
              <a:r>
                <a:rPr lang="en-US" altLang="ko-KR" sz="700" dirty="0" smtClean="0"/>
                <a:t>- </a:t>
              </a:r>
              <a:r>
                <a:rPr lang="ko-KR" altLang="en-US" sz="700" dirty="0" smtClean="0"/>
                <a:t>모든 </a:t>
              </a:r>
              <a:r>
                <a:rPr lang="ko-KR" altLang="en-US" sz="700" dirty="0"/>
                <a:t>프로모션 금액은 </a:t>
              </a:r>
              <a:r>
                <a:rPr lang="ko-KR" altLang="en-US" sz="700" dirty="0" smtClean="0"/>
                <a:t>흥미톡</a:t>
              </a:r>
              <a:r>
                <a:rPr lang="ko-KR" altLang="en-US" sz="700" dirty="0"/>
                <a:t>톡</a:t>
              </a:r>
              <a:r>
                <a:rPr lang="ko-KR" altLang="en-US" sz="700" dirty="0" smtClean="0"/>
                <a:t> 내에서 판촉용으로 사용할 </a:t>
              </a:r>
              <a:r>
                <a:rPr lang="ko-KR" altLang="en-US" sz="700" dirty="0"/>
                <a:t>수 있는 </a:t>
              </a:r>
              <a:r>
                <a:rPr lang="ko-KR" altLang="en-US" sz="700" dirty="0" smtClean="0"/>
                <a:t>포인트로 </a:t>
              </a:r>
              <a:r>
                <a:rPr lang="ko-KR" altLang="en-US" sz="700" dirty="0"/>
                <a:t>지급 </a:t>
              </a:r>
              <a:r>
                <a:rPr lang="ko-KR" altLang="en-US" sz="700" dirty="0" smtClean="0"/>
                <a:t>예정입니다</a:t>
              </a:r>
              <a:r>
                <a:rPr lang="en-US" altLang="ko-KR" sz="700" dirty="0" smtClean="0"/>
                <a:t>.</a:t>
              </a:r>
              <a:r>
                <a:rPr lang="ko-KR" altLang="en-US" sz="700" dirty="0" smtClean="0"/>
                <a:t>  </a:t>
              </a:r>
              <a:r>
                <a:rPr lang="en-US" altLang="ko-KR" sz="700" dirty="0" smtClean="0"/>
                <a:t>(</a:t>
              </a:r>
              <a:r>
                <a:rPr lang="ko-KR" altLang="en-US" sz="700" dirty="0" smtClean="0"/>
                <a:t>사적 사용 금지</a:t>
              </a:r>
              <a:r>
                <a:rPr lang="en-US" altLang="ko-KR" sz="700" dirty="0" smtClean="0"/>
                <a:t>)</a:t>
              </a:r>
              <a:br>
                <a:rPr lang="en-US" altLang="ko-KR" sz="700" dirty="0" smtClean="0"/>
              </a:br>
              <a:r>
                <a:rPr lang="en-US" altLang="ko-KR" sz="700" dirty="0" smtClean="0"/>
                <a:t>- </a:t>
              </a:r>
              <a:r>
                <a:rPr lang="ko-KR" altLang="en-US" sz="700" dirty="0" err="1" smtClean="0"/>
                <a:t>전자명함</a:t>
              </a:r>
              <a:r>
                <a:rPr lang="ko-KR" altLang="en-US" sz="700" dirty="0" smtClean="0"/>
                <a:t> 프로필 정보가 정확하지 않을 경우 당첨 대상에서 제외될 수 있습니다</a:t>
              </a:r>
              <a:r>
                <a:rPr lang="en-US" altLang="ko-KR" sz="700" dirty="0" smtClean="0"/>
                <a:t>.</a:t>
              </a:r>
            </a:p>
            <a:p>
              <a:r>
                <a:rPr lang="en-US" altLang="ko-KR" sz="700" dirty="0" smtClean="0"/>
                <a:t>- </a:t>
              </a:r>
              <a:r>
                <a:rPr lang="ko-KR" altLang="en-US" sz="700" dirty="0" smtClean="0"/>
                <a:t>전자명함 </a:t>
              </a:r>
              <a:r>
                <a:rPr lang="ko-KR" altLang="en-US" sz="700" dirty="0"/>
                <a:t>내에 핸드폰번호를 꼭 등록해 주세요</a:t>
              </a:r>
              <a:r>
                <a:rPr lang="en-US" altLang="ko-KR" sz="700" dirty="0"/>
                <a:t>.</a:t>
              </a:r>
              <a:endParaRPr lang="en-US" altLang="ko-KR" sz="700" dirty="0" smtClean="0"/>
            </a:p>
            <a:p>
              <a:r>
                <a:rPr lang="en-US" altLang="ko-KR" sz="700" dirty="0" smtClean="0"/>
                <a:t>- </a:t>
              </a:r>
              <a:r>
                <a:rPr lang="ko-KR" altLang="en-US" sz="700" dirty="0" smtClean="0"/>
                <a:t>포인트는 </a:t>
              </a:r>
              <a:r>
                <a:rPr lang="ko-KR" altLang="en-US" sz="700" dirty="0"/>
                <a:t>이벤트 종료 후 일괄 지급됩니다</a:t>
              </a:r>
              <a:r>
                <a:rPr lang="en-US" altLang="ko-KR" sz="700" dirty="0" smtClean="0"/>
                <a:t>.</a:t>
              </a:r>
            </a:p>
            <a:p>
              <a:r>
                <a:rPr lang="en-US" altLang="ko-KR" sz="700" dirty="0" smtClean="0"/>
                <a:t>- </a:t>
              </a:r>
              <a:r>
                <a:rPr lang="ko-KR" altLang="en-US" sz="700" dirty="0" smtClean="0"/>
                <a:t>내부사정에 따라 포인트 지급 일정이 변경될 수 있습니다</a:t>
              </a:r>
              <a:r>
                <a:rPr lang="en-US" altLang="ko-KR" sz="700" dirty="0" smtClean="0"/>
                <a:t>.</a:t>
              </a:r>
            </a:p>
          </p:txBody>
        </p:sp>
      </p:grpSp>
      <p:sp>
        <p:nvSpPr>
          <p:cNvPr id="299" name="타원 298"/>
          <p:cNvSpPr/>
          <p:nvPr/>
        </p:nvSpPr>
        <p:spPr>
          <a:xfrm>
            <a:off x="3767953" y="5356209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sz="800" b="1" dirty="0"/>
          </a:p>
        </p:txBody>
      </p:sp>
      <p:sp>
        <p:nvSpPr>
          <p:cNvPr id="300" name="직사각형 299"/>
          <p:cNvSpPr/>
          <p:nvPr/>
        </p:nvSpPr>
        <p:spPr>
          <a:xfrm>
            <a:off x="7041232" y="761651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7085195" y="1062877"/>
            <a:ext cx="23540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출석체크 버튼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클릭 시 출석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카운팅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확인하기 클릭 시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이동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마이페이지에서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적립된 포인트 확인 가능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버튼 클릭 시 해당 콘텐츠 페이지로 이동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인사말 클릭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인사말 페이지 이동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보험뉴스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클릭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보험뉴스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페이지 이동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니즈환기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클릭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니즈환기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페이지 이동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친숙자료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클릭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친숙자료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페이지 이동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흥미톡톡 클릭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흥미톡톡 페이지 이동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3840610" y="5133147"/>
            <a:ext cx="2272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Swipe Up"/>
          <p:cNvGrpSpPr>
            <a:grpSpLocks noChangeAspect="1"/>
          </p:cNvGrpSpPr>
          <p:nvPr/>
        </p:nvGrpSpPr>
        <p:grpSpPr bwMode="auto">
          <a:xfrm>
            <a:off x="3113899" y="4366276"/>
            <a:ext cx="314325" cy="439738"/>
            <a:chOff x="5727701" y="1519238"/>
            <a:chExt cx="984250" cy="1382713"/>
          </a:xfrm>
        </p:grpSpPr>
        <p:sp>
          <p:nvSpPr>
            <p:cNvPr id="116" name="Touch Point"/>
            <p:cNvSpPr>
              <a:spLocks noChangeAspect="1" noChangeArrowheads="1"/>
            </p:cNvSpPr>
            <p:nvPr/>
          </p:nvSpPr>
          <p:spPr bwMode="auto">
            <a:xfrm>
              <a:off x="6013451" y="1528763"/>
              <a:ext cx="327025" cy="327025"/>
            </a:xfrm>
            <a:prstGeom prst="ellipse">
              <a:avLst/>
            </a:prstGeom>
            <a:solidFill>
              <a:srgbClr val="5B9BD5">
                <a:alpha val="74901"/>
              </a:srgbClr>
            </a:solidFill>
            <a:ln w="25400" cap="sq">
              <a:solidFill>
                <a:srgbClr val="5B9BD5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4572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9144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3716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18288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Hand"/>
            <p:cNvSpPr>
              <a:spLocks noChangeAspect="1"/>
            </p:cNvSpPr>
            <p:nvPr/>
          </p:nvSpPr>
          <p:spPr bwMode="auto">
            <a:xfrm>
              <a:off x="5727701" y="1604963"/>
              <a:ext cx="984250" cy="1296988"/>
            </a:xfrm>
            <a:custGeom>
              <a:avLst/>
              <a:gdLst>
                <a:gd name="T0" fmla="*/ 2147483647 w 962"/>
                <a:gd name="T1" fmla="*/ 2147483647 h 1268"/>
                <a:gd name="T2" fmla="*/ 2147483647 w 962"/>
                <a:gd name="T3" fmla="*/ 2147483647 h 1268"/>
                <a:gd name="T4" fmla="*/ 2147483647 w 962"/>
                <a:gd name="T5" fmla="*/ 2147483647 h 1268"/>
                <a:gd name="T6" fmla="*/ 2147483647 w 962"/>
                <a:gd name="T7" fmla="*/ 2147483647 h 1268"/>
                <a:gd name="T8" fmla="*/ 2147483647 w 962"/>
                <a:gd name="T9" fmla="*/ 2147483647 h 1268"/>
                <a:gd name="T10" fmla="*/ 2147483647 w 962"/>
                <a:gd name="T11" fmla="*/ 2147483647 h 1268"/>
                <a:gd name="T12" fmla="*/ 2147483647 w 962"/>
                <a:gd name="T13" fmla="*/ 2147483647 h 1268"/>
                <a:gd name="T14" fmla="*/ 2147483647 w 962"/>
                <a:gd name="T15" fmla="*/ 2147483647 h 1268"/>
                <a:gd name="T16" fmla="*/ 2147483647 w 962"/>
                <a:gd name="T17" fmla="*/ 2147483647 h 1268"/>
                <a:gd name="T18" fmla="*/ 2147483647 w 962"/>
                <a:gd name="T19" fmla="*/ 2147483647 h 1268"/>
                <a:gd name="T20" fmla="*/ 2147483647 w 962"/>
                <a:gd name="T21" fmla="*/ 2147483647 h 1268"/>
                <a:gd name="T22" fmla="*/ 2147483647 w 962"/>
                <a:gd name="T23" fmla="*/ 2147483647 h 1268"/>
                <a:gd name="T24" fmla="*/ 2147483647 w 962"/>
                <a:gd name="T25" fmla="*/ 2147483647 h 1268"/>
                <a:gd name="T26" fmla="*/ 2147483647 w 962"/>
                <a:gd name="T27" fmla="*/ 2147483647 h 1268"/>
                <a:gd name="T28" fmla="*/ 2147483647 w 962"/>
                <a:gd name="T29" fmla="*/ 2147483647 h 1268"/>
                <a:gd name="T30" fmla="*/ 2147483647 w 962"/>
                <a:gd name="T31" fmla="*/ 2147483647 h 1268"/>
                <a:gd name="T32" fmla="*/ 2147483647 w 962"/>
                <a:gd name="T33" fmla="*/ 2147483647 h 1268"/>
                <a:gd name="T34" fmla="*/ 2147483647 w 962"/>
                <a:gd name="T35" fmla="*/ 2147483647 h 1268"/>
                <a:gd name="T36" fmla="*/ 2147483647 w 962"/>
                <a:gd name="T37" fmla="*/ 2147483647 h 12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Up Arrow"/>
            <p:cNvSpPr>
              <a:spLocks/>
            </p:cNvSpPr>
            <p:nvPr/>
          </p:nvSpPr>
          <p:spPr bwMode="auto">
            <a:xfrm>
              <a:off x="6397626" y="1519238"/>
              <a:ext cx="227013" cy="346075"/>
            </a:xfrm>
            <a:custGeom>
              <a:avLst/>
              <a:gdLst>
                <a:gd name="T0" fmla="*/ 0 w 223"/>
                <a:gd name="T1" fmla="*/ 2147483647 h 338"/>
                <a:gd name="T2" fmla="*/ 2147483647 w 223"/>
                <a:gd name="T3" fmla="*/ 2147483647 h 338"/>
                <a:gd name="T4" fmla="*/ 2147483647 w 223"/>
                <a:gd name="T5" fmla="*/ 2147483647 h 338"/>
                <a:gd name="T6" fmla="*/ 2147483647 w 223"/>
                <a:gd name="T7" fmla="*/ 2147483647 h 338"/>
                <a:gd name="T8" fmla="*/ 2147483647 w 223"/>
                <a:gd name="T9" fmla="*/ 2147483647 h 338"/>
                <a:gd name="T10" fmla="*/ 2147483647 w 223"/>
                <a:gd name="T11" fmla="*/ 2147483647 h 338"/>
                <a:gd name="T12" fmla="*/ 2147483647 w 223"/>
                <a:gd name="T13" fmla="*/ 0 h 338"/>
                <a:gd name="T14" fmla="*/ 0 w 223"/>
                <a:gd name="T15" fmla="*/ 2147483647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338">
                  <a:moveTo>
                    <a:pt x="0" y="158"/>
                  </a:moveTo>
                  <a:lnTo>
                    <a:pt x="74" y="158"/>
                  </a:lnTo>
                  <a:lnTo>
                    <a:pt x="74" y="338"/>
                  </a:lnTo>
                  <a:lnTo>
                    <a:pt x="150" y="338"/>
                  </a:lnTo>
                  <a:lnTo>
                    <a:pt x="150" y="158"/>
                  </a:lnTo>
                  <a:lnTo>
                    <a:pt x="223" y="158"/>
                  </a:lnTo>
                  <a:lnTo>
                    <a:pt x="112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5B9BD5">
                <a:alpha val="74901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121" name="직선 화살표 연결선 54"/>
          <p:cNvCxnSpPr>
            <a:cxnSpLocks noChangeShapeType="1"/>
          </p:cNvCxnSpPr>
          <p:nvPr/>
        </p:nvCxnSpPr>
        <p:spPr bwMode="auto">
          <a:xfrm>
            <a:off x="3271061" y="1142064"/>
            <a:ext cx="0" cy="3168650"/>
          </a:xfrm>
          <a:prstGeom prst="straightConnector1">
            <a:avLst/>
          </a:prstGeom>
          <a:noFill/>
          <a:ln w="9525" algn="ctr">
            <a:solidFill>
              <a:srgbClr val="96969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Swipe Up"/>
          <p:cNvGrpSpPr>
            <a:grpSpLocks noChangeAspect="1"/>
          </p:cNvGrpSpPr>
          <p:nvPr/>
        </p:nvGrpSpPr>
        <p:grpSpPr bwMode="auto">
          <a:xfrm>
            <a:off x="6308997" y="4975087"/>
            <a:ext cx="314325" cy="439738"/>
            <a:chOff x="5727701" y="1519238"/>
            <a:chExt cx="984250" cy="1382713"/>
          </a:xfrm>
        </p:grpSpPr>
        <p:sp>
          <p:nvSpPr>
            <p:cNvPr id="123" name="Touch Point"/>
            <p:cNvSpPr>
              <a:spLocks noChangeAspect="1" noChangeArrowheads="1"/>
            </p:cNvSpPr>
            <p:nvPr/>
          </p:nvSpPr>
          <p:spPr bwMode="auto">
            <a:xfrm>
              <a:off x="6013451" y="1528763"/>
              <a:ext cx="327025" cy="327025"/>
            </a:xfrm>
            <a:prstGeom prst="ellipse">
              <a:avLst/>
            </a:prstGeom>
            <a:solidFill>
              <a:srgbClr val="5B9BD5">
                <a:alpha val="74901"/>
              </a:srgbClr>
            </a:solidFill>
            <a:ln w="25400" cap="sq">
              <a:solidFill>
                <a:srgbClr val="5B9BD5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4572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9144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3716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18288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Hand"/>
            <p:cNvSpPr>
              <a:spLocks noChangeAspect="1"/>
            </p:cNvSpPr>
            <p:nvPr/>
          </p:nvSpPr>
          <p:spPr bwMode="auto">
            <a:xfrm>
              <a:off x="5727701" y="1604963"/>
              <a:ext cx="984250" cy="1296988"/>
            </a:xfrm>
            <a:custGeom>
              <a:avLst/>
              <a:gdLst>
                <a:gd name="T0" fmla="*/ 2147483647 w 962"/>
                <a:gd name="T1" fmla="*/ 2147483647 h 1268"/>
                <a:gd name="T2" fmla="*/ 2147483647 w 962"/>
                <a:gd name="T3" fmla="*/ 2147483647 h 1268"/>
                <a:gd name="T4" fmla="*/ 2147483647 w 962"/>
                <a:gd name="T5" fmla="*/ 2147483647 h 1268"/>
                <a:gd name="T6" fmla="*/ 2147483647 w 962"/>
                <a:gd name="T7" fmla="*/ 2147483647 h 1268"/>
                <a:gd name="T8" fmla="*/ 2147483647 w 962"/>
                <a:gd name="T9" fmla="*/ 2147483647 h 1268"/>
                <a:gd name="T10" fmla="*/ 2147483647 w 962"/>
                <a:gd name="T11" fmla="*/ 2147483647 h 1268"/>
                <a:gd name="T12" fmla="*/ 2147483647 w 962"/>
                <a:gd name="T13" fmla="*/ 2147483647 h 1268"/>
                <a:gd name="T14" fmla="*/ 2147483647 w 962"/>
                <a:gd name="T15" fmla="*/ 2147483647 h 1268"/>
                <a:gd name="T16" fmla="*/ 2147483647 w 962"/>
                <a:gd name="T17" fmla="*/ 2147483647 h 1268"/>
                <a:gd name="T18" fmla="*/ 2147483647 w 962"/>
                <a:gd name="T19" fmla="*/ 2147483647 h 1268"/>
                <a:gd name="T20" fmla="*/ 2147483647 w 962"/>
                <a:gd name="T21" fmla="*/ 2147483647 h 1268"/>
                <a:gd name="T22" fmla="*/ 2147483647 w 962"/>
                <a:gd name="T23" fmla="*/ 2147483647 h 1268"/>
                <a:gd name="T24" fmla="*/ 2147483647 w 962"/>
                <a:gd name="T25" fmla="*/ 2147483647 h 1268"/>
                <a:gd name="T26" fmla="*/ 2147483647 w 962"/>
                <a:gd name="T27" fmla="*/ 2147483647 h 1268"/>
                <a:gd name="T28" fmla="*/ 2147483647 w 962"/>
                <a:gd name="T29" fmla="*/ 2147483647 h 1268"/>
                <a:gd name="T30" fmla="*/ 2147483647 w 962"/>
                <a:gd name="T31" fmla="*/ 2147483647 h 1268"/>
                <a:gd name="T32" fmla="*/ 2147483647 w 962"/>
                <a:gd name="T33" fmla="*/ 2147483647 h 1268"/>
                <a:gd name="T34" fmla="*/ 2147483647 w 962"/>
                <a:gd name="T35" fmla="*/ 2147483647 h 1268"/>
                <a:gd name="T36" fmla="*/ 2147483647 w 962"/>
                <a:gd name="T37" fmla="*/ 2147483647 h 12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Up Arrow"/>
            <p:cNvSpPr>
              <a:spLocks/>
            </p:cNvSpPr>
            <p:nvPr/>
          </p:nvSpPr>
          <p:spPr bwMode="auto">
            <a:xfrm>
              <a:off x="6397626" y="1519238"/>
              <a:ext cx="227013" cy="346075"/>
            </a:xfrm>
            <a:custGeom>
              <a:avLst/>
              <a:gdLst>
                <a:gd name="T0" fmla="*/ 0 w 223"/>
                <a:gd name="T1" fmla="*/ 2147483647 h 338"/>
                <a:gd name="T2" fmla="*/ 2147483647 w 223"/>
                <a:gd name="T3" fmla="*/ 2147483647 h 338"/>
                <a:gd name="T4" fmla="*/ 2147483647 w 223"/>
                <a:gd name="T5" fmla="*/ 2147483647 h 338"/>
                <a:gd name="T6" fmla="*/ 2147483647 w 223"/>
                <a:gd name="T7" fmla="*/ 2147483647 h 338"/>
                <a:gd name="T8" fmla="*/ 2147483647 w 223"/>
                <a:gd name="T9" fmla="*/ 2147483647 h 338"/>
                <a:gd name="T10" fmla="*/ 2147483647 w 223"/>
                <a:gd name="T11" fmla="*/ 2147483647 h 338"/>
                <a:gd name="T12" fmla="*/ 2147483647 w 223"/>
                <a:gd name="T13" fmla="*/ 0 h 338"/>
                <a:gd name="T14" fmla="*/ 0 w 223"/>
                <a:gd name="T15" fmla="*/ 2147483647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338">
                  <a:moveTo>
                    <a:pt x="0" y="158"/>
                  </a:moveTo>
                  <a:lnTo>
                    <a:pt x="74" y="158"/>
                  </a:lnTo>
                  <a:lnTo>
                    <a:pt x="74" y="338"/>
                  </a:lnTo>
                  <a:lnTo>
                    <a:pt x="150" y="338"/>
                  </a:lnTo>
                  <a:lnTo>
                    <a:pt x="150" y="158"/>
                  </a:lnTo>
                  <a:lnTo>
                    <a:pt x="223" y="158"/>
                  </a:lnTo>
                  <a:lnTo>
                    <a:pt x="112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5B9BD5">
                <a:alpha val="74901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129" name="직선 화살표 연결선 54"/>
          <p:cNvCxnSpPr>
            <a:cxnSpLocks noChangeShapeType="1"/>
          </p:cNvCxnSpPr>
          <p:nvPr/>
        </p:nvCxnSpPr>
        <p:spPr bwMode="auto">
          <a:xfrm>
            <a:off x="6466159" y="1427115"/>
            <a:ext cx="0" cy="3168650"/>
          </a:xfrm>
          <a:prstGeom prst="straightConnector1">
            <a:avLst/>
          </a:prstGeom>
          <a:noFill/>
          <a:ln w="9525" algn="ctr">
            <a:solidFill>
              <a:srgbClr val="96969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모서리가 둥근 직사각형 129"/>
          <p:cNvSpPr/>
          <p:nvPr/>
        </p:nvSpPr>
        <p:spPr bwMode="auto">
          <a:xfrm>
            <a:off x="1412355" y="5932983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268469" y="5960711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sz="8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88379" y="4346305"/>
            <a:ext cx="1178870" cy="427786"/>
            <a:chOff x="4050328" y="3896917"/>
            <a:chExt cx="284284" cy="775712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4050328" y="3896917"/>
              <a:ext cx="284284" cy="77571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4050328" y="3896917"/>
              <a:ext cx="284284" cy="27904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200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명</a:t>
              </a:r>
              <a:endPara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5356093" y="447058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굴림" panose="020B0600000101010101" pitchFamily="50" charset="-127"/>
              </a:rPr>
              <a:t>2</a:t>
            </a:r>
            <a:r>
              <a:rPr lang="ko-KR" altLang="en-US" dirty="0" smtClean="0">
                <a:latin typeface="굴림" panose="020B0600000101010101" pitchFamily="50" charset="-127"/>
              </a:rPr>
              <a:t>만</a:t>
            </a:r>
            <a:endParaRPr lang="en-US" altLang="ko-KR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굴림" panose="020B0600000101010101" pitchFamily="50" charset="-127"/>
              </a:rPr>
              <a:t>포인트</a:t>
            </a:r>
            <a:endParaRPr lang="ko-KR" altLang="en-US" dirty="0">
              <a:latin typeface="굴림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764986" y="4387209"/>
            <a:ext cx="11953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 smtClean="0"/>
              <a:t>* </a:t>
            </a:r>
            <a:r>
              <a:rPr lang="ko-KR" altLang="en-US" b="1" dirty="0" smtClean="0"/>
              <a:t>콘텐츠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회만 공유해도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추첨을 통해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1</a:t>
            </a:r>
            <a:r>
              <a:rPr lang="ko-KR" altLang="en-US" b="1" dirty="0" smtClean="0"/>
              <a:t>인당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만 포인트 지급</a:t>
            </a:r>
            <a:r>
              <a:rPr lang="en-US" altLang="ko-KR" b="1" dirty="0" smtClean="0"/>
              <a:t>!</a:t>
            </a:r>
            <a:endParaRPr lang="ko-KR" altLang="en-US" dirty="0">
              <a:latin typeface="굴림" panose="020B060000010101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97178" y="4849415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콘텐츠 공유 시 이벤트에 </a:t>
            </a:r>
            <a:r>
              <a:rPr lang="ko-KR" altLang="en-US" sz="700" b="1" dirty="0" smtClean="0"/>
              <a:t>자동 응모</a:t>
            </a:r>
            <a:r>
              <a:rPr lang="ko-KR" altLang="en-US" sz="700" dirty="0" smtClean="0"/>
              <a:t> 됩니다</a:t>
            </a:r>
            <a:r>
              <a:rPr lang="en-US" altLang="ko-KR" sz="700" dirty="0" smtClean="0"/>
              <a:t>.</a:t>
            </a:r>
          </a:p>
          <a:p>
            <a:r>
              <a:rPr lang="ko-KR" altLang="en-US" sz="700" dirty="0" smtClean="0"/>
              <a:t>이벤트 당첨자는 </a:t>
            </a:r>
            <a:r>
              <a:rPr lang="ko-KR" altLang="en-US" sz="700" b="1" dirty="0" err="1" smtClean="0"/>
              <a:t>흥미톡톡</a:t>
            </a:r>
            <a:r>
              <a:rPr lang="ko-KR" altLang="en-US" sz="700" b="1" dirty="0" smtClean="0"/>
              <a:t> 공지</a:t>
            </a:r>
            <a:r>
              <a:rPr lang="ko-KR" altLang="en-US" sz="700" dirty="0" smtClean="0"/>
              <a:t>에서 확인 가능합니다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99" name="타원 98"/>
          <p:cNvSpPr/>
          <p:nvPr/>
        </p:nvSpPr>
        <p:spPr>
          <a:xfrm>
            <a:off x="1380229" y="4785216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965982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18015" y="761651"/>
            <a:ext cx="2596150" cy="56115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출석체크 </a:t>
            </a:r>
            <a:r>
              <a:rPr lang="en-US" altLang="ko-KR" dirty="0" smtClean="0"/>
              <a:t>Alert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41232" y="764704"/>
            <a:ext cx="2468879" cy="5760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60715" y="783002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705067" y="850335"/>
            <a:ext cx="2234709" cy="246221"/>
            <a:chOff x="531705" y="880870"/>
            <a:chExt cx="2234709" cy="24622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098862" y="980728"/>
              <a:ext cx="667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59622" y="880870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7030A0"/>
                  </a:solidFill>
                </a:rPr>
                <a:t>OPEN EVENT</a:t>
              </a: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31705" y="980728"/>
              <a:ext cx="667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781936" y="1050052"/>
            <a:ext cx="215956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흥국화재 </a:t>
            </a:r>
            <a:r>
              <a:rPr lang="en-US" altLang="ko-KR" sz="900" b="1" dirty="0" smtClean="0"/>
              <a:t>GA</a:t>
            </a:r>
            <a:r>
              <a:rPr lang="ko-KR" altLang="en-US" sz="900" b="1" dirty="0" err="1" smtClean="0"/>
              <a:t>흥미톡톡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 APP </a:t>
            </a:r>
            <a:r>
              <a:rPr lang="ko-KR" altLang="en-US" sz="900" b="1" dirty="0" smtClean="0"/>
              <a:t>오픈 기념</a:t>
            </a:r>
            <a:r>
              <a:rPr lang="en-US" altLang="ko-KR" sz="900" b="1" dirty="0" smtClean="0"/>
              <a:t>!</a:t>
            </a:r>
          </a:p>
          <a:p>
            <a:pPr algn="ctr"/>
            <a:r>
              <a:rPr lang="ko-KR" altLang="en-US" sz="1400" b="1" dirty="0" smtClean="0"/>
              <a:t>매일매일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출석체크 이벤트</a:t>
            </a:r>
            <a:endParaRPr lang="en-US" altLang="ko-KR" sz="1400" b="1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650404" y="2311016"/>
            <a:ext cx="2367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매일매일 출석체크하고 포인트 받아가세요</a:t>
            </a:r>
            <a:r>
              <a:rPr lang="en-US" altLang="ko-KR" sz="900" b="1" dirty="0" smtClean="0"/>
              <a:t>!</a:t>
            </a:r>
            <a:endParaRPr lang="en-US" altLang="ko-KR" sz="1400" b="1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1463215" y="212941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7030A0"/>
                </a:solidFill>
              </a:rPr>
              <a:t>EVENT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8412" y="1689762"/>
            <a:ext cx="247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이벤트 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매니저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이벤트 기간 </a:t>
            </a:r>
            <a:r>
              <a:rPr lang="en-US" altLang="ko-KR" sz="800" dirty="0" smtClean="0"/>
              <a:t>: 2019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07</a:t>
            </a:r>
            <a:r>
              <a:rPr lang="ko-KR" altLang="en-US" sz="800" dirty="0" smtClean="0"/>
              <a:t>월</a:t>
            </a:r>
            <a:r>
              <a:rPr lang="en-US" altLang="ko-KR" sz="800" dirty="0" smtClean="0"/>
              <a:t>15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월</a:t>
            </a:r>
            <a:r>
              <a:rPr lang="en-US" altLang="ko-KR" sz="800" dirty="0" smtClean="0"/>
              <a:t>)~07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31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수</a:t>
            </a:r>
            <a:r>
              <a:rPr lang="en-US" altLang="ko-KR" sz="800" dirty="0" smtClean="0"/>
              <a:t>)</a:t>
            </a:r>
          </a:p>
          <a:p>
            <a:pPr algn="ctr"/>
            <a:r>
              <a:rPr lang="ko-KR" altLang="en-US" dirty="0" smtClean="0"/>
              <a:t>당첨자 발표 </a:t>
            </a:r>
            <a:r>
              <a:rPr lang="en-US" altLang="ko-KR" dirty="0" smtClean="0"/>
              <a:t>: 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590072" y="4146638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540213" y="4806681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488109" y="434241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0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663778" y="5095282"/>
            <a:ext cx="2350780" cy="612263"/>
            <a:chOff x="911827" y="4857444"/>
            <a:chExt cx="1208327" cy="63456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399831" y="2878543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이벤트 참여방법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49" name="타원 148"/>
          <p:cNvSpPr/>
          <p:nvPr/>
        </p:nvSpPr>
        <p:spPr bwMode="auto">
          <a:xfrm>
            <a:off x="1060114" y="3092510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50" name="타원 149"/>
          <p:cNvSpPr/>
          <p:nvPr/>
        </p:nvSpPr>
        <p:spPr bwMode="auto">
          <a:xfrm>
            <a:off x="1890334" y="3092510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88625" y="33878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출석체크하기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버튼 클릭</a:t>
            </a:r>
            <a:endParaRPr lang="en-US" altLang="ko-KR" sz="700" dirty="0" smtClean="0">
              <a:latin typeface="굴림" panose="020B0600000101010101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205643" y="3137630"/>
            <a:ext cx="4892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1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48504" y="335820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쏟아지는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포인트 받기</a:t>
            </a:r>
            <a:endParaRPr lang="en-US" altLang="ko-KR" sz="700" dirty="0" smtClean="0">
              <a:latin typeface="굴림" panose="020B0600000101010101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025165" y="3137630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2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50327" y="3931193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46602" y="2494028"/>
            <a:ext cx="236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로그인 후 출석체크하면 최대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만 포인트 적립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쉬운 참여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쌓이는 포인트</a:t>
            </a:r>
            <a:r>
              <a:rPr lang="en-US" altLang="ko-KR" b="1" dirty="0" smtClean="0"/>
              <a:t>! </a:t>
            </a:r>
            <a:r>
              <a:rPr lang="ko-KR" altLang="en-US" b="1" dirty="0" smtClean="0"/>
              <a:t>지금 바로 참여하세요</a:t>
            </a:r>
            <a:r>
              <a:rPr lang="en-US" altLang="ko-KR" b="1" dirty="0" smtClean="0"/>
              <a:t>.</a:t>
            </a:r>
          </a:p>
        </p:txBody>
      </p:sp>
      <p:sp>
        <p:nvSpPr>
          <p:cNvPr id="300" name="직사각형 299"/>
          <p:cNvSpPr/>
          <p:nvPr/>
        </p:nvSpPr>
        <p:spPr>
          <a:xfrm>
            <a:off x="7041232" y="761651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1412355" y="5932983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19626" y="979966"/>
            <a:ext cx="2596150" cy="2312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 bwMode="auto">
          <a:xfrm>
            <a:off x="3491683" y="1195411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4441824" y="1855454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367277" y="1234622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출석회수</a:t>
            </a:r>
            <a:endParaRPr lang="en-US" altLang="ko-KR" b="1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4364072" y="1391185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N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109" name="그룹 108"/>
          <p:cNvGrpSpPr/>
          <p:nvPr/>
        </p:nvGrpSpPr>
        <p:grpSpPr>
          <a:xfrm>
            <a:off x="3565389" y="2144055"/>
            <a:ext cx="2350780" cy="612263"/>
            <a:chOff x="911827" y="4857444"/>
            <a:chExt cx="1208327" cy="634561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4351938" y="979966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470203" y="2781291"/>
            <a:ext cx="2339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회수 충족 시 포인트는 </a:t>
            </a:r>
            <a:r>
              <a:rPr lang="ko-KR" altLang="en-US" sz="700" b="1" dirty="0" smtClean="0"/>
              <a:t>자동 지급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4313966" y="2981756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4281840" y="1833989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97017" y="740838"/>
            <a:ext cx="1662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 </a:t>
            </a:r>
            <a:r>
              <a:rPr lang="ko-KR" altLang="en-US" sz="900" b="1" dirty="0"/>
              <a:t>출석체크하기 클릭 </a:t>
            </a:r>
            <a:r>
              <a:rPr lang="en-US" altLang="ko-KR" sz="900" b="1" dirty="0"/>
              <a:t>&gt; </a:t>
            </a:r>
            <a:r>
              <a:rPr lang="en-US" altLang="ko-KR" sz="900" b="1" dirty="0" smtClean="0"/>
              <a:t>Alert</a:t>
            </a:r>
            <a:r>
              <a:rPr lang="ko-KR" altLang="en-US" sz="900" b="1" dirty="0" smtClean="0"/>
              <a:t> </a:t>
            </a:r>
            <a:endParaRPr lang="en-US" altLang="ko-KR" sz="9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3419579" y="971671"/>
            <a:ext cx="2600331" cy="2320406"/>
          </a:xfrm>
          <a:prstGeom prst="rect">
            <a:avLst/>
          </a:prstGeom>
          <a:solidFill>
            <a:schemeClr val="tx1">
              <a:alpha val="38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6" name="그룹 145"/>
          <p:cNvGrpSpPr/>
          <p:nvPr/>
        </p:nvGrpSpPr>
        <p:grpSpPr>
          <a:xfrm>
            <a:off x="3645617" y="1590942"/>
            <a:ext cx="2209175" cy="1021347"/>
            <a:chOff x="4080480" y="3809837"/>
            <a:chExt cx="2209175" cy="1021347"/>
          </a:xfrm>
        </p:grpSpPr>
        <p:sp>
          <p:nvSpPr>
            <p:cNvPr id="147" name="직사각형 146"/>
            <p:cNvSpPr/>
            <p:nvPr/>
          </p:nvSpPr>
          <p:spPr>
            <a:xfrm>
              <a:off x="4166663" y="3809837"/>
              <a:ext cx="2018362" cy="10213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080480" y="4075065"/>
              <a:ext cx="22091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출석체크가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완료되었습니다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2" name="직사각형 33"/>
            <p:cNvSpPr>
              <a:spLocks noChangeArrowheads="1"/>
            </p:cNvSpPr>
            <p:nvPr/>
          </p:nvSpPr>
          <p:spPr bwMode="auto">
            <a:xfrm>
              <a:off x="4206889" y="4415051"/>
              <a:ext cx="1906551" cy="33020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161501" y="3810170"/>
              <a:ext cx="11657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*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출석체크 확인 </a:t>
              </a:r>
              <a:r>
                <a:rPr lang="en-US" altLang="ko-KR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Alert</a:t>
              </a:r>
              <a:endParaRPr lang="en-US" altLang="ko-KR" sz="8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>
              <a:off x="4593155" y="4506669"/>
              <a:ext cx="164463" cy="1644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3419626" y="4061126"/>
            <a:ext cx="2596150" cy="2312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직사각형 163"/>
          <p:cNvSpPr/>
          <p:nvPr/>
        </p:nvSpPr>
        <p:spPr bwMode="auto">
          <a:xfrm>
            <a:off x="3491683" y="4276571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 bwMode="auto">
          <a:xfrm>
            <a:off x="4441824" y="4936614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389720" y="4472345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168" name="그룹 167"/>
          <p:cNvGrpSpPr/>
          <p:nvPr/>
        </p:nvGrpSpPr>
        <p:grpSpPr>
          <a:xfrm>
            <a:off x="3565389" y="5225215"/>
            <a:ext cx="2350780" cy="612263"/>
            <a:chOff x="911827" y="4857444"/>
            <a:chExt cx="1208327" cy="634561"/>
          </a:xfrm>
        </p:grpSpPr>
        <p:sp>
          <p:nvSpPr>
            <p:cNvPr id="169" name="직사각형 168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4351938" y="4061126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470203" y="5862451"/>
            <a:ext cx="2339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횟수 충족 시 포인트는 </a:t>
            </a:r>
            <a:r>
              <a:rPr lang="ko-KR" altLang="en-US" sz="700" b="1" dirty="0" smtClean="0"/>
              <a:t>자동 지급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177" name="모서리가 둥근 직사각형 176"/>
          <p:cNvSpPr/>
          <p:nvPr/>
        </p:nvSpPr>
        <p:spPr bwMode="auto">
          <a:xfrm>
            <a:off x="4313966" y="6062916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4447964" y="4556199"/>
            <a:ext cx="371356" cy="318293"/>
          </a:xfrm>
          <a:prstGeom prst="rect">
            <a:avLst/>
          </a:prstGeom>
          <a:solidFill>
            <a:srgbClr val="FF0000">
              <a:alpha val="25000"/>
            </a:srgbClr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085195" y="1062877"/>
            <a:ext cx="2424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  <a:tabLst>
                <a:tab pos="85725" algn="l"/>
              </a:tabLst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출석체크하기 클릭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출석체크 클릭 시 해당 시스템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출석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Alert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Alert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Alert [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Alert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출석회수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+1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증가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0" name="아래쪽 화살표 189"/>
          <p:cNvSpPr/>
          <p:nvPr/>
        </p:nvSpPr>
        <p:spPr bwMode="auto">
          <a:xfrm>
            <a:off x="4577518" y="3472183"/>
            <a:ext cx="347299" cy="371386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543442" y="2878543"/>
            <a:ext cx="2600331" cy="2320406"/>
          </a:xfrm>
          <a:prstGeom prst="rect">
            <a:avLst/>
          </a:prstGeom>
          <a:solidFill>
            <a:schemeClr val="tx1">
              <a:alpha val="38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6833522" y="3550452"/>
            <a:ext cx="2018362" cy="10213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 smtClean="0">
              <a:solidFill>
                <a:srgbClr val="FFFF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747339" y="3748182"/>
            <a:ext cx="2209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금일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출석체크가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완료되었습니다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defRPr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출석체크는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입니다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33"/>
          <p:cNvSpPr>
            <a:spLocks noChangeArrowheads="1"/>
          </p:cNvSpPr>
          <p:nvPr/>
        </p:nvSpPr>
        <p:spPr bwMode="auto">
          <a:xfrm>
            <a:off x="6873748" y="4155666"/>
            <a:ext cx="1906551" cy="330200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확인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828360" y="3550785"/>
            <a:ext cx="13612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*</a:t>
            </a:r>
            <a:r>
              <a:rPr lang="ko-KR" altLang="en-US" sz="8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8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출석체크 중복 확인 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Alert</a:t>
            </a:r>
            <a:endParaRPr lang="en-US" altLang="ko-KR" sz="800" dirty="0">
              <a:solidFill>
                <a:srgbClr val="FF0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7508995" y="4251539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89" name="타원 88"/>
          <p:cNvSpPr/>
          <p:nvPr/>
        </p:nvSpPr>
        <p:spPr>
          <a:xfrm>
            <a:off x="1380229" y="4785216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12654" y="5732518"/>
            <a:ext cx="2383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횟수 충족 시 포인트는 </a:t>
            </a:r>
            <a:r>
              <a:rPr lang="ko-KR" altLang="en-US" sz="700" b="1" dirty="0" smtClean="0"/>
              <a:t>자동 지급 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465666" y="4185849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출석횟수</a:t>
            </a:r>
            <a:endParaRPr lang="en-US" altLang="ko-KR" b="1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4349919" y="4310302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출석횟수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87660149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18015" y="761651"/>
            <a:ext cx="2596150" cy="56115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/>
              <a:t>출석체크</a:t>
            </a:r>
            <a:r>
              <a:rPr lang="en-US" altLang="ko-KR" dirty="0" smtClean="0"/>
              <a:t> Alert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41232" y="764704"/>
            <a:ext cx="2468879" cy="5760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60715" y="783002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705067" y="850335"/>
            <a:ext cx="2234709" cy="246221"/>
            <a:chOff x="531705" y="880870"/>
            <a:chExt cx="2234709" cy="24622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098862" y="980728"/>
              <a:ext cx="667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59622" y="880870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7030A0"/>
                  </a:solidFill>
                </a:rPr>
                <a:t>OPEN EVENT</a:t>
              </a: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31705" y="980728"/>
              <a:ext cx="667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781936" y="1050052"/>
            <a:ext cx="215956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흥국화재 </a:t>
            </a:r>
            <a:r>
              <a:rPr lang="en-US" altLang="ko-KR" sz="900" b="1" dirty="0" smtClean="0"/>
              <a:t>GA</a:t>
            </a:r>
            <a:r>
              <a:rPr lang="ko-KR" altLang="en-US" sz="900" b="1" dirty="0" err="1" smtClean="0"/>
              <a:t>흥미톡톡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 APP </a:t>
            </a:r>
            <a:r>
              <a:rPr lang="ko-KR" altLang="en-US" sz="900" b="1" dirty="0" smtClean="0"/>
              <a:t>오픈 기념</a:t>
            </a:r>
            <a:r>
              <a:rPr lang="en-US" altLang="ko-KR" sz="900" b="1" dirty="0" smtClean="0"/>
              <a:t>!</a:t>
            </a:r>
          </a:p>
          <a:p>
            <a:pPr algn="ctr"/>
            <a:r>
              <a:rPr lang="ko-KR" altLang="en-US" sz="1400" b="1" dirty="0" smtClean="0"/>
              <a:t>매일매일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출석체크 이벤트</a:t>
            </a:r>
            <a:endParaRPr lang="en-US" altLang="ko-KR" sz="1400" b="1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650404" y="2311016"/>
            <a:ext cx="2367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매일매일 출석체크하고 포인트 받아가세요</a:t>
            </a:r>
            <a:r>
              <a:rPr lang="en-US" altLang="ko-KR" sz="900" b="1" dirty="0" smtClean="0"/>
              <a:t>!</a:t>
            </a:r>
            <a:endParaRPr lang="en-US" altLang="ko-KR" sz="1400" b="1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1463215" y="212941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7030A0"/>
                </a:solidFill>
              </a:rPr>
              <a:t>EVENT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8412" y="1689762"/>
            <a:ext cx="247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이벤트 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매니저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이벤트 기간 </a:t>
            </a:r>
            <a:r>
              <a:rPr lang="en-US" altLang="ko-KR" sz="800" dirty="0" smtClean="0"/>
              <a:t>: 2019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07</a:t>
            </a:r>
            <a:r>
              <a:rPr lang="ko-KR" altLang="en-US" sz="800" dirty="0" smtClean="0"/>
              <a:t>월</a:t>
            </a:r>
            <a:r>
              <a:rPr lang="en-US" altLang="ko-KR" sz="800" dirty="0" smtClean="0"/>
              <a:t>15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월</a:t>
            </a:r>
            <a:r>
              <a:rPr lang="en-US" altLang="ko-KR" sz="800" dirty="0" smtClean="0"/>
              <a:t>)~07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31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수</a:t>
            </a:r>
            <a:r>
              <a:rPr lang="en-US" altLang="ko-KR" sz="800" dirty="0" smtClean="0"/>
              <a:t>)</a:t>
            </a:r>
          </a:p>
          <a:p>
            <a:pPr algn="ctr"/>
            <a:r>
              <a:rPr lang="ko-KR" altLang="en-US" dirty="0" smtClean="0"/>
              <a:t>당첨자 발표 </a:t>
            </a:r>
            <a:r>
              <a:rPr lang="en-US" altLang="ko-KR" dirty="0" smtClean="0"/>
              <a:t>: 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590072" y="4146638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540213" y="4806681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488109" y="434241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9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663778" y="5095282"/>
            <a:ext cx="2350780" cy="612263"/>
            <a:chOff x="911827" y="4857444"/>
            <a:chExt cx="1208327" cy="63456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399831" y="2878543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이벤트 참여방법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49" name="타원 148"/>
          <p:cNvSpPr/>
          <p:nvPr/>
        </p:nvSpPr>
        <p:spPr bwMode="auto">
          <a:xfrm>
            <a:off x="1060114" y="3092510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50" name="타원 149"/>
          <p:cNvSpPr/>
          <p:nvPr/>
        </p:nvSpPr>
        <p:spPr bwMode="auto">
          <a:xfrm>
            <a:off x="1890334" y="3092510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88625" y="33878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출석체크하기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버튼 클릭</a:t>
            </a:r>
            <a:endParaRPr lang="en-US" altLang="ko-KR" sz="700" dirty="0" smtClean="0">
              <a:latin typeface="굴림" panose="020B0600000101010101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205643" y="3137630"/>
            <a:ext cx="4892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1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48504" y="335820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쏟아지는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포인트 받기</a:t>
            </a:r>
            <a:endParaRPr lang="en-US" altLang="ko-KR" sz="700" dirty="0" smtClean="0">
              <a:latin typeface="굴림" panose="020B0600000101010101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025165" y="3137630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2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50327" y="3931193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46602" y="2494028"/>
            <a:ext cx="236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로그인 후 출석체크하면 최대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만 포인트 적립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쉬운 참여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쌓이는 포인트</a:t>
            </a:r>
            <a:r>
              <a:rPr lang="en-US" altLang="ko-KR" b="1" dirty="0" smtClean="0"/>
              <a:t>! </a:t>
            </a:r>
            <a:r>
              <a:rPr lang="ko-KR" altLang="en-US" b="1" dirty="0" smtClean="0"/>
              <a:t>지금 바로 참여하세요</a:t>
            </a:r>
            <a:r>
              <a:rPr lang="en-US" altLang="ko-KR" b="1" dirty="0" smtClean="0"/>
              <a:t>.</a:t>
            </a:r>
          </a:p>
        </p:txBody>
      </p:sp>
      <p:sp>
        <p:nvSpPr>
          <p:cNvPr id="300" name="직사각형 299"/>
          <p:cNvSpPr/>
          <p:nvPr/>
        </p:nvSpPr>
        <p:spPr>
          <a:xfrm>
            <a:off x="7041232" y="761651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1412355" y="5932983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380229" y="4785216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00" name="직사각형 99"/>
          <p:cNvSpPr/>
          <p:nvPr/>
        </p:nvSpPr>
        <p:spPr>
          <a:xfrm>
            <a:off x="3419626" y="979966"/>
            <a:ext cx="2596150" cy="2312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 bwMode="auto">
          <a:xfrm>
            <a:off x="3491683" y="1195411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4441824" y="1855454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367277" y="1234622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출석회수</a:t>
            </a:r>
            <a:endParaRPr lang="en-US" altLang="ko-KR" b="1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4364072" y="1391185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N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109" name="그룹 108"/>
          <p:cNvGrpSpPr/>
          <p:nvPr/>
        </p:nvGrpSpPr>
        <p:grpSpPr>
          <a:xfrm>
            <a:off x="3565389" y="2144055"/>
            <a:ext cx="2350780" cy="612263"/>
            <a:chOff x="911827" y="4857444"/>
            <a:chExt cx="1208327" cy="634561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4351938" y="979966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470203" y="2781291"/>
            <a:ext cx="2339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회수 충족 시 포인트는 </a:t>
            </a:r>
            <a:r>
              <a:rPr lang="ko-KR" altLang="en-US" sz="700" b="1" dirty="0" smtClean="0"/>
              <a:t>자동 지급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4313966" y="2981756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4281840" y="1833989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97017" y="74083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 </a:t>
            </a:r>
            <a:r>
              <a:rPr lang="ko-KR" altLang="en-US" sz="900" b="1" dirty="0"/>
              <a:t>출석체크하기 클릭 </a:t>
            </a:r>
            <a:r>
              <a:rPr lang="en-US" altLang="ko-KR" sz="900" b="1" dirty="0"/>
              <a:t>&gt; </a:t>
            </a:r>
            <a:r>
              <a:rPr lang="ko-KR" altLang="en-US" sz="900" b="1" dirty="0"/>
              <a:t>누적 </a:t>
            </a:r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</a:t>
            </a:r>
            <a:r>
              <a:rPr lang="en-US" altLang="ko-KR" sz="900" b="1" dirty="0"/>
              <a:t>Alert</a:t>
            </a:r>
            <a:r>
              <a:rPr lang="ko-KR" altLang="en-US" sz="900" b="1" dirty="0"/>
              <a:t> </a:t>
            </a:r>
            <a:endParaRPr lang="en-US" altLang="ko-KR" sz="9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3419579" y="971671"/>
            <a:ext cx="2600331" cy="2320406"/>
          </a:xfrm>
          <a:prstGeom prst="rect">
            <a:avLst/>
          </a:prstGeom>
          <a:solidFill>
            <a:schemeClr val="tx1">
              <a:alpha val="38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6" name="그룹 145"/>
          <p:cNvGrpSpPr/>
          <p:nvPr/>
        </p:nvGrpSpPr>
        <p:grpSpPr>
          <a:xfrm>
            <a:off x="3645617" y="1590942"/>
            <a:ext cx="2209175" cy="1021347"/>
            <a:chOff x="4080480" y="3809837"/>
            <a:chExt cx="2209175" cy="1021347"/>
          </a:xfrm>
        </p:grpSpPr>
        <p:sp>
          <p:nvSpPr>
            <p:cNvPr id="147" name="직사각형 146"/>
            <p:cNvSpPr/>
            <p:nvPr/>
          </p:nvSpPr>
          <p:spPr>
            <a:xfrm>
              <a:off x="4166663" y="3809837"/>
              <a:ext cx="2018362" cy="10213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080480" y="4007567"/>
              <a:ext cx="22091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출석체크 누적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 달성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만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포인트가 적립되었습니다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52" name="직사각형 33"/>
            <p:cNvSpPr>
              <a:spLocks noChangeArrowheads="1"/>
            </p:cNvSpPr>
            <p:nvPr/>
          </p:nvSpPr>
          <p:spPr bwMode="auto">
            <a:xfrm>
              <a:off x="4206889" y="4415051"/>
              <a:ext cx="1906551" cy="33020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161501" y="3810170"/>
              <a:ext cx="11657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*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출석체크 확인 </a:t>
              </a:r>
              <a:r>
                <a:rPr lang="en-US" altLang="ko-KR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Alert</a:t>
              </a:r>
              <a:endParaRPr lang="en-US" altLang="ko-KR" sz="8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>
              <a:off x="4593155" y="4506669"/>
              <a:ext cx="164463" cy="1644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3419626" y="4061126"/>
            <a:ext cx="2596150" cy="2312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직사각형 163"/>
          <p:cNvSpPr/>
          <p:nvPr/>
        </p:nvSpPr>
        <p:spPr bwMode="auto">
          <a:xfrm>
            <a:off x="3491683" y="4276571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 bwMode="auto">
          <a:xfrm>
            <a:off x="4441824" y="4936614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303959" y="4472345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10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168" name="그룹 167"/>
          <p:cNvGrpSpPr/>
          <p:nvPr/>
        </p:nvGrpSpPr>
        <p:grpSpPr>
          <a:xfrm>
            <a:off x="3565389" y="5225215"/>
            <a:ext cx="2350780" cy="612263"/>
            <a:chOff x="911827" y="4857444"/>
            <a:chExt cx="1208327" cy="634561"/>
          </a:xfrm>
        </p:grpSpPr>
        <p:sp>
          <p:nvSpPr>
            <p:cNvPr id="169" name="직사각형 168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4351938" y="4061126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470203" y="5862451"/>
            <a:ext cx="2339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횟수 충족 시 포인트는 </a:t>
            </a:r>
            <a:r>
              <a:rPr lang="ko-KR" altLang="en-US" sz="700" b="1" dirty="0" smtClean="0"/>
              <a:t>자동 지급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177" name="모서리가 둥근 직사각형 176"/>
          <p:cNvSpPr/>
          <p:nvPr/>
        </p:nvSpPr>
        <p:spPr bwMode="auto">
          <a:xfrm>
            <a:off x="4313966" y="6062916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3568132" y="5232649"/>
            <a:ext cx="1159524" cy="587603"/>
          </a:xfrm>
          <a:prstGeom prst="rect">
            <a:avLst/>
          </a:prstGeom>
          <a:solidFill>
            <a:schemeClr val="tx1">
              <a:alpha val="4500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186" name="그림 1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53" y="5207847"/>
            <a:ext cx="789281" cy="596893"/>
          </a:xfrm>
          <a:prstGeom prst="rect">
            <a:avLst/>
          </a:prstGeom>
        </p:spPr>
      </p:pic>
      <p:sp>
        <p:nvSpPr>
          <p:cNvPr id="188" name="직사각형 187"/>
          <p:cNvSpPr/>
          <p:nvPr/>
        </p:nvSpPr>
        <p:spPr bwMode="auto">
          <a:xfrm>
            <a:off x="4386911" y="4528027"/>
            <a:ext cx="371356" cy="318293"/>
          </a:xfrm>
          <a:prstGeom prst="rect">
            <a:avLst/>
          </a:prstGeom>
          <a:solidFill>
            <a:srgbClr val="FF0000">
              <a:alpha val="25000"/>
            </a:srgbClr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085195" y="1062877"/>
            <a:ext cx="2424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  <a:tabLst>
                <a:tab pos="85725" algn="l"/>
              </a:tabLst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출석체크하기 클릭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출석체크 클릭 시 해당 시스템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Alert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닫기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출석회수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+1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증가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화면에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포인트지급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확인 완료 표시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0" name="아래쪽 화살표 189"/>
          <p:cNvSpPr/>
          <p:nvPr/>
        </p:nvSpPr>
        <p:spPr bwMode="auto">
          <a:xfrm>
            <a:off x="4577518" y="3472183"/>
            <a:ext cx="347299" cy="371386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2654" y="5732518"/>
            <a:ext cx="2383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횟수 충족 시 포인트는 </a:t>
            </a:r>
            <a:r>
              <a:rPr lang="ko-KR" altLang="en-US" sz="700" b="1" dirty="0" smtClean="0"/>
              <a:t>자동 지급 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465666" y="4185849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출석횟수</a:t>
            </a:r>
            <a:endParaRPr lang="en-US" altLang="ko-KR" b="1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4349919" y="4310302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출석횟수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1583919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18015" y="761651"/>
            <a:ext cx="2596150" cy="56115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/>
              <a:t>출석체크</a:t>
            </a:r>
            <a:r>
              <a:rPr lang="en-US" altLang="ko-KR" dirty="0" smtClean="0"/>
              <a:t> </a:t>
            </a:r>
            <a:r>
              <a:rPr lang="en-US" altLang="ko-KR" dirty="0"/>
              <a:t>Alert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41232" y="764704"/>
            <a:ext cx="2468879" cy="5760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60715" y="783002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705067" y="850335"/>
            <a:ext cx="2234709" cy="246221"/>
            <a:chOff x="531705" y="880870"/>
            <a:chExt cx="2234709" cy="24622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098862" y="980728"/>
              <a:ext cx="667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59622" y="880870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7030A0"/>
                  </a:solidFill>
                </a:rPr>
                <a:t>OPEN EVENT</a:t>
              </a: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31705" y="980728"/>
              <a:ext cx="667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781936" y="1050052"/>
            <a:ext cx="215956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흥국화재 </a:t>
            </a:r>
            <a:r>
              <a:rPr lang="en-US" altLang="ko-KR" sz="900" b="1" dirty="0" smtClean="0"/>
              <a:t>GA</a:t>
            </a:r>
            <a:r>
              <a:rPr lang="ko-KR" altLang="en-US" sz="900" b="1" dirty="0" err="1" smtClean="0"/>
              <a:t>흥미톡톡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 APP </a:t>
            </a:r>
            <a:r>
              <a:rPr lang="ko-KR" altLang="en-US" sz="900" b="1" dirty="0" smtClean="0"/>
              <a:t>오픈 기념</a:t>
            </a:r>
            <a:r>
              <a:rPr lang="en-US" altLang="ko-KR" sz="900" b="1" dirty="0" smtClean="0"/>
              <a:t>!</a:t>
            </a:r>
          </a:p>
          <a:p>
            <a:pPr algn="ctr"/>
            <a:r>
              <a:rPr lang="ko-KR" altLang="en-US" sz="1400" b="1" dirty="0" smtClean="0"/>
              <a:t>매일매일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출석체크 이벤트</a:t>
            </a:r>
            <a:endParaRPr lang="en-US" altLang="ko-KR" sz="1400" b="1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650404" y="2311016"/>
            <a:ext cx="2367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매일매일 출석체크하고 포인트 받아가세요</a:t>
            </a:r>
            <a:r>
              <a:rPr lang="en-US" altLang="ko-KR" sz="900" b="1" dirty="0" smtClean="0"/>
              <a:t>!</a:t>
            </a:r>
            <a:endParaRPr lang="en-US" altLang="ko-KR" sz="1400" b="1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1463215" y="212941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7030A0"/>
                </a:solidFill>
              </a:rPr>
              <a:t>EVENT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8412" y="1689762"/>
            <a:ext cx="247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이벤트 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매니저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이벤트 기간 </a:t>
            </a:r>
            <a:r>
              <a:rPr lang="en-US" altLang="ko-KR" sz="800" dirty="0" smtClean="0"/>
              <a:t>: 2019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07</a:t>
            </a:r>
            <a:r>
              <a:rPr lang="ko-KR" altLang="en-US" sz="800" dirty="0" smtClean="0"/>
              <a:t>월</a:t>
            </a:r>
            <a:r>
              <a:rPr lang="en-US" altLang="ko-KR" sz="800" dirty="0" smtClean="0"/>
              <a:t>15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월</a:t>
            </a:r>
            <a:r>
              <a:rPr lang="en-US" altLang="ko-KR" sz="800" dirty="0" smtClean="0"/>
              <a:t>)~07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31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수</a:t>
            </a:r>
            <a:r>
              <a:rPr lang="en-US" altLang="ko-KR" sz="800" dirty="0" smtClean="0"/>
              <a:t>)</a:t>
            </a:r>
          </a:p>
          <a:p>
            <a:pPr algn="ctr"/>
            <a:r>
              <a:rPr lang="ko-KR" altLang="en-US" dirty="0" smtClean="0"/>
              <a:t>당첨자 발표 </a:t>
            </a:r>
            <a:r>
              <a:rPr lang="en-US" altLang="ko-KR" dirty="0" smtClean="0"/>
              <a:t>: 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590072" y="4146638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540213" y="4806681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402348" y="4342412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14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663778" y="5095282"/>
            <a:ext cx="2350780" cy="612263"/>
            <a:chOff x="911827" y="4857444"/>
            <a:chExt cx="1208327" cy="63456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399831" y="2878543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이벤트 참여방법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49" name="타원 148"/>
          <p:cNvSpPr/>
          <p:nvPr/>
        </p:nvSpPr>
        <p:spPr bwMode="auto">
          <a:xfrm>
            <a:off x="1060114" y="3092510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50" name="타원 149"/>
          <p:cNvSpPr/>
          <p:nvPr/>
        </p:nvSpPr>
        <p:spPr bwMode="auto">
          <a:xfrm>
            <a:off x="1890334" y="3092510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88625" y="33878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출석체크하기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버튼 클릭</a:t>
            </a:r>
            <a:endParaRPr lang="en-US" altLang="ko-KR" sz="700" dirty="0" smtClean="0">
              <a:latin typeface="굴림" panose="020B0600000101010101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205643" y="3137630"/>
            <a:ext cx="4892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1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48504" y="335820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쏟아지는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포인트 받기</a:t>
            </a:r>
            <a:endParaRPr lang="en-US" altLang="ko-KR" sz="700" dirty="0" smtClean="0">
              <a:latin typeface="굴림" panose="020B0600000101010101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025165" y="3137630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2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50327" y="3931193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46602" y="2494028"/>
            <a:ext cx="236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로그인 후 출석체크하면 최대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만 포인트 적립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쉬운 참여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쌓이는 포인트</a:t>
            </a:r>
            <a:r>
              <a:rPr lang="en-US" altLang="ko-KR" b="1" dirty="0" smtClean="0"/>
              <a:t>! </a:t>
            </a:r>
            <a:r>
              <a:rPr lang="ko-KR" altLang="en-US" b="1" dirty="0" smtClean="0"/>
              <a:t>지금 바로 참여하세요</a:t>
            </a:r>
            <a:r>
              <a:rPr lang="en-US" altLang="ko-KR" b="1" dirty="0" smtClean="0"/>
              <a:t>.</a:t>
            </a:r>
          </a:p>
        </p:txBody>
      </p:sp>
      <p:sp>
        <p:nvSpPr>
          <p:cNvPr id="300" name="직사각형 299"/>
          <p:cNvSpPr/>
          <p:nvPr/>
        </p:nvSpPr>
        <p:spPr>
          <a:xfrm>
            <a:off x="7041232" y="761651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1412355" y="5932983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380229" y="4785216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00" name="직사각형 99"/>
          <p:cNvSpPr/>
          <p:nvPr/>
        </p:nvSpPr>
        <p:spPr>
          <a:xfrm>
            <a:off x="3419626" y="979966"/>
            <a:ext cx="2596150" cy="2312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 bwMode="auto">
          <a:xfrm>
            <a:off x="3491683" y="1195411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4441824" y="1855454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367277" y="1234622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출석회수</a:t>
            </a:r>
            <a:endParaRPr lang="en-US" altLang="ko-KR" b="1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4364072" y="1391185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N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109" name="그룹 108"/>
          <p:cNvGrpSpPr/>
          <p:nvPr/>
        </p:nvGrpSpPr>
        <p:grpSpPr>
          <a:xfrm>
            <a:off x="3565389" y="2144055"/>
            <a:ext cx="2350780" cy="612263"/>
            <a:chOff x="911827" y="4857444"/>
            <a:chExt cx="1208327" cy="634561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4351938" y="979966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470203" y="2781291"/>
            <a:ext cx="2339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회수 충족 시 포인트는 </a:t>
            </a:r>
            <a:r>
              <a:rPr lang="ko-KR" altLang="en-US" sz="700" b="1" dirty="0" smtClean="0"/>
              <a:t>자동 지급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4313966" y="2981756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4281840" y="1833989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97017" y="74083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 </a:t>
            </a:r>
            <a:r>
              <a:rPr lang="ko-KR" altLang="en-US" sz="900" b="1" dirty="0"/>
              <a:t>출석체크하기 클릭 </a:t>
            </a:r>
            <a:r>
              <a:rPr lang="en-US" altLang="ko-KR" sz="900" b="1" dirty="0"/>
              <a:t>&gt; </a:t>
            </a:r>
            <a:r>
              <a:rPr lang="ko-KR" altLang="en-US" sz="900" b="1" dirty="0"/>
              <a:t>누적 </a:t>
            </a:r>
            <a:r>
              <a:rPr lang="en-US" altLang="ko-KR" sz="900" b="1" dirty="0" smtClean="0"/>
              <a:t>15</a:t>
            </a:r>
            <a:r>
              <a:rPr lang="ko-KR" altLang="en-US" sz="900" b="1" dirty="0" smtClean="0"/>
              <a:t>회 </a:t>
            </a:r>
            <a:r>
              <a:rPr lang="en-US" altLang="ko-KR" sz="900" b="1" dirty="0"/>
              <a:t>Alert</a:t>
            </a:r>
            <a:r>
              <a:rPr lang="ko-KR" altLang="en-US" sz="900" b="1" dirty="0"/>
              <a:t> </a:t>
            </a:r>
            <a:endParaRPr lang="en-US" altLang="ko-KR" sz="900" b="1" dirty="0"/>
          </a:p>
        </p:txBody>
      </p:sp>
      <p:sp>
        <p:nvSpPr>
          <p:cNvPr id="161" name="직사각형 160"/>
          <p:cNvSpPr/>
          <p:nvPr/>
        </p:nvSpPr>
        <p:spPr>
          <a:xfrm>
            <a:off x="3419626" y="4061126"/>
            <a:ext cx="2596150" cy="2312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직사각형 163"/>
          <p:cNvSpPr/>
          <p:nvPr/>
        </p:nvSpPr>
        <p:spPr bwMode="auto">
          <a:xfrm>
            <a:off x="3491683" y="4276571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 bwMode="auto">
          <a:xfrm>
            <a:off x="4441824" y="4936614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303959" y="4472345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15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168" name="그룹 167"/>
          <p:cNvGrpSpPr/>
          <p:nvPr/>
        </p:nvGrpSpPr>
        <p:grpSpPr>
          <a:xfrm>
            <a:off x="3565389" y="5225215"/>
            <a:ext cx="2350780" cy="612263"/>
            <a:chOff x="911827" y="4857444"/>
            <a:chExt cx="1208327" cy="634561"/>
          </a:xfrm>
        </p:grpSpPr>
        <p:sp>
          <p:nvSpPr>
            <p:cNvPr id="169" name="직사각형 168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4351938" y="4061126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 bwMode="auto">
          <a:xfrm>
            <a:off x="4313966" y="6062916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3568132" y="5232649"/>
            <a:ext cx="1126752" cy="587603"/>
          </a:xfrm>
          <a:prstGeom prst="rect">
            <a:avLst/>
          </a:prstGeom>
          <a:solidFill>
            <a:schemeClr val="tx1">
              <a:alpha val="45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186" name="그림 1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53" y="5207847"/>
            <a:ext cx="789281" cy="596893"/>
          </a:xfrm>
          <a:prstGeom prst="rect">
            <a:avLst/>
          </a:prstGeom>
        </p:spPr>
      </p:pic>
      <p:sp>
        <p:nvSpPr>
          <p:cNvPr id="188" name="직사각형 187"/>
          <p:cNvSpPr/>
          <p:nvPr/>
        </p:nvSpPr>
        <p:spPr bwMode="auto">
          <a:xfrm>
            <a:off x="4386911" y="4528027"/>
            <a:ext cx="371356" cy="318293"/>
          </a:xfrm>
          <a:prstGeom prst="rect">
            <a:avLst/>
          </a:prstGeom>
          <a:solidFill>
            <a:srgbClr val="FF0000">
              <a:alpha val="25000"/>
            </a:srgbClr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085195" y="1062877"/>
            <a:ext cx="2424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  <a:tabLst>
                <a:tab pos="85725" algn="l"/>
              </a:tabLst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출석체크하기 클릭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출석체크 클릭 시 해당 시스템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Alert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닫기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출석회수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+1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증가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화면에 포인트 지급 확인 완료 표시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0" name="아래쪽 화살표 189"/>
          <p:cNvSpPr/>
          <p:nvPr/>
        </p:nvSpPr>
        <p:spPr bwMode="auto">
          <a:xfrm>
            <a:off x="4577518" y="3472183"/>
            <a:ext cx="347299" cy="371386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655257" y="5096759"/>
            <a:ext cx="1159524" cy="587603"/>
          </a:xfrm>
          <a:prstGeom prst="rect">
            <a:avLst/>
          </a:prstGeom>
          <a:solidFill>
            <a:schemeClr val="tx1">
              <a:alpha val="45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8" y="5071957"/>
            <a:ext cx="789281" cy="596893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 bwMode="auto">
          <a:xfrm>
            <a:off x="4786776" y="5232649"/>
            <a:ext cx="1159524" cy="587603"/>
          </a:xfrm>
          <a:prstGeom prst="rect">
            <a:avLst/>
          </a:prstGeom>
          <a:solidFill>
            <a:schemeClr val="tx1">
              <a:alpha val="4500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97" y="5207847"/>
            <a:ext cx="789281" cy="596893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 bwMode="auto">
          <a:xfrm>
            <a:off x="3556363" y="2141011"/>
            <a:ext cx="1159524" cy="587603"/>
          </a:xfrm>
          <a:prstGeom prst="rect">
            <a:avLst/>
          </a:prstGeom>
          <a:solidFill>
            <a:schemeClr val="tx1">
              <a:alpha val="45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84" y="2116209"/>
            <a:ext cx="789281" cy="59689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3419579" y="971671"/>
            <a:ext cx="2600331" cy="2320406"/>
          </a:xfrm>
          <a:prstGeom prst="rect">
            <a:avLst/>
          </a:prstGeom>
          <a:solidFill>
            <a:schemeClr val="tx1">
              <a:alpha val="38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6" name="그룹 145"/>
          <p:cNvGrpSpPr/>
          <p:nvPr/>
        </p:nvGrpSpPr>
        <p:grpSpPr>
          <a:xfrm>
            <a:off x="3645617" y="1590942"/>
            <a:ext cx="2209175" cy="1021347"/>
            <a:chOff x="4080480" y="3809837"/>
            <a:chExt cx="2209175" cy="1021347"/>
          </a:xfrm>
        </p:grpSpPr>
        <p:sp>
          <p:nvSpPr>
            <p:cNvPr id="147" name="직사각형 146"/>
            <p:cNvSpPr/>
            <p:nvPr/>
          </p:nvSpPr>
          <p:spPr>
            <a:xfrm>
              <a:off x="4166663" y="3809837"/>
              <a:ext cx="2018362" cy="10213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080480" y="4007567"/>
              <a:ext cx="22091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출석체크 누적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15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 달성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만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포인트가 </a:t>
              </a:r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추가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적립되었습니다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52" name="직사각형 33"/>
            <p:cNvSpPr>
              <a:spLocks noChangeArrowheads="1"/>
            </p:cNvSpPr>
            <p:nvPr/>
          </p:nvSpPr>
          <p:spPr bwMode="auto">
            <a:xfrm>
              <a:off x="4206889" y="4415051"/>
              <a:ext cx="1906551" cy="33020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161501" y="3810170"/>
              <a:ext cx="11657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*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출석체크 확인 </a:t>
              </a:r>
              <a:r>
                <a:rPr lang="en-US" altLang="ko-KR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Alert</a:t>
              </a:r>
              <a:endParaRPr lang="en-US" altLang="ko-KR" sz="8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>
              <a:off x="4593155" y="4506669"/>
              <a:ext cx="164463" cy="1644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12654" y="5732518"/>
            <a:ext cx="2383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횟수 충족 시 포인트는 </a:t>
            </a:r>
            <a:r>
              <a:rPr lang="ko-KR" altLang="en-US" sz="700" b="1" dirty="0" smtClean="0"/>
              <a:t>자동 지급 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465666" y="4185849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출석횟수</a:t>
            </a:r>
            <a:endParaRPr lang="en-US" altLang="ko-KR" b="1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4349919" y="4310302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출석횟수</a:t>
            </a:r>
            <a:endParaRPr lang="en-US" altLang="ko-KR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3470203" y="5862451"/>
            <a:ext cx="2339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횟수 충족 시 포인트는 </a:t>
            </a:r>
            <a:r>
              <a:rPr lang="ko-KR" altLang="en-US" sz="700" b="1" dirty="0" smtClean="0"/>
              <a:t>자동 지급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55822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18015" y="761651"/>
            <a:ext cx="2596150" cy="56115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출석체크 </a:t>
            </a:r>
            <a:r>
              <a:rPr lang="en-US" altLang="ko-KR" dirty="0" smtClean="0"/>
              <a:t>Alert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41232" y="764704"/>
            <a:ext cx="2468879" cy="5760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60715" y="783002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705067" y="850335"/>
            <a:ext cx="2234709" cy="246221"/>
            <a:chOff x="531705" y="880870"/>
            <a:chExt cx="2234709" cy="24622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098862" y="980728"/>
              <a:ext cx="667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59622" y="880870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7030A0"/>
                  </a:solidFill>
                </a:rPr>
                <a:t>OPEN EVENT</a:t>
              </a: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31705" y="980728"/>
              <a:ext cx="667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781936" y="1050052"/>
            <a:ext cx="215956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흥국화재 </a:t>
            </a:r>
            <a:r>
              <a:rPr lang="en-US" altLang="ko-KR" sz="900" b="1" dirty="0" smtClean="0"/>
              <a:t>GA</a:t>
            </a:r>
            <a:r>
              <a:rPr lang="ko-KR" altLang="en-US" sz="900" b="1" dirty="0" err="1" smtClean="0"/>
              <a:t>흥미톡톡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 APP </a:t>
            </a:r>
            <a:r>
              <a:rPr lang="ko-KR" altLang="en-US" sz="900" b="1" dirty="0" smtClean="0"/>
              <a:t>오픈 기념</a:t>
            </a:r>
            <a:r>
              <a:rPr lang="en-US" altLang="ko-KR" sz="900" b="1" dirty="0" smtClean="0"/>
              <a:t>!</a:t>
            </a:r>
          </a:p>
          <a:p>
            <a:pPr algn="ctr"/>
            <a:r>
              <a:rPr lang="ko-KR" altLang="en-US" sz="1400" b="1" dirty="0" smtClean="0"/>
              <a:t>매일매일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출석체크 이벤트</a:t>
            </a:r>
            <a:endParaRPr lang="en-US" altLang="ko-KR" sz="1400" b="1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650404" y="2311016"/>
            <a:ext cx="2367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매일매일 출석체크하고 포인트 받아가세요</a:t>
            </a:r>
            <a:r>
              <a:rPr lang="en-US" altLang="ko-KR" sz="900" b="1" dirty="0" smtClean="0"/>
              <a:t>!</a:t>
            </a:r>
            <a:endParaRPr lang="en-US" altLang="ko-KR" sz="1400" b="1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1463215" y="212941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7030A0"/>
                </a:solidFill>
              </a:rPr>
              <a:t>EVENT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8412" y="1689762"/>
            <a:ext cx="247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이벤트 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매니저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이벤트 기간 </a:t>
            </a:r>
            <a:r>
              <a:rPr lang="en-US" altLang="ko-KR" sz="800" dirty="0" smtClean="0"/>
              <a:t>: 2019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07</a:t>
            </a:r>
            <a:r>
              <a:rPr lang="ko-KR" altLang="en-US" sz="800" dirty="0" smtClean="0"/>
              <a:t>월</a:t>
            </a:r>
            <a:r>
              <a:rPr lang="en-US" altLang="ko-KR" sz="800" dirty="0" smtClean="0"/>
              <a:t>15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월</a:t>
            </a:r>
            <a:r>
              <a:rPr lang="en-US" altLang="ko-KR" sz="800" dirty="0" smtClean="0"/>
              <a:t>)~07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31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수</a:t>
            </a:r>
            <a:r>
              <a:rPr lang="en-US" altLang="ko-KR" sz="800" dirty="0" smtClean="0"/>
              <a:t>)</a:t>
            </a:r>
          </a:p>
          <a:p>
            <a:pPr algn="ctr"/>
            <a:r>
              <a:rPr lang="ko-KR" altLang="en-US" dirty="0" smtClean="0"/>
              <a:t>당첨자 발표 </a:t>
            </a:r>
            <a:r>
              <a:rPr lang="en-US" altLang="ko-KR" dirty="0" smtClean="0"/>
              <a:t>: 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590072" y="4146638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540213" y="4806681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402348" y="4342412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15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663778" y="5095282"/>
            <a:ext cx="2350780" cy="612263"/>
            <a:chOff x="911827" y="4857444"/>
            <a:chExt cx="1208327" cy="63456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399831" y="2878543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이벤트 참여방법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49" name="타원 148"/>
          <p:cNvSpPr/>
          <p:nvPr/>
        </p:nvSpPr>
        <p:spPr bwMode="auto">
          <a:xfrm>
            <a:off x="1060114" y="3092510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50" name="타원 149"/>
          <p:cNvSpPr/>
          <p:nvPr/>
        </p:nvSpPr>
        <p:spPr bwMode="auto">
          <a:xfrm>
            <a:off x="1890334" y="3092510"/>
            <a:ext cx="780294" cy="7802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88625" y="33878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출석체크하기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버튼 클릭</a:t>
            </a:r>
            <a:endParaRPr lang="en-US" altLang="ko-KR" sz="700" dirty="0" smtClean="0">
              <a:latin typeface="굴림" panose="020B0600000101010101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205643" y="3137630"/>
            <a:ext cx="4892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1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48504" y="335820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쏟아지는</a:t>
            </a:r>
            <a:endParaRPr lang="en-US" altLang="ko-KR" sz="700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700" dirty="0" smtClean="0">
                <a:latin typeface="굴림" panose="020B0600000101010101" pitchFamily="50" charset="-127"/>
              </a:rPr>
              <a:t>포인트 받기</a:t>
            </a:r>
            <a:endParaRPr lang="en-US" altLang="ko-KR" sz="700" dirty="0" smtClean="0">
              <a:latin typeface="굴림" panose="020B0600000101010101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025165" y="3137630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latin typeface="굴림" panose="020B0600000101010101" pitchFamily="50" charset="-127"/>
              </a:rPr>
              <a:t>STEP 2</a:t>
            </a:r>
            <a:endParaRPr lang="ko-KR" altLang="en-US" sz="700" dirty="0">
              <a:latin typeface="굴림" panose="020B0600000101010101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50327" y="3931193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46602" y="2494028"/>
            <a:ext cx="236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로그인 후 출석체크하면 최대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만 포인트 적립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쉬운 참여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쌓이는 포인트</a:t>
            </a:r>
            <a:r>
              <a:rPr lang="en-US" altLang="ko-KR" b="1" dirty="0" smtClean="0"/>
              <a:t>! </a:t>
            </a:r>
            <a:r>
              <a:rPr lang="ko-KR" altLang="en-US" b="1" dirty="0" smtClean="0"/>
              <a:t>지금 바로 참여하세요</a:t>
            </a:r>
            <a:r>
              <a:rPr lang="en-US" altLang="ko-KR" b="1" dirty="0" smtClean="0"/>
              <a:t>.</a:t>
            </a:r>
          </a:p>
        </p:txBody>
      </p:sp>
      <p:sp>
        <p:nvSpPr>
          <p:cNvPr id="300" name="직사각형 299"/>
          <p:cNvSpPr/>
          <p:nvPr/>
        </p:nvSpPr>
        <p:spPr>
          <a:xfrm>
            <a:off x="7041232" y="761651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1412355" y="5932983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380229" y="4785216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00" name="직사각형 99"/>
          <p:cNvSpPr/>
          <p:nvPr/>
        </p:nvSpPr>
        <p:spPr>
          <a:xfrm>
            <a:off x="3419626" y="979966"/>
            <a:ext cx="2596150" cy="2312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 bwMode="auto">
          <a:xfrm>
            <a:off x="3491683" y="1195411"/>
            <a:ext cx="2463832" cy="15948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4441824" y="1855454"/>
            <a:ext cx="725528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출석체크하기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367277" y="1234622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출석회수</a:t>
            </a:r>
            <a:endParaRPr lang="en-US" altLang="ko-KR" b="1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4303959" y="1391185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15</a:t>
            </a:r>
            <a:r>
              <a:rPr lang="ko-KR" altLang="en-US" sz="1000" b="1" dirty="0" smtClean="0"/>
              <a:t>회 출석</a:t>
            </a:r>
            <a:endParaRPr lang="en-US" altLang="ko-KR" sz="1000" b="1" dirty="0" smtClean="0"/>
          </a:p>
        </p:txBody>
      </p:sp>
      <p:grpSp>
        <p:nvGrpSpPr>
          <p:cNvPr id="109" name="그룹 108"/>
          <p:cNvGrpSpPr/>
          <p:nvPr/>
        </p:nvGrpSpPr>
        <p:grpSpPr>
          <a:xfrm>
            <a:off x="3565389" y="2144055"/>
            <a:ext cx="2350780" cy="612263"/>
            <a:chOff x="911827" y="4857444"/>
            <a:chExt cx="1208327" cy="634561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911827" y="4857445"/>
              <a:ext cx="580573" cy="609003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1539581" y="4857445"/>
              <a:ext cx="580573" cy="609002"/>
            </a:xfrm>
            <a:prstGeom prst="rect">
              <a:avLst/>
            </a:prstGeom>
            <a:solidFill>
              <a:srgbClr val="DDDDDD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헤드라인M" pitchFamily="18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911827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누적 </a:t>
              </a: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10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1539581" y="4857444"/>
              <a:ext cx="580573" cy="29942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굴림" panose="020B0600000101010101" pitchFamily="50" charset="-127"/>
                </a:rPr>
                <a:t>누적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굴림" panose="020B0600000101010101" pitchFamily="50" charset="-127"/>
                </a:rPr>
                <a:t>15</a:t>
              </a:r>
              <a:r>
                <a: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rPr>
                <a:t>회 달성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31197" y="5141121"/>
              <a:ext cx="52972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</a:rPr>
                <a:t>2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굴림" panose="020B0600000101010101" pitchFamily="50" charset="-127"/>
                </a:rPr>
                <a:t>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651453" y="5141119"/>
              <a:ext cx="353644" cy="350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굴림" panose="020B0600000101010101" pitchFamily="50" charset="-127"/>
                </a:rPr>
                <a:t>1</a:t>
              </a:r>
              <a:r>
                <a:rPr lang="ko-KR" altLang="en-US" dirty="0" smtClean="0">
                  <a:latin typeface="굴림" panose="020B0600000101010101" pitchFamily="50" charset="-127"/>
                </a:rPr>
                <a:t>만</a:t>
              </a:r>
              <a:r>
                <a:rPr lang="en-US" altLang="ko-KR" dirty="0">
                  <a:latin typeface="굴림" panose="020B0600000101010101" pitchFamily="50" charset="-127"/>
                </a:rPr>
                <a:t> </a:t>
              </a:r>
              <a:r>
                <a:rPr lang="ko-KR" altLang="en-US" dirty="0" smtClean="0">
                  <a:latin typeface="굴림" panose="020B0600000101010101" pitchFamily="50" charset="-127"/>
                </a:rPr>
                <a:t>포인트</a:t>
              </a:r>
              <a:endParaRPr lang="en-US" altLang="ko-KR" dirty="0" smtClean="0">
                <a:latin typeface="굴림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굴림" panose="020B0600000101010101" pitchFamily="50" charset="-127"/>
                </a:rPr>
                <a:t>추가</a:t>
              </a:r>
              <a:r>
                <a:rPr lang="ko-KR" altLang="en-US" dirty="0" smtClean="0">
                  <a:latin typeface="굴림" panose="020B0600000101010101" pitchFamily="50" charset="-127"/>
                </a:rPr>
                <a:t> 지급</a:t>
              </a:r>
              <a:endParaRPr lang="en-US" altLang="ko-KR" dirty="0" smtClean="0">
                <a:latin typeface="굴림" panose="020B0600000101010101" pitchFamily="50" charset="-127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4351938" y="979966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출석체크 현황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470203" y="2781291"/>
            <a:ext cx="2339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회수 충족 시 포인트는 </a:t>
            </a:r>
            <a:r>
              <a:rPr lang="ko-KR" altLang="en-US" sz="700" b="1" dirty="0" smtClean="0"/>
              <a:t>자동 지급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4313966" y="2981756"/>
            <a:ext cx="822987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4281840" y="1833989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97017" y="740838"/>
            <a:ext cx="18020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* </a:t>
            </a:r>
            <a:r>
              <a:rPr lang="ko-KR" altLang="en-US" sz="900" b="1" dirty="0"/>
              <a:t>출석체크 </a:t>
            </a:r>
            <a:r>
              <a:rPr lang="en-US" altLang="ko-KR" sz="900" b="1" dirty="0" smtClean="0"/>
              <a:t>15</a:t>
            </a:r>
            <a:r>
              <a:rPr lang="ko-KR" altLang="en-US" sz="900" b="1" dirty="0"/>
              <a:t>회 완료 후 클릭 시</a:t>
            </a:r>
            <a:endParaRPr lang="en-US" altLang="ko-KR" sz="900" b="1" dirty="0"/>
          </a:p>
        </p:txBody>
      </p:sp>
      <p:sp>
        <p:nvSpPr>
          <p:cNvPr id="82" name="직사각형 81"/>
          <p:cNvSpPr/>
          <p:nvPr/>
        </p:nvSpPr>
        <p:spPr bwMode="auto">
          <a:xfrm>
            <a:off x="655257" y="5096759"/>
            <a:ext cx="1159524" cy="587603"/>
          </a:xfrm>
          <a:prstGeom prst="rect">
            <a:avLst/>
          </a:prstGeom>
          <a:solidFill>
            <a:schemeClr val="tx1">
              <a:alpha val="45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8" y="5071957"/>
            <a:ext cx="789281" cy="596893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 bwMode="auto">
          <a:xfrm>
            <a:off x="3556363" y="2141011"/>
            <a:ext cx="1159524" cy="587603"/>
          </a:xfrm>
          <a:prstGeom prst="rect">
            <a:avLst/>
          </a:prstGeom>
          <a:solidFill>
            <a:schemeClr val="tx1">
              <a:alpha val="45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84" y="2116209"/>
            <a:ext cx="789281" cy="596893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 bwMode="auto">
          <a:xfrm>
            <a:off x="1881262" y="5096759"/>
            <a:ext cx="1159524" cy="587603"/>
          </a:xfrm>
          <a:prstGeom prst="rect">
            <a:avLst/>
          </a:prstGeom>
          <a:solidFill>
            <a:schemeClr val="tx1">
              <a:alpha val="45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83" y="5071957"/>
            <a:ext cx="789281" cy="596893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 bwMode="auto">
          <a:xfrm>
            <a:off x="4779097" y="2141011"/>
            <a:ext cx="1159524" cy="587603"/>
          </a:xfrm>
          <a:prstGeom prst="rect">
            <a:avLst/>
          </a:prstGeom>
          <a:solidFill>
            <a:schemeClr val="tx1">
              <a:alpha val="45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18" y="2116209"/>
            <a:ext cx="789281" cy="59689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3423433" y="971671"/>
            <a:ext cx="2600331" cy="2320406"/>
          </a:xfrm>
          <a:prstGeom prst="rect">
            <a:avLst/>
          </a:prstGeom>
          <a:solidFill>
            <a:schemeClr val="tx1">
              <a:alpha val="38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085195" y="1062877"/>
            <a:ext cx="2424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  <a:tabLst>
                <a:tab pos="85725" algn="l"/>
              </a:tabLst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이벤트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 후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출석체크하기 클릭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출석체크 클릭 시 해당 시스템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누적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참여 완료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Alert &gt;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참여 유도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Alert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Alert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닫기 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2654" y="5732518"/>
            <a:ext cx="2383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누적 출석체크 횟수 충족 시 포인트는 </a:t>
            </a:r>
            <a:r>
              <a:rPr lang="ko-KR" altLang="en-US" sz="700" b="1" dirty="0" smtClean="0"/>
              <a:t>자동 지급 </a:t>
            </a:r>
            <a:r>
              <a:rPr lang="ko-KR" altLang="en-US" sz="700" dirty="0" smtClean="0"/>
              <a:t>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5666" y="4185849"/>
            <a:ext cx="8194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출석횟수</a:t>
            </a:r>
            <a:endParaRPr lang="en-US" altLang="ko-KR" b="1" dirty="0" smtClean="0"/>
          </a:p>
        </p:txBody>
      </p:sp>
      <p:grpSp>
        <p:nvGrpSpPr>
          <p:cNvPr id="84" name="그룹 83"/>
          <p:cNvGrpSpPr/>
          <p:nvPr/>
        </p:nvGrpSpPr>
        <p:grpSpPr>
          <a:xfrm>
            <a:off x="3645617" y="1590942"/>
            <a:ext cx="2209175" cy="1021347"/>
            <a:chOff x="4080480" y="3809837"/>
            <a:chExt cx="2209175" cy="1021347"/>
          </a:xfrm>
        </p:grpSpPr>
        <p:sp>
          <p:nvSpPr>
            <p:cNvPr id="85" name="직사각형 84"/>
            <p:cNvSpPr/>
            <p:nvPr/>
          </p:nvSpPr>
          <p:spPr>
            <a:xfrm>
              <a:off x="4166663" y="3809837"/>
              <a:ext cx="2018362" cy="10213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080480" y="4007567"/>
              <a:ext cx="22091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출석체크 이벤트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모두 완료하셨습니다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>
                <a:defRPr/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콘텐츠 공유하고 이벤트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받아가세요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05" name="직사각형 33"/>
            <p:cNvSpPr>
              <a:spLocks noChangeArrowheads="1"/>
            </p:cNvSpPr>
            <p:nvPr/>
          </p:nvSpPr>
          <p:spPr bwMode="auto">
            <a:xfrm>
              <a:off x="4206889" y="4415051"/>
              <a:ext cx="1906551" cy="33020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161501" y="3810170"/>
              <a:ext cx="183255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*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출석체크 누적 </a:t>
              </a:r>
              <a:r>
                <a:rPr lang="en-US" altLang="ko-KR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15</a:t>
              </a:r>
              <a:r>
                <a:rPr lang="ko-KR" altLang="en-US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회 참여 완료 </a:t>
              </a:r>
              <a:r>
                <a:rPr lang="en-US" altLang="ko-KR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Alert</a:t>
              </a:r>
            </a:p>
          </p:txBody>
        </p:sp>
      </p:grpSp>
      <p:sp>
        <p:nvSpPr>
          <p:cNvPr id="115" name="타원 114"/>
          <p:cNvSpPr/>
          <p:nvPr/>
        </p:nvSpPr>
        <p:spPr>
          <a:xfrm>
            <a:off x="4103096" y="2283271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3240218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헤드라인M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59212</TotalTime>
  <Words>1768</Words>
  <Application>Microsoft Office PowerPoint</Application>
  <PresentationFormat>A4 용지(210x297mm)</PresentationFormat>
  <Paragraphs>519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굴림</vt:lpstr>
      <vt:lpstr>나눔고딕</vt:lpstr>
      <vt:lpstr>나눔고딕 ExtraBold</vt:lpstr>
      <vt:lpstr>맑은 고딕</vt:lpstr>
      <vt:lpstr>Arial</vt:lpstr>
      <vt:lpstr>Segoe UI</vt:lpstr>
      <vt:lpstr>Segoe UI Black</vt:lpstr>
      <vt:lpstr>1_기본 디자인</vt:lpstr>
      <vt:lpstr>흥국화재 흥미톡톡 오픈이벤트 SB V2.0</vt:lpstr>
      <vt:lpstr>PowerPoint 프레젠테이션</vt:lpstr>
      <vt:lpstr>이벤트 개요</vt:lpstr>
      <vt:lpstr>이벤트1 Flow Chart</vt:lpstr>
      <vt:lpstr>이벤트 메인페이지</vt:lpstr>
      <vt:lpstr>이벤트 메인페이지 &gt; 출석체크 Alert</vt:lpstr>
      <vt:lpstr>이벤트 메인페이지 &gt; 출석체크 Alert</vt:lpstr>
      <vt:lpstr>이벤트 메인페이지 &gt; 출석체크 Alert</vt:lpstr>
      <vt:lpstr>이벤트 메인페이지 &gt; 출석체크 Alert</vt:lpstr>
      <vt:lpstr>이벤트 메인페이지 &gt; 출석체크 Alert</vt:lpstr>
      <vt:lpstr>이벤트 배너</vt:lpstr>
      <vt:lpstr>PowerPoint 프레젠테이션</vt:lpstr>
    </vt:vector>
  </TitlesOfParts>
  <Company>NCL Peoples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</dc:title>
  <dc:subject>제안서, 보고서</dc:subject>
  <dc:creator>lookbw</dc:creator>
  <cp:lastModifiedBy>ncl</cp:lastModifiedBy>
  <cp:revision>600</cp:revision>
  <cp:lastPrinted>2019-07-02T01:53:25Z</cp:lastPrinted>
  <dcterms:created xsi:type="dcterms:W3CDTF">2004-10-28T06:08:30Z</dcterms:created>
  <dcterms:modified xsi:type="dcterms:W3CDTF">2019-07-04T08:36:36Z</dcterms:modified>
</cp:coreProperties>
</file>