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2" r:id="rId3"/>
  </p:sldMasterIdLst>
  <p:notesMasterIdLst>
    <p:notesMasterId r:id="rId15"/>
  </p:notesMasterIdLst>
  <p:sldIdLst>
    <p:sldId id="290" r:id="rId4"/>
    <p:sldId id="334" r:id="rId5"/>
    <p:sldId id="321" r:id="rId6"/>
    <p:sldId id="322" r:id="rId7"/>
    <p:sldId id="323" r:id="rId8"/>
    <p:sldId id="339" r:id="rId9"/>
    <p:sldId id="325" r:id="rId10"/>
    <p:sldId id="337" r:id="rId11"/>
    <p:sldId id="326" r:id="rId12"/>
    <p:sldId id="327" r:id="rId13"/>
    <p:sldId id="257" r:id="rId1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45">
          <p15:clr>
            <a:srgbClr val="A4A3A4"/>
          </p15:clr>
        </p15:guide>
        <p15:guide id="3" orient="horz" pos="686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1616">
          <p15:clr>
            <a:srgbClr val="A4A3A4"/>
          </p15:clr>
        </p15:guide>
        <p15:guide id="6" pos="3120">
          <p15:clr>
            <a:srgbClr val="A4A3A4"/>
          </p15:clr>
        </p15:guide>
        <p15:guide id="7" pos="353">
          <p15:clr>
            <a:srgbClr val="A4A3A4"/>
          </p15:clr>
        </p15:guide>
        <p15:guide id="8" pos="240">
          <p15:clr>
            <a:srgbClr val="A4A3A4"/>
          </p15:clr>
        </p15:guide>
        <p15:guide id="9" pos="444">
          <p15:clr>
            <a:srgbClr val="A4A3A4"/>
          </p15:clr>
        </p15:guide>
        <p15:guide id="10" pos="512">
          <p15:clr>
            <a:srgbClr val="A4A3A4"/>
          </p15:clr>
        </p15:guide>
        <p15:guide id="11" pos="58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FFFF"/>
    <a:srgbClr val="7F7F7F"/>
    <a:srgbClr val="849EF0"/>
    <a:srgbClr val="795B43"/>
    <a:srgbClr val="7C7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>
      <p:cViewPr varScale="1">
        <p:scale>
          <a:sx n="117" d="100"/>
          <a:sy n="117" d="100"/>
        </p:scale>
        <p:origin x="1062" y="102"/>
      </p:cViewPr>
      <p:guideLst>
        <p:guide orient="horz" pos="2160"/>
        <p:guide orient="horz" pos="845"/>
        <p:guide orient="horz" pos="686"/>
        <p:guide orient="horz" pos="3929"/>
        <p:guide orient="horz" pos="1616"/>
        <p:guide pos="3120"/>
        <p:guide pos="353"/>
        <p:guide pos="240"/>
        <p:guide pos="444"/>
        <p:guide pos="512"/>
        <p:guide pos="58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54" y="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FAECFB4A-4EBB-4633-AB75-ED839C9F001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4953"/>
            <a:ext cx="5439101" cy="4467387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309"/>
            <a:ext cx="2946247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CB7E6D79-4CC5-43E8-AEFB-B9322B304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9824479-89AF-432C-B4DC-25DE084744F3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05508A4-58ED-4F08-92B8-2877B8EA4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8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상세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812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graphicFrame>
        <p:nvGraphicFramePr>
          <p:cNvPr id="9" name="Group 4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90293825"/>
              </p:ext>
            </p:extLst>
          </p:nvPr>
        </p:nvGraphicFramePr>
        <p:xfrm>
          <a:off x="0" y="-3518"/>
          <a:ext cx="9896475" cy="6582370"/>
        </p:xfrm>
        <a:graphic>
          <a:graphicData uri="http://schemas.openxmlformats.org/drawingml/2006/table">
            <a:tbl>
              <a:tblPr/>
              <a:tblGrid>
                <a:gridCol w="8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6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Project</a:t>
                      </a: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 KS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두레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T/A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관리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Date</a:t>
                      </a:r>
                    </a:p>
                  </a:txBody>
                  <a:tcPr marL="39600" marR="39600" marT="18000" marB="18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2020.01.02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Ver.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2.0</a:t>
                      </a: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 Name</a:t>
                      </a: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경로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코드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9600" marR="39600" marT="18000" marB="18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850">
                <a:tc rowSpan="2" gridSpan="4"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39600" marR="39600" marT="18000" marB="18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5394">
                <a:tc gridSpan="4" vMerge="1"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</a:endParaRPr>
                    </a:p>
                  </a:txBody>
                  <a:tcPr marL="39600" marR="396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9600" marR="39600" marT="18000" marB="18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200025" y="6565819"/>
            <a:ext cx="31686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>
            <a:lvl1pPr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fontAlgn="ctr" hangingPunct="1"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2020 by NCL Peoples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44"/>
          <p:cNvSpPr>
            <a:spLocks noChangeArrowheads="1"/>
          </p:cNvSpPr>
          <p:nvPr userDrawn="1"/>
        </p:nvSpPr>
        <p:spPr bwMode="auto">
          <a:xfrm>
            <a:off x="9201472" y="6578851"/>
            <a:ext cx="687524" cy="27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fld id="{027DF59F-8905-4880-8966-3BA62BC89419}" type="slidenum">
              <a:rPr lang="en-US" altLang="ko-KR" sz="900" b="0" smtClean="0"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837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1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상세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89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김규남이사님\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800872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1DF1F50B-B71C-4E82-A05D-B83EBFAE7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7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김규남이사님\2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4"/>
          <p:cNvSpPr>
            <a:spLocks noChangeArrowheads="1"/>
          </p:cNvSpPr>
          <p:nvPr userDrawn="1"/>
        </p:nvSpPr>
        <p:spPr bwMode="auto">
          <a:xfrm>
            <a:off x="9201472" y="6578851"/>
            <a:ext cx="687524" cy="27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fld id="{027DF59F-8905-4880-8966-3BA62BC89419}" type="slidenum">
              <a:rPr lang="en-US" altLang="ko-KR" sz="900" b="0" smtClean="0"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200025" y="6565819"/>
            <a:ext cx="31686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>
            <a:lvl1pPr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fontAlgn="ctr" hangingPunct="1"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2020 by NCL Peoples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85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200025" y="6565819"/>
            <a:ext cx="31686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>
            <a:lvl1pPr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fontAlgn="ctr" hangingPunct="1"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2020 by NCL Peoples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auto">
          <a:xfrm>
            <a:off x="9201472" y="6578851"/>
            <a:ext cx="687524" cy="27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fld id="{027DF59F-8905-4880-8966-3BA62BC89419}" type="slidenum">
              <a:rPr lang="en-US" altLang="ko-KR" sz="900" b="0" smtClean="0"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49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7038" y="2460291"/>
            <a:ext cx="5528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kern="1000" dirty="0" smtClean="0">
                <a:solidFill>
                  <a:srgbClr val="795B43"/>
                </a:solidFill>
                <a:latin typeface="+mj-ea"/>
                <a:ea typeface="+mj-ea"/>
              </a:rPr>
              <a:t>T/A</a:t>
            </a:r>
            <a:r>
              <a:rPr lang="ko-KR" altLang="en-US" sz="4800" b="1" kern="1000" dirty="0" smtClean="0">
                <a:solidFill>
                  <a:srgbClr val="795B43"/>
                </a:solidFill>
                <a:latin typeface="+mj-ea"/>
                <a:ea typeface="+mj-ea"/>
              </a:rPr>
              <a:t>관리 페이지  </a:t>
            </a:r>
            <a:endParaRPr lang="en-US" altLang="ko-KR" sz="4800" b="1" kern="1000" dirty="0" smtClean="0">
              <a:solidFill>
                <a:srgbClr val="795B43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kern="1000" dirty="0" smtClean="0">
                <a:solidFill>
                  <a:srgbClr val="795B43"/>
                </a:solidFill>
                <a:latin typeface="+mj-ea"/>
                <a:ea typeface="+mj-ea"/>
              </a:rPr>
              <a:t>메뉴 및 기능 구성</a:t>
            </a:r>
            <a:r>
              <a:rPr lang="en-US" altLang="ko-KR" sz="3200" b="1" kern="1000" dirty="0" smtClean="0">
                <a:solidFill>
                  <a:srgbClr val="795B43"/>
                </a:solidFill>
                <a:latin typeface="+mj-ea"/>
                <a:ea typeface="+mj-ea"/>
              </a:rPr>
              <a:t> V3.0</a:t>
            </a:r>
            <a:endParaRPr lang="ko-KR" altLang="en-US" sz="3200" b="1" kern="1000" dirty="0">
              <a:solidFill>
                <a:srgbClr val="795B43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046" y="1983139"/>
            <a:ext cx="5528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000" dirty="0" smtClean="0">
                <a:solidFill>
                  <a:srgbClr val="795B43"/>
                </a:solidFill>
                <a:latin typeface="+mj-ea"/>
                <a:ea typeface="+mj-ea"/>
              </a:rPr>
              <a:t>KS</a:t>
            </a:r>
            <a:r>
              <a:rPr lang="ko-KR" altLang="en-US" sz="2400" b="1" kern="1000" dirty="0" smtClean="0">
                <a:solidFill>
                  <a:srgbClr val="795B43"/>
                </a:solidFill>
                <a:latin typeface="+mj-ea"/>
                <a:ea typeface="+mj-ea"/>
              </a:rPr>
              <a:t>두레</a:t>
            </a:r>
            <a:endParaRPr lang="ko-KR" altLang="en-US" sz="2400" b="1" kern="1000" dirty="0">
              <a:solidFill>
                <a:srgbClr val="795B43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8584" y="5034662"/>
            <a:ext cx="552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kern="1000" dirty="0" smtClean="0">
                <a:solidFill>
                  <a:srgbClr val="795B43"/>
                </a:solidFill>
                <a:latin typeface="+mj-ea"/>
                <a:ea typeface="+mj-ea"/>
              </a:rPr>
              <a:t>2020.01.13</a:t>
            </a:r>
            <a:endParaRPr lang="ko-KR" altLang="en-US" sz="1600" kern="1000" dirty="0">
              <a:solidFill>
                <a:srgbClr val="795B4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0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834665" y="240457"/>
            <a:ext cx="1994099" cy="18891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/>
              <a:t>고</a:t>
            </a:r>
            <a:r>
              <a:rPr lang="ko-KR" altLang="en-US" sz="800" dirty="0"/>
              <a:t>객</a:t>
            </a:r>
            <a:r>
              <a:rPr lang="ko-KR" altLang="en-US" sz="800" dirty="0" smtClean="0"/>
              <a:t>관리 관리</a:t>
            </a:r>
            <a:endParaRPr lang="ko-KR" altLang="en-US" sz="800" dirty="0"/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3762734" y="240456"/>
            <a:ext cx="3780420" cy="18891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/>
              <a:t>LNB &gt; DB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&gt; A/S</a:t>
            </a:r>
            <a:r>
              <a:rPr lang="ko-KR" altLang="en-US" sz="800" dirty="0" smtClean="0"/>
              <a:t>현황</a:t>
            </a:r>
            <a:endParaRPr lang="ko-KR" altLang="en-US" sz="800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86591"/>
              </p:ext>
            </p:extLst>
          </p:nvPr>
        </p:nvGraphicFramePr>
        <p:xfrm>
          <a:off x="7640807" y="672081"/>
          <a:ext cx="2268000" cy="947520"/>
        </p:xfrm>
        <a:graphic>
          <a:graphicData uri="http://schemas.openxmlformats.org/drawingml/2006/table">
            <a:tbl>
              <a:tblPr/>
              <a:tblGrid>
                <a:gridCol w="251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토탈 현황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A/S </a:t>
                      </a:r>
                      <a:r>
                        <a:rPr lang="ko-KR" altLang="en-US" sz="800" dirty="0" smtClean="0"/>
                        <a:t>현황 리스트 정렬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  - </a:t>
                      </a:r>
                      <a:r>
                        <a:rPr lang="ko-KR" altLang="en-US" sz="800" dirty="0" smtClean="0"/>
                        <a:t>승인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반려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A/S </a:t>
                      </a:r>
                      <a:r>
                        <a:rPr lang="ko-KR" altLang="en-US" sz="800" dirty="0" smtClean="0"/>
                        <a:t>현황 리스트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  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승인여부 항목에서 반려 터치 시 반려 </a:t>
                      </a:r>
                      <a:r>
                        <a:rPr lang="ko-KR" altLang="en-US" sz="800" baseline="0" dirty="0" err="1" smtClean="0"/>
                        <a:t>사유팝업</a:t>
                      </a:r>
                      <a:r>
                        <a:rPr lang="ko-KR" altLang="en-US" sz="800" baseline="0" dirty="0" smtClean="0"/>
                        <a:t> 출력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80112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641396" y="1304764"/>
            <a:ext cx="2242676" cy="460994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41396" y="1626416"/>
            <a:ext cx="2242676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41396" y="1357868"/>
            <a:ext cx="1258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&lt;</a:t>
            </a:r>
            <a:r>
              <a:rPr lang="en-US" altLang="ko-KR" sz="800" dirty="0" smtClean="0"/>
              <a:t>    DB</a:t>
            </a:r>
            <a:r>
              <a:rPr lang="ko-KR" altLang="en-US" sz="800" dirty="0" smtClean="0"/>
              <a:t>관리 </a:t>
            </a:r>
            <a:r>
              <a:rPr lang="en-US" altLang="ko-KR" sz="800" dirty="0" smtClean="0"/>
              <a:t>&gt; A/S</a:t>
            </a:r>
            <a:r>
              <a:rPr lang="ko-KR" altLang="en-US" sz="800" dirty="0" smtClean="0"/>
              <a:t>현황</a:t>
            </a:r>
            <a:endParaRPr lang="ko-KR" altLang="en-US" sz="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88592"/>
              </p:ext>
            </p:extLst>
          </p:nvPr>
        </p:nvGraphicFramePr>
        <p:xfrm>
          <a:off x="2649339" y="2207281"/>
          <a:ext cx="223473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683">
                  <a:extLst>
                    <a:ext uri="{9D8B030D-6E8A-4147-A177-3AD203B41FA5}">
                      <a16:colId xmlns:a16="http://schemas.microsoft.com/office/drawing/2014/main" val="2082157712"/>
                    </a:ext>
                  </a:extLst>
                </a:gridCol>
                <a:gridCol w="558683">
                  <a:extLst>
                    <a:ext uri="{9D8B030D-6E8A-4147-A177-3AD203B41FA5}">
                      <a16:colId xmlns:a16="http://schemas.microsoft.com/office/drawing/2014/main" val="1861706931"/>
                    </a:ext>
                  </a:extLst>
                </a:gridCol>
                <a:gridCol w="558683">
                  <a:extLst>
                    <a:ext uri="{9D8B030D-6E8A-4147-A177-3AD203B41FA5}">
                      <a16:colId xmlns:a16="http://schemas.microsoft.com/office/drawing/2014/main" val="997823629"/>
                    </a:ext>
                  </a:extLst>
                </a:gridCol>
                <a:gridCol w="558683">
                  <a:extLst>
                    <a:ext uri="{9D8B030D-6E8A-4147-A177-3AD203B41FA5}">
                      <a16:colId xmlns:a16="http://schemas.microsoft.com/office/drawing/2014/main" val="2965417156"/>
                    </a:ext>
                  </a:extLst>
                </a:gridCol>
              </a:tblGrid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요청일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사유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고객명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승인여부</a:t>
                      </a:r>
                      <a:endParaRPr lang="ko-KR" altLang="en-US" sz="800" spc="-1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1860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50" dirty="0" smtClean="0"/>
                        <a:t>2020.01.01</a:t>
                      </a:r>
                      <a:endParaRPr lang="ko-KR" altLang="en-US" sz="800" spc="-15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12305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50" dirty="0" smtClean="0"/>
                        <a:t>2020.01.01</a:t>
                      </a:r>
                      <a:endParaRPr lang="ko-KR" altLang="en-US" sz="800" spc="-15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이명자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4062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50" dirty="0" smtClean="0"/>
                        <a:t>2020.01.01</a:t>
                      </a:r>
                      <a:endParaRPr lang="ko-KR" altLang="en-US" sz="800" spc="-15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검수중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2796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578604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80601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8336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863248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53717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933077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91132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739136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39698"/>
                  </a:ext>
                </a:extLst>
              </a:tr>
            </a:tbl>
          </a:graphicData>
        </a:graphic>
      </p:graphicFrame>
      <p:sp>
        <p:nvSpPr>
          <p:cNvPr id="82" name="타원 81"/>
          <p:cNvSpPr/>
          <p:nvPr/>
        </p:nvSpPr>
        <p:spPr>
          <a:xfrm>
            <a:off x="2475483" y="2154176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907531" y="5184118"/>
            <a:ext cx="1659060" cy="222080"/>
            <a:chOff x="632520" y="5115132"/>
            <a:chExt cx="1659060" cy="222080"/>
          </a:xfrm>
        </p:grpSpPr>
        <p:sp>
          <p:nvSpPr>
            <p:cNvPr id="5" name="직사각형 4"/>
            <p:cNvSpPr/>
            <p:nvPr/>
          </p:nvSpPr>
          <p:spPr>
            <a:xfrm>
              <a:off x="632520" y="5115132"/>
              <a:ext cx="218900" cy="2189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bg1">
                      <a:lumMod val="50000"/>
                    </a:schemeClr>
                  </a:solidFill>
                </a:rPr>
                <a:t>&lt;</a:t>
              </a:r>
              <a:endParaRPr lang="ko-KR" altLang="en-US" sz="105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072680" y="5115132"/>
              <a:ext cx="218900" cy="2189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5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97330" y="5121768"/>
              <a:ext cx="5790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ko-KR" sz="800" b="1" dirty="0" smtClean="0"/>
                <a:t> for 10</a:t>
              </a:r>
              <a:endParaRPr lang="ko-KR" altLang="en-US" sz="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641396" y="1694935"/>
            <a:ext cx="2242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 </a:t>
            </a:r>
            <a:r>
              <a:rPr lang="en-US" altLang="ko-KR" sz="800" dirty="0" smtClean="0"/>
              <a:t>00</a:t>
            </a:r>
            <a:r>
              <a:rPr lang="ko-KR" altLang="en-US" sz="800" dirty="0" smtClean="0"/>
              <a:t>건    </a:t>
            </a:r>
            <a:r>
              <a:rPr lang="en-US" altLang="ko-KR" sz="800" dirty="0" smtClean="0"/>
              <a:t>|    </a:t>
            </a:r>
            <a:r>
              <a:rPr lang="ko-KR" altLang="en-US" sz="800" dirty="0" smtClean="0"/>
              <a:t>승인 </a:t>
            </a:r>
            <a:r>
              <a:rPr lang="en-US" altLang="ko-KR" sz="800" dirty="0" smtClean="0"/>
              <a:t>00</a:t>
            </a:r>
            <a:r>
              <a:rPr lang="ko-KR" altLang="en-US" sz="800" dirty="0" smtClean="0"/>
              <a:t>건    </a:t>
            </a:r>
            <a:r>
              <a:rPr lang="en-US" altLang="ko-KR" sz="800" dirty="0" smtClean="0"/>
              <a:t>|    </a:t>
            </a:r>
            <a:r>
              <a:rPr lang="ko-KR" altLang="en-US" sz="800" dirty="0" smtClean="0"/>
              <a:t>반려 </a:t>
            </a:r>
            <a:r>
              <a:rPr lang="en-US" altLang="ko-KR" sz="800" dirty="0" smtClean="0"/>
              <a:t>00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3890491" y="1953219"/>
            <a:ext cx="914400" cy="173933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정렬 ▼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40533"/>
              </p:ext>
            </p:extLst>
          </p:nvPr>
        </p:nvGraphicFramePr>
        <p:xfrm>
          <a:off x="5391807" y="1953219"/>
          <a:ext cx="1647317" cy="69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317">
                  <a:extLst>
                    <a:ext uri="{9D8B030D-6E8A-4147-A177-3AD203B41FA5}">
                      <a16:colId xmlns:a16="http://schemas.microsoft.com/office/drawing/2014/main" val="2688357564"/>
                    </a:ext>
                  </a:extLst>
                </a:gridCol>
              </a:tblGrid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정렬 ▼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72712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승인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95359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반려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521337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>
            <a:stCxn id="9" idx="3"/>
          </p:cNvCxnSpPr>
          <p:nvPr/>
        </p:nvCxnSpPr>
        <p:spPr>
          <a:xfrm flipV="1">
            <a:off x="4804891" y="2040185"/>
            <a:ext cx="6229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475483" y="1713623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744599" y="1957367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671727" y="2741902"/>
            <a:ext cx="1980220" cy="612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651947" y="3349062"/>
            <a:ext cx="2124236" cy="119303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51946" y="3394292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반려 사유</a:t>
            </a:r>
            <a:endParaRPr lang="en-US" altLang="ko-KR" sz="800" b="1" dirty="0" smtClean="0"/>
          </a:p>
          <a:p>
            <a:endParaRPr lang="en-US" altLang="ko-KR" sz="800" b="1" dirty="0"/>
          </a:p>
          <a:p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718651" y="3642002"/>
            <a:ext cx="2009534" cy="612218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18650" y="4299450"/>
            <a:ext cx="2000181" cy="2024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닫기</a:t>
            </a:r>
            <a:endParaRPr lang="ko-KR" altLang="en-US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704175" y="3678635"/>
            <a:ext cx="0" cy="5225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24296" y="368723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반려 사유 내용 출력</a:t>
            </a:r>
            <a:endParaRPr lang="en-US" altLang="ko-KR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4415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3002" y="2528900"/>
            <a:ext cx="5528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kern="1000" spc="-300" dirty="0" smtClean="0">
                <a:solidFill>
                  <a:srgbClr val="795B43"/>
                </a:solidFill>
                <a:latin typeface="+mj-ea"/>
                <a:ea typeface="+mj-ea"/>
              </a:rPr>
              <a:t>감사합니다</a:t>
            </a:r>
            <a:r>
              <a:rPr lang="en-US" altLang="ko-KR" sz="5000" b="1" kern="1000" spc="-300" dirty="0" smtClean="0">
                <a:solidFill>
                  <a:srgbClr val="795B43"/>
                </a:solidFill>
                <a:latin typeface="+mj-ea"/>
                <a:ea typeface="+mj-ea"/>
              </a:rPr>
              <a:t>.</a:t>
            </a:r>
            <a:endParaRPr lang="ko-KR" altLang="en-US" sz="5000" b="1" kern="1000" spc="-300" dirty="0">
              <a:solidFill>
                <a:srgbClr val="795B4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08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0472" y="3284984"/>
            <a:ext cx="6007832" cy="1470025"/>
          </a:xfrm>
        </p:spPr>
        <p:txBody>
          <a:bodyPr/>
          <a:lstStyle/>
          <a:p>
            <a:r>
              <a:rPr lang="en-US" altLang="ko-KR" sz="3600" b="1" dirty="0" smtClean="0"/>
              <a:t>T/A </a:t>
            </a:r>
            <a:r>
              <a:rPr lang="ko-KR" altLang="en-US" sz="3600" b="1" dirty="0" smtClean="0"/>
              <a:t>관리 모바일 페이지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01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08" y="1268760"/>
            <a:ext cx="2242676" cy="460994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124908" y="4140744"/>
            <a:ext cx="2242676" cy="2520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sp>
        <p:nvSpPr>
          <p:cNvPr id="2" name="텍스트 개체 틀 1"/>
          <p:cNvSpPr txBox="1">
            <a:spLocks/>
          </p:cNvSpPr>
          <p:nvPr/>
        </p:nvSpPr>
        <p:spPr>
          <a:xfrm>
            <a:off x="834665" y="240457"/>
            <a:ext cx="1994099" cy="18891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/>
              <a:t>고</a:t>
            </a:r>
            <a:r>
              <a:rPr lang="ko-KR" altLang="en-US" sz="800" dirty="0"/>
              <a:t>객</a:t>
            </a:r>
            <a:r>
              <a:rPr lang="ko-KR" altLang="en-US" sz="800" dirty="0" smtClean="0"/>
              <a:t>관리 관리</a:t>
            </a:r>
            <a:endParaRPr lang="ko-KR" altLang="en-US" sz="800" dirty="0"/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3762734" y="240456"/>
            <a:ext cx="3780420" cy="18891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/>
              <a:t>LNB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124908" y="4198424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유전자검사 </a:t>
            </a:r>
            <a:r>
              <a:rPr lang="en-US" altLang="ko-KR" sz="800" dirty="0" smtClean="0"/>
              <a:t>DB</a:t>
            </a:r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9703"/>
              </p:ext>
            </p:extLst>
          </p:nvPr>
        </p:nvGraphicFramePr>
        <p:xfrm>
          <a:off x="7640807" y="672081"/>
          <a:ext cx="2268000" cy="947520"/>
        </p:xfrm>
        <a:graphic>
          <a:graphicData uri="http://schemas.openxmlformats.org/drawingml/2006/table">
            <a:tbl>
              <a:tblPr/>
              <a:tblGrid>
                <a:gridCol w="251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LNB</a:t>
                      </a:r>
                    </a:p>
                    <a:p>
                      <a:r>
                        <a:rPr lang="en-US" altLang="ko-KR" sz="800" smtClean="0"/>
                        <a:t>-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baseline="0" dirty="0" smtClean="0"/>
                        <a:t>KS</a:t>
                      </a:r>
                      <a:r>
                        <a:rPr lang="ko-KR" altLang="en-US" sz="800" baseline="0" dirty="0" smtClean="0"/>
                        <a:t>두레 메뉴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dirty="0" smtClean="0"/>
                        <a:t>유전자검사 </a:t>
                      </a:r>
                      <a:r>
                        <a:rPr lang="en-US" altLang="ko-KR" sz="800" baseline="0" dirty="0" smtClean="0"/>
                        <a:t>DB</a:t>
                      </a:r>
                      <a:r>
                        <a:rPr lang="ko-KR" altLang="en-US" sz="800" baseline="0" dirty="0" smtClean="0"/>
                        <a:t>관리 클릭 시 이동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별표 클릭 시 </a:t>
                      </a:r>
                      <a:r>
                        <a:rPr lang="ko-KR" altLang="en-US" sz="800" dirty="0" err="1" smtClean="0"/>
                        <a:t>즐겨찾는</a:t>
                      </a:r>
                      <a:r>
                        <a:rPr lang="ko-KR" altLang="en-US" sz="800" dirty="0" smtClean="0"/>
                        <a:t> 메뉴로 등록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dirty="0" smtClean="0"/>
                        <a:t>별표 해제 시 </a:t>
                      </a:r>
                      <a:r>
                        <a:rPr lang="ko-KR" altLang="en-US" sz="800" dirty="0" err="1" smtClean="0"/>
                        <a:t>즐겨찾는</a:t>
                      </a:r>
                      <a:r>
                        <a:rPr lang="ko-KR" altLang="en-US" sz="800" dirty="0" smtClean="0"/>
                        <a:t> 메뉴</a:t>
                      </a:r>
                      <a:r>
                        <a:rPr lang="ko-KR" altLang="en-US" sz="800" baseline="0" dirty="0" smtClean="0"/>
                        <a:t> 해제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KS</a:t>
                      </a:r>
                      <a:r>
                        <a:rPr lang="ko-KR" altLang="en-US" sz="800" dirty="0" smtClean="0"/>
                        <a:t>두레 메뉴 접기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펴기 기능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783128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4124908" y="3852712"/>
            <a:ext cx="2242676" cy="321080"/>
            <a:chOff x="2465836" y="3717032"/>
            <a:chExt cx="2242676" cy="32108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rcRect t="14371" b="78664"/>
            <a:stretch/>
          </p:blipFill>
          <p:spPr>
            <a:xfrm>
              <a:off x="2465836" y="3717032"/>
              <a:ext cx="2242676" cy="321080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2465836" y="3858085"/>
              <a:ext cx="830980" cy="1469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smtClean="0">
                <a:solidFill>
                  <a:srgbClr val="FFFF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24908" y="3927572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KS</a:t>
            </a:r>
            <a:r>
              <a:rPr lang="ko-KR" altLang="en-US" sz="900" dirty="0" smtClean="0"/>
              <a:t>두레</a:t>
            </a:r>
            <a:endParaRPr lang="ko-KR" altLang="en-US" sz="9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404" y="3973279"/>
            <a:ext cx="223564" cy="1428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10143"/>
          <a:stretch/>
        </p:blipFill>
        <p:spPr>
          <a:xfrm>
            <a:off x="6130202" y="4198424"/>
            <a:ext cx="227968" cy="192045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4025408" y="4222411"/>
            <a:ext cx="199000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67584" y="4203991"/>
            <a:ext cx="169592" cy="1864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60" y="1268760"/>
            <a:ext cx="2242676" cy="460994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2035322" y="3312652"/>
            <a:ext cx="555456" cy="549208"/>
          </a:xfrm>
          <a:prstGeom prst="rect">
            <a:avLst/>
          </a:prstGeom>
          <a:solidFill>
            <a:srgbClr val="FF0000">
              <a:alpha val="50000"/>
            </a:srgb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24597" y="3471840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DB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846713" y="958751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이전 </a:t>
            </a:r>
            <a:r>
              <a:rPr lang="en-US" altLang="ko-KR" sz="1050" b="1" dirty="0" smtClean="0"/>
              <a:t>LNB </a:t>
            </a:r>
            <a:endParaRPr lang="ko-KR" alt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124908" y="95875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/>
              <a:t>수정요청</a:t>
            </a:r>
            <a:endParaRPr lang="ko-KR" altLang="en-US" sz="1050" b="1" dirty="0"/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419541" y="3306521"/>
            <a:ext cx="252028" cy="400786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297492" y="3911095"/>
            <a:ext cx="169592" cy="1864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8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화살표 연결선 66"/>
          <p:cNvCxnSpPr/>
          <p:nvPr/>
        </p:nvCxnSpPr>
        <p:spPr>
          <a:xfrm>
            <a:off x="2936776" y="1160748"/>
            <a:ext cx="22426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 txBox="1">
            <a:spLocks/>
          </p:cNvSpPr>
          <p:nvPr/>
        </p:nvSpPr>
        <p:spPr>
          <a:xfrm>
            <a:off x="834665" y="240457"/>
            <a:ext cx="1994099" cy="18891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/>
              <a:t>고</a:t>
            </a:r>
            <a:r>
              <a:rPr lang="ko-KR" altLang="en-US" sz="800" dirty="0"/>
              <a:t>객</a:t>
            </a:r>
            <a:r>
              <a:rPr lang="ko-KR" altLang="en-US" sz="800" dirty="0" smtClean="0"/>
              <a:t>관리 관리</a:t>
            </a:r>
            <a:endParaRPr lang="ko-KR" altLang="en-US" sz="800" dirty="0"/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3762734" y="240456"/>
            <a:ext cx="3780420" cy="18891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/>
              <a:t>LNB &gt; DB</a:t>
            </a:r>
            <a:r>
              <a:rPr lang="ko-KR" altLang="en-US" sz="800" dirty="0" smtClean="0"/>
              <a:t>관리 대시보드</a:t>
            </a:r>
            <a:endParaRPr lang="ko-KR" altLang="en-US" sz="800" dirty="0"/>
          </a:p>
        </p:txBody>
      </p:sp>
      <p:sp>
        <p:nvSpPr>
          <p:cNvPr id="4" name="직사각형 3"/>
          <p:cNvSpPr/>
          <p:nvPr/>
        </p:nvSpPr>
        <p:spPr>
          <a:xfrm>
            <a:off x="2926348" y="1268760"/>
            <a:ext cx="2242676" cy="460994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926348" y="1590412"/>
            <a:ext cx="2242676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6348" y="1321864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    DB</a:t>
            </a:r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2954815" y="1666237"/>
            <a:ext cx="2185742" cy="1089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 smtClean="0">
              <a:solidFill>
                <a:srgbClr val="FFFF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998356" y="1963397"/>
            <a:ext cx="20522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51891" y="170334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신규고객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1719" y="209665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</a:t>
            </a:r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2954815" y="2851534"/>
            <a:ext cx="2185742" cy="1089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 smtClean="0">
              <a:solidFill>
                <a:srgbClr val="FFFF0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998356" y="3148694"/>
            <a:ext cx="20522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51891" y="28989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고객현황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3790967" y="32734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25</a:t>
            </a:r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2954815" y="4099824"/>
            <a:ext cx="2185742" cy="1089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 smtClean="0">
              <a:solidFill>
                <a:srgbClr val="FFFF00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998356" y="4396984"/>
            <a:ext cx="20522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73600" y="4157844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A/S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018893" y="467559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25</a:t>
            </a:r>
            <a:endParaRPr lang="ko-KR" alt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3778844" y="466375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21</a:t>
            </a:r>
            <a:endParaRPr lang="ko-KR" altLang="en-US" sz="2400" dirty="0"/>
          </a:p>
        </p:txBody>
      </p:sp>
      <p:sp>
        <p:nvSpPr>
          <p:cNvPr id="66" name="직사각형 65"/>
          <p:cNvSpPr/>
          <p:nvPr/>
        </p:nvSpPr>
        <p:spPr>
          <a:xfrm>
            <a:off x="3838156" y="1010691"/>
            <a:ext cx="40588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00" b="1" dirty="0"/>
              <a:t>360</a:t>
            </a:r>
            <a:endParaRPr lang="ko-KR" altLang="en-US" sz="1000" b="1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7640807" y="672081"/>
          <a:ext cx="2268000" cy="509760"/>
        </p:xfrm>
        <a:graphic>
          <a:graphicData uri="http://schemas.openxmlformats.org/drawingml/2006/table">
            <a:tbl>
              <a:tblPr/>
              <a:tblGrid>
                <a:gridCol w="251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터치 시 메인 </a:t>
                      </a:r>
                      <a:r>
                        <a:rPr lang="en-US" altLang="ko-KR" sz="800" dirty="0" smtClean="0"/>
                        <a:t>LNB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이동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대시보드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  &gt; </a:t>
                      </a:r>
                      <a:r>
                        <a:rPr lang="ko-KR" altLang="en-US" sz="800" dirty="0" smtClean="0"/>
                        <a:t>각 메뉴 터치 시 해당 메뉴 이동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타원 68"/>
          <p:cNvSpPr/>
          <p:nvPr/>
        </p:nvSpPr>
        <p:spPr>
          <a:xfrm>
            <a:off x="2800549" y="1349985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6" name="오른쪽 중괄호 15"/>
          <p:cNvSpPr/>
          <p:nvPr/>
        </p:nvSpPr>
        <p:spPr>
          <a:xfrm>
            <a:off x="5169024" y="1666237"/>
            <a:ext cx="239032" cy="35228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457056" y="3337199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86986" y="444830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846563" y="444830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4615351" y="444830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반려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631042" y="46637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359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14286"/>
              </p:ext>
            </p:extLst>
          </p:nvPr>
        </p:nvGraphicFramePr>
        <p:xfrm>
          <a:off x="2750980" y="1792185"/>
          <a:ext cx="223473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343">
                  <a:extLst>
                    <a:ext uri="{9D8B030D-6E8A-4147-A177-3AD203B41FA5}">
                      <a16:colId xmlns:a16="http://schemas.microsoft.com/office/drawing/2014/main" val="156137236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82157712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1861706931"/>
                    </a:ext>
                  </a:extLst>
                </a:gridCol>
                <a:gridCol w="654285">
                  <a:extLst>
                    <a:ext uri="{9D8B030D-6E8A-4147-A177-3AD203B41FA5}">
                      <a16:colId xmlns:a16="http://schemas.microsoft.com/office/drawing/2014/main" val="2965417156"/>
                    </a:ext>
                  </a:extLst>
                </a:gridCol>
              </a:tblGrid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진행결과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권역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고객명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상세보기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1860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12305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4062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2796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578604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80601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8336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02195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21503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72573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219181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85417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009805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 txBox="1">
            <a:spLocks/>
          </p:cNvSpPr>
          <p:nvPr/>
        </p:nvSpPr>
        <p:spPr>
          <a:xfrm>
            <a:off x="834665" y="240457"/>
            <a:ext cx="1994099" cy="18891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/>
              <a:t>고</a:t>
            </a:r>
            <a:r>
              <a:rPr lang="ko-KR" altLang="en-US" sz="800" dirty="0"/>
              <a:t>객</a:t>
            </a:r>
            <a:r>
              <a:rPr lang="ko-KR" altLang="en-US" sz="800" dirty="0" smtClean="0"/>
              <a:t>관리 관리</a:t>
            </a:r>
            <a:endParaRPr lang="ko-KR" altLang="en-US" sz="800" dirty="0"/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3762734" y="240456"/>
            <a:ext cx="3780420" cy="18891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/>
              <a:t>LNB &gt; DB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신규고객</a:t>
            </a:r>
            <a:endParaRPr lang="ko-KR" altLang="en-US" sz="800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92403"/>
              </p:ext>
            </p:extLst>
          </p:nvPr>
        </p:nvGraphicFramePr>
        <p:xfrm>
          <a:off x="7640807" y="672081"/>
          <a:ext cx="2268000" cy="1457280"/>
        </p:xfrm>
        <a:graphic>
          <a:graphicData uri="http://schemas.openxmlformats.org/drawingml/2006/table">
            <a:tbl>
              <a:tblPr/>
              <a:tblGrid>
                <a:gridCol w="251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신규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유전자신청</a:t>
                      </a:r>
                      <a:r>
                        <a:rPr lang="ko-KR" altLang="en-US" sz="800" baseline="0" dirty="0" smtClean="0"/>
                        <a:t> 고객 리스트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고객 상세정보 </a:t>
                      </a:r>
                      <a:r>
                        <a:rPr lang="en-US" altLang="ko-KR" sz="800" dirty="0" smtClean="0"/>
                        <a:t>pop-up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터치 시 해당 고객에게 전화연결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801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터치 시 </a:t>
                      </a:r>
                      <a:r>
                        <a:rPr lang="ko-KR" altLang="en-US" sz="800" dirty="0" err="1" smtClean="0"/>
                        <a:t>음성녹취</a:t>
                      </a:r>
                      <a:r>
                        <a:rPr lang="ko-KR" altLang="en-US" sz="800" dirty="0" smtClean="0"/>
                        <a:t> 청취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4-1) </a:t>
                      </a:r>
                      <a:r>
                        <a:rPr lang="ko-KR" altLang="en-US" sz="800" dirty="0" err="1" smtClean="0"/>
                        <a:t>음성듣기</a:t>
                      </a:r>
                      <a:r>
                        <a:rPr lang="ko-KR" altLang="en-US" sz="800" dirty="0" smtClean="0"/>
                        <a:t> 터치 시 음성플레이어 </a:t>
                      </a:r>
                      <a:r>
                        <a:rPr lang="ko-KR" altLang="en-US" sz="800" dirty="0" err="1" smtClean="0"/>
                        <a:t>레이어팝업</a:t>
                      </a:r>
                      <a:r>
                        <a:rPr lang="ko-KR" altLang="en-US" sz="800" dirty="0" smtClean="0"/>
                        <a:t> 출력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 x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버튼 클릭 시 </a:t>
                      </a:r>
                      <a:r>
                        <a:rPr lang="ko-KR" altLang="en-US" sz="800" dirty="0" err="1" smtClean="0"/>
                        <a:t>레이어팝업</a:t>
                      </a:r>
                      <a:r>
                        <a:rPr lang="ko-KR" altLang="en-US" sz="800" dirty="0" smtClean="0"/>
                        <a:t> 닫힘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98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24950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176324" y="1235778"/>
            <a:ext cx="2242676" cy="460994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176324" y="1557430"/>
            <a:ext cx="2242676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6324" y="1288882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    DB</a:t>
            </a:r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743036" y="1235778"/>
            <a:ext cx="2242676" cy="460994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2743036" y="1557430"/>
            <a:ext cx="2242676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43036" y="1288882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    DB</a:t>
            </a:r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72335"/>
              </p:ext>
            </p:extLst>
          </p:nvPr>
        </p:nvGraphicFramePr>
        <p:xfrm>
          <a:off x="184267" y="1791942"/>
          <a:ext cx="2234732" cy="26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343">
                  <a:extLst>
                    <a:ext uri="{9D8B030D-6E8A-4147-A177-3AD203B41FA5}">
                      <a16:colId xmlns:a16="http://schemas.microsoft.com/office/drawing/2014/main" val="1561372364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8215771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1861706931"/>
                    </a:ext>
                  </a:extLst>
                </a:gridCol>
                <a:gridCol w="654285">
                  <a:extLst>
                    <a:ext uri="{9D8B030D-6E8A-4147-A177-3AD203B41FA5}">
                      <a16:colId xmlns:a16="http://schemas.microsoft.com/office/drawing/2014/main" val="2965417156"/>
                    </a:ext>
                  </a:extLst>
                </a:gridCol>
              </a:tblGrid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진행결과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권역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고객명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상세보기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1860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12305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4062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2796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578604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80601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8336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02195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21503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72573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219181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85417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009805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2935212" y="2359630"/>
            <a:ext cx="1885402" cy="306336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0093" y="237096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상세정보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2940093" y="2638411"/>
            <a:ext cx="1901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권</a:t>
            </a:r>
            <a:r>
              <a:rPr lang="ko-KR" altLang="en-US" sz="800" dirty="0" smtClean="0"/>
              <a:t>   역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서울</a:t>
            </a:r>
            <a:endParaRPr lang="en-US" altLang="ko-KR" sz="800" dirty="0" smtClean="0"/>
          </a:p>
          <a:p>
            <a:r>
              <a:rPr lang="ko-KR" altLang="en-US" sz="800" dirty="0" smtClean="0"/>
              <a:t>고객명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홍길동</a:t>
            </a:r>
            <a:endParaRPr lang="en-US" altLang="ko-KR" sz="800" dirty="0" smtClean="0"/>
          </a:p>
          <a:p>
            <a:r>
              <a:rPr lang="ko-KR" altLang="en-US" sz="800" dirty="0" smtClean="0"/>
              <a:t>성   별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남</a:t>
            </a:r>
            <a:endParaRPr lang="en-US" altLang="ko-KR" sz="800" dirty="0" smtClean="0"/>
          </a:p>
          <a:p>
            <a:r>
              <a:rPr lang="ko-KR" altLang="en-US" sz="800" dirty="0" smtClean="0"/>
              <a:t>연   령 </a:t>
            </a:r>
            <a:r>
              <a:rPr lang="en-US" altLang="ko-KR" sz="800" dirty="0" smtClean="0"/>
              <a:t>: 39(1980.01.01)</a:t>
            </a:r>
          </a:p>
          <a:p>
            <a:r>
              <a:rPr lang="ko-KR" altLang="en-US" sz="800" dirty="0" smtClean="0"/>
              <a:t>연락처 </a:t>
            </a:r>
            <a:r>
              <a:rPr lang="en-US" altLang="ko-KR" sz="800" dirty="0" smtClean="0"/>
              <a:t>: 010-0000-0000</a:t>
            </a:r>
          </a:p>
          <a:p>
            <a:r>
              <a:rPr lang="ko-KR" altLang="en-US" sz="800" dirty="0" smtClean="0"/>
              <a:t>주   소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서울시 강남구 </a:t>
            </a:r>
            <a:r>
              <a:rPr lang="ko-KR" altLang="en-US" sz="800" dirty="0" err="1" smtClean="0"/>
              <a:t>언주로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121</a:t>
            </a:r>
            <a:r>
              <a:rPr lang="ko-KR" altLang="en-US" sz="800" dirty="0" smtClean="0"/>
              <a:t>길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   17, </a:t>
            </a:r>
            <a:r>
              <a:rPr lang="ko-KR" altLang="en-US" sz="800" dirty="0" err="1" smtClean="0"/>
              <a:t>파인시티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층</a:t>
            </a:r>
            <a:endParaRPr lang="en-US" altLang="ko-KR" sz="800" dirty="0" smtClean="0"/>
          </a:p>
          <a:p>
            <a:r>
              <a:rPr lang="ko-KR" altLang="en-US" sz="800" dirty="0" err="1" smtClean="0"/>
              <a:t>예약시간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오전 </a:t>
            </a:r>
            <a:r>
              <a:rPr lang="en-US" altLang="ko-KR" sz="800" dirty="0" smtClean="0"/>
              <a:t>11</a:t>
            </a:r>
            <a:r>
              <a:rPr lang="ko-KR" altLang="en-US" sz="800" dirty="0" smtClean="0"/>
              <a:t>시</a:t>
            </a:r>
            <a:endParaRPr lang="en-US" altLang="ko-KR" sz="800" dirty="0" smtClean="0"/>
          </a:p>
        </p:txBody>
      </p:sp>
      <p:sp>
        <p:nvSpPr>
          <p:cNvPr id="54" name="Phone"/>
          <p:cNvSpPr>
            <a:spLocks noChangeAspect="1" noEditPoints="1"/>
          </p:cNvSpPr>
          <p:nvPr/>
        </p:nvSpPr>
        <p:spPr bwMode="auto">
          <a:xfrm>
            <a:off x="3299295" y="3861656"/>
            <a:ext cx="265895" cy="263339"/>
          </a:xfrm>
          <a:custGeom>
            <a:avLst/>
            <a:gdLst>
              <a:gd name="T0" fmla="*/ 133 w 673"/>
              <a:gd name="T1" fmla="*/ 1 h 668"/>
              <a:gd name="T2" fmla="*/ 98 w 673"/>
              <a:gd name="T3" fmla="*/ 11 h 668"/>
              <a:gd name="T4" fmla="*/ 15 w 673"/>
              <a:gd name="T5" fmla="*/ 88 h 668"/>
              <a:gd name="T6" fmla="*/ 1 w 673"/>
              <a:gd name="T7" fmla="*/ 121 h 668"/>
              <a:gd name="T8" fmla="*/ 29 w 673"/>
              <a:gd name="T9" fmla="*/ 226 h 668"/>
              <a:gd name="T10" fmla="*/ 207 w 673"/>
              <a:gd name="T11" fmla="*/ 461 h 668"/>
              <a:gd name="T12" fmla="*/ 442 w 673"/>
              <a:gd name="T13" fmla="*/ 639 h 668"/>
              <a:gd name="T14" fmla="*/ 547 w 673"/>
              <a:gd name="T15" fmla="*/ 667 h 668"/>
              <a:gd name="T16" fmla="*/ 547 w 673"/>
              <a:gd name="T17" fmla="*/ 667 h 668"/>
              <a:gd name="T18" fmla="*/ 580 w 673"/>
              <a:gd name="T19" fmla="*/ 653 h 668"/>
              <a:gd name="T20" fmla="*/ 611 w 673"/>
              <a:gd name="T21" fmla="*/ 625 h 668"/>
              <a:gd name="T22" fmla="*/ 657 w 673"/>
              <a:gd name="T23" fmla="*/ 570 h 668"/>
              <a:gd name="T24" fmla="*/ 657 w 673"/>
              <a:gd name="T25" fmla="*/ 570 h 668"/>
              <a:gd name="T26" fmla="*/ 653 w 673"/>
              <a:gd name="T27" fmla="*/ 507 h 668"/>
              <a:gd name="T28" fmla="*/ 516 w 673"/>
              <a:gd name="T29" fmla="*/ 417 h 668"/>
              <a:gd name="T30" fmla="*/ 466 w 673"/>
              <a:gd name="T31" fmla="*/ 421 h 668"/>
              <a:gd name="T32" fmla="*/ 405 w 673"/>
              <a:gd name="T33" fmla="*/ 455 h 668"/>
              <a:gd name="T34" fmla="*/ 302 w 673"/>
              <a:gd name="T35" fmla="*/ 366 h 668"/>
              <a:gd name="T36" fmla="*/ 213 w 673"/>
              <a:gd name="T37" fmla="*/ 264 h 668"/>
              <a:gd name="T38" fmla="*/ 248 w 673"/>
              <a:gd name="T39" fmla="*/ 203 h 668"/>
              <a:gd name="T40" fmla="*/ 251 w 673"/>
              <a:gd name="T41" fmla="*/ 152 h 668"/>
              <a:gd name="T42" fmla="*/ 206 w 673"/>
              <a:gd name="T43" fmla="*/ 83 h 668"/>
              <a:gd name="T44" fmla="*/ 161 w 673"/>
              <a:gd name="T45" fmla="*/ 15 h 668"/>
              <a:gd name="T46" fmla="*/ 133 w 673"/>
              <a:gd name="T47" fmla="*/ 1 h 668"/>
              <a:gd name="T48" fmla="*/ 139 w 673"/>
              <a:gd name="T49" fmla="*/ 31 h 668"/>
              <a:gd name="T50" fmla="*/ 183 w 673"/>
              <a:gd name="T51" fmla="*/ 97 h 668"/>
              <a:gd name="T52" fmla="*/ 228 w 673"/>
              <a:gd name="T53" fmla="*/ 166 h 668"/>
              <a:gd name="T54" fmla="*/ 224 w 673"/>
              <a:gd name="T55" fmla="*/ 190 h 668"/>
              <a:gd name="T56" fmla="*/ 182 w 673"/>
              <a:gd name="T57" fmla="*/ 264 h 668"/>
              <a:gd name="T58" fmla="*/ 284 w 673"/>
              <a:gd name="T59" fmla="*/ 385 h 668"/>
              <a:gd name="T60" fmla="*/ 404 w 673"/>
              <a:gd name="T61" fmla="*/ 486 h 668"/>
              <a:gd name="T62" fmla="*/ 478 w 673"/>
              <a:gd name="T63" fmla="*/ 444 h 668"/>
              <a:gd name="T64" fmla="*/ 503 w 673"/>
              <a:gd name="T65" fmla="*/ 440 h 668"/>
              <a:gd name="T66" fmla="*/ 637 w 673"/>
              <a:gd name="T67" fmla="*/ 529 h 668"/>
              <a:gd name="T68" fmla="*/ 635 w 673"/>
              <a:gd name="T69" fmla="*/ 555 h 668"/>
              <a:gd name="T70" fmla="*/ 635 w 673"/>
              <a:gd name="T71" fmla="*/ 555 h 668"/>
              <a:gd name="T72" fmla="*/ 635 w 673"/>
              <a:gd name="T73" fmla="*/ 555 h 668"/>
              <a:gd name="T74" fmla="*/ 592 w 673"/>
              <a:gd name="T75" fmla="*/ 606 h 668"/>
              <a:gd name="T76" fmla="*/ 564 w 673"/>
              <a:gd name="T77" fmla="*/ 632 h 668"/>
              <a:gd name="T78" fmla="*/ 548 w 673"/>
              <a:gd name="T79" fmla="*/ 641 h 668"/>
              <a:gd name="T80" fmla="*/ 453 w 673"/>
              <a:gd name="T81" fmla="*/ 615 h 668"/>
              <a:gd name="T82" fmla="*/ 226 w 673"/>
              <a:gd name="T83" fmla="*/ 442 h 668"/>
              <a:gd name="T84" fmla="*/ 226 w 673"/>
              <a:gd name="T85" fmla="*/ 442 h 668"/>
              <a:gd name="T86" fmla="*/ 226 w 673"/>
              <a:gd name="T87" fmla="*/ 442 h 668"/>
              <a:gd name="T88" fmla="*/ 53 w 673"/>
              <a:gd name="T89" fmla="*/ 215 h 668"/>
              <a:gd name="T90" fmla="*/ 28 w 673"/>
              <a:gd name="T91" fmla="*/ 120 h 668"/>
              <a:gd name="T92" fmla="*/ 36 w 673"/>
              <a:gd name="T93" fmla="*/ 104 h 668"/>
              <a:gd name="T94" fmla="*/ 62 w 673"/>
              <a:gd name="T95" fmla="*/ 76 h 668"/>
              <a:gd name="T96" fmla="*/ 113 w 673"/>
              <a:gd name="T97" fmla="*/ 33 h 668"/>
              <a:gd name="T98" fmla="*/ 139 w 673"/>
              <a:gd name="T99" fmla="*/ 31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73" h="668">
                <a:moveTo>
                  <a:pt x="133" y="1"/>
                </a:moveTo>
                <a:cubicBezTo>
                  <a:pt x="122" y="0"/>
                  <a:pt x="110" y="3"/>
                  <a:pt x="98" y="11"/>
                </a:cubicBezTo>
                <a:cubicBezTo>
                  <a:pt x="67" y="36"/>
                  <a:pt x="37" y="58"/>
                  <a:pt x="15" y="88"/>
                </a:cubicBezTo>
                <a:cubicBezTo>
                  <a:pt x="7" y="98"/>
                  <a:pt x="0" y="108"/>
                  <a:pt x="1" y="121"/>
                </a:cubicBezTo>
                <a:cubicBezTo>
                  <a:pt x="1" y="133"/>
                  <a:pt x="3" y="170"/>
                  <a:pt x="29" y="226"/>
                </a:cubicBezTo>
                <a:cubicBezTo>
                  <a:pt x="55" y="283"/>
                  <a:pt x="107" y="360"/>
                  <a:pt x="207" y="461"/>
                </a:cubicBezTo>
                <a:cubicBezTo>
                  <a:pt x="308" y="561"/>
                  <a:pt x="386" y="613"/>
                  <a:pt x="442" y="639"/>
                </a:cubicBezTo>
                <a:cubicBezTo>
                  <a:pt x="498" y="666"/>
                  <a:pt x="535" y="667"/>
                  <a:pt x="547" y="667"/>
                </a:cubicBezTo>
                <a:lnTo>
                  <a:pt x="547" y="667"/>
                </a:lnTo>
                <a:cubicBezTo>
                  <a:pt x="560" y="668"/>
                  <a:pt x="570" y="661"/>
                  <a:pt x="580" y="653"/>
                </a:cubicBezTo>
                <a:cubicBezTo>
                  <a:pt x="590" y="646"/>
                  <a:pt x="601" y="635"/>
                  <a:pt x="611" y="625"/>
                </a:cubicBezTo>
                <a:cubicBezTo>
                  <a:pt x="632" y="604"/>
                  <a:pt x="650" y="581"/>
                  <a:pt x="657" y="570"/>
                </a:cubicBezTo>
                <a:lnTo>
                  <a:pt x="657" y="570"/>
                </a:lnTo>
                <a:cubicBezTo>
                  <a:pt x="673" y="547"/>
                  <a:pt x="670" y="520"/>
                  <a:pt x="653" y="507"/>
                </a:cubicBezTo>
                <a:cubicBezTo>
                  <a:pt x="607" y="478"/>
                  <a:pt x="563" y="446"/>
                  <a:pt x="516" y="417"/>
                </a:cubicBezTo>
                <a:cubicBezTo>
                  <a:pt x="501" y="408"/>
                  <a:pt x="482" y="412"/>
                  <a:pt x="466" y="421"/>
                </a:cubicBezTo>
                <a:cubicBezTo>
                  <a:pt x="452" y="428"/>
                  <a:pt x="414" y="450"/>
                  <a:pt x="405" y="455"/>
                </a:cubicBezTo>
                <a:cubicBezTo>
                  <a:pt x="398" y="451"/>
                  <a:pt x="367" y="431"/>
                  <a:pt x="302" y="366"/>
                </a:cubicBezTo>
                <a:cubicBezTo>
                  <a:pt x="237" y="301"/>
                  <a:pt x="218" y="270"/>
                  <a:pt x="213" y="264"/>
                </a:cubicBezTo>
                <a:cubicBezTo>
                  <a:pt x="219" y="254"/>
                  <a:pt x="240" y="216"/>
                  <a:pt x="248" y="203"/>
                </a:cubicBezTo>
                <a:cubicBezTo>
                  <a:pt x="258" y="184"/>
                  <a:pt x="259" y="165"/>
                  <a:pt x="251" y="152"/>
                </a:cubicBezTo>
                <a:cubicBezTo>
                  <a:pt x="234" y="126"/>
                  <a:pt x="220" y="104"/>
                  <a:pt x="206" y="83"/>
                </a:cubicBezTo>
                <a:cubicBezTo>
                  <a:pt x="185" y="52"/>
                  <a:pt x="166" y="22"/>
                  <a:pt x="161" y="15"/>
                </a:cubicBezTo>
                <a:cubicBezTo>
                  <a:pt x="155" y="7"/>
                  <a:pt x="145" y="1"/>
                  <a:pt x="133" y="1"/>
                </a:cubicBezTo>
                <a:close/>
                <a:moveTo>
                  <a:pt x="139" y="31"/>
                </a:moveTo>
                <a:cubicBezTo>
                  <a:pt x="142" y="34"/>
                  <a:pt x="163" y="66"/>
                  <a:pt x="183" y="97"/>
                </a:cubicBezTo>
                <a:cubicBezTo>
                  <a:pt x="204" y="128"/>
                  <a:pt x="225" y="160"/>
                  <a:pt x="228" y="166"/>
                </a:cubicBezTo>
                <a:cubicBezTo>
                  <a:pt x="231" y="176"/>
                  <a:pt x="228" y="182"/>
                  <a:pt x="224" y="190"/>
                </a:cubicBezTo>
                <a:cubicBezTo>
                  <a:pt x="210" y="216"/>
                  <a:pt x="195" y="242"/>
                  <a:pt x="182" y="264"/>
                </a:cubicBezTo>
                <a:cubicBezTo>
                  <a:pt x="224" y="325"/>
                  <a:pt x="242" y="342"/>
                  <a:pt x="284" y="385"/>
                </a:cubicBezTo>
                <a:cubicBezTo>
                  <a:pt x="321" y="421"/>
                  <a:pt x="359" y="459"/>
                  <a:pt x="404" y="486"/>
                </a:cubicBezTo>
                <a:cubicBezTo>
                  <a:pt x="429" y="472"/>
                  <a:pt x="453" y="458"/>
                  <a:pt x="478" y="444"/>
                </a:cubicBezTo>
                <a:cubicBezTo>
                  <a:pt x="486" y="439"/>
                  <a:pt x="495" y="440"/>
                  <a:pt x="503" y="440"/>
                </a:cubicBezTo>
                <a:cubicBezTo>
                  <a:pt x="513" y="447"/>
                  <a:pt x="630" y="524"/>
                  <a:pt x="637" y="529"/>
                </a:cubicBezTo>
                <a:cubicBezTo>
                  <a:pt x="639" y="530"/>
                  <a:pt x="645" y="541"/>
                  <a:pt x="635" y="555"/>
                </a:cubicBezTo>
                <a:lnTo>
                  <a:pt x="635" y="555"/>
                </a:lnTo>
                <a:lnTo>
                  <a:pt x="635" y="555"/>
                </a:lnTo>
                <a:cubicBezTo>
                  <a:pt x="630" y="563"/>
                  <a:pt x="611" y="586"/>
                  <a:pt x="592" y="606"/>
                </a:cubicBezTo>
                <a:cubicBezTo>
                  <a:pt x="582" y="616"/>
                  <a:pt x="572" y="626"/>
                  <a:pt x="564" y="632"/>
                </a:cubicBezTo>
                <a:cubicBezTo>
                  <a:pt x="556" y="638"/>
                  <a:pt x="548" y="641"/>
                  <a:pt x="548" y="641"/>
                </a:cubicBezTo>
                <a:cubicBezTo>
                  <a:pt x="535" y="640"/>
                  <a:pt x="506" y="640"/>
                  <a:pt x="453" y="615"/>
                </a:cubicBezTo>
                <a:cubicBezTo>
                  <a:pt x="400" y="590"/>
                  <a:pt x="325" y="541"/>
                  <a:pt x="226" y="442"/>
                </a:cubicBezTo>
                <a:lnTo>
                  <a:pt x="226" y="442"/>
                </a:lnTo>
                <a:lnTo>
                  <a:pt x="226" y="442"/>
                </a:lnTo>
                <a:cubicBezTo>
                  <a:pt x="127" y="343"/>
                  <a:pt x="78" y="268"/>
                  <a:pt x="53" y="215"/>
                </a:cubicBezTo>
                <a:cubicBezTo>
                  <a:pt x="28" y="162"/>
                  <a:pt x="28" y="133"/>
                  <a:pt x="28" y="120"/>
                </a:cubicBezTo>
                <a:cubicBezTo>
                  <a:pt x="28" y="120"/>
                  <a:pt x="30" y="113"/>
                  <a:pt x="36" y="104"/>
                </a:cubicBezTo>
                <a:cubicBezTo>
                  <a:pt x="43" y="96"/>
                  <a:pt x="52" y="86"/>
                  <a:pt x="62" y="76"/>
                </a:cubicBezTo>
                <a:cubicBezTo>
                  <a:pt x="82" y="57"/>
                  <a:pt x="105" y="39"/>
                  <a:pt x="113" y="33"/>
                </a:cubicBezTo>
                <a:cubicBezTo>
                  <a:pt x="123" y="26"/>
                  <a:pt x="132" y="24"/>
                  <a:pt x="139" y="3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Headphones"/>
          <p:cNvSpPr>
            <a:spLocks noChangeAspect="1" noEditPoints="1"/>
          </p:cNvSpPr>
          <p:nvPr/>
        </p:nvSpPr>
        <p:spPr bwMode="auto">
          <a:xfrm>
            <a:off x="3293004" y="4281080"/>
            <a:ext cx="263339" cy="194310"/>
          </a:xfrm>
          <a:custGeom>
            <a:avLst/>
            <a:gdLst>
              <a:gd name="T0" fmla="*/ 334 w 667"/>
              <a:gd name="T1" fmla="*/ 0 h 494"/>
              <a:gd name="T2" fmla="*/ 95 w 667"/>
              <a:gd name="T3" fmla="*/ 216 h 494"/>
              <a:gd name="T4" fmla="*/ 69 w 667"/>
              <a:gd name="T5" fmla="*/ 242 h 494"/>
              <a:gd name="T6" fmla="*/ 22 w 667"/>
              <a:gd name="T7" fmla="*/ 276 h 494"/>
              <a:gd name="T8" fmla="*/ 0 w 667"/>
              <a:gd name="T9" fmla="*/ 354 h 494"/>
              <a:gd name="T10" fmla="*/ 22 w 667"/>
              <a:gd name="T11" fmla="*/ 432 h 494"/>
              <a:gd name="T12" fmla="*/ 69 w 667"/>
              <a:gd name="T13" fmla="*/ 466 h 494"/>
              <a:gd name="T14" fmla="*/ 107 w 667"/>
              <a:gd name="T15" fmla="*/ 494 h 494"/>
              <a:gd name="T16" fmla="*/ 147 w 667"/>
              <a:gd name="T17" fmla="*/ 454 h 494"/>
              <a:gd name="T18" fmla="*/ 147 w 667"/>
              <a:gd name="T19" fmla="*/ 254 h 494"/>
              <a:gd name="T20" fmla="*/ 122 w 667"/>
              <a:gd name="T21" fmla="*/ 217 h 494"/>
              <a:gd name="T22" fmla="*/ 334 w 667"/>
              <a:gd name="T23" fmla="*/ 27 h 494"/>
              <a:gd name="T24" fmla="*/ 546 w 667"/>
              <a:gd name="T25" fmla="*/ 217 h 494"/>
              <a:gd name="T26" fmla="*/ 520 w 667"/>
              <a:gd name="T27" fmla="*/ 254 h 494"/>
              <a:gd name="T28" fmla="*/ 520 w 667"/>
              <a:gd name="T29" fmla="*/ 454 h 494"/>
              <a:gd name="T30" fmla="*/ 560 w 667"/>
              <a:gd name="T31" fmla="*/ 494 h 494"/>
              <a:gd name="T32" fmla="*/ 598 w 667"/>
              <a:gd name="T33" fmla="*/ 466 h 494"/>
              <a:gd name="T34" fmla="*/ 645 w 667"/>
              <a:gd name="T35" fmla="*/ 432 h 494"/>
              <a:gd name="T36" fmla="*/ 667 w 667"/>
              <a:gd name="T37" fmla="*/ 354 h 494"/>
              <a:gd name="T38" fmla="*/ 645 w 667"/>
              <a:gd name="T39" fmla="*/ 276 h 494"/>
              <a:gd name="T40" fmla="*/ 598 w 667"/>
              <a:gd name="T41" fmla="*/ 242 h 494"/>
              <a:gd name="T42" fmla="*/ 573 w 667"/>
              <a:gd name="T43" fmla="*/ 216 h 494"/>
              <a:gd name="T44" fmla="*/ 334 w 667"/>
              <a:gd name="T45" fmla="*/ 0 h 494"/>
              <a:gd name="T46" fmla="*/ 107 w 667"/>
              <a:gd name="T47" fmla="*/ 240 h 494"/>
              <a:gd name="T48" fmla="*/ 120 w 667"/>
              <a:gd name="T49" fmla="*/ 254 h 494"/>
              <a:gd name="T50" fmla="*/ 120 w 667"/>
              <a:gd name="T51" fmla="*/ 454 h 494"/>
              <a:gd name="T52" fmla="*/ 107 w 667"/>
              <a:gd name="T53" fmla="*/ 467 h 494"/>
              <a:gd name="T54" fmla="*/ 94 w 667"/>
              <a:gd name="T55" fmla="*/ 454 h 494"/>
              <a:gd name="T56" fmla="*/ 94 w 667"/>
              <a:gd name="T57" fmla="*/ 254 h 494"/>
              <a:gd name="T58" fmla="*/ 107 w 667"/>
              <a:gd name="T59" fmla="*/ 240 h 494"/>
              <a:gd name="T60" fmla="*/ 560 w 667"/>
              <a:gd name="T61" fmla="*/ 240 h 494"/>
              <a:gd name="T62" fmla="*/ 574 w 667"/>
              <a:gd name="T63" fmla="*/ 254 h 494"/>
              <a:gd name="T64" fmla="*/ 574 w 667"/>
              <a:gd name="T65" fmla="*/ 454 h 494"/>
              <a:gd name="T66" fmla="*/ 560 w 667"/>
              <a:gd name="T67" fmla="*/ 467 h 494"/>
              <a:gd name="T68" fmla="*/ 547 w 667"/>
              <a:gd name="T69" fmla="*/ 454 h 494"/>
              <a:gd name="T70" fmla="*/ 547 w 667"/>
              <a:gd name="T71" fmla="*/ 254 h 494"/>
              <a:gd name="T72" fmla="*/ 560 w 667"/>
              <a:gd name="T73" fmla="*/ 240 h 494"/>
              <a:gd name="T74" fmla="*/ 67 w 667"/>
              <a:gd name="T75" fmla="*/ 270 h 494"/>
              <a:gd name="T76" fmla="*/ 67 w 667"/>
              <a:gd name="T77" fmla="*/ 438 h 494"/>
              <a:gd name="T78" fmla="*/ 44 w 667"/>
              <a:gd name="T79" fmla="*/ 417 h 494"/>
              <a:gd name="T80" fmla="*/ 27 w 667"/>
              <a:gd name="T81" fmla="*/ 354 h 494"/>
              <a:gd name="T82" fmla="*/ 44 w 667"/>
              <a:gd name="T83" fmla="*/ 290 h 494"/>
              <a:gd name="T84" fmla="*/ 67 w 667"/>
              <a:gd name="T85" fmla="*/ 270 h 494"/>
              <a:gd name="T86" fmla="*/ 600 w 667"/>
              <a:gd name="T87" fmla="*/ 270 h 494"/>
              <a:gd name="T88" fmla="*/ 623 w 667"/>
              <a:gd name="T89" fmla="*/ 290 h 494"/>
              <a:gd name="T90" fmla="*/ 640 w 667"/>
              <a:gd name="T91" fmla="*/ 354 h 494"/>
              <a:gd name="T92" fmla="*/ 623 w 667"/>
              <a:gd name="T93" fmla="*/ 417 h 494"/>
              <a:gd name="T94" fmla="*/ 600 w 667"/>
              <a:gd name="T95" fmla="*/ 438 h 494"/>
              <a:gd name="T96" fmla="*/ 600 w 667"/>
              <a:gd name="T97" fmla="*/ 27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7" h="494">
                <a:moveTo>
                  <a:pt x="334" y="0"/>
                </a:moveTo>
                <a:cubicBezTo>
                  <a:pt x="210" y="0"/>
                  <a:pt x="107" y="95"/>
                  <a:pt x="95" y="216"/>
                </a:cubicBezTo>
                <a:cubicBezTo>
                  <a:pt x="83" y="220"/>
                  <a:pt x="73" y="229"/>
                  <a:pt x="69" y="242"/>
                </a:cubicBezTo>
                <a:cubicBezTo>
                  <a:pt x="50" y="245"/>
                  <a:pt x="34" y="258"/>
                  <a:pt x="22" y="276"/>
                </a:cubicBezTo>
                <a:cubicBezTo>
                  <a:pt x="8" y="296"/>
                  <a:pt x="0" y="324"/>
                  <a:pt x="0" y="354"/>
                </a:cubicBezTo>
                <a:cubicBezTo>
                  <a:pt x="0" y="384"/>
                  <a:pt x="8" y="411"/>
                  <a:pt x="22" y="432"/>
                </a:cubicBezTo>
                <a:cubicBezTo>
                  <a:pt x="34" y="449"/>
                  <a:pt x="50" y="462"/>
                  <a:pt x="69" y="466"/>
                </a:cubicBezTo>
                <a:cubicBezTo>
                  <a:pt x="74" y="482"/>
                  <a:pt x="89" y="494"/>
                  <a:pt x="107" y="494"/>
                </a:cubicBezTo>
                <a:cubicBezTo>
                  <a:pt x="129" y="494"/>
                  <a:pt x="147" y="476"/>
                  <a:pt x="147" y="454"/>
                </a:cubicBezTo>
                <a:lnTo>
                  <a:pt x="147" y="254"/>
                </a:lnTo>
                <a:cubicBezTo>
                  <a:pt x="147" y="237"/>
                  <a:pt x="137" y="223"/>
                  <a:pt x="122" y="217"/>
                </a:cubicBezTo>
                <a:cubicBezTo>
                  <a:pt x="134" y="110"/>
                  <a:pt x="224" y="27"/>
                  <a:pt x="334" y="27"/>
                </a:cubicBezTo>
                <a:cubicBezTo>
                  <a:pt x="444" y="27"/>
                  <a:pt x="534" y="110"/>
                  <a:pt x="546" y="217"/>
                </a:cubicBezTo>
                <a:cubicBezTo>
                  <a:pt x="531" y="223"/>
                  <a:pt x="520" y="237"/>
                  <a:pt x="520" y="254"/>
                </a:cubicBezTo>
                <a:lnTo>
                  <a:pt x="520" y="454"/>
                </a:lnTo>
                <a:cubicBezTo>
                  <a:pt x="520" y="476"/>
                  <a:pt x="539" y="494"/>
                  <a:pt x="560" y="494"/>
                </a:cubicBezTo>
                <a:cubicBezTo>
                  <a:pt x="578" y="494"/>
                  <a:pt x="593" y="482"/>
                  <a:pt x="598" y="466"/>
                </a:cubicBezTo>
                <a:cubicBezTo>
                  <a:pt x="617" y="462"/>
                  <a:pt x="634" y="449"/>
                  <a:pt x="645" y="432"/>
                </a:cubicBezTo>
                <a:cubicBezTo>
                  <a:pt x="659" y="411"/>
                  <a:pt x="667" y="384"/>
                  <a:pt x="667" y="354"/>
                </a:cubicBezTo>
                <a:cubicBezTo>
                  <a:pt x="667" y="324"/>
                  <a:pt x="659" y="296"/>
                  <a:pt x="645" y="276"/>
                </a:cubicBezTo>
                <a:cubicBezTo>
                  <a:pt x="634" y="258"/>
                  <a:pt x="617" y="245"/>
                  <a:pt x="598" y="242"/>
                </a:cubicBezTo>
                <a:cubicBezTo>
                  <a:pt x="594" y="229"/>
                  <a:pt x="585" y="220"/>
                  <a:pt x="573" y="216"/>
                </a:cubicBezTo>
                <a:cubicBezTo>
                  <a:pt x="560" y="95"/>
                  <a:pt x="458" y="0"/>
                  <a:pt x="334" y="0"/>
                </a:cubicBezTo>
                <a:close/>
                <a:moveTo>
                  <a:pt x="107" y="240"/>
                </a:moveTo>
                <a:cubicBezTo>
                  <a:pt x="115" y="240"/>
                  <a:pt x="120" y="246"/>
                  <a:pt x="120" y="254"/>
                </a:cubicBezTo>
                <a:lnTo>
                  <a:pt x="120" y="454"/>
                </a:lnTo>
                <a:cubicBezTo>
                  <a:pt x="120" y="461"/>
                  <a:pt x="115" y="467"/>
                  <a:pt x="107" y="467"/>
                </a:cubicBezTo>
                <a:cubicBezTo>
                  <a:pt x="100" y="467"/>
                  <a:pt x="94" y="461"/>
                  <a:pt x="94" y="454"/>
                </a:cubicBezTo>
                <a:lnTo>
                  <a:pt x="94" y="254"/>
                </a:lnTo>
                <a:cubicBezTo>
                  <a:pt x="94" y="246"/>
                  <a:pt x="100" y="240"/>
                  <a:pt x="107" y="240"/>
                </a:cubicBezTo>
                <a:close/>
                <a:moveTo>
                  <a:pt x="560" y="240"/>
                </a:moveTo>
                <a:cubicBezTo>
                  <a:pt x="568" y="240"/>
                  <a:pt x="574" y="246"/>
                  <a:pt x="574" y="254"/>
                </a:cubicBezTo>
                <a:lnTo>
                  <a:pt x="574" y="454"/>
                </a:lnTo>
                <a:cubicBezTo>
                  <a:pt x="574" y="461"/>
                  <a:pt x="568" y="467"/>
                  <a:pt x="560" y="467"/>
                </a:cubicBezTo>
                <a:cubicBezTo>
                  <a:pt x="553" y="467"/>
                  <a:pt x="547" y="461"/>
                  <a:pt x="547" y="454"/>
                </a:cubicBezTo>
                <a:lnTo>
                  <a:pt x="547" y="254"/>
                </a:lnTo>
                <a:cubicBezTo>
                  <a:pt x="547" y="246"/>
                  <a:pt x="553" y="240"/>
                  <a:pt x="560" y="240"/>
                </a:cubicBezTo>
                <a:close/>
                <a:moveTo>
                  <a:pt x="67" y="270"/>
                </a:moveTo>
                <a:lnTo>
                  <a:pt x="67" y="438"/>
                </a:lnTo>
                <a:cubicBezTo>
                  <a:pt x="59" y="434"/>
                  <a:pt x="51" y="427"/>
                  <a:pt x="44" y="417"/>
                </a:cubicBezTo>
                <a:cubicBezTo>
                  <a:pt x="34" y="402"/>
                  <a:pt x="27" y="379"/>
                  <a:pt x="27" y="354"/>
                </a:cubicBezTo>
                <a:cubicBezTo>
                  <a:pt x="27" y="329"/>
                  <a:pt x="34" y="306"/>
                  <a:pt x="44" y="290"/>
                </a:cubicBezTo>
                <a:cubicBezTo>
                  <a:pt x="51" y="280"/>
                  <a:pt x="59" y="274"/>
                  <a:pt x="67" y="270"/>
                </a:cubicBezTo>
                <a:close/>
                <a:moveTo>
                  <a:pt x="600" y="270"/>
                </a:moveTo>
                <a:cubicBezTo>
                  <a:pt x="609" y="274"/>
                  <a:pt x="616" y="280"/>
                  <a:pt x="623" y="290"/>
                </a:cubicBezTo>
                <a:cubicBezTo>
                  <a:pt x="634" y="306"/>
                  <a:pt x="640" y="329"/>
                  <a:pt x="640" y="354"/>
                </a:cubicBezTo>
                <a:cubicBezTo>
                  <a:pt x="640" y="379"/>
                  <a:pt x="634" y="402"/>
                  <a:pt x="623" y="417"/>
                </a:cubicBezTo>
                <a:cubicBezTo>
                  <a:pt x="616" y="427"/>
                  <a:pt x="609" y="434"/>
                  <a:pt x="600" y="438"/>
                </a:cubicBezTo>
                <a:lnTo>
                  <a:pt x="600" y="27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32239" y="38651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전화걸기</a:t>
            </a:r>
            <a:endParaRPr lang="en-US" altLang="ko-KR" sz="8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32239" y="4268422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▶ 음성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녹취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듣기</a:t>
            </a:r>
            <a:endParaRPr lang="en-US" altLang="ko-KR" sz="8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3929756" y="5087970"/>
            <a:ext cx="755703" cy="21121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닫기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1232931" y="2084693"/>
            <a:ext cx="179025" cy="341538"/>
            <a:chOff x="712175" y="1377725"/>
            <a:chExt cx="179025" cy="341538"/>
          </a:xfrm>
        </p:grpSpPr>
        <p:sp>
          <p:nvSpPr>
            <p:cNvPr id="63" name="Oval 184"/>
            <p:cNvSpPr>
              <a:spLocks noChangeArrowheads="1"/>
            </p:cNvSpPr>
            <p:nvPr/>
          </p:nvSpPr>
          <p:spPr bwMode="auto">
            <a:xfrm>
              <a:off x="720166" y="1377725"/>
              <a:ext cx="96838" cy="95250"/>
            </a:xfrm>
            <a:prstGeom prst="ellips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4" tIns="45717" rIns="91434" bIns="45717" anchor="ctr"/>
            <a:lstStyle/>
            <a:p>
              <a:pPr algn="ctr"/>
              <a:endParaRPr lang="ko-KR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6" name="그림 65" descr="finger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175" y="1430604"/>
              <a:ext cx="179025" cy="2886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67" name="직선 화살표 연결선 66"/>
          <p:cNvCxnSpPr>
            <a:stCxn id="66" idx="3"/>
          </p:cNvCxnSpPr>
          <p:nvPr/>
        </p:nvCxnSpPr>
        <p:spPr>
          <a:xfrm>
            <a:off x="1411956" y="2281902"/>
            <a:ext cx="1523256" cy="1730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2847198" y="2222972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073273" y="3877547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073273" y="4273821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68132" y="4787112"/>
            <a:ext cx="1659060" cy="222080"/>
            <a:chOff x="632520" y="5115132"/>
            <a:chExt cx="1659060" cy="222080"/>
          </a:xfrm>
        </p:grpSpPr>
        <p:sp>
          <p:nvSpPr>
            <p:cNvPr id="72" name="직사각형 71"/>
            <p:cNvSpPr/>
            <p:nvPr/>
          </p:nvSpPr>
          <p:spPr>
            <a:xfrm>
              <a:off x="632520" y="5115132"/>
              <a:ext cx="218900" cy="2189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bg1">
                      <a:lumMod val="50000"/>
                    </a:schemeClr>
                  </a:solidFill>
                </a:rPr>
                <a:t>&lt;</a:t>
              </a:r>
              <a:endParaRPr lang="ko-KR" altLang="en-US" sz="105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072680" y="5115132"/>
              <a:ext cx="218900" cy="2189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5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97330" y="5121768"/>
              <a:ext cx="5790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ko-KR" sz="800" b="1" dirty="0" smtClean="0"/>
                <a:t> for 10</a:t>
              </a:r>
              <a:endParaRPr lang="ko-KR" altLang="en-US" sz="800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3098362" y="5087970"/>
            <a:ext cx="755703" cy="21121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T/A</a:t>
            </a:r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77128"/>
              </p:ext>
            </p:extLst>
          </p:nvPr>
        </p:nvGraphicFramePr>
        <p:xfrm>
          <a:off x="184264" y="1578582"/>
          <a:ext cx="223473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67">
                  <a:extLst>
                    <a:ext uri="{9D8B030D-6E8A-4147-A177-3AD203B41FA5}">
                      <a16:colId xmlns:a16="http://schemas.microsoft.com/office/drawing/2014/main" val="2335333973"/>
                    </a:ext>
                  </a:extLst>
                </a:gridCol>
                <a:gridCol w="1117367">
                  <a:extLst>
                    <a:ext uri="{9D8B030D-6E8A-4147-A177-3AD203B41FA5}">
                      <a16:colId xmlns:a16="http://schemas.microsoft.com/office/drawing/2014/main" val="2592495339"/>
                    </a:ext>
                  </a:extLst>
                </a:gridCol>
              </a:tblGrid>
              <a:tr h="123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신규고객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고객현황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602009"/>
                  </a:ext>
                </a:extLst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 flipH="1">
            <a:off x="184264" y="1791942"/>
            <a:ext cx="22347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184264" y="1578582"/>
            <a:ext cx="22347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743040" y="1557430"/>
            <a:ext cx="2242676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84958"/>
              </p:ext>
            </p:extLst>
          </p:nvPr>
        </p:nvGraphicFramePr>
        <p:xfrm>
          <a:off x="2750980" y="1578582"/>
          <a:ext cx="223473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67">
                  <a:extLst>
                    <a:ext uri="{9D8B030D-6E8A-4147-A177-3AD203B41FA5}">
                      <a16:colId xmlns:a16="http://schemas.microsoft.com/office/drawing/2014/main" val="2335333973"/>
                    </a:ext>
                  </a:extLst>
                </a:gridCol>
                <a:gridCol w="1117367">
                  <a:extLst>
                    <a:ext uri="{9D8B030D-6E8A-4147-A177-3AD203B41FA5}">
                      <a16:colId xmlns:a16="http://schemas.microsoft.com/office/drawing/2014/main" val="2592495339"/>
                    </a:ext>
                  </a:extLst>
                </a:gridCol>
              </a:tblGrid>
              <a:tr h="123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신규고객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고객현황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602009"/>
                  </a:ext>
                </a:extLst>
              </a:tr>
            </a:tbl>
          </a:graphicData>
        </a:graphic>
      </p:graphicFrame>
      <p:cxnSp>
        <p:nvCxnSpPr>
          <p:cNvPr id="86" name="직선 연결선 85"/>
          <p:cNvCxnSpPr/>
          <p:nvPr/>
        </p:nvCxnSpPr>
        <p:spPr>
          <a:xfrm flipH="1">
            <a:off x="2750980" y="1791942"/>
            <a:ext cx="22347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2750980" y="1578582"/>
            <a:ext cx="22347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618485"/>
              </p:ext>
            </p:extLst>
          </p:nvPr>
        </p:nvGraphicFramePr>
        <p:xfrm>
          <a:off x="5303213" y="1792185"/>
          <a:ext cx="223473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343">
                  <a:extLst>
                    <a:ext uri="{9D8B030D-6E8A-4147-A177-3AD203B41FA5}">
                      <a16:colId xmlns:a16="http://schemas.microsoft.com/office/drawing/2014/main" val="156137236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82157712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1861706931"/>
                    </a:ext>
                  </a:extLst>
                </a:gridCol>
                <a:gridCol w="654285">
                  <a:extLst>
                    <a:ext uri="{9D8B030D-6E8A-4147-A177-3AD203B41FA5}">
                      <a16:colId xmlns:a16="http://schemas.microsoft.com/office/drawing/2014/main" val="2965417156"/>
                    </a:ext>
                  </a:extLst>
                </a:gridCol>
              </a:tblGrid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진행결과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권역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고객명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상세보기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1860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12305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4062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2796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578604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80601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8336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02195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21503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72573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219181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85417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009805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5295269" y="1235778"/>
            <a:ext cx="2242676" cy="460994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5295269" y="1557430"/>
            <a:ext cx="2242676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95269" y="1288882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    DB</a:t>
            </a:r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5487445" y="2359630"/>
            <a:ext cx="1885402" cy="306336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92326" y="237096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상세정보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5492326" y="2638411"/>
            <a:ext cx="1901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권</a:t>
            </a:r>
            <a:r>
              <a:rPr lang="ko-KR" altLang="en-US" sz="800" dirty="0" smtClean="0"/>
              <a:t>   역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서울</a:t>
            </a:r>
            <a:endParaRPr lang="en-US" altLang="ko-KR" sz="800" dirty="0" smtClean="0"/>
          </a:p>
          <a:p>
            <a:r>
              <a:rPr lang="ko-KR" altLang="en-US" sz="800" dirty="0" smtClean="0"/>
              <a:t>고객명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홍길동</a:t>
            </a:r>
            <a:endParaRPr lang="en-US" altLang="ko-KR" sz="800" dirty="0" smtClean="0"/>
          </a:p>
          <a:p>
            <a:r>
              <a:rPr lang="ko-KR" altLang="en-US" sz="800" dirty="0" smtClean="0"/>
              <a:t>성   별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남</a:t>
            </a:r>
            <a:endParaRPr lang="en-US" altLang="ko-KR" sz="800" dirty="0" smtClean="0"/>
          </a:p>
          <a:p>
            <a:r>
              <a:rPr lang="ko-KR" altLang="en-US" sz="800" dirty="0" smtClean="0"/>
              <a:t>연   령 </a:t>
            </a:r>
            <a:r>
              <a:rPr lang="en-US" altLang="ko-KR" sz="800" dirty="0" smtClean="0"/>
              <a:t>: 39(1980.01.01)</a:t>
            </a:r>
          </a:p>
          <a:p>
            <a:r>
              <a:rPr lang="ko-KR" altLang="en-US" sz="800" dirty="0" smtClean="0"/>
              <a:t>연락처 </a:t>
            </a:r>
            <a:r>
              <a:rPr lang="en-US" altLang="ko-KR" sz="800" dirty="0" smtClean="0"/>
              <a:t>: 010-0000-0000</a:t>
            </a:r>
          </a:p>
          <a:p>
            <a:r>
              <a:rPr lang="ko-KR" altLang="en-US" sz="800" dirty="0" smtClean="0"/>
              <a:t>주   소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서울시 강남구 </a:t>
            </a:r>
            <a:r>
              <a:rPr lang="ko-KR" altLang="en-US" sz="800" dirty="0" err="1" smtClean="0"/>
              <a:t>언주로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121</a:t>
            </a:r>
            <a:r>
              <a:rPr lang="ko-KR" altLang="en-US" sz="800" dirty="0" smtClean="0"/>
              <a:t>길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   17, </a:t>
            </a:r>
            <a:r>
              <a:rPr lang="ko-KR" altLang="en-US" sz="800" dirty="0" err="1" smtClean="0"/>
              <a:t>파인시티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층</a:t>
            </a:r>
            <a:endParaRPr lang="en-US" altLang="ko-KR" sz="800" dirty="0" smtClean="0"/>
          </a:p>
          <a:p>
            <a:r>
              <a:rPr lang="ko-KR" altLang="en-US" sz="800" dirty="0" err="1" smtClean="0"/>
              <a:t>예약시간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오전 </a:t>
            </a:r>
            <a:r>
              <a:rPr lang="en-US" altLang="ko-KR" sz="800" dirty="0" smtClean="0"/>
              <a:t>11</a:t>
            </a:r>
            <a:r>
              <a:rPr lang="ko-KR" altLang="en-US" sz="800" dirty="0" smtClean="0"/>
              <a:t>시</a:t>
            </a:r>
            <a:endParaRPr lang="en-US" altLang="ko-KR" sz="800" dirty="0" smtClean="0"/>
          </a:p>
        </p:txBody>
      </p:sp>
      <p:sp>
        <p:nvSpPr>
          <p:cNvPr id="97" name="Phone"/>
          <p:cNvSpPr>
            <a:spLocks noChangeAspect="1" noEditPoints="1"/>
          </p:cNvSpPr>
          <p:nvPr/>
        </p:nvSpPr>
        <p:spPr bwMode="auto">
          <a:xfrm>
            <a:off x="5851528" y="3861656"/>
            <a:ext cx="265895" cy="263339"/>
          </a:xfrm>
          <a:custGeom>
            <a:avLst/>
            <a:gdLst>
              <a:gd name="T0" fmla="*/ 133 w 673"/>
              <a:gd name="T1" fmla="*/ 1 h 668"/>
              <a:gd name="T2" fmla="*/ 98 w 673"/>
              <a:gd name="T3" fmla="*/ 11 h 668"/>
              <a:gd name="T4" fmla="*/ 15 w 673"/>
              <a:gd name="T5" fmla="*/ 88 h 668"/>
              <a:gd name="T6" fmla="*/ 1 w 673"/>
              <a:gd name="T7" fmla="*/ 121 h 668"/>
              <a:gd name="T8" fmla="*/ 29 w 673"/>
              <a:gd name="T9" fmla="*/ 226 h 668"/>
              <a:gd name="T10" fmla="*/ 207 w 673"/>
              <a:gd name="T11" fmla="*/ 461 h 668"/>
              <a:gd name="T12" fmla="*/ 442 w 673"/>
              <a:gd name="T13" fmla="*/ 639 h 668"/>
              <a:gd name="T14" fmla="*/ 547 w 673"/>
              <a:gd name="T15" fmla="*/ 667 h 668"/>
              <a:gd name="T16" fmla="*/ 547 w 673"/>
              <a:gd name="T17" fmla="*/ 667 h 668"/>
              <a:gd name="T18" fmla="*/ 580 w 673"/>
              <a:gd name="T19" fmla="*/ 653 h 668"/>
              <a:gd name="T20" fmla="*/ 611 w 673"/>
              <a:gd name="T21" fmla="*/ 625 h 668"/>
              <a:gd name="T22" fmla="*/ 657 w 673"/>
              <a:gd name="T23" fmla="*/ 570 h 668"/>
              <a:gd name="T24" fmla="*/ 657 w 673"/>
              <a:gd name="T25" fmla="*/ 570 h 668"/>
              <a:gd name="T26" fmla="*/ 653 w 673"/>
              <a:gd name="T27" fmla="*/ 507 h 668"/>
              <a:gd name="T28" fmla="*/ 516 w 673"/>
              <a:gd name="T29" fmla="*/ 417 h 668"/>
              <a:gd name="T30" fmla="*/ 466 w 673"/>
              <a:gd name="T31" fmla="*/ 421 h 668"/>
              <a:gd name="T32" fmla="*/ 405 w 673"/>
              <a:gd name="T33" fmla="*/ 455 h 668"/>
              <a:gd name="T34" fmla="*/ 302 w 673"/>
              <a:gd name="T35" fmla="*/ 366 h 668"/>
              <a:gd name="T36" fmla="*/ 213 w 673"/>
              <a:gd name="T37" fmla="*/ 264 h 668"/>
              <a:gd name="T38" fmla="*/ 248 w 673"/>
              <a:gd name="T39" fmla="*/ 203 h 668"/>
              <a:gd name="T40" fmla="*/ 251 w 673"/>
              <a:gd name="T41" fmla="*/ 152 h 668"/>
              <a:gd name="T42" fmla="*/ 206 w 673"/>
              <a:gd name="T43" fmla="*/ 83 h 668"/>
              <a:gd name="T44" fmla="*/ 161 w 673"/>
              <a:gd name="T45" fmla="*/ 15 h 668"/>
              <a:gd name="T46" fmla="*/ 133 w 673"/>
              <a:gd name="T47" fmla="*/ 1 h 668"/>
              <a:gd name="T48" fmla="*/ 139 w 673"/>
              <a:gd name="T49" fmla="*/ 31 h 668"/>
              <a:gd name="T50" fmla="*/ 183 w 673"/>
              <a:gd name="T51" fmla="*/ 97 h 668"/>
              <a:gd name="T52" fmla="*/ 228 w 673"/>
              <a:gd name="T53" fmla="*/ 166 h 668"/>
              <a:gd name="T54" fmla="*/ 224 w 673"/>
              <a:gd name="T55" fmla="*/ 190 h 668"/>
              <a:gd name="T56" fmla="*/ 182 w 673"/>
              <a:gd name="T57" fmla="*/ 264 h 668"/>
              <a:gd name="T58" fmla="*/ 284 w 673"/>
              <a:gd name="T59" fmla="*/ 385 h 668"/>
              <a:gd name="T60" fmla="*/ 404 w 673"/>
              <a:gd name="T61" fmla="*/ 486 h 668"/>
              <a:gd name="T62" fmla="*/ 478 w 673"/>
              <a:gd name="T63" fmla="*/ 444 h 668"/>
              <a:gd name="T64" fmla="*/ 503 w 673"/>
              <a:gd name="T65" fmla="*/ 440 h 668"/>
              <a:gd name="T66" fmla="*/ 637 w 673"/>
              <a:gd name="T67" fmla="*/ 529 h 668"/>
              <a:gd name="T68" fmla="*/ 635 w 673"/>
              <a:gd name="T69" fmla="*/ 555 h 668"/>
              <a:gd name="T70" fmla="*/ 635 w 673"/>
              <a:gd name="T71" fmla="*/ 555 h 668"/>
              <a:gd name="T72" fmla="*/ 635 w 673"/>
              <a:gd name="T73" fmla="*/ 555 h 668"/>
              <a:gd name="T74" fmla="*/ 592 w 673"/>
              <a:gd name="T75" fmla="*/ 606 h 668"/>
              <a:gd name="T76" fmla="*/ 564 w 673"/>
              <a:gd name="T77" fmla="*/ 632 h 668"/>
              <a:gd name="T78" fmla="*/ 548 w 673"/>
              <a:gd name="T79" fmla="*/ 641 h 668"/>
              <a:gd name="T80" fmla="*/ 453 w 673"/>
              <a:gd name="T81" fmla="*/ 615 h 668"/>
              <a:gd name="T82" fmla="*/ 226 w 673"/>
              <a:gd name="T83" fmla="*/ 442 h 668"/>
              <a:gd name="T84" fmla="*/ 226 w 673"/>
              <a:gd name="T85" fmla="*/ 442 h 668"/>
              <a:gd name="T86" fmla="*/ 226 w 673"/>
              <a:gd name="T87" fmla="*/ 442 h 668"/>
              <a:gd name="T88" fmla="*/ 53 w 673"/>
              <a:gd name="T89" fmla="*/ 215 h 668"/>
              <a:gd name="T90" fmla="*/ 28 w 673"/>
              <a:gd name="T91" fmla="*/ 120 h 668"/>
              <a:gd name="T92" fmla="*/ 36 w 673"/>
              <a:gd name="T93" fmla="*/ 104 h 668"/>
              <a:gd name="T94" fmla="*/ 62 w 673"/>
              <a:gd name="T95" fmla="*/ 76 h 668"/>
              <a:gd name="T96" fmla="*/ 113 w 673"/>
              <a:gd name="T97" fmla="*/ 33 h 668"/>
              <a:gd name="T98" fmla="*/ 139 w 673"/>
              <a:gd name="T99" fmla="*/ 31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73" h="668">
                <a:moveTo>
                  <a:pt x="133" y="1"/>
                </a:moveTo>
                <a:cubicBezTo>
                  <a:pt x="122" y="0"/>
                  <a:pt x="110" y="3"/>
                  <a:pt x="98" y="11"/>
                </a:cubicBezTo>
                <a:cubicBezTo>
                  <a:pt x="67" y="36"/>
                  <a:pt x="37" y="58"/>
                  <a:pt x="15" y="88"/>
                </a:cubicBezTo>
                <a:cubicBezTo>
                  <a:pt x="7" y="98"/>
                  <a:pt x="0" y="108"/>
                  <a:pt x="1" y="121"/>
                </a:cubicBezTo>
                <a:cubicBezTo>
                  <a:pt x="1" y="133"/>
                  <a:pt x="3" y="170"/>
                  <a:pt x="29" y="226"/>
                </a:cubicBezTo>
                <a:cubicBezTo>
                  <a:pt x="55" y="283"/>
                  <a:pt x="107" y="360"/>
                  <a:pt x="207" y="461"/>
                </a:cubicBezTo>
                <a:cubicBezTo>
                  <a:pt x="308" y="561"/>
                  <a:pt x="386" y="613"/>
                  <a:pt x="442" y="639"/>
                </a:cubicBezTo>
                <a:cubicBezTo>
                  <a:pt x="498" y="666"/>
                  <a:pt x="535" y="667"/>
                  <a:pt x="547" y="667"/>
                </a:cubicBezTo>
                <a:lnTo>
                  <a:pt x="547" y="667"/>
                </a:lnTo>
                <a:cubicBezTo>
                  <a:pt x="560" y="668"/>
                  <a:pt x="570" y="661"/>
                  <a:pt x="580" y="653"/>
                </a:cubicBezTo>
                <a:cubicBezTo>
                  <a:pt x="590" y="646"/>
                  <a:pt x="601" y="635"/>
                  <a:pt x="611" y="625"/>
                </a:cubicBezTo>
                <a:cubicBezTo>
                  <a:pt x="632" y="604"/>
                  <a:pt x="650" y="581"/>
                  <a:pt x="657" y="570"/>
                </a:cubicBezTo>
                <a:lnTo>
                  <a:pt x="657" y="570"/>
                </a:lnTo>
                <a:cubicBezTo>
                  <a:pt x="673" y="547"/>
                  <a:pt x="670" y="520"/>
                  <a:pt x="653" y="507"/>
                </a:cubicBezTo>
                <a:cubicBezTo>
                  <a:pt x="607" y="478"/>
                  <a:pt x="563" y="446"/>
                  <a:pt x="516" y="417"/>
                </a:cubicBezTo>
                <a:cubicBezTo>
                  <a:pt x="501" y="408"/>
                  <a:pt x="482" y="412"/>
                  <a:pt x="466" y="421"/>
                </a:cubicBezTo>
                <a:cubicBezTo>
                  <a:pt x="452" y="428"/>
                  <a:pt x="414" y="450"/>
                  <a:pt x="405" y="455"/>
                </a:cubicBezTo>
                <a:cubicBezTo>
                  <a:pt x="398" y="451"/>
                  <a:pt x="367" y="431"/>
                  <a:pt x="302" y="366"/>
                </a:cubicBezTo>
                <a:cubicBezTo>
                  <a:pt x="237" y="301"/>
                  <a:pt x="218" y="270"/>
                  <a:pt x="213" y="264"/>
                </a:cubicBezTo>
                <a:cubicBezTo>
                  <a:pt x="219" y="254"/>
                  <a:pt x="240" y="216"/>
                  <a:pt x="248" y="203"/>
                </a:cubicBezTo>
                <a:cubicBezTo>
                  <a:pt x="258" y="184"/>
                  <a:pt x="259" y="165"/>
                  <a:pt x="251" y="152"/>
                </a:cubicBezTo>
                <a:cubicBezTo>
                  <a:pt x="234" y="126"/>
                  <a:pt x="220" y="104"/>
                  <a:pt x="206" y="83"/>
                </a:cubicBezTo>
                <a:cubicBezTo>
                  <a:pt x="185" y="52"/>
                  <a:pt x="166" y="22"/>
                  <a:pt x="161" y="15"/>
                </a:cubicBezTo>
                <a:cubicBezTo>
                  <a:pt x="155" y="7"/>
                  <a:pt x="145" y="1"/>
                  <a:pt x="133" y="1"/>
                </a:cubicBezTo>
                <a:close/>
                <a:moveTo>
                  <a:pt x="139" y="31"/>
                </a:moveTo>
                <a:cubicBezTo>
                  <a:pt x="142" y="34"/>
                  <a:pt x="163" y="66"/>
                  <a:pt x="183" y="97"/>
                </a:cubicBezTo>
                <a:cubicBezTo>
                  <a:pt x="204" y="128"/>
                  <a:pt x="225" y="160"/>
                  <a:pt x="228" y="166"/>
                </a:cubicBezTo>
                <a:cubicBezTo>
                  <a:pt x="231" y="176"/>
                  <a:pt x="228" y="182"/>
                  <a:pt x="224" y="190"/>
                </a:cubicBezTo>
                <a:cubicBezTo>
                  <a:pt x="210" y="216"/>
                  <a:pt x="195" y="242"/>
                  <a:pt x="182" y="264"/>
                </a:cubicBezTo>
                <a:cubicBezTo>
                  <a:pt x="224" y="325"/>
                  <a:pt x="242" y="342"/>
                  <a:pt x="284" y="385"/>
                </a:cubicBezTo>
                <a:cubicBezTo>
                  <a:pt x="321" y="421"/>
                  <a:pt x="359" y="459"/>
                  <a:pt x="404" y="486"/>
                </a:cubicBezTo>
                <a:cubicBezTo>
                  <a:pt x="429" y="472"/>
                  <a:pt x="453" y="458"/>
                  <a:pt x="478" y="444"/>
                </a:cubicBezTo>
                <a:cubicBezTo>
                  <a:pt x="486" y="439"/>
                  <a:pt x="495" y="440"/>
                  <a:pt x="503" y="440"/>
                </a:cubicBezTo>
                <a:cubicBezTo>
                  <a:pt x="513" y="447"/>
                  <a:pt x="630" y="524"/>
                  <a:pt x="637" y="529"/>
                </a:cubicBezTo>
                <a:cubicBezTo>
                  <a:pt x="639" y="530"/>
                  <a:pt x="645" y="541"/>
                  <a:pt x="635" y="555"/>
                </a:cubicBezTo>
                <a:lnTo>
                  <a:pt x="635" y="555"/>
                </a:lnTo>
                <a:lnTo>
                  <a:pt x="635" y="555"/>
                </a:lnTo>
                <a:cubicBezTo>
                  <a:pt x="630" y="563"/>
                  <a:pt x="611" y="586"/>
                  <a:pt x="592" y="606"/>
                </a:cubicBezTo>
                <a:cubicBezTo>
                  <a:pt x="582" y="616"/>
                  <a:pt x="572" y="626"/>
                  <a:pt x="564" y="632"/>
                </a:cubicBezTo>
                <a:cubicBezTo>
                  <a:pt x="556" y="638"/>
                  <a:pt x="548" y="641"/>
                  <a:pt x="548" y="641"/>
                </a:cubicBezTo>
                <a:cubicBezTo>
                  <a:pt x="535" y="640"/>
                  <a:pt x="506" y="640"/>
                  <a:pt x="453" y="615"/>
                </a:cubicBezTo>
                <a:cubicBezTo>
                  <a:pt x="400" y="590"/>
                  <a:pt x="325" y="541"/>
                  <a:pt x="226" y="442"/>
                </a:cubicBezTo>
                <a:lnTo>
                  <a:pt x="226" y="442"/>
                </a:lnTo>
                <a:lnTo>
                  <a:pt x="226" y="442"/>
                </a:lnTo>
                <a:cubicBezTo>
                  <a:pt x="127" y="343"/>
                  <a:pt x="78" y="268"/>
                  <a:pt x="53" y="215"/>
                </a:cubicBezTo>
                <a:cubicBezTo>
                  <a:pt x="28" y="162"/>
                  <a:pt x="28" y="133"/>
                  <a:pt x="28" y="120"/>
                </a:cubicBezTo>
                <a:cubicBezTo>
                  <a:pt x="28" y="120"/>
                  <a:pt x="30" y="113"/>
                  <a:pt x="36" y="104"/>
                </a:cubicBezTo>
                <a:cubicBezTo>
                  <a:pt x="43" y="96"/>
                  <a:pt x="52" y="86"/>
                  <a:pt x="62" y="76"/>
                </a:cubicBezTo>
                <a:cubicBezTo>
                  <a:pt x="82" y="57"/>
                  <a:pt x="105" y="39"/>
                  <a:pt x="113" y="33"/>
                </a:cubicBezTo>
                <a:cubicBezTo>
                  <a:pt x="123" y="26"/>
                  <a:pt x="132" y="24"/>
                  <a:pt x="139" y="3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Headphones"/>
          <p:cNvSpPr>
            <a:spLocks noChangeAspect="1" noEditPoints="1"/>
          </p:cNvSpPr>
          <p:nvPr/>
        </p:nvSpPr>
        <p:spPr bwMode="auto">
          <a:xfrm>
            <a:off x="5845237" y="4281080"/>
            <a:ext cx="263339" cy="194310"/>
          </a:xfrm>
          <a:custGeom>
            <a:avLst/>
            <a:gdLst>
              <a:gd name="T0" fmla="*/ 334 w 667"/>
              <a:gd name="T1" fmla="*/ 0 h 494"/>
              <a:gd name="T2" fmla="*/ 95 w 667"/>
              <a:gd name="T3" fmla="*/ 216 h 494"/>
              <a:gd name="T4" fmla="*/ 69 w 667"/>
              <a:gd name="T5" fmla="*/ 242 h 494"/>
              <a:gd name="T6" fmla="*/ 22 w 667"/>
              <a:gd name="T7" fmla="*/ 276 h 494"/>
              <a:gd name="T8" fmla="*/ 0 w 667"/>
              <a:gd name="T9" fmla="*/ 354 h 494"/>
              <a:gd name="T10" fmla="*/ 22 w 667"/>
              <a:gd name="T11" fmla="*/ 432 h 494"/>
              <a:gd name="T12" fmla="*/ 69 w 667"/>
              <a:gd name="T13" fmla="*/ 466 h 494"/>
              <a:gd name="T14" fmla="*/ 107 w 667"/>
              <a:gd name="T15" fmla="*/ 494 h 494"/>
              <a:gd name="T16" fmla="*/ 147 w 667"/>
              <a:gd name="T17" fmla="*/ 454 h 494"/>
              <a:gd name="T18" fmla="*/ 147 w 667"/>
              <a:gd name="T19" fmla="*/ 254 h 494"/>
              <a:gd name="T20" fmla="*/ 122 w 667"/>
              <a:gd name="T21" fmla="*/ 217 h 494"/>
              <a:gd name="T22" fmla="*/ 334 w 667"/>
              <a:gd name="T23" fmla="*/ 27 h 494"/>
              <a:gd name="T24" fmla="*/ 546 w 667"/>
              <a:gd name="T25" fmla="*/ 217 h 494"/>
              <a:gd name="T26" fmla="*/ 520 w 667"/>
              <a:gd name="T27" fmla="*/ 254 h 494"/>
              <a:gd name="T28" fmla="*/ 520 w 667"/>
              <a:gd name="T29" fmla="*/ 454 h 494"/>
              <a:gd name="T30" fmla="*/ 560 w 667"/>
              <a:gd name="T31" fmla="*/ 494 h 494"/>
              <a:gd name="T32" fmla="*/ 598 w 667"/>
              <a:gd name="T33" fmla="*/ 466 h 494"/>
              <a:gd name="T34" fmla="*/ 645 w 667"/>
              <a:gd name="T35" fmla="*/ 432 h 494"/>
              <a:gd name="T36" fmla="*/ 667 w 667"/>
              <a:gd name="T37" fmla="*/ 354 h 494"/>
              <a:gd name="T38" fmla="*/ 645 w 667"/>
              <a:gd name="T39" fmla="*/ 276 h 494"/>
              <a:gd name="T40" fmla="*/ 598 w 667"/>
              <a:gd name="T41" fmla="*/ 242 h 494"/>
              <a:gd name="T42" fmla="*/ 573 w 667"/>
              <a:gd name="T43" fmla="*/ 216 h 494"/>
              <a:gd name="T44" fmla="*/ 334 w 667"/>
              <a:gd name="T45" fmla="*/ 0 h 494"/>
              <a:gd name="T46" fmla="*/ 107 w 667"/>
              <a:gd name="T47" fmla="*/ 240 h 494"/>
              <a:gd name="T48" fmla="*/ 120 w 667"/>
              <a:gd name="T49" fmla="*/ 254 h 494"/>
              <a:gd name="T50" fmla="*/ 120 w 667"/>
              <a:gd name="T51" fmla="*/ 454 h 494"/>
              <a:gd name="T52" fmla="*/ 107 w 667"/>
              <a:gd name="T53" fmla="*/ 467 h 494"/>
              <a:gd name="T54" fmla="*/ 94 w 667"/>
              <a:gd name="T55" fmla="*/ 454 h 494"/>
              <a:gd name="T56" fmla="*/ 94 w 667"/>
              <a:gd name="T57" fmla="*/ 254 h 494"/>
              <a:gd name="T58" fmla="*/ 107 w 667"/>
              <a:gd name="T59" fmla="*/ 240 h 494"/>
              <a:gd name="T60" fmla="*/ 560 w 667"/>
              <a:gd name="T61" fmla="*/ 240 h 494"/>
              <a:gd name="T62" fmla="*/ 574 w 667"/>
              <a:gd name="T63" fmla="*/ 254 h 494"/>
              <a:gd name="T64" fmla="*/ 574 w 667"/>
              <a:gd name="T65" fmla="*/ 454 h 494"/>
              <a:gd name="T66" fmla="*/ 560 w 667"/>
              <a:gd name="T67" fmla="*/ 467 h 494"/>
              <a:gd name="T68" fmla="*/ 547 w 667"/>
              <a:gd name="T69" fmla="*/ 454 h 494"/>
              <a:gd name="T70" fmla="*/ 547 w 667"/>
              <a:gd name="T71" fmla="*/ 254 h 494"/>
              <a:gd name="T72" fmla="*/ 560 w 667"/>
              <a:gd name="T73" fmla="*/ 240 h 494"/>
              <a:gd name="T74" fmla="*/ 67 w 667"/>
              <a:gd name="T75" fmla="*/ 270 h 494"/>
              <a:gd name="T76" fmla="*/ 67 w 667"/>
              <a:gd name="T77" fmla="*/ 438 h 494"/>
              <a:gd name="T78" fmla="*/ 44 w 667"/>
              <a:gd name="T79" fmla="*/ 417 h 494"/>
              <a:gd name="T80" fmla="*/ 27 w 667"/>
              <a:gd name="T81" fmla="*/ 354 h 494"/>
              <a:gd name="T82" fmla="*/ 44 w 667"/>
              <a:gd name="T83" fmla="*/ 290 h 494"/>
              <a:gd name="T84" fmla="*/ 67 w 667"/>
              <a:gd name="T85" fmla="*/ 270 h 494"/>
              <a:gd name="T86" fmla="*/ 600 w 667"/>
              <a:gd name="T87" fmla="*/ 270 h 494"/>
              <a:gd name="T88" fmla="*/ 623 w 667"/>
              <a:gd name="T89" fmla="*/ 290 h 494"/>
              <a:gd name="T90" fmla="*/ 640 w 667"/>
              <a:gd name="T91" fmla="*/ 354 h 494"/>
              <a:gd name="T92" fmla="*/ 623 w 667"/>
              <a:gd name="T93" fmla="*/ 417 h 494"/>
              <a:gd name="T94" fmla="*/ 600 w 667"/>
              <a:gd name="T95" fmla="*/ 438 h 494"/>
              <a:gd name="T96" fmla="*/ 600 w 667"/>
              <a:gd name="T97" fmla="*/ 27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7" h="494">
                <a:moveTo>
                  <a:pt x="334" y="0"/>
                </a:moveTo>
                <a:cubicBezTo>
                  <a:pt x="210" y="0"/>
                  <a:pt x="107" y="95"/>
                  <a:pt x="95" y="216"/>
                </a:cubicBezTo>
                <a:cubicBezTo>
                  <a:pt x="83" y="220"/>
                  <a:pt x="73" y="229"/>
                  <a:pt x="69" y="242"/>
                </a:cubicBezTo>
                <a:cubicBezTo>
                  <a:pt x="50" y="245"/>
                  <a:pt x="34" y="258"/>
                  <a:pt x="22" y="276"/>
                </a:cubicBezTo>
                <a:cubicBezTo>
                  <a:pt x="8" y="296"/>
                  <a:pt x="0" y="324"/>
                  <a:pt x="0" y="354"/>
                </a:cubicBezTo>
                <a:cubicBezTo>
                  <a:pt x="0" y="384"/>
                  <a:pt x="8" y="411"/>
                  <a:pt x="22" y="432"/>
                </a:cubicBezTo>
                <a:cubicBezTo>
                  <a:pt x="34" y="449"/>
                  <a:pt x="50" y="462"/>
                  <a:pt x="69" y="466"/>
                </a:cubicBezTo>
                <a:cubicBezTo>
                  <a:pt x="74" y="482"/>
                  <a:pt x="89" y="494"/>
                  <a:pt x="107" y="494"/>
                </a:cubicBezTo>
                <a:cubicBezTo>
                  <a:pt x="129" y="494"/>
                  <a:pt x="147" y="476"/>
                  <a:pt x="147" y="454"/>
                </a:cubicBezTo>
                <a:lnTo>
                  <a:pt x="147" y="254"/>
                </a:lnTo>
                <a:cubicBezTo>
                  <a:pt x="147" y="237"/>
                  <a:pt x="137" y="223"/>
                  <a:pt x="122" y="217"/>
                </a:cubicBezTo>
                <a:cubicBezTo>
                  <a:pt x="134" y="110"/>
                  <a:pt x="224" y="27"/>
                  <a:pt x="334" y="27"/>
                </a:cubicBezTo>
                <a:cubicBezTo>
                  <a:pt x="444" y="27"/>
                  <a:pt x="534" y="110"/>
                  <a:pt x="546" y="217"/>
                </a:cubicBezTo>
                <a:cubicBezTo>
                  <a:pt x="531" y="223"/>
                  <a:pt x="520" y="237"/>
                  <a:pt x="520" y="254"/>
                </a:cubicBezTo>
                <a:lnTo>
                  <a:pt x="520" y="454"/>
                </a:lnTo>
                <a:cubicBezTo>
                  <a:pt x="520" y="476"/>
                  <a:pt x="539" y="494"/>
                  <a:pt x="560" y="494"/>
                </a:cubicBezTo>
                <a:cubicBezTo>
                  <a:pt x="578" y="494"/>
                  <a:pt x="593" y="482"/>
                  <a:pt x="598" y="466"/>
                </a:cubicBezTo>
                <a:cubicBezTo>
                  <a:pt x="617" y="462"/>
                  <a:pt x="634" y="449"/>
                  <a:pt x="645" y="432"/>
                </a:cubicBezTo>
                <a:cubicBezTo>
                  <a:pt x="659" y="411"/>
                  <a:pt x="667" y="384"/>
                  <a:pt x="667" y="354"/>
                </a:cubicBezTo>
                <a:cubicBezTo>
                  <a:pt x="667" y="324"/>
                  <a:pt x="659" y="296"/>
                  <a:pt x="645" y="276"/>
                </a:cubicBezTo>
                <a:cubicBezTo>
                  <a:pt x="634" y="258"/>
                  <a:pt x="617" y="245"/>
                  <a:pt x="598" y="242"/>
                </a:cubicBezTo>
                <a:cubicBezTo>
                  <a:pt x="594" y="229"/>
                  <a:pt x="585" y="220"/>
                  <a:pt x="573" y="216"/>
                </a:cubicBezTo>
                <a:cubicBezTo>
                  <a:pt x="560" y="95"/>
                  <a:pt x="458" y="0"/>
                  <a:pt x="334" y="0"/>
                </a:cubicBezTo>
                <a:close/>
                <a:moveTo>
                  <a:pt x="107" y="240"/>
                </a:moveTo>
                <a:cubicBezTo>
                  <a:pt x="115" y="240"/>
                  <a:pt x="120" y="246"/>
                  <a:pt x="120" y="254"/>
                </a:cubicBezTo>
                <a:lnTo>
                  <a:pt x="120" y="454"/>
                </a:lnTo>
                <a:cubicBezTo>
                  <a:pt x="120" y="461"/>
                  <a:pt x="115" y="467"/>
                  <a:pt x="107" y="467"/>
                </a:cubicBezTo>
                <a:cubicBezTo>
                  <a:pt x="100" y="467"/>
                  <a:pt x="94" y="461"/>
                  <a:pt x="94" y="454"/>
                </a:cubicBezTo>
                <a:lnTo>
                  <a:pt x="94" y="254"/>
                </a:lnTo>
                <a:cubicBezTo>
                  <a:pt x="94" y="246"/>
                  <a:pt x="100" y="240"/>
                  <a:pt x="107" y="240"/>
                </a:cubicBezTo>
                <a:close/>
                <a:moveTo>
                  <a:pt x="560" y="240"/>
                </a:moveTo>
                <a:cubicBezTo>
                  <a:pt x="568" y="240"/>
                  <a:pt x="574" y="246"/>
                  <a:pt x="574" y="254"/>
                </a:cubicBezTo>
                <a:lnTo>
                  <a:pt x="574" y="454"/>
                </a:lnTo>
                <a:cubicBezTo>
                  <a:pt x="574" y="461"/>
                  <a:pt x="568" y="467"/>
                  <a:pt x="560" y="467"/>
                </a:cubicBezTo>
                <a:cubicBezTo>
                  <a:pt x="553" y="467"/>
                  <a:pt x="547" y="461"/>
                  <a:pt x="547" y="454"/>
                </a:cubicBezTo>
                <a:lnTo>
                  <a:pt x="547" y="254"/>
                </a:lnTo>
                <a:cubicBezTo>
                  <a:pt x="547" y="246"/>
                  <a:pt x="553" y="240"/>
                  <a:pt x="560" y="240"/>
                </a:cubicBezTo>
                <a:close/>
                <a:moveTo>
                  <a:pt x="67" y="270"/>
                </a:moveTo>
                <a:lnTo>
                  <a:pt x="67" y="438"/>
                </a:lnTo>
                <a:cubicBezTo>
                  <a:pt x="59" y="434"/>
                  <a:pt x="51" y="427"/>
                  <a:pt x="44" y="417"/>
                </a:cubicBezTo>
                <a:cubicBezTo>
                  <a:pt x="34" y="402"/>
                  <a:pt x="27" y="379"/>
                  <a:pt x="27" y="354"/>
                </a:cubicBezTo>
                <a:cubicBezTo>
                  <a:pt x="27" y="329"/>
                  <a:pt x="34" y="306"/>
                  <a:pt x="44" y="290"/>
                </a:cubicBezTo>
                <a:cubicBezTo>
                  <a:pt x="51" y="280"/>
                  <a:pt x="59" y="274"/>
                  <a:pt x="67" y="270"/>
                </a:cubicBezTo>
                <a:close/>
                <a:moveTo>
                  <a:pt x="600" y="270"/>
                </a:moveTo>
                <a:cubicBezTo>
                  <a:pt x="609" y="274"/>
                  <a:pt x="616" y="280"/>
                  <a:pt x="623" y="290"/>
                </a:cubicBezTo>
                <a:cubicBezTo>
                  <a:pt x="634" y="306"/>
                  <a:pt x="640" y="329"/>
                  <a:pt x="640" y="354"/>
                </a:cubicBezTo>
                <a:cubicBezTo>
                  <a:pt x="640" y="379"/>
                  <a:pt x="634" y="402"/>
                  <a:pt x="623" y="417"/>
                </a:cubicBezTo>
                <a:cubicBezTo>
                  <a:pt x="616" y="427"/>
                  <a:pt x="609" y="434"/>
                  <a:pt x="600" y="438"/>
                </a:cubicBezTo>
                <a:lnTo>
                  <a:pt x="600" y="27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84472" y="38651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전화걸기</a:t>
            </a:r>
            <a:endParaRPr lang="en-US" altLang="ko-KR" sz="8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6184472" y="4268422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▶ 음성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녹취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듣기</a:t>
            </a:r>
            <a:endParaRPr lang="en-US" altLang="ko-KR" sz="800" dirty="0" smtClean="0"/>
          </a:p>
        </p:txBody>
      </p:sp>
      <p:sp>
        <p:nvSpPr>
          <p:cNvPr id="101" name="직사각형 100"/>
          <p:cNvSpPr/>
          <p:nvPr/>
        </p:nvSpPr>
        <p:spPr>
          <a:xfrm>
            <a:off x="6481989" y="5087970"/>
            <a:ext cx="755703" cy="21121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02" name="타원 101"/>
          <p:cNvSpPr/>
          <p:nvPr/>
        </p:nvSpPr>
        <p:spPr>
          <a:xfrm>
            <a:off x="5399431" y="2222972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625506" y="3877547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625506" y="4273821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650595" y="5087970"/>
            <a:ext cx="755703" cy="21121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T/A</a:t>
            </a:r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106" name="직선 연결선 105"/>
          <p:cNvCxnSpPr/>
          <p:nvPr/>
        </p:nvCxnSpPr>
        <p:spPr>
          <a:xfrm>
            <a:off x="5295273" y="1557430"/>
            <a:ext cx="2242676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617023"/>
              </p:ext>
            </p:extLst>
          </p:nvPr>
        </p:nvGraphicFramePr>
        <p:xfrm>
          <a:off x="5303213" y="1578582"/>
          <a:ext cx="223473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67">
                  <a:extLst>
                    <a:ext uri="{9D8B030D-6E8A-4147-A177-3AD203B41FA5}">
                      <a16:colId xmlns:a16="http://schemas.microsoft.com/office/drawing/2014/main" val="2335333973"/>
                    </a:ext>
                  </a:extLst>
                </a:gridCol>
                <a:gridCol w="1117367">
                  <a:extLst>
                    <a:ext uri="{9D8B030D-6E8A-4147-A177-3AD203B41FA5}">
                      <a16:colId xmlns:a16="http://schemas.microsoft.com/office/drawing/2014/main" val="2592495339"/>
                    </a:ext>
                  </a:extLst>
                </a:gridCol>
              </a:tblGrid>
              <a:tr h="123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신규고객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고객현황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602009"/>
                  </a:ext>
                </a:extLst>
              </a:tr>
            </a:tbl>
          </a:graphicData>
        </a:graphic>
      </p:graphicFrame>
      <p:cxnSp>
        <p:nvCxnSpPr>
          <p:cNvPr id="108" name="직선 연결선 107"/>
          <p:cNvCxnSpPr/>
          <p:nvPr/>
        </p:nvCxnSpPr>
        <p:spPr>
          <a:xfrm flipH="1">
            <a:off x="5303213" y="1791942"/>
            <a:ext cx="22347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H="1">
            <a:off x="5303213" y="1578582"/>
            <a:ext cx="22347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/>
          <p:cNvGrpSpPr/>
          <p:nvPr/>
        </p:nvGrpSpPr>
        <p:grpSpPr>
          <a:xfrm>
            <a:off x="4494963" y="4323701"/>
            <a:ext cx="179025" cy="341538"/>
            <a:chOff x="712175" y="1377725"/>
            <a:chExt cx="179025" cy="341538"/>
          </a:xfrm>
        </p:grpSpPr>
        <p:sp>
          <p:nvSpPr>
            <p:cNvPr id="111" name="Oval 184"/>
            <p:cNvSpPr>
              <a:spLocks noChangeArrowheads="1"/>
            </p:cNvSpPr>
            <p:nvPr/>
          </p:nvSpPr>
          <p:spPr bwMode="auto">
            <a:xfrm>
              <a:off x="720166" y="1377725"/>
              <a:ext cx="96838" cy="95250"/>
            </a:xfrm>
            <a:prstGeom prst="ellips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4" tIns="45717" rIns="91434" bIns="45717" anchor="ctr"/>
            <a:lstStyle/>
            <a:p>
              <a:pPr algn="ctr"/>
              <a:endParaRPr lang="ko-KR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12" name="그림 111" descr="finger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175" y="1430604"/>
              <a:ext cx="179025" cy="2886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13" name="직선 화살표 연결선 112"/>
          <p:cNvCxnSpPr/>
          <p:nvPr/>
        </p:nvCxnSpPr>
        <p:spPr>
          <a:xfrm>
            <a:off x="4602141" y="4376704"/>
            <a:ext cx="575747" cy="1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95269" y="1235778"/>
            <a:ext cx="2242676" cy="4609945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337066" y="2880024"/>
            <a:ext cx="2159081" cy="1011287"/>
            <a:chOff x="5403337" y="2866260"/>
            <a:chExt cx="2159081" cy="101128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5435523" y="2888940"/>
              <a:ext cx="2107631" cy="9886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smtClean="0">
                <a:solidFill>
                  <a:srgbClr val="FFFF0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878580" y="3202196"/>
              <a:ext cx="1225309" cy="297517"/>
              <a:chOff x="5852989" y="3283883"/>
              <a:chExt cx="1225309" cy="297517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6318701" y="3283883"/>
                <a:ext cx="297517" cy="297517"/>
                <a:chOff x="6275663" y="3320988"/>
                <a:chExt cx="297517" cy="297517"/>
              </a:xfrm>
            </p:grpSpPr>
            <p:sp>
              <p:nvSpPr>
                <p:cNvPr id="24" name="타원 23"/>
                <p:cNvSpPr/>
                <p:nvPr/>
              </p:nvSpPr>
              <p:spPr>
                <a:xfrm>
                  <a:off x="6275663" y="3320988"/>
                  <a:ext cx="297517" cy="297517"/>
                </a:xfrm>
                <a:prstGeom prst="ellipse">
                  <a:avLst/>
                </a:prstGeom>
                <a:noFill/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b="1" smtClean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279833" y="3334378"/>
                  <a:ext cx="28788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dirty="0" smtClean="0"/>
                    <a:t>▶</a:t>
                  </a:r>
                  <a:endParaRPr lang="en-US" altLang="ko-KR" sz="1050" dirty="0" smtClean="0"/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6728136" y="3290233"/>
                <a:ext cx="350162" cy="253916"/>
                <a:chOff x="6832506" y="3297273"/>
                <a:chExt cx="350162" cy="253916"/>
              </a:xfrm>
            </p:grpSpPr>
            <p:sp>
              <p:nvSpPr>
                <p:cNvPr id="117" name="TextBox 116"/>
                <p:cNvSpPr txBox="1"/>
                <p:nvPr/>
              </p:nvSpPr>
              <p:spPr>
                <a:xfrm>
                  <a:off x="6832506" y="3297273"/>
                  <a:ext cx="28788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dirty="0" smtClean="0"/>
                    <a:t>▶</a:t>
                  </a:r>
                  <a:endParaRPr lang="en-US" altLang="ko-KR" sz="1050" dirty="0" smtClean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6894784" y="3297273"/>
                  <a:ext cx="28788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dirty="0" smtClean="0"/>
                    <a:t>▶</a:t>
                  </a:r>
                  <a:endParaRPr lang="en-US" altLang="ko-KR" sz="1050" dirty="0" smtClean="0"/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 rot="10800000">
                <a:off x="5852989" y="3305683"/>
                <a:ext cx="350162" cy="253916"/>
                <a:chOff x="6832506" y="3297273"/>
                <a:chExt cx="350162" cy="253916"/>
              </a:xfrm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6832506" y="3297273"/>
                  <a:ext cx="28788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dirty="0" smtClean="0"/>
                    <a:t>▶</a:t>
                  </a:r>
                  <a:endParaRPr lang="en-US" altLang="ko-KR" sz="1050" dirty="0" smtClean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894784" y="3297273"/>
                  <a:ext cx="28788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dirty="0" smtClean="0"/>
                    <a:t>▶</a:t>
                  </a:r>
                  <a:endParaRPr lang="en-US" altLang="ko-KR" sz="1050" dirty="0" smtClean="0"/>
                </a:p>
              </p:txBody>
            </p:sp>
          </p:grpSp>
        </p:grpSp>
        <p:sp>
          <p:nvSpPr>
            <p:cNvPr id="30" name="모서리가 둥근 직사각형 29"/>
            <p:cNvSpPr/>
            <p:nvPr/>
          </p:nvSpPr>
          <p:spPr>
            <a:xfrm>
              <a:off x="5565819" y="3697377"/>
              <a:ext cx="1873031" cy="312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smtClean="0">
                <a:solidFill>
                  <a:srgbClr val="FFFF00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5555353" y="3687568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smtClean="0">
                <a:solidFill>
                  <a:srgbClr val="FFFF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03337" y="3526865"/>
              <a:ext cx="3273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/>
                <a:t>0:00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235084" y="3526865"/>
              <a:ext cx="3273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/>
                <a:t>3:47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262621" y="2866260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x</a:t>
              </a:r>
            </a:p>
          </p:txBody>
        </p:sp>
      </p:grpSp>
      <p:sp>
        <p:nvSpPr>
          <p:cNvPr id="127" name="타원 126"/>
          <p:cNvSpPr/>
          <p:nvPr/>
        </p:nvSpPr>
        <p:spPr>
          <a:xfrm>
            <a:off x="5407712" y="2943250"/>
            <a:ext cx="242884" cy="2428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4-1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2725" y="1606125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31714" y="2005301"/>
            <a:ext cx="535929" cy="166399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129" name="타원 128"/>
          <p:cNvSpPr/>
          <p:nvPr/>
        </p:nvSpPr>
        <p:spPr>
          <a:xfrm>
            <a:off x="2263768" y="2128848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59944" y="845809"/>
            <a:ext cx="734496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다음 페이지</a:t>
            </a:r>
            <a:endParaRPr lang="ko-KR" altLang="en-US" sz="800" dirty="0"/>
          </a:p>
        </p:txBody>
      </p:sp>
      <p:sp>
        <p:nvSpPr>
          <p:cNvPr id="131" name="타원 130"/>
          <p:cNvSpPr/>
          <p:nvPr/>
        </p:nvSpPr>
        <p:spPr>
          <a:xfrm>
            <a:off x="2292151" y="2044261"/>
            <a:ext cx="101170" cy="96708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cxnSp>
        <p:nvCxnSpPr>
          <p:cNvPr id="132" name="직선 화살표 연결선 131"/>
          <p:cNvCxnSpPr/>
          <p:nvPr/>
        </p:nvCxnSpPr>
        <p:spPr>
          <a:xfrm flipV="1">
            <a:off x="2342736" y="1061253"/>
            <a:ext cx="0" cy="100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834665" y="240457"/>
            <a:ext cx="1994099" cy="18891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/>
              <a:t>고</a:t>
            </a:r>
            <a:r>
              <a:rPr lang="ko-KR" altLang="en-US" sz="800" dirty="0"/>
              <a:t>객</a:t>
            </a:r>
            <a:r>
              <a:rPr lang="ko-KR" altLang="en-US" sz="800" dirty="0" smtClean="0"/>
              <a:t>관리 관리</a:t>
            </a:r>
            <a:endParaRPr lang="ko-KR" altLang="en-US" sz="800" dirty="0"/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3762734" y="240456"/>
            <a:ext cx="3780420" cy="18891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/>
              <a:t>LNB &gt; DB</a:t>
            </a:r>
            <a:r>
              <a:rPr lang="ko-KR" altLang="en-US" sz="800" dirty="0"/>
              <a:t>관리</a:t>
            </a:r>
            <a:r>
              <a:rPr lang="en-US" altLang="ko-KR" sz="800" dirty="0"/>
              <a:t>&gt; </a:t>
            </a:r>
            <a:r>
              <a:rPr lang="ko-KR" altLang="en-US" sz="800" dirty="0"/>
              <a:t>신규고객 </a:t>
            </a:r>
            <a:r>
              <a:rPr lang="en-US" altLang="ko-KR" sz="800" dirty="0"/>
              <a:t>&gt; </a:t>
            </a:r>
            <a:r>
              <a:rPr lang="ko-KR" altLang="en-US" sz="800" dirty="0" smtClean="0"/>
              <a:t>상세보기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고객상세페이지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진행결과</a:t>
            </a:r>
            <a:r>
              <a:rPr lang="ko-KR" altLang="en-US" sz="800" dirty="0"/>
              <a:t> 및 </a:t>
            </a:r>
            <a:r>
              <a:rPr lang="en-US" altLang="ko-KR" sz="800" dirty="0"/>
              <a:t>T/A</a:t>
            </a:r>
            <a:r>
              <a:rPr lang="ko-KR" altLang="en-US" sz="800" dirty="0"/>
              <a:t> 결과 등록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9858"/>
              </p:ext>
            </p:extLst>
          </p:nvPr>
        </p:nvGraphicFramePr>
        <p:xfrm>
          <a:off x="7640807" y="672081"/>
          <a:ext cx="2268000" cy="2842560"/>
        </p:xfrm>
        <a:graphic>
          <a:graphicData uri="http://schemas.openxmlformats.org/drawingml/2006/table">
            <a:tbl>
              <a:tblPr/>
              <a:tblGrid>
                <a:gridCol w="251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터치 시 고객 정보 수정 페이지 이동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고객 정보 수정 페이지 닫힘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신규고객 페이지 이동 </a:t>
                      </a:r>
                      <a:r>
                        <a:rPr lang="en-US" altLang="ko-KR" sz="800" baseline="0" dirty="0" smtClean="0"/>
                        <a:t>– </a:t>
                      </a:r>
                      <a:r>
                        <a:rPr lang="ko-KR" altLang="en-US" sz="800" baseline="0" dirty="0" smtClean="0"/>
                        <a:t>정보 저장 </a:t>
                      </a:r>
                      <a:r>
                        <a:rPr lang="en-US" altLang="ko-KR" sz="800" baseline="0" dirty="0" smtClean="0"/>
                        <a:t>X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진행결과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  <a:r>
                        <a:rPr lang="ko-KR" altLang="en-US" sz="800" baseline="0" dirty="0" smtClean="0"/>
                        <a:t>로 변경 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801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T/A </a:t>
                      </a:r>
                      <a:r>
                        <a:rPr lang="ko-KR" altLang="en-US" sz="800" dirty="0" smtClean="0"/>
                        <a:t>내용 등록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수정 팝업 출력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98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키트 </a:t>
                      </a:r>
                      <a:r>
                        <a:rPr lang="ko-KR" altLang="en-US" sz="800" dirty="0" err="1" smtClean="0"/>
                        <a:t>갯수</a:t>
                      </a:r>
                      <a:r>
                        <a:rPr lang="ko-KR" altLang="en-US" sz="800" dirty="0" smtClean="0"/>
                        <a:t> 등록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 </a:t>
                      </a:r>
                      <a:r>
                        <a:rPr lang="ko-KR" altLang="en-US" sz="800" baseline="0" dirty="0" smtClean="0"/>
                        <a:t>팝업 출력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416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AP</a:t>
                      </a:r>
                      <a:r>
                        <a:rPr lang="ko-KR" altLang="en-US" sz="800" dirty="0" smtClean="0"/>
                        <a:t>결과 등록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팝업 출력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58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PT</a:t>
                      </a:r>
                      <a:r>
                        <a:rPr lang="ko-KR" altLang="en-US" sz="800" dirty="0" smtClean="0"/>
                        <a:t>결과 등록 팝업 출력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9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전화 아이콘 클릭 시 해당 전화번호로 통화 가능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73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Text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입력 필드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고객명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err="1" smtClean="0"/>
                        <a:t>상세주소</a:t>
                      </a:r>
                      <a:r>
                        <a:rPr lang="en-US" altLang="ko-KR" sz="800" baseline="0" dirty="0" smtClean="0"/>
                        <a:t>/AP</a:t>
                      </a:r>
                      <a:r>
                        <a:rPr lang="ko-KR" altLang="en-US" sz="800" baseline="0" dirty="0" smtClean="0"/>
                        <a:t>결과</a:t>
                      </a:r>
                      <a:r>
                        <a:rPr lang="en-US" altLang="ko-KR" sz="800" baseline="0" dirty="0" smtClean="0"/>
                        <a:t>/PT</a:t>
                      </a:r>
                      <a:r>
                        <a:rPr lang="ko-KR" altLang="en-US" sz="800" baseline="0" dirty="0" smtClean="0"/>
                        <a:t>결과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/>
                        <a:t>숫자 입력 필드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ko-KR" altLang="en-US" sz="800" baseline="0" dirty="0" smtClean="0"/>
                        <a:t>전화번호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생년월일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/>
                        <a:t>Drop down </a:t>
                      </a:r>
                      <a:r>
                        <a:rPr lang="ko-KR" altLang="en-US" sz="800" baseline="0" dirty="0" smtClean="0"/>
                        <a:t>버튼 필드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ko-KR" altLang="en-US" sz="800" baseline="0" dirty="0" err="1" smtClean="0"/>
                        <a:t>진행결과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dirty="0" smtClean="0"/>
                        <a:t>키트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지급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미지급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/>
                        <a:t>Pup-up </a:t>
                      </a:r>
                      <a:r>
                        <a:rPr lang="ko-KR" altLang="en-US" sz="800" baseline="0" dirty="0" smtClean="0"/>
                        <a:t>출력 필드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T/A</a:t>
                      </a:r>
                      <a:r>
                        <a:rPr lang="ko-KR" altLang="en-US" sz="800" baseline="0" dirty="0" smtClean="0"/>
                        <a:t>결과</a:t>
                      </a:r>
                      <a:endParaRPr lang="en-US" altLang="ko-KR" sz="800" baseline="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486919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558196" y="1235778"/>
            <a:ext cx="2242676" cy="460994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558196" y="1557430"/>
            <a:ext cx="2242676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58196" y="1288882"/>
            <a:ext cx="2242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 상세 페이지                                </a:t>
            </a:r>
            <a:r>
              <a:rPr lang="en-US" altLang="ko-KR" sz="800" b="1" dirty="0" smtClean="0"/>
              <a:t>X</a:t>
            </a:r>
            <a:r>
              <a:rPr lang="ko-KR" altLang="en-US" sz="800" dirty="0" smtClean="0"/>
              <a:t>                                 </a:t>
            </a:r>
            <a:endParaRPr lang="ko-KR" altLang="en-US" sz="800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42309"/>
              </p:ext>
            </p:extLst>
          </p:nvPr>
        </p:nvGraphicFramePr>
        <p:xfrm>
          <a:off x="1566140" y="1709427"/>
          <a:ext cx="223473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292">
                  <a:extLst>
                    <a:ext uri="{9D8B030D-6E8A-4147-A177-3AD203B41FA5}">
                      <a16:colId xmlns:a16="http://schemas.microsoft.com/office/drawing/2014/main" val="2082157712"/>
                    </a:ext>
                  </a:extLst>
                </a:gridCol>
                <a:gridCol w="1510440">
                  <a:extLst>
                    <a:ext uri="{9D8B030D-6E8A-4147-A177-3AD203B41FA5}">
                      <a16:colId xmlns:a16="http://schemas.microsoft.com/office/drawing/2014/main" val="1861706931"/>
                    </a:ext>
                  </a:extLst>
                </a:gridCol>
              </a:tblGrid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항목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1860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고객명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12305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전화번호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010-0000-0000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4062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생년월일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1980.01.01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2796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주소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pc="-150" dirty="0" smtClean="0"/>
                        <a:t>서울시 강남구 </a:t>
                      </a:r>
                      <a:r>
                        <a:rPr lang="ko-KR" altLang="en-US" sz="800" spc="-150" dirty="0" err="1" smtClean="0"/>
                        <a:t>언주로</a:t>
                      </a:r>
                      <a:r>
                        <a:rPr lang="ko-KR" altLang="en-US" sz="800" spc="-150" dirty="0" smtClean="0"/>
                        <a:t> </a:t>
                      </a:r>
                      <a:r>
                        <a:rPr lang="en-US" altLang="ko-KR" sz="800" spc="-150" dirty="0" smtClean="0"/>
                        <a:t>121</a:t>
                      </a:r>
                      <a:r>
                        <a:rPr lang="ko-KR" altLang="en-US" sz="800" spc="-150" dirty="0" smtClean="0"/>
                        <a:t>길 </a:t>
                      </a:r>
                      <a:r>
                        <a:rPr lang="en-US" altLang="ko-KR" sz="800" spc="-150" dirty="0" smtClean="0"/>
                        <a:t>17</a:t>
                      </a:r>
                      <a:endParaRPr lang="ko-KR" altLang="en-US" sz="800" spc="-15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578604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상세주소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파인시티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80601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진행결과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8336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1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41272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2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950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3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07933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4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572406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5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08259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키트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586717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AP</a:t>
                      </a:r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029887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PT</a:t>
                      </a:r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397893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287716" y="5046845"/>
            <a:ext cx="914400" cy="21121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70452" y="50616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수정하기</a:t>
            </a:r>
            <a:endParaRPr lang="en-US" altLang="ko-KR" sz="800" dirty="0" smtClean="0"/>
          </a:p>
        </p:txBody>
      </p:sp>
      <p:sp>
        <p:nvSpPr>
          <p:cNvPr id="77" name="타원 76"/>
          <p:cNvSpPr/>
          <p:nvPr/>
        </p:nvSpPr>
        <p:spPr>
          <a:xfrm>
            <a:off x="2243368" y="4980921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cxnSp>
        <p:nvCxnSpPr>
          <p:cNvPr id="5" name="직선 화살표 연결선 4"/>
          <p:cNvCxnSpPr>
            <a:stCxn id="32" idx="2"/>
          </p:cNvCxnSpPr>
          <p:nvPr/>
        </p:nvCxnSpPr>
        <p:spPr>
          <a:xfrm flipH="1">
            <a:off x="1419001" y="3073152"/>
            <a:ext cx="960996" cy="23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685" y="845588"/>
            <a:ext cx="1186021" cy="209866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301" y="845588"/>
            <a:ext cx="1188636" cy="190408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020351" y="630144"/>
            <a:ext cx="40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6136803" y="630144"/>
            <a:ext cx="40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3384852" y="1300523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475306" y="3234004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16832" y="4269529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16832" y="4484009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44183" y="3016268"/>
            <a:ext cx="1010486" cy="1632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진행결과</a:t>
            </a:r>
            <a:r>
              <a:rPr lang="ko-KR" altLang="en-US" sz="700" dirty="0" smtClean="0">
                <a:solidFill>
                  <a:schemeClr val="tx1"/>
                </a:solidFill>
              </a:rPr>
              <a:t>  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68752" y="3015343"/>
            <a:ext cx="394015" cy="1632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32" name="타원 31"/>
          <p:cNvSpPr/>
          <p:nvPr/>
        </p:nvSpPr>
        <p:spPr>
          <a:xfrm>
            <a:off x="2379997" y="2982697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꺾인 연결선 16"/>
          <p:cNvCxnSpPr>
            <a:endCxn id="43" idx="2"/>
          </p:cNvCxnSpPr>
          <p:nvPr/>
        </p:nvCxnSpPr>
        <p:spPr>
          <a:xfrm flipV="1">
            <a:off x="3656217" y="2944249"/>
            <a:ext cx="1405479" cy="3887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37" idx="6"/>
            <a:endCxn id="44" idx="2"/>
          </p:cNvCxnSpPr>
          <p:nvPr/>
        </p:nvCxnSpPr>
        <p:spPr>
          <a:xfrm flipV="1">
            <a:off x="3656215" y="2749676"/>
            <a:ext cx="2701404" cy="5747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318701" y="4756606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3472895" y="4325316"/>
            <a:ext cx="419283" cy="5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LL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24" y="2152841"/>
            <a:ext cx="167005" cy="16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타원 70"/>
          <p:cNvSpPr/>
          <p:nvPr/>
        </p:nvSpPr>
        <p:spPr>
          <a:xfrm>
            <a:off x="3766211" y="2142875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8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914" y="3574443"/>
            <a:ext cx="1426588" cy="1560711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483" y="3574442"/>
            <a:ext cx="1426588" cy="1560711"/>
          </a:xfrm>
          <a:prstGeom prst="rect">
            <a:avLst/>
          </a:prstGeom>
        </p:spPr>
      </p:pic>
      <p:cxnSp>
        <p:nvCxnSpPr>
          <p:cNvPr id="96" name="꺾인 연결선 95"/>
          <p:cNvCxnSpPr/>
          <p:nvPr/>
        </p:nvCxnSpPr>
        <p:spPr>
          <a:xfrm rot="16200000" flipH="1">
            <a:off x="5434169" y="2881767"/>
            <a:ext cx="239748" cy="4298966"/>
          </a:xfrm>
          <a:prstGeom prst="bentConnector3">
            <a:avLst>
              <a:gd name="adj1" fmla="val 1953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>
            <a:off x="3495014" y="4561601"/>
            <a:ext cx="2697278" cy="575670"/>
          </a:xfrm>
          <a:prstGeom prst="bentConnector4">
            <a:avLst>
              <a:gd name="adj1" fmla="val 8235"/>
              <a:gd name="adj2" fmla="val 1291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596" y="3574442"/>
            <a:ext cx="1426588" cy="9754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62919" y="4282056"/>
            <a:ext cx="291356" cy="12257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 smtClean="0">
                <a:solidFill>
                  <a:schemeClr val="tx1"/>
                </a:solidFill>
              </a:rPr>
              <a:t>저장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68068"/>
              </p:ext>
            </p:extLst>
          </p:nvPr>
        </p:nvGraphicFramePr>
        <p:xfrm>
          <a:off x="17982" y="1765946"/>
          <a:ext cx="1326925" cy="300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25">
                  <a:extLst>
                    <a:ext uri="{9D8B030D-6E8A-4147-A177-3AD203B41FA5}">
                      <a16:colId xmlns:a16="http://schemas.microsoft.com/office/drawing/2014/main" val="2688357564"/>
                    </a:ext>
                  </a:extLst>
                </a:gridCol>
              </a:tblGrid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진행결과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▼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72712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장기부재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(A/S)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95359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거절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(A/S)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521337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단순변심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(A/S)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1955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불완전동의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(A/S)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65978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결번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(A/S)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921896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연령기준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불충족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(A/S)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89181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보험관계자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99124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통화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69022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유전자검사중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02653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유전자결과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확인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67046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계약진행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262533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계약완료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56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08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834665" y="240457"/>
            <a:ext cx="1994099" cy="18891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/>
              <a:t>고</a:t>
            </a:r>
            <a:r>
              <a:rPr lang="ko-KR" altLang="en-US" sz="800" dirty="0"/>
              <a:t>객</a:t>
            </a:r>
            <a:r>
              <a:rPr lang="ko-KR" altLang="en-US" sz="800" dirty="0" smtClean="0"/>
              <a:t>관리 관리</a:t>
            </a:r>
            <a:endParaRPr lang="ko-KR" altLang="en-US" sz="800" dirty="0"/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3762734" y="240456"/>
            <a:ext cx="3780420" cy="18891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/>
              <a:t>LNB &gt; DB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고객현황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70623"/>
              </p:ext>
            </p:extLst>
          </p:nvPr>
        </p:nvGraphicFramePr>
        <p:xfrm>
          <a:off x="7640807" y="672081"/>
          <a:ext cx="2268000" cy="1679040"/>
        </p:xfrm>
        <a:graphic>
          <a:graphicData uri="http://schemas.openxmlformats.org/drawingml/2006/table">
            <a:tbl>
              <a:tblPr/>
              <a:tblGrid>
                <a:gridCol w="251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기존 고객 리스트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baseline="0" dirty="0" smtClean="0"/>
                        <a:t>  * </a:t>
                      </a:r>
                      <a:r>
                        <a:rPr lang="ko-KR" altLang="en-US" sz="800" baseline="0" dirty="0" err="1" smtClean="0"/>
                        <a:t>진행결과가</a:t>
                      </a:r>
                      <a:r>
                        <a:rPr lang="ko-KR" altLang="en-US" sz="800" baseline="0" dirty="0" smtClean="0"/>
                        <a:t> 등록된 고객</a:t>
                      </a:r>
                      <a:r>
                        <a:rPr lang="en-US" altLang="ko-KR" sz="800" baseline="0" dirty="0" smtClean="0"/>
                        <a:t>DB</a:t>
                      </a:r>
                      <a:r>
                        <a:rPr lang="ko-KR" altLang="en-US" sz="800" baseline="0" dirty="0" smtClean="0"/>
                        <a:t>만 출력됨</a:t>
                      </a:r>
                      <a:endParaRPr lang="en-US" altLang="ko-KR" sz="800" baseline="0" dirty="0" smtClean="0"/>
                    </a:p>
                    <a:p>
                      <a:r>
                        <a:rPr lang="en-US" altLang="ko-KR" sz="800" dirty="0" smtClean="0"/>
                        <a:t>  * </a:t>
                      </a:r>
                      <a:r>
                        <a:rPr lang="ko-KR" altLang="en-US" sz="800" dirty="0" smtClean="0"/>
                        <a:t>이름 터치 시 고객상세페이지 이동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 고객 상세페이지 이동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05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고객 터치 시 팝업 출력 </a:t>
                      </a:r>
                      <a:r>
                        <a:rPr lang="en-US" altLang="ko-KR" sz="800" dirty="0" smtClean="0"/>
                        <a:t>T/A</a:t>
                      </a:r>
                      <a:r>
                        <a:rPr lang="ko-KR" altLang="en-US" sz="800" dirty="0" smtClean="0"/>
                        <a:t>등록은 등록된 다음 차수가 버튼에 노출됨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 1</a:t>
                      </a:r>
                      <a:r>
                        <a:rPr lang="ko-KR" altLang="en-US" sz="800" dirty="0" smtClean="0"/>
                        <a:t>차 </a:t>
                      </a:r>
                      <a:r>
                        <a:rPr lang="en-US" altLang="ko-KR" sz="800" dirty="0" smtClean="0"/>
                        <a:t>– T/A</a:t>
                      </a:r>
                      <a:r>
                        <a:rPr lang="ko-KR" altLang="en-US" sz="800" dirty="0" smtClean="0"/>
                        <a:t>등록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 2</a:t>
                      </a:r>
                      <a:r>
                        <a:rPr lang="ko-KR" altLang="en-US" sz="800" dirty="0" smtClean="0"/>
                        <a:t>차 </a:t>
                      </a:r>
                      <a:r>
                        <a:rPr lang="en-US" altLang="ko-KR" sz="800" dirty="0" smtClean="0"/>
                        <a:t>– T/A 2</a:t>
                      </a:r>
                      <a:r>
                        <a:rPr lang="ko-KR" altLang="en-US" sz="800" dirty="0" smtClean="0"/>
                        <a:t>차 등록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baseline="0" dirty="0" smtClean="0"/>
                        <a:t>           .</a:t>
                      </a:r>
                    </a:p>
                    <a:p>
                      <a:r>
                        <a:rPr lang="en-US" altLang="ko-KR" sz="800" baseline="0" dirty="0" smtClean="0"/>
                        <a:t>            .</a:t>
                      </a:r>
                    </a:p>
                    <a:p>
                      <a:r>
                        <a:rPr lang="en-US" altLang="ko-KR" sz="800" baseline="0" dirty="0" smtClean="0"/>
                        <a:t>            .</a:t>
                      </a:r>
                    </a:p>
                    <a:p>
                      <a:r>
                        <a:rPr lang="en-US" altLang="ko-KR" sz="800" baseline="0" dirty="0" smtClean="0"/>
                        <a:t> 5</a:t>
                      </a:r>
                      <a:r>
                        <a:rPr lang="ko-KR" altLang="en-US" sz="800" baseline="0" dirty="0" smtClean="0"/>
                        <a:t>차 </a:t>
                      </a:r>
                      <a:r>
                        <a:rPr lang="en-US" altLang="ko-KR" sz="800" baseline="0" dirty="0" smtClean="0"/>
                        <a:t>– T/A 5</a:t>
                      </a:r>
                      <a:r>
                        <a:rPr lang="ko-KR" altLang="en-US" sz="800" baseline="0" dirty="0" smtClean="0"/>
                        <a:t>차 등록</a:t>
                      </a:r>
                      <a:endParaRPr lang="en-US" altLang="ko-KR" sz="800" baseline="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681024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851072" y="1160748"/>
            <a:ext cx="2242676" cy="460994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51072" y="1482400"/>
            <a:ext cx="2242676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072" y="1213852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    DB</a:t>
            </a:r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76138"/>
              </p:ext>
            </p:extLst>
          </p:nvPr>
        </p:nvGraphicFramePr>
        <p:xfrm>
          <a:off x="859015" y="1716912"/>
          <a:ext cx="2234732" cy="26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343">
                  <a:extLst>
                    <a:ext uri="{9D8B030D-6E8A-4147-A177-3AD203B41FA5}">
                      <a16:colId xmlns:a16="http://schemas.microsoft.com/office/drawing/2014/main" val="1561372364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8215771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1861706931"/>
                    </a:ext>
                  </a:extLst>
                </a:gridCol>
                <a:gridCol w="654285">
                  <a:extLst>
                    <a:ext uri="{9D8B030D-6E8A-4147-A177-3AD203B41FA5}">
                      <a16:colId xmlns:a16="http://schemas.microsoft.com/office/drawing/2014/main" val="2965417156"/>
                    </a:ext>
                  </a:extLst>
                </a:gridCol>
              </a:tblGrid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진행결과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권역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고객명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상세보기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1860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통화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12305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4062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2796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578604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80601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8336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02195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21503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72573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219181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85417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009805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1907679" y="2009663"/>
            <a:ext cx="179025" cy="341538"/>
            <a:chOff x="712175" y="1377725"/>
            <a:chExt cx="179025" cy="341538"/>
          </a:xfrm>
        </p:grpSpPr>
        <p:sp>
          <p:nvSpPr>
            <p:cNvPr id="23" name="Oval 184"/>
            <p:cNvSpPr>
              <a:spLocks noChangeArrowheads="1"/>
            </p:cNvSpPr>
            <p:nvPr/>
          </p:nvSpPr>
          <p:spPr bwMode="auto">
            <a:xfrm>
              <a:off x="720166" y="1377725"/>
              <a:ext cx="96838" cy="95250"/>
            </a:xfrm>
            <a:prstGeom prst="ellips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4" tIns="45717" rIns="91434" bIns="45717" anchor="ctr"/>
            <a:lstStyle/>
            <a:p>
              <a:pPr algn="ctr"/>
              <a:endParaRPr lang="ko-KR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4" name="그림 23" descr="finger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175" y="1430604"/>
              <a:ext cx="179025" cy="2886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" name="그룹 24"/>
          <p:cNvGrpSpPr/>
          <p:nvPr/>
        </p:nvGrpSpPr>
        <p:grpSpPr>
          <a:xfrm>
            <a:off x="1142880" y="4712082"/>
            <a:ext cx="1659060" cy="222080"/>
            <a:chOff x="632520" y="5115132"/>
            <a:chExt cx="1659060" cy="222080"/>
          </a:xfrm>
        </p:grpSpPr>
        <p:sp>
          <p:nvSpPr>
            <p:cNvPr id="26" name="직사각형 25"/>
            <p:cNvSpPr/>
            <p:nvPr/>
          </p:nvSpPr>
          <p:spPr>
            <a:xfrm>
              <a:off x="632520" y="5115132"/>
              <a:ext cx="218900" cy="2189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bg1">
                      <a:lumMod val="50000"/>
                    </a:schemeClr>
                  </a:solidFill>
                </a:rPr>
                <a:t>&lt;</a:t>
              </a:r>
              <a:endParaRPr lang="ko-KR" altLang="en-US" sz="105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072680" y="5115132"/>
              <a:ext cx="218900" cy="2189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5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7330" y="5121768"/>
              <a:ext cx="5790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ko-KR" sz="800" b="1" dirty="0" smtClean="0"/>
                <a:t> for 10</a:t>
              </a:r>
              <a:endParaRPr lang="ko-KR" altLang="en-US" sz="800" dirty="0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49717"/>
              </p:ext>
            </p:extLst>
          </p:nvPr>
        </p:nvGraphicFramePr>
        <p:xfrm>
          <a:off x="859012" y="1503552"/>
          <a:ext cx="223473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67">
                  <a:extLst>
                    <a:ext uri="{9D8B030D-6E8A-4147-A177-3AD203B41FA5}">
                      <a16:colId xmlns:a16="http://schemas.microsoft.com/office/drawing/2014/main" val="2335333973"/>
                    </a:ext>
                  </a:extLst>
                </a:gridCol>
                <a:gridCol w="1117367">
                  <a:extLst>
                    <a:ext uri="{9D8B030D-6E8A-4147-A177-3AD203B41FA5}">
                      <a16:colId xmlns:a16="http://schemas.microsoft.com/office/drawing/2014/main" val="2592495339"/>
                    </a:ext>
                  </a:extLst>
                </a:gridCol>
              </a:tblGrid>
              <a:tr h="123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신규고객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고객현황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602009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 flipH="1">
            <a:off x="859012" y="1716912"/>
            <a:ext cx="22347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859012" y="1503552"/>
            <a:ext cx="22347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847473" y="1531095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06462" y="1930271"/>
            <a:ext cx="535929" cy="166399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692860" y="1160748"/>
            <a:ext cx="2242676" cy="460994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692860" y="1482400"/>
            <a:ext cx="2242676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92860" y="1213852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    DB</a:t>
            </a:r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76138"/>
              </p:ext>
            </p:extLst>
          </p:nvPr>
        </p:nvGraphicFramePr>
        <p:xfrm>
          <a:off x="3700803" y="1716912"/>
          <a:ext cx="2234732" cy="26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343">
                  <a:extLst>
                    <a:ext uri="{9D8B030D-6E8A-4147-A177-3AD203B41FA5}">
                      <a16:colId xmlns:a16="http://schemas.microsoft.com/office/drawing/2014/main" val="1561372364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8215771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1861706931"/>
                    </a:ext>
                  </a:extLst>
                </a:gridCol>
                <a:gridCol w="654285">
                  <a:extLst>
                    <a:ext uri="{9D8B030D-6E8A-4147-A177-3AD203B41FA5}">
                      <a16:colId xmlns:a16="http://schemas.microsoft.com/office/drawing/2014/main" val="2965417156"/>
                    </a:ext>
                  </a:extLst>
                </a:gridCol>
              </a:tblGrid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진행결과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권역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고객명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상세보기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1860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통화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12305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4062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2796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578604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80601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8336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02195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21503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72573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219181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85417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009805"/>
                  </a:ext>
                </a:extLst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3984668" y="4712082"/>
            <a:ext cx="1659060" cy="222080"/>
            <a:chOff x="632520" y="5115132"/>
            <a:chExt cx="1659060" cy="222080"/>
          </a:xfrm>
        </p:grpSpPr>
        <p:sp>
          <p:nvSpPr>
            <p:cNvPr id="42" name="직사각형 41"/>
            <p:cNvSpPr/>
            <p:nvPr/>
          </p:nvSpPr>
          <p:spPr>
            <a:xfrm>
              <a:off x="632520" y="5115132"/>
              <a:ext cx="218900" cy="2189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bg1">
                      <a:lumMod val="50000"/>
                    </a:schemeClr>
                  </a:solidFill>
                </a:rPr>
                <a:t>&lt;</a:t>
              </a:r>
              <a:endParaRPr lang="ko-KR" altLang="en-US" sz="105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072680" y="5115132"/>
              <a:ext cx="218900" cy="2189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5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7330" y="5121768"/>
              <a:ext cx="5790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ko-KR" sz="800" b="1" dirty="0" smtClean="0"/>
                <a:t> for 10</a:t>
              </a:r>
              <a:endParaRPr lang="ko-KR" altLang="en-US" sz="800" dirty="0"/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49717"/>
              </p:ext>
            </p:extLst>
          </p:nvPr>
        </p:nvGraphicFramePr>
        <p:xfrm>
          <a:off x="3700800" y="1503552"/>
          <a:ext cx="223473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67">
                  <a:extLst>
                    <a:ext uri="{9D8B030D-6E8A-4147-A177-3AD203B41FA5}">
                      <a16:colId xmlns:a16="http://schemas.microsoft.com/office/drawing/2014/main" val="2335333973"/>
                    </a:ext>
                  </a:extLst>
                </a:gridCol>
                <a:gridCol w="1117367">
                  <a:extLst>
                    <a:ext uri="{9D8B030D-6E8A-4147-A177-3AD203B41FA5}">
                      <a16:colId xmlns:a16="http://schemas.microsoft.com/office/drawing/2014/main" val="2592495339"/>
                    </a:ext>
                  </a:extLst>
                </a:gridCol>
              </a:tblGrid>
              <a:tr h="123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신규고객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고객현황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602009"/>
                  </a:ext>
                </a:extLst>
              </a:tr>
            </a:tbl>
          </a:graphicData>
        </a:graphic>
      </p:graphicFrame>
      <p:cxnSp>
        <p:nvCxnSpPr>
          <p:cNvPr id="46" name="직선 연결선 45"/>
          <p:cNvCxnSpPr/>
          <p:nvPr/>
        </p:nvCxnSpPr>
        <p:spPr>
          <a:xfrm flipH="1">
            <a:off x="3700800" y="1716912"/>
            <a:ext cx="22347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3700800" y="1503552"/>
            <a:ext cx="22347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348250" y="1930271"/>
            <a:ext cx="535929" cy="166399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상세보기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900749" y="2157792"/>
            <a:ext cx="1906364" cy="3063362"/>
            <a:chOff x="3900749" y="2157792"/>
            <a:chExt cx="1906364" cy="3063362"/>
          </a:xfrm>
        </p:grpSpPr>
        <p:sp>
          <p:nvSpPr>
            <p:cNvPr id="50" name="직사각형 49"/>
            <p:cNvSpPr/>
            <p:nvPr/>
          </p:nvSpPr>
          <p:spPr>
            <a:xfrm>
              <a:off x="3900749" y="2157792"/>
              <a:ext cx="1885402" cy="306336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smtClean="0">
                <a:solidFill>
                  <a:srgbClr val="FFFF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05630" y="2169127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상세정보</a:t>
              </a:r>
              <a:endParaRPr lang="ko-KR" alt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5630" y="2436573"/>
              <a:ext cx="190148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권</a:t>
              </a:r>
              <a:r>
                <a:rPr lang="ko-KR" altLang="en-US" sz="800" dirty="0" smtClean="0"/>
                <a:t>   역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서울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고객명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홍길동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성   별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남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연   령 </a:t>
              </a:r>
              <a:r>
                <a:rPr lang="en-US" altLang="ko-KR" sz="800" dirty="0" smtClean="0"/>
                <a:t>: 39(1980.01.01)</a:t>
              </a:r>
            </a:p>
            <a:p>
              <a:r>
                <a:rPr lang="ko-KR" altLang="en-US" sz="800" dirty="0" smtClean="0"/>
                <a:t>연락처 </a:t>
              </a:r>
              <a:r>
                <a:rPr lang="en-US" altLang="ko-KR" sz="800" dirty="0" smtClean="0"/>
                <a:t>: 010-0000-0000</a:t>
              </a:r>
            </a:p>
            <a:p>
              <a:r>
                <a:rPr lang="ko-KR" altLang="en-US" sz="800" dirty="0" smtClean="0"/>
                <a:t>주   소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서울시 강남구 </a:t>
              </a:r>
              <a:r>
                <a:rPr lang="ko-KR" altLang="en-US" sz="800" dirty="0" err="1" smtClean="0"/>
                <a:t>언주로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121</a:t>
              </a:r>
              <a:r>
                <a:rPr lang="ko-KR" altLang="en-US" sz="800" dirty="0" smtClean="0"/>
                <a:t>길</a:t>
              </a:r>
              <a:endParaRPr lang="en-US" altLang="ko-KR" sz="800" dirty="0" smtClean="0"/>
            </a:p>
            <a:p>
              <a:r>
                <a:rPr lang="en-US" altLang="ko-KR" sz="800" dirty="0"/>
                <a:t> </a:t>
              </a:r>
              <a:r>
                <a:rPr lang="en-US" altLang="ko-KR" sz="800" dirty="0" smtClean="0"/>
                <a:t>          17, </a:t>
              </a:r>
              <a:r>
                <a:rPr lang="ko-KR" altLang="en-US" sz="800" dirty="0" err="1" smtClean="0"/>
                <a:t>파인시티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2</a:t>
              </a:r>
              <a:r>
                <a:rPr lang="ko-KR" altLang="en-US" sz="800" dirty="0" smtClean="0"/>
                <a:t>층</a:t>
              </a:r>
              <a:endParaRPr lang="en-US" altLang="ko-KR" sz="800" dirty="0" smtClean="0"/>
            </a:p>
            <a:p>
              <a:r>
                <a:rPr lang="ko-KR" altLang="en-US" sz="800" dirty="0" err="1" smtClean="0"/>
                <a:t>예약시간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오전 </a:t>
              </a:r>
              <a:r>
                <a:rPr lang="en-US" altLang="ko-KR" sz="800" dirty="0" smtClean="0"/>
                <a:t>11</a:t>
              </a:r>
              <a:r>
                <a:rPr lang="ko-KR" altLang="en-US" sz="800" dirty="0" smtClean="0"/>
                <a:t>시</a:t>
              </a:r>
              <a:endParaRPr lang="en-US" altLang="ko-KR" sz="800" dirty="0" smtClean="0"/>
            </a:p>
          </p:txBody>
        </p:sp>
        <p:sp>
          <p:nvSpPr>
            <p:cNvPr id="53" name="Phone"/>
            <p:cNvSpPr>
              <a:spLocks noChangeAspect="1" noEditPoints="1"/>
            </p:cNvSpPr>
            <p:nvPr/>
          </p:nvSpPr>
          <p:spPr bwMode="auto">
            <a:xfrm>
              <a:off x="4264832" y="3659818"/>
              <a:ext cx="265895" cy="263339"/>
            </a:xfrm>
            <a:custGeom>
              <a:avLst/>
              <a:gdLst>
                <a:gd name="T0" fmla="*/ 133 w 673"/>
                <a:gd name="T1" fmla="*/ 1 h 668"/>
                <a:gd name="T2" fmla="*/ 98 w 673"/>
                <a:gd name="T3" fmla="*/ 11 h 668"/>
                <a:gd name="T4" fmla="*/ 15 w 673"/>
                <a:gd name="T5" fmla="*/ 88 h 668"/>
                <a:gd name="T6" fmla="*/ 1 w 673"/>
                <a:gd name="T7" fmla="*/ 121 h 668"/>
                <a:gd name="T8" fmla="*/ 29 w 673"/>
                <a:gd name="T9" fmla="*/ 226 h 668"/>
                <a:gd name="T10" fmla="*/ 207 w 673"/>
                <a:gd name="T11" fmla="*/ 461 h 668"/>
                <a:gd name="T12" fmla="*/ 442 w 673"/>
                <a:gd name="T13" fmla="*/ 639 h 668"/>
                <a:gd name="T14" fmla="*/ 547 w 673"/>
                <a:gd name="T15" fmla="*/ 667 h 668"/>
                <a:gd name="T16" fmla="*/ 547 w 673"/>
                <a:gd name="T17" fmla="*/ 667 h 668"/>
                <a:gd name="T18" fmla="*/ 580 w 673"/>
                <a:gd name="T19" fmla="*/ 653 h 668"/>
                <a:gd name="T20" fmla="*/ 611 w 673"/>
                <a:gd name="T21" fmla="*/ 625 h 668"/>
                <a:gd name="T22" fmla="*/ 657 w 673"/>
                <a:gd name="T23" fmla="*/ 570 h 668"/>
                <a:gd name="T24" fmla="*/ 657 w 673"/>
                <a:gd name="T25" fmla="*/ 570 h 668"/>
                <a:gd name="T26" fmla="*/ 653 w 673"/>
                <a:gd name="T27" fmla="*/ 507 h 668"/>
                <a:gd name="T28" fmla="*/ 516 w 673"/>
                <a:gd name="T29" fmla="*/ 417 h 668"/>
                <a:gd name="T30" fmla="*/ 466 w 673"/>
                <a:gd name="T31" fmla="*/ 421 h 668"/>
                <a:gd name="T32" fmla="*/ 405 w 673"/>
                <a:gd name="T33" fmla="*/ 455 h 668"/>
                <a:gd name="T34" fmla="*/ 302 w 673"/>
                <a:gd name="T35" fmla="*/ 366 h 668"/>
                <a:gd name="T36" fmla="*/ 213 w 673"/>
                <a:gd name="T37" fmla="*/ 264 h 668"/>
                <a:gd name="T38" fmla="*/ 248 w 673"/>
                <a:gd name="T39" fmla="*/ 203 h 668"/>
                <a:gd name="T40" fmla="*/ 251 w 673"/>
                <a:gd name="T41" fmla="*/ 152 h 668"/>
                <a:gd name="T42" fmla="*/ 206 w 673"/>
                <a:gd name="T43" fmla="*/ 83 h 668"/>
                <a:gd name="T44" fmla="*/ 161 w 673"/>
                <a:gd name="T45" fmla="*/ 15 h 668"/>
                <a:gd name="T46" fmla="*/ 133 w 673"/>
                <a:gd name="T47" fmla="*/ 1 h 668"/>
                <a:gd name="T48" fmla="*/ 139 w 673"/>
                <a:gd name="T49" fmla="*/ 31 h 668"/>
                <a:gd name="T50" fmla="*/ 183 w 673"/>
                <a:gd name="T51" fmla="*/ 97 h 668"/>
                <a:gd name="T52" fmla="*/ 228 w 673"/>
                <a:gd name="T53" fmla="*/ 166 h 668"/>
                <a:gd name="T54" fmla="*/ 224 w 673"/>
                <a:gd name="T55" fmla="*/ 190 h 668"/>
                <a:gd name="T56" fmla="*/ 182 w 673"/>
                <a:gd name="T57" fmla="*/ 264 h 668"/>
                <a:gd name="T58" fmla="*/ 284 w 673"/>
                <a:gd name="T59" fmla="*/ 385 h 668"/>
                <a:gd name="T60" fmla="*/ 404 w 673"/>
                <a:gd name="T61" fmla="*/ 486 h 668"/>
                <a:gd name="T62" fmla="*/ 478 w 673"/>
                <a:gd name="T63" fmla="*/ 444 h 668"/>
                <a:gd name="T64" fmla="*/ 503 w 673"/>
                <a:gd name="T65" fmla="*/ 440 h 668"/>
                <a:gd name="T66" fmla="*/ 637 w 673"/>
                <a:gd name="T67" fmla="*/ 529 h 668"/>
                <a:gd name="T68" fmla="*/ 635 w 673"/>
                <a:gd name="T69" fmla="*/ 555 h 668"/>
                <a:gd name="T70" fmla="*/ 635 w 673"/>
                <a:gd name="T71" fmla="*/ 555 h 668"/>
                <a:gd name="T72" fmla="*/ 635 w 673"/>
                <a:gd name="T73" fmla="*/ 555 h 668"/>
                <a:gd name="T74" fmla="*/ 592 w 673"/>
                <a:gd name="T75" fmla="*/ 606 h 668"/>
                <a:gd name="T76" fmla="*/ 564 w 673"/>
                <a:gd name="T77" fmla="*/ 632 h 668"/>
                <a:gd name="T78" fmla="*/ 548 w 673"/>
                <a:gd name="T79" fmla="*/ 641 h 668"/>
                <a:gd name="T80" fmla="*/ 453 w 673"/>
                <a:gd name="T81" fmla="*/ 615 h 668"/>
                <a:gd name="T82" fmla="*/ 226 w 673"/>
                <a:gd name="T83" fmla="*/ 442 h 668"/>
                <a:gd name="T84" fmla="*/ 226 w 673"/>
                <a:gd name="T85" fmla="*/ 442 h 668"/>
                <a:gd name="T86" fmla="*/ 226 w 673"/>
                <a:gd name="T87" fmla="*/ 442 h 668"/>
                <a:gd name="T88" fmla="*/ 53 w 673"/>
                <a:gd name="T89" fmla="*/ 215 h 668"/>
                <a:gd name="T90" fmla="*/ 28 w 673"/>
                <a:gd name="T91" fmla="*/ 120 h 668"/>
                <a:gd name="T92" fmla="*/ 36 w 673"/>
                <a:gd name="T93" fmla="*/ 104 h 668"/>
                <a:gd name="T94" fmla="*/ 62 w 673"/>
                <a:gd name="T95" fmla="*/ 76 h 668"/>
                <a:gd name="T96" fmla="*/ 113 w 673"/>
                <a:gd name="T97" fmla="*/ 33 h 668"/>
                <a:gd name="T98" fmla="*/ 139 w 673"/>
                <a:gd name="T99" fmla="*/ 3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3" h="668">
                  <a:moveTo>
                    <a:pt x="133" y="1"/>
                  </a:moveTo>
                  <a:cubicBezTo>
                    <a:pt x="122" y="0"/>
                    <a:pt x="110" y="3"/>
                    <a:pt x="98" y="11"/>
                  </a:cubicBezTo>
                  <a:cubicBezTo>
                    <a:pt x="67" y="36"/>
                    <a:pt x="37" y="58"/>
                    <a:pt x="15" y="88"/>
                  </a:cubicBezTo>
                  <a:cubicBezTo>
                    <a:pt x="7" y="98"/>
                    <a:pt x="0" y="108"/>
                    <a:pt x="1" y="121"/>
                  </a:cubicBezTo>
                  <a:cubicBezTo>
                    <a:pt x="1" y="133"/>
                    <a:pt x="3" y="170"/>
                    <a:pt x="29" y="226"/>
                  </a:cubicBezTo>
                  <a:cubicBezTo>
                    <a:pt x="55" y="283"/>
                    <a:pt x="107" y="360"/>
                    <a:pt x="207" y="461"/>
                  </a:cubicBezTo>
                  <a:cubicBezTo>
                    <a:pt x="308" y="561"/>
                    <a:pt x="386" y="613"/>
                    <a:pt x="442" y="639"/>
                  </a:cubicBezTo>
                  <a:cubicBezTo>
                    <a:pt x="498" y="666"/>
                    <a:pt x="535" y="667"/>
                    <a:pt x="547" y="667"/>
                  </a:cubicBezTo>
                  <a:lnTo>
                    <a:pt x="547" y="667"/>
                  </a:lnTo>
                  <a:cubicBezTo>
                    <a:pt x="560" y="668"/>
                    <a:pt x="570" y="661"/>
                    <a:pt x="580" y="653"/>
                  </a:cubicBezTo>
                  <a:cubicBezTo>
                    <a:pt x="590" y="646"/>
                    <a:pt x="601" y="635"/>
                    <a:pt x="611" y="625"/>
                  </a:cubicBezTo>
                  <a:cubicBezTo>
                    <a:pt x="632" y="604"/>
                    <a:pt x="650" y="581"/>
                    <a:pt x="657" y="570"/>
                  </a:cubicBezTo>
                  <a:lnTo>
                    <a:pt x="657" y="570"/>
                  </a:lnTo>
                  <a:cubicBezTo>
                    <a:pt x="673" y="547"/>
                    <a:pt x="670" y="520"/>
                    <a:pt x="653" y="507"/>
                  </a:cubicBezTo>
                  <a:cubicBezTo>
                    <a:pt x="607" y="478"/>
                    <a:pt x="563" y="446"/>
                    <a:pt x="516" y="417"/>
                  </a:cubicBezTo>
                  <a:cubicBezTo>
                    <a:pt x="501" y="408"/>
                    <a:pt x="482" y="412"/>
                    <a:pt x="466" y="421"/>
                  </a:cubicBezTo>
                  <a:cubicBezTo>
                    <a:pt x="452" y="428"/>
                    <a:pt x="414" y="450"/>
                    <a:pt x="405" y="455"/>
                  </a:cubicBezTo>
                  <a:cubicBezTo>
                    <a:pt x="398" y="451"/>
                    <a:pt x="367" y="431"/>
                    <a:pt x="302" y="366"/>
                  </a:cubicBezTo>
                  <a:cubicBezTo>
                    <a:pt x="237" y="301"/>
                    <a:pt x="218" y="270"/>
                    <a:pt x="213" y="264"/>
                  </a:cubicBezTo>
                  <a:cubicBezTo>
                    <a:pt x="219" y="254"/>
                    <a:pt x="240" y="216"/>
                    <a:pt x="248" y="203"/>
                  </a:cubicBezTo>
                  <a:cubicBezTo>
                    <a:pt x="258" y="184"/>
                    <a:pt x="259" y="165"/>
                    <a:pt x="251" y="152"/>
                  </a:cubicBezTo>
                  <a:cubicBezTo>
                    <a:pt x="234" y="126"/>
                    <a:pt x="220" y="104"/>
                    <a:pt x="206" y="83"/>
                  </a:cubicBezTo>
                  <a:cubicBezTo>
                    <a:pt x="185" y="52"/>
                    <a:pt x="166" y="22"/>
                    <a:pt x="161" y="15"/>
                  </a:cubicBezTo>
                  <a:cubicBezTo>
                    <a:pt x="155" y="7"/>
                    <a:pt x="145" y="1"/>
                    <a:pt x="133" y="1"/>
                  </a:cubicBezTo>
                  <a:close/>
                  <a:moveTo>
                    <a:pt x="139" y="31"/>
                  </a:moveTo>
                  <a:cubicBezTo>
                    <a:pt x="142" y="34"/>
                    <a:pt x="163" y="66"/>
                    <a:pt x="183" y="97"/>
                  </a:cubicBezTo>
                  <a:cubicBezTo>
                    <a:pt x="204" y="128"/>
                    <a:pt x="225" y="160"/>
                    <a:pt x="228" y="166"/>
                  </a:cubicBezTo>
                  <a:cubicBezTo>
                    <a:pt x="231" y="176"/>
                    <a:pt x="228" y="182"/>
                    <a:pt x="224" y="190"/>
                  </a:cubicBezTo>
                  <a:cubicBezTo>
                    <a:pt x="210" y="216"/>
                    <a:pt x="195" y="242"/>
                    <a:pt x="182" y="264"/>
                  </a:cubicBezTo>
                  <a:cubicBezTo>
                    <a:pt x="224" y="325"/>
                    <a:pt x="242" y="342"/>
                    <a:pt x="284" y="385"/>
                  </a:cubicBezTo>
                  <a:cubicBezTo>
                    <a:pt x="321" y="421"/>
                    <a:pt x="359" y="459"/>
                    <a:pt x="404" y="486"/>
                  </a:cubicBezTo>
                  <a:cubicBezTo>
                    <a:pt x="429" y="472"/>
                    <a:pt x="453" y="458"/>
                    <a:pt x="478" y="444"/>
                  </a:cubicBezTo>
                  <a:cubicBezTo>
                    <a:pt x="486" y="439"/>
                    <a:pt x="495" y="440"/>
                    <a:pt x="503" y="440"/>
                  </a:cubicBezTo>
                  <a:cubicBezTo>
                    <a:pt x="513" y="447"/>
                    <a:pt x="630" y="524"/>
                    <a:pt x="637" y="529"/>
                  </a:cubicBezTo>
                  <a:cubicBezTo>
                    <a:pt x="639" y="530"/>
                    <a:pt x="645" y="541"/>
                    <a:pt x="635" y="555"/>
                  </a:cubicBezTo>
                  <a:lnTo>
                    <a:pt x="635" y="555"/>
                  </a:lnTo>
                  <a:lnTo>
                    <a:pt x="635" y="555"/>
                  </a:lnTo>
                  <a:cubicBezTo>
                    <a:pt x="630" y="563"/>
                    <a:pt x="611" y="586"/>
                    <a:pt x="592" y="606"/>
                  </a:cubicBezTo>
                  <a:cubicBezTo>
                    <a:pt x="582" y="616"/>
                    <a:pt x="572" y="626"/>
                    <a:pt x="564" y="632"/>
                  </a:cubicBezTo>
                  <a:cubicBezTo>
                    <a:pt x="556" y="638"/>
                    <a:pt x="548" y="641"/>
                    <a:pt x="548" y="641"/>
                  </a:cubicBezTo>
                  <a:cubicBezTo>
                    <a:pt x="535" y="640"/>
                    <a:pt x="506" y="640"/>
                    <a:pt x="453" y="615"/>
                  </a:cubicBezTo>
                  <a:cubicBezTo>
                    <a:pt x="400" y="590"/>
                    <a:pt x="325" y="541"/>
                    <a:pt x="226" y="442"/>
                  </a:cubicBezTo>
                  <a:lnTo>
                    <a:pt x="226" y="442"/>
                  </a:lnTo>
                  <a:lnTo>
                    <a:pt x="226" y="442"/>
                  </a:lnTo>
                  <a:cubicBezTo>
                    <a:pt x="127" y="343"/>
                    <a:pt x="78" y="268"/>
                    <a:pt x="53" y="215"/>
                  </a:cubicBezTo>
                  <a:cubicBezTo>
                    <a:pt x="28" y="162"/>
                    <a:pt x="28" y="133"/>
                    <a:pt x="28" y="120"/>
                  </a:cubicBezTo>
                  <a:cubicBezTo>
                    <a:pt x="28" y="120"/>
                    <a:pt x="30" y="113"/>
                    <a:pt x="36" y="104"/>
                  </a:cubicBezTo>
                  <a:cubicBezTo>
                    <a:pt x="43" y="96"/>
                    <a:pt x="52" y="86"/>
                    <a:pt x="62" y="76"/>
                  </a:cubicBezTo>
                  <a:cubicBezTo>
                    <a:pt x="82" y="57"/>
                    <a:pt x="105" y="39"/>
                    <a:pt x="113" y="33"/>
                  </a:cubicBezTo>
                  <a:cubicBezTo>
                    <a:pt x="123" y="26"/>
                    <a:pt x="132" y="24"/>
                    <a:pt x="139" y="31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Headphones"/>
            <p:cNvSpPr>
              <a:spLocks noChangeAspect="1" noEditPoints="1"/>
            </p:cNvSpPr>
            <p:nvPr/>
          </p:nvSpPr>
          <p:spPr bwMode="auto">
            <a:xfrm>
              <a:off x="4258541" y="4079242"/>
              <a:ext cx="263339" cy="194310"/>
            </a:xfrm>
            <a:custGeom>
              <a:avLst/>
              <a:gdLst>
                <a:gd name="T0" fmla="*/ 334 w 667"/>
                <a:gd name="T1" fmla="*/ 0 h 494"/>
                <a:gd name="T2" fmla="*/ 95 w 667"/>
                <a:gd name="T3" fmla="*/ 216 h 494"/>
                <a:gd name="T4" fmla="*/ 69 w 667"/>
                <a:gd name="T5" fmla="*/ 242 h 494"/>
                <a:gd name="T6" fmla="*/ 22 w 667"/>
                <a:gd name="T7" fmla="*/ 276 h 494"/>
                <a:gd name="T8" fmla="*/ 0 w 667"/>
                <a:gd name="T9" fmla="*/ 354 h 494"/>
                <a:gd name="T10" fmla="*/ 22 w 667"/>
                <a:gd name="T11" fmla="*/ 432 h 494"/>
                <a:gd name="T12" fmla="*/ 69 w 667"/>
                <a:gd name="T13" fmla="*/ 466 h 494"/>
                <a:gd name="T14" fmla="*/ 107 w 667"/>
                <a:gd name="T15" fmla="*/ 494 h 494"/>
                <a:gd name="T16" fmla="*/ 147 w 667"/>
                <a:gd name="T17" fmla="*/ 454 h 494"/>
                <a:gd name="T18" fmla="*/ 147 w 667"/>
                <a:gd name="T19" fmla="*/ 254 h 494"/>
                <a:gd name="T20" fmla="*/ 122 w 667"/>
                <a:gd name="T21" fmla="*/ 217 h 494"/>
                <a:gd name="T22" fmla="*/ 334 w 667"/>
                <a:gd name="T23" fmla="*/ 27 h 494"/>
                <a:gd name="T24" fmla="*/ 546 w 667"/>
                <a:gd name="T25" fmla="*/ 217 h 494"/>
                <a:gd name="T26" fmla="*/ 520 w 667"/>
                <a:gd name="T27" fmla="*/ 254 h 494"/>
                <a:gd name="T28" fmla="*/ 520 w 667"/>
                <a:gd name="T29" fmla="*/ 454 h 494"/>
                <a:gd name="T30" fmla="*/ 560 w 667"/>
                <a:gd name="T31" fmla="*/ 494 h 494"/>
                <a:gd name="T32" fmla="*/ 598 w 667"/>
                <a:gd name="T33" fmla="*/ 466 h 494"/>
                <a:gd name="T34" fmla="*/ 645 w 667"/>
                <a:gd name="T35" fmla="*/ 432 h 494"/>
                <a:gd name="T36" fmla="*/ 667 w 667"/>
                <a:gd name="T37" fmla="*/ 354 h 494"/>
                <a:gd name="T38" fmla="*/ 645 w 667"/>
                <a:gd name="T39" fmla="*/ 276 h 494"/>
                <a:gd name="T40" fmla="*/ 598 w 667"/>
                <a:gd name="T41" fmla="*/ 242 h 494"/>
                <a:gd name="T42" fmla="*/ 573 w 667"/>
                <a:gd name="T43" fmla="*/ 216 h 494"/>
                <a:gd name="T44" fmla="*/ 334 w 667"/>
                <a:gd name="T45" fmla="*/ 0 h 494"/>
                <a:gd name="T46" fmla="*/ 107 w 667"/>
                <a:gd name="T47" fmla="*/ 240 h 494"/>
                <a:gd name="T48" fmla="*/ 120 w 667"/>
                <a:gd name="T49" fmla="*/ 254 h 494"/>
                <a:gd name="T50" fmla="*/ 120 w 667"/>
                <a:gd name="T51" fmla="*/ 454 h 494"/>
                <a:gd name="T52" fmla="*/ 107 w 667"/>
                <a:gd name="T53" fmla="*/ 467 h 494"/>
                <a:gd name="T54" fmla="*/ 94 w 667"/>
                <a:gd name="T55" fmla="*/ 454 h 494"/>
                <a:gd name="T56" fmla="*/ 94 w 667"/>
                <a:gd name="T57" fmla="*/ 254 h 494"/>
                <a:gd name="T58" fmla="*/ 107 w 667"/>
                <a:gd name="T59" fmla="*/ 240 h 494"/>
                <a:gd name="T60" fmla="*/ 560 w 667"/>
                <a:gd name="T61" fmla="*/ 240 h 494"/>
                <a:gd name="T62" fmla="*/ 574 w 667"/>
                <a:gd name="T63" fmla="*/ 254 h 494"/>
                <a:gd name="T64" fmla="*/ 574 w 667"/>
                <a:gd name="T65" fmla="*/ 454 h 494"/>
                <a:gd name="T66" fmla="*/ 560 w 667"/>
                <a:gd name="T67" fmla="*/ 467 h 494"/>
                <a:gd name="T68" fmla="*/ 547 w 667"/>
                <a:gd name="T69" fmla="*/ 454 h 494"/>
                <a:gd name="T70" fmla="*/ 547 w 667"/>
                <a:gd name="T71" fmla="*/ 254 h 494"/>
                <a:gd name="T72" fmla="*/ 560 w 667"/>
                <a:gd name="T73" fmla="*/ 240 h 494"/>
                <a:gd name="T74" fmla="*/ 67 w 667"/>
                <a:gd name="T75" fmla="*/ 270 h 494"/>
                <a:gd name="T76" fmla="*/ 67 w 667"/>
                <a:gd name="T77" fmla="*/ 438 h 494"/>
                <a:gd name="T78" fmla="*/ 44 w 667"/>
                <a:gd name="T79" fmla="*/ 417 h 494"/>
                <a:gd name="T80" fmla="*/ 27 w 667"/>
                <a:gd name="T81" fmla="*/ 354 h 494"/>
                <a:gd name="T82" fmla="*/ 44 w 667"/>
                <a:gd name="T83" fmla="*/ 290 h 494"/>
                <a:gd name="T84" fmla="*/ 67 w 667"/>
                <a:gd name="T85" fmla="*/ 270 h 494"/>
                <a:gd name="T86" fmla="*/ 600 w 667"/>
                <a:gd name="T87" fmla="*/ 270 h 494"/>
                <a:gd name="T88" fmla="*/ 623 w 667"/>
                <a:gd name="T89" fmla="*/ 290 h 494"/>
                <a:gd name="T90" fmla="*/ 640 w 667"/>
                <a:gd name="T91" fmla="*/ 354 h 494"/>
                <a:gd name="T92" fmla="*/ 623 w 667"/>
                <a:gd name="T93" fmla="*/ 417 h 494"/>
                <a:gd name="T94" fmla="*/ 600 w 667"/>
                <a:gd name="T95" fmla="*/ 438 h 494"/>
                <a:gd name="T96" fmla="*/ 600 w 667"/>
                <a:gd name="T97" fmla="*/ 27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7" h="494">
                  <a:moveTo>
                    <a:pt x="334" y="0"/>
                  </a:moveTo>
                  <a:cubicBezTo>
                    <a:pt x="210" y="0"/>
                    <a:pt x="107" y="95"/>
                    <a:pt x="95" y="216"/>
                  </a:cubicBezTo>
                  <a:cubicBezTo>
                    <a:pt x="83" y="220"/>
                    <a:pt x="73" y="229"/>
                    <a:pt x="69" y="242"/>
                  </a:cubicBezTo>
                  <a:cubicBezTo>
                    <a:pt x="50" y="245"/>
                    <a:pt x="34" y="258"/>
                    <a:pt x="22" y="276"/>
                  </a:cubicBezTo>
                  <a:cubicBezTo>
                    <a:pt x="8" y="296"/>
                    <a:pt x="0" y="324"/>
                    <a:pt x="0" y="354"/>
                  </a:cubicBezTo>
                  <a:cubicBezTo>
                    <a:pt x="0" y="384"/>
                    <a:pt x="8" y="411"/>
                    <a:pt x="22" y="432"/>
                  </a:cubicBezTo>
                  <a:cubicBezTo>
                    <a:pt x="34" y="449"/>
                    <a:pt x="50" y="462"/>
                    <a:pt x="69" y="466"/>
                  </a:cubicBezTo>
                  <a:cubicBezTo>
                    <a:pt x="74" y="482"/>
                    <a:pt x="89" y="494"/>
                    <a:pt x="107" y="494"/>
                  </a:cubicBezTo>
                  <a:cubicBezTo>
                    <a:pt x="129" y="494"/>
                    <a:pt x="147" y="476"/>
                    <a:pt x="147" y="454"/>
                  </a:cubicBezTo>
                  <a:lnTo>
                    <a:pt x="147" y="254"/>
                  </a:lnTo>
                  <a:cubicBezTo>
                    <a:pt x="147" y="237"/>
                    <a:pt x="137" y="223"/>
                    <a:pt x="122" y="217"/>
                  </a:cubicBezTo>
                  <a:cubicBezTo>
                    <a:pt x="134" y="110"/>
                    <a:pt x="224" y="27"/>
                    <a:pt x="334" y="27"/>
                  </a:cubicBezTo>
                  <a:cubicBezTo>
                    <a:pt x="444" y="27"/>
                    <a:pt x="534" y="110"/>
                    <a:pt x="546" y="217"/>
                  </a:cubicBezTo>
                  <a:cubicBezTo>
                    <a:pt x="531" y="223"/>
                    <a:pt x="520" y="237"/>
                    <a:pt x="520" y="254"/>
                  </a:cubicBezTo>
                  <a:lnTo>
                    <a:pt x="520" y="454"/>
                  </a:lnTo>
                  <a:cubicBezTo>
                    <a:pt x="520" y="476"/>
                    <a:pt x="539" y="494"/>
                    <a:pt x="560" y="494"/>
                  </a:cubicBezTo>
                  <a:cubicBezTo>
                    <a:pt x="578" y="494"/>
                    <a:pt x="593" y="482"/>
                    <a:pt x="598" y="466"/>
                  </a:cubicBezTo>
                  <a:cubicBezTo>
                    <a:pt x="617" y="462"/>
                    <a:pt x="634" y="449"/>
                    <a:pt x="645" y="432"/>
                  </a:cubicBezTo>
                  <a:cubicBezTo>
                    <a:pt x="659" y="411"/>
                    <a:pt x="667" y="384"/>
                    <a:pt x="667" y="354"/>
                  </a:cubicBezTo>
                  <a:cubicBezTo>
                    <a:pt x="667" y="324"/>
                    <a:pt x="659" y="296"/>
                    <a:pt x="645" y="276"/>
                  </a:cubicBezTo>
                  <a:cubicBezTo>
                    <a:pt x="634" y="258"/>
                    <a:pt x="617" y="245"/>
                    <a:pt x="598" y="242"/>
                  </a:cubicBezTo>
                  <a:cubicBezTo>
                    <a:pt x="594" y="229"/>
                    <a:pt x="585" y="220"/>
                    <a:pt x="573" y="216"/>
                  </a:cubicBezTo>
                  <a:cubicBezTo>
                    <a:pt x="560" y="95"/>
                    <a:pt x="458" y="0"/>
                    <a:pt x="334" y="0"/>
                  </a:cubicBezTo>
                  <a:close/>
                  <a:moveTo>
                    <a:pt x="107" y="240"/>
                  </a:moveTo>
                  <a:cubicBezTo>
                    <a:pt x="115" y="240"/>
                    <a:pt x="120" y="246"/>
                    <a:pt x="120" y="254"/>
                  </a:cubicBezTo>
                  <a:lnTo>
                    <a:pt x="120" y="454"/>
                  </a:lnTo>
                  <a:cubicBezTo>
                    <a:pt x="120" y="461"/>
                    <a:pt x="115" y="467"/>
                    <a:pt x="107" y="467"/>
                  </a:cubicBezTo>
                  <a:cubicBezTo>
                    <a:pt x="100" y="467"/>
                    <a:pt x="94" y="461"/>
                    <a:pt x="94" y="454"/>
                  </a:cubicBezTo>
                  <a:lnTo>
                    <a:pt x="94" y="254"/>
                  </a:lnTo>
                  <a:cubicBezTo>
                    <a:pt x="94" y="246"/>
                    <a:pt x="100" y="240"/>
                    <a:pt x="107" y="240"/>
                  </a:cubicBezTo>
                  <a:close/>
                  <a:moveTo>
                    <a:pt x="560" y="240"/>
                  </a:moveTo>
                  <a:cubicBezTo>
                    <a:pt x="568" y="240"/>
                    <a:pt x="574" y="246"/>
                    <a:pt x="574" y="254"/>
                  </a:cubicBezTo>
                  <a:lnTo>
                    <a:pt x="574" y="454"/>
                  </a:lnTo>
                  <a:cubicBezTo>
                    <a:pt x="574" y="461"/>
                    <a:pt x="568" y="467"/>
                    <a:pt x="560" y="467"/>
                  </a:cubicBezTo>
                  <a:cubicBezTo>
                    <a:pt x="553" y="467"/>
                    <a:pt x="547" y="461"/>
                    <a:pt x="547" y="454"/>
                  </a:cubicBezTo>
                  <a:lnTo>
                    <a:pt x="547" y="254"/>
                  </a:lnTo>
                  <a:cubicBezTo>
                    <a:pt x="547" y="246"/>
                    <a:pt x="553" y="240"/>
                    <a:pt x="560" y="240"/>
                  </a:cubicBezTo>
                  <a:close/>
                  <a:moveTo>
                    <a:pt x="67" y="270"/>
                  </a:moveTo>
                  <a:lnTo>
                    <a:pt x="67" y="438"/>
                  </a:lnTo>
                  <a:cubicBezTo>
                    <a:pt x="59" y="434"/>
                    <a:pt x="51" y="427"/>
                    <a:pt x="44" y="417"/>
                  </a:cubicBezTo>
                  <a:cubicBezTo>
                    <a:pt x="34" y="402"/>
                    <a:pt x="27" y="379"/>
                    <a:pt x="27" y="354"/>
                  </a:cubicBezTo>
                  <a:cubicBezTo>
                    <a:pt x="27" y="329"/>
                    <a:pt x="34" y="306"/>
                    <a:pt x="44" y="290"/>
                  </a:cubicBezTo>
                  <a:cubicBezTo>
                    <a:pt x="51" y="280"/>
                    <a:pt x="59" y="274"/>
                    <a:pt x="67" y="270"/>
                  </a:cubicBezTo>
                  <a:close/>
                  <a:moveTo>
                    <a:pt x="600" y="270"/>
                  </a:moveTo>
                  <a:cubicBezTo>
                    <a:pt x="609" y="274"/>
                    <a:pt x="616" y="280"/>
                    <a:pt x="623" y="290"/>
                  </a:cubicBezTo>
                  <a:cubicBezTo>
                    <a:pt x="634" y="306"/>
                    <a:pt x="640" y="329"/>
                    <a:pt x="640" y="354"/>
                  </a:cubicBezTo>
                  <a:cubicBezTo>
                    <a:pt x="640" y="379"/>
                    <a:pt x="634" y="402"/>
                    <a:pt x="623" y="417"/>
                  </a:cubicBezTo>
                  <a:cubicBezTo>
                    <a:pt x="616" y="427"/>
                    <a:pt x="609" y="434"/>
                    <a:pt x="600" y="438"/>
                  </a:cubicBezTo>
                  <a:lnTo>
                    <a:pt x="600" y="27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97776" y="366328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전화걸기</a:t>
              </a:r>
              <a:endParaRPr lang="en-US" altLang="ko-KR" sz="800" dirty="0" smtClean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97776" y="4066584"/>
              <a:ext cx="10038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▶ 음성</a:t>
              </a:r>
              <a:r>
                <a:rPr lang="en-US" altLang="ko-KR" sz="800" dirty="0" smtClean="0"/>
                <a:t>(</a:t>
              </a:r>
              <a:r>
                <a:rPr lang="ko-KR" altLang="en-US" sz="800" dirty="0" err="1" smtClean="0"/>
                <a:t>녹취</a:t>
              </a:r>
              <a:r>
                <a:rPr lang="en-US" altLang="ko-KR" sz="800" dirty="0" smtClean="0"/>
                <a:t>)</a:t>
              </a:r>
              <a:r>
                <a:rPr lang="ko-KR" altLang="en-US" sz="800" dirty="0" smtClean="0"/>
                <a:t>듣기</a:t>
              </a:r>
              <a:endParaRPr lang="en-US" altLang="ko-KR" sz="800" dirty="0" smtClean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895293" y="4886132"/>
              <a:ext cx="755703" cy="21121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닫기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3899" y="4886132"/>
              <a:ext cx="755703" cy="21121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T/A 2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차등록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타원 58"/>
          <p:cNvSpPr/>
          <p:nvPr/>
        </p:nvSpPr>
        <p:spPr>
          <a:xfrm>
            <a:off x="2364651" y="1910729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bg1"/>
                </a:solidFill>
              </a:rPr>
              <a:t>2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40807" y="2582600"/>
            <a:ext cx="22717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T/A</a:t>
            </a:r>
            <a:r>
              <a:rPr lang="ko-KR" altLang="en-US" sz="800" dirty="0" smtClean="0"/>
              <a:t>결과값은 </a:t>
            </a:r>
            <a:r>
              <a:rPr lang="en-US" altLang="ko-KR" sz="800" dirty="0" smtClean="0"/>
              <a:t>WK</a:t>
            </a:r>
            <a:r>
              <a:rPr lang="ko-KR" altLang="en-US" sz="800" dirty="0" smtClean="0"/>
              <a:t>가 작성 후 저장 시점에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로우데이터에 반영됨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T/A</a:t>
            </a:r>
            <a:r>
              <a:rPr lang="ko-KR" altLang="en-US" sz="800" dirty="0" smtClean="0"/>
              <a:t>차수는 순차적으로 작성이 완료되어야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다음 차수를 작성 할 수 있음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예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최초 작성시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차 작성 버튼 활성화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   2,3,4,5</a:t>
            </a:r>
            <a:r>
              <a:rPr lang="ko-KR" altLang="en-US" sz="800" dirty="0" smtClean="0"/>
              <a:t>차 작성 버튼 비활성화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  1</a:t>
            </a:r>
            <a:r>
              <a:rPr lang="ko-KR" altLang="en-US" sz="800" dirty="0" smtClean="0"/>
              <a:t>차 작성 후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차 작성 버튼 활성화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  3,4,5</a:t>
            </a:r>
            <a:r>
              <a:rPr lang="ko-KR" altLang="en-US" sz="800" dirty="0" smtClean="0"/>
              <a:t>차 작성 버튼 비활성화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110402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834665" y="240457"/>
            <a:ext cx="1994099" cy="18891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/>
              <a:t>고</a:t>
            </a:r>
            <a:r>
              <a:rPr lang="ko-KR" altLang="en-US" sz="800" dirty="0"/>
              <a:t>객</a:t>
            </a:r>
            <a:r>
              <a:rPr lang="ko-KR" altLang="en-US" sz="800" dirty="0" smtClean="0"/>
              <a:t>관리 관리</a:t>
            </a:r>
            <a:endParaRPr lang="ko-KR" altLang="en-US" sz="800" dirty="0"/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3762734" y="240456"/>
            <a:ext cx="3780420" cy="18891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/>
              <a:t>LNB &gt; DB</a:t>
            </a:r>
            <a:r>
              <a:rPr lang="ko-KR" altLang="en-US" sz="800" dirty="0"/>
              <a:t>관리</a:t>
            </a:r>
            <a:r>
              <a:rPr lang="en-US" altLang="ko-KR" sz="800" dirty="0"/>
              <a:t>&gt; </a:t>
            </a:r>
            <a:r>
              <a:rPr lang="ko-KR" altLang="en-US" sz="800" dirty="0" err="1" smtClean="0"/>
              <a:t>고객현황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/>
              <a:t>상세보기 </a:t>
            </a:r>
            <a:r>
              <a:rPr lang="en-US" altLang="ko-KR" sz="800" dirty="0"/>
              <a:t>&gt; </a:t>
            </a:r>
            <a:r>
              <a:rPr lang="ko-KR" altLang="en-US" sz="800" dirty="0" smtClean="0"/>
              <a:t>고객상세페이지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진행결과</a:t>
            </a:r>
            <a:r>
              <a:rPr lang="ko-KR" altLang="en-US" sz="800" dirty="0" smtClean="0"/>
              <a:t> 및 </a:t>
            </a:r>
            <a:r>
              <a:rPr lang="en-US" altLang="ko-KR" sz="800" dirty="0" smtClean="0"/>
              <a:t>T/A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결과 등록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1558196" y="1235778"/>
            <a:ext cx="2242676" cy="460994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558196" y="1557430"/>
            <a:ext cx="2242676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58196" y="1288882"/>
            <a:ext cx="2242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 상세 페이지                                </a:t>
            </a:r>
            <a:r>
              <a:rPr lang="en-US" altLang="ko-KR" sz="800" b="1" dirty="0" smtClean="0"/>
              <a:t>X</a:t>
            </a:r>
            <a:r>
              <a:rPr lang="ko-KR" altLang="en-US" sz="800" dirty="0" smtClean="0"/>
              <a:t>                                 </a:t>
            </a:r>
            <a:endParaRPr lang="ko-KR" altLang="en-US" sz="8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93617"/>
              </p:ext>
            </p:extLst>
          </p:nvPr>
        </p:nvGraphicFramePr>
        <p:xfrm>
          <a:off x="1566140" y="1709427"/>
          <a:ext cx="223473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292">
                  <a:extLst>
                    <a:ext uri="{9D8B030D-6E8A-4147-A177-3AD203B41FA5}">
                      <a16:colId xmlns:a16="http://schemas.microsoft.com/office/drawing/2014/main" val="2082157712"/>
                    </a:ext>
                  </a:extLst>
                </a:gridCol>
                <a:gridCol w="1510440">
                  <a:extLst>
                    <a:ext uri="{9D8B030D-6E8A-4147-A177-3AD203B41FA5}">
                      <a16:colId xmlns:a16="http://schemas.microsoft.com/office/drawing/2014/main" val="1861706931"/>
                    </a:ext>
                  </a:extLst>
                </a:gridCol>
              </a:tblGrid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항목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1860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고객명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12305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전화번호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010-0000-0000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4062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생년월일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1980.01.01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2796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주소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pc="-150" dirty="0" smtClean="0"/>
                        <a:t>서울시 강남구 </a:t>
                      </a:r>
                      <a:r>
                        <a:rPr lang="ko-KR" altLang="en-US" sz="800" spc="-150" dirty="0" err="1" smtClean="0"/>
                        <a:t>언주로</a:t>
                      </a:r>
                      <a:r>
                        <a:rPr lang="ko-KR" altLang="en-US" sz="800" spc="-150" dirty="0" smtClean="0"/>
                        <a:t> </a:t>
                      </a:r>
                      <a:r>
                        <a:rPr lang="en-US" altLang="ko-KR" sz="800" spc="-150" dirty="0" smtClean="0"/>
                        <a:t>121</a:t>
                      </a:r>
                      <a:r>
                        <a:rPr lang="ko-KR" altLang="en-US" sz="800" spc="-150" dirty="0" smtClean="0"/>
                        <a:t>길 </a:t>
                      </a:r>
                      <a:r>
                        <a:rPr lang="en-US" altLang="ko-KR" sz="800" spc="-150" dirty="0" smtClean="0"/>
                        <a:t>17</a:t>
                      </a:r>
                      <a:endParaRPr lang="ko-KR" altLang="en-US" sz="800" spc="-15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578604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상세주소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파인시티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80601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진행결과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8336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1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41272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2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950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3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07933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4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572406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5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08259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키트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586717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AP</a:t>
                      </a:r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029887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PT</a:t>
                      </a:r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397893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2287716" y="5046845"/>
            <a:ext cx="914400" cy="21121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452" y="50616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수정하기</a:t>
            </a:r>
            <a:endParaRPr lang="en-US" altLang="ko-KR" sz="800" dirty="0" smtClean="0"/>
          </a:p>
        </p:txBody>
      </p:sp>
      <p:sp>
        <p:nvSpPr>
          <p:cNvPr id="59" name="타원 58"/>
          <p:cNvSpPr/>
          <p:nvPr/>
        </p:nvSpPr>
        <p:spPr>
          <a:xfrm>
            <a:off x="2243368" y="4980921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51025"/>
              </p:ext>
            </p:extLst>
          </p:nvPr>
        </p:nvGraphicFramePr>
        <p:xfrm>
          <a:off x="17982" y="1765946"/>
          <a:ext cx="1326925" cy="300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25">
                  <a:extLst>
                    <a:ext uri="{9D8B030D-6E8A-4147-A177-3AD203B41FA5}">
                      <a16:colId xmlns:a16="http://schemas.microsoft.com/office/drawing/2014/main" val="2688357564"/>
                    </a:ext>
                  </a:extLst>
                </a:gridCol>
              </a:tblGrid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진행결과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▼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72712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장기부재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(A/S)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95359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거절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(A/S)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521337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단순변심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(A/S)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1955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불완전동의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(A/S)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65978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결번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(A/S)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921896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연령기준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불충족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(A/S)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89181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보험관계자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99124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통화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69022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유전자검사중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02653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유전자결과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확인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67046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계약진행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262533"/>
                  </a:ext>
                </a:extLst>
              </a:tr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계약완료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56504"/>
                  </a:ext>
                </a:extLst>
              </a:tr>
            </a:tbl>
          </a:graphicData>
        </a:graphic>
      </p:graphicFrame>
      <p:cxnSp>
        <p:nvCxnSpPr>
          <p:cNvPr id="61" name="직선 화살표 연결선 60"/>
          <p:cNvCxnSpPr/>
          <p:nvPr/>
        </p:nvCxnSpPr>
        <p:spPr>
          <a:xfrm flipH="1" flipV="1">
            <a:off x="1338523" y="3049344"/>
            <a:ext cx="1072323" cy="20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685" y="845588"/>
            <a:ext cx="1186021" cy="2098661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301" y="845588"/>
            <a:ext cx="1188636" cy="1904088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020351" y="630144"/>
            <a:ext cx="40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6136803" y="630144"/>
            <a:ext cx="40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cxnSp>
        <p:nvCxnSpPr>
          <p:cNvPr id="75" name="꺾인 연결선 74"/>
          <p:cNvCxnSpPr>
            <a:stCxn id="92" idx="4"/>
            <a:endCxn id="69" idx="2"/>
          </p:cNvCxnSpPr>
          <p:nvPr/>
        </p:nvCxnSpPr>
        <p:spPr>
          <a:xfrm rot="16200000" flipH="1">
            <a:off x="5434169" y="2881767"/>
            <a:ext cx="239748" cy="4298966"/>
          </a:xfrm>
          <a:prstGeom prst="bentConnector3">
            <a:avLst>
              <a:gd name="adj1" fmla="val 1953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384852" y="1300523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475306" y="3234004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316832" y="4269529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316832" y="4484009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344183" y="3016268"/>
            <a:ext cx="1010486" cy="1632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진행결과</a:t>
            </a:r>
            <a:r>
              <a:rPr lang="ko-KR" altLang="en-US" sz="700" dirty="0" smtClean="0">
                <a:solidFill>
                  <a:schemeClr val="tx1"/>
                </a:solidFill>
              </a:rPr>
              <a:t>  ▼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368752" y="3015343"/>
            <a:ext cx="394015" cy="1632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83" name="타원 82"/>
          <p:cNvSpPr/>
          <p:nvPr/>
        </p:nvSpPr>
        <p:spPr>
          <a:xfrm>
            <a:off x="2379997" y="2982697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cxnSp>
        <p:nvCxnSpPr>
          <p:cNvPr id="90" name="꺾인 연결선 89"/>
          <p:cNvCxnSpPr>
            <a:endCxn id="62" idx="2"/>
          </p:cNvCxnSpPr>
          <p:nvPr/>
        </p:nvCxnSpPr>
        <p:spPr>
          <a:xfrm flipV="1">
            <a:off x="3656217" y="2944249"/>
            <a:ext cx="1405479" cy="3887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8" idx="6"/>
            <a:endCxn id="63" idx="2"/>
          </p:cNvCxnSpPr>
          <p:nvPr/>
        </p:nvCxnSpPr>
        <p:spPr>
          <a:xfrm flipV="1">
            <a:off x="3656215" y="2749676"/>
            <a:ext cx="2701404" cy="5747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314105" y="4730467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V="1">
            <a:off x="3472895" y="4325316"/>
            <a:ext cx="419283" cy="5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endCxn id="73" idx="2"/>
          </p:cNvCxnSpPr>
          <p:nvPr/>
        </p:nvCxnSpPr>
        <p:spPr>
          <a:xfrm>
            <a:off x="3495014" y="4561601"/>
            <a:ext cx="2697278" cy="575670"/>
          </a:xfrm>
          <a:prstGeom prst="bentConnector4">
            <a:avLst>
              <a:gd name="adj1" fmla="val 8235"/>
              <a:gd name="adj2" fmla="val 1291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2" descr="CALL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24" y="2152841"/>
            <a:ext cx="167005" cy="16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타원 95"/>
          <p:cNvSpPr/>
          <p:nvPr/>
        </p:nvSpPr>
        <p:spPr>
          <a:xfrm>
            <a:off x="3766211" y="2142875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8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64170"/>
              </p:ext>
            </p:extLst>
          </p:nvPr>
        </p:nvGraphicFramePr>
        <p:xfrm>
          <a:off x="7640807" y="672081"/>
          <a:ext cx="2268000" cy="2842560"/>
        </p:xfrm>
        <a:graphic>
          <a:graphicData uri="http://schemas.openxmlformats.org/drawingml/2006/table">
            <a:tbl>
              <a:tblPr/>
              <a:tblGrid>
                <a:gridCol w="251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터치 시 고객 정보 수정 페이지 이동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고객 정보 수정 페이지 닫힘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신규고객 페이지 이동 </a:t>
                      </a:r>
                      <a:r>
                        <a:rPr lang="en-US" altLang="ko-KR" sz="800" baseline="0" dirty="0" smtClean="0"/>
                        <a:t>– </a:t>
                      </a:r>
                      <a:r>
                        <a:rPr lang="ko-KR" altLang="en-US" sz="800" baseline="0" dirty="0" smtClean="0"/>
                        <a:t>정보 저장 </a:t>
                      </a:r>
                      <a:r>
                        <a:rPr lang="en-US" altLang="ko-KR" sz="800" baseline="0" dirty="0" smtClean="0"/>
                        <a:t>X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진행결과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  <a:r>
                        <a:rPr lang="ko-KR" altLang="en-US" sz="800" baseline="0" dirty="0" smtClean="0"/>
                        <a:t>로 변경 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801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T/A </a:t>
                      </a:r>
                      <a:r>
                        <a:rPr lang="ko-KR" altLang="en-US" sz="800" dirty="0" smtClean="0"/>
                        <a:t>내용 등록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수정 팝업 출력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98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키트 </a:t>
                      </a:r>
                      <a:r>
                        <a:rPr lang="ko-KR" altLang="en-US" sz="800" dirty="0" err="1" smtClean="0"/>
                        <a:t>갯수</a:t>
                      </a:r>
                      <a:r>
                        <a:rPr lang="ko-KR" altLang="en-US" sz="800" dirty="0" smtClean="0"/>
                        <a:t> 등록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팝업 출력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416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AP</a:t>
                      </a:r>
                      <a:r>
                        <a:rPr lang="ko-KR" altLang="en-US" sz="800" dirty="0" smtClean="0"/>
                        <a:t>결과 등록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팝업 출력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58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PT</a:t>
                      </a:r>
                      <a:r>
                        <a:rPr lang="ko-KR" altLang="en-US" sz="800" dirty="0" smtClean="0"/>
                        <a:t>결과 등록 팝업 출력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9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전화 아이콘 클릭 시 해당 전화번호로 통화 가능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73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Text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입력 필드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고객명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err="1" smtClean="0"/>
                        <a:t>상세주소</a:t>
                      </a:r>
                      <a:r>
                        <a:rPr lang="en-US" altLang="ko-KR" sz="800" baseline="0" dirty="0" smtClean="0"/>
                        <a:t>/AP</a:t>
                      </a:r>
                      <a:r>
                        <a:rPr lang="ko-KR" altLang="en-US" sz="800" baseline="0" dirty="0" smtClean="0"/>
                        <a:t>결과</a:t>
                      </a:r>
                      <a:r>
                        <a:rPr lang="en-US" altLang="ko-KR" sz="800" baseline="0" dirty="0" smtClean="0"/>
                        <a:t>/PT</a:t>
                      </a:r>
                      <a:r>
                        <a:rPr lang="ko-KR" altLang="en-US" sz="800" baseline="0" dirty="0" smtClean="0"/>
                        <a:t>결과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/>
                        <a:t>숫자 입력 필드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ko-KR" altLang="en-US" sz="800" baseline="0" dirty="0" smtClean="0"/>
                        <a:t>전화번호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생년월일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/>
                        <a:t>Drop down </a:t>
                      </a:r>
                      <a:r>
                        <a:rPr lang="ko-KR" altLang="en-US" sz="800" baseline="0" dirty="0" smtClean="0"/>
                        <a:t>버튼 필드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ko-KR" altLang="en-US" sz="800" baseline="0" dirty="0" err="1" smtClean="0"/>
                        <a:t>진행결과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dirty="0" smtClean="0"/>
                        <a:t>키트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지급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미지급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/>
                        <a:t>Pup-up </a:t>
                      </a:r>
                      <a:r>
                        <a:rPr lang="ko-KR" altLang="en-US" sz="800" baseline="0" dirty="0" smtClean="0"/>
                        <a:t>출력 필드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T/A</a:t>
                      </a:r>
                      <a:r>
                        <a:rPr lang="ko-KR" altLang="en-US" sz="800" baseline="0" dirty="0" smtClean="0"/>
                        <a:t>결과</a:t>
                      </a:r>
                      <a:endParaRPr lang="en-US" altLang="ko-KR" sz="800" baseline="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486919"/>
                  </a:ext>
                </a:extLst>
              </a:tr>
            </a:tbl>
          </a:graphicData>
        </a:graphic>
      </p:graphicFrame>
      <p:pic>
        <p:nvPicPr>
          <p:cNvPr id="99" name="그림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914" y="3574443"/>
            <a:ext cx="1426588" cy="1560711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483" y="3574442"/>
            <a:ext cx="1426588" cy="1560711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7345" y="3856328"/>
            <a:ext cx="1426588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2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834665" y="240457"/>
            <a:ext cx="1994099" cy="18891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/>
              <a:t>고</a:t>
            </a:r>
            <a:r>
              <a:rPr lang="ko-KR" altLang="en-US" sz="800" dirty="0"/>
              <a:t>객</a:t>
            </a:r>
            <a:r>
              <a:rPr lang="ko-KR" altLang="en-US" sz="800" dirty="0" smtClean="0"/>
              <a:t>관리 관리</a:t>
            </a:r>
            <a:endParaRPr lang="ko-KR" altLang="en-US" sz="800" dirty="0"/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3762734" y="240456"/>
            <a:ext cx="3780420" cy="18891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/>
              <a:t>LNB &gt; DB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고객현황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고객상세페이지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고객정보수정</a:t>
            </a:r>
            <a:endParaRPr lang="ko-KR" altLang="en-US" sz="800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87368"/>
              </p:ext>
            </p:extLst>
          </p:nvPr>
        </p:nvGraphicFramePr>
        <p:xfrm>
          <a:off x="7640807" y="672081"/>
          <a:ext cx="2268000" cy="1895040"/>
        </p:xfrm>
        <a:graphic>
          <a:graphicData uri="http://schemas.openxmlformats.org/drawingml/2006/table">
            <a:tbl>
              <a:tblPr/>
              <a:tblGrid>
                <a:gridCol w="251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터치 시 고객상세페이지 이동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저장</a:t>
                      </a:r>
                      <a:r>
                        <a:rPr lang="en-US" altLang="ko-KR" sz="800" dirty="0" smtClean="0"/>
                        <a:t>X)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수정가능</a:t>
                      </a:r>
                      <a:r>
                        <a:rPr lang="ko-KR" altLang="en-US" sz="800" dirty="0" smtClean="0"/>
                        <a:t> 항목 회색으로 </a:t>
                      </a:r>
                      <a:r>
                        <a:rPr lang="en-US" altLang="ko-KR" sz="800" dirty="0" smtClean="0"/>
                        <a:t>Text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변경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캘린터</a:t>
                      </a:r>
                      <a:r>
                        <a:rPr lang="ko-KR" altLang="en-US" sz="800" dirty="0" smtClean="0"/>
                        <a:t> 위젯  출력 날짜 설정 후 닫기 시 해당 날짜 자동 입력 됨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575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터치 시 페이지 닫힘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smtClean="0"/>
                        <a:t>정보 저장 </a:t>
                      </a:r>
                      <a:r>
                        <a:rPr lang="en-US" altLang="ko-KR" sz="800" dirty="0" smtClean="0"/>
                        <a:t>X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98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터치 시 수정된 정보 저장</a:t>
                      </a:r>
                      <a:r>
                        <a:rPr lang="ko-KR" altLang="en-US" sz="800" baseline="0" dirty="0" smtClean="0"/>
                        <a:t> 후 닫힘 </a:t>
                      </a:r>
                      <a:r>
                        <a:rPr lang="en-US" altLang="ko-KR" sz="800" baseline="0" dirty="0" smtClean="0"/>
                        <a:t>– </a:t>
                      </a:r>
                      <a:r>
                        <a:rPr lang="ko-KR" altLang="en-US" sz="800" baseline="0" dirty="0" err="1" smtClean="0"/>
                        <a:t>고객현황</a:t>
                      </a:r>
                      <a:r>
                        <a:rPr lang="ko-KR" altLang="en-US" sz="800" baseline="0" dirty="0" smtClean="0"/>
                        <a:t> 페이지 이동</a:t>
                      </a:r>
                      <a:endParaRPr lang="en-US" altLang="ko-KR" sz="800" dirty="0" smtClean="0"/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58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375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Text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입력 필드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고객명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err="1" smtClean="0"/>
                        <a:t>상세주소</a:t>
                      </a:r>
                      <a:r>
                        <a:rPr lang="en-US" altLang="ko-KR" sz="800" baseline="0" dirty="0" smtClean="0"/>
                        <a:t>/AP</a:t>
                      </a:r>
                      <a:r>
                        <a:rPr lang="ko-KR" altLang="en-US" sz="800" baseline="0" dirty="0" smtClean="0"/>
                        <a:t>결과</a:t>
                      </a:r>
                      <a:r>
                        <a:rPr lang="en-US" altLang="ko-KR" sz="800" baseline="0" dirty="0" smtClean="0"/>
                        <a:t>/PT</a:t>
                      </a:r>
                      <a:r>
                        <a:rPr lang="ko-KR" altLang="en-US" sz="800" baseline="0" dirty="0" smtClean="0"/>
                        <a:t>결과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/>
                        <a:t>숫자 입력 필드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ko-KR" altLang="en-US" sz="800" baseline="0" dirty="0" smtClean="0"/>
                        <a:t>전화번호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생년월일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키트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유전자검사키트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36000" marR="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48691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504728" y="1232756"/>
            <a:ext cx="2242676" cy="460994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504728" y="1554408"/>
            <a:ext cx="2242676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04728" y="1285860"/>
            <a:ext cx="2242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 정보 수정                               </a:t>
            </a:r>
            <a:r>
              <a:rPr lang="en-US" altLang="ko-KR" sz="800" b="1" dirty="0" smtClean="0"/>
              <a:t>X</a:t>
            </a:r>
            <a:r>
              <a:rPr lang="ko-KR" altLang="en-US" sz="800" dirty="0" smtClean="0"/>
              <a:t>                                 </a:t>
            </a:r>
            <a:endParaRPr lang="ko-KR" altLang="en-US" sz="800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855125"/>
              </p:ext>
            </p:extLst>
          </p:nvPr>
        </p:nvGraphicFramePr>
        <p:xfrm>
          <a:off x="2512672" y="1706405"/>
          <a:ext cx="223473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292">
                  <a:extLst>
                    <a:ext uri="{9D8B030D-6E8A-4147-A177-3AD203B41FA5}">
                      <a16:colId xmlns:a16="http://schemas.microsoft.com/office/drawing/2014/main" val="2082157712"/>
                    </a:ext>
                  </a:extLst>
                </a:gridCol>
                <a:gridCol w="1510440">
                  <a:extLst>
                    <a:ext uri="{9D8B030D-6E8A-4147-A177-3AD203B41FA5}">
                      <a16:colId xmlns:a16="http://schemas.microsoft.com/office/drawing/2014/main" val="1861706931"/>
                    </a:ext>
                  </a:extLst>
                </a:gridCol>
              </a:tblGrid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항목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1860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고객명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12305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전화번호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4062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생년월일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2796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주소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50" dirty="0" smtClean="0"/>
                        <a:t>                           </a:t>
                      </a:r>
                      <a:endParaRPr lang="ko-KR" altLang="en-US" sz="800" spc="-15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578604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상세주소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80601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진행결과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통화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8336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1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412722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2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950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3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079333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4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572406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T/A 5</a:t>
                      </a:r>
                      <a:r>
                        <a:rPr lang="ko-KR" altLang="en-US" sz="800" dirty="0" smtClean="0"/>
                        <a:t>차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082595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키트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586717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AP</a:t>
                      </a:r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검사지 전달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029887"/>
                  </a:ext>
                </a:extLst>
              </a:tr>
              <a:tr h="200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PT</a:t>
                      </a:r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결과지 전달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39789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3731305" y="5043823"/>
            <a:ext cx="914400" cy="21121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04786" y="505108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저장</a:t>
            </a:r>
            <a:endParaRPr lang="en-US" altLang="ko-KR" sz="8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3317208" y="1943581"/>
            <a:ext cx="1326012" cy="1575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endParaRPr lang="ko-KR" altLang="en-US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17208" y="2166040"/>
            <a:ext cx="1326012" cy="1575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010-0000-0000</a:t>
            </a:r>
            <a:endParaRPr lang="ko-KR" altLang="en-US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481486" y="2371579"/>
            <a:ext cx="348386" cy="1575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1980</a:t>
            </a:r>
            <a:endParaRPr lang="ko-KR" altLang="en-US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72255" y="2371579"/>
            <a:ext cx="208353" cy="1575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979268" y="2371579"/>
            <a:ext cx="208353" cy="1575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53214" y="2346438"/>
            <a:ext cx="1271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년       월        일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3321206" y="2583614"/>
            <a:ext cx="1095877" cy="1575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서울시 강남구 </a:t>
            </a:r>
            <a:r>
              <a:rPr lang="ko-KR" altLang="en-US" sz="700" spc="-150" dirty="0" err="1">
                <a:solidFill>
                  <a:schemeClr val="bg1">
                    <a:lumMod val="50000"/>
                  </a:schemeClr>
                </a:solidFill>
              </a:rPr>
              <a:t>언주로</a:t>
            </a:r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spc="-150" dirty="0">
                <a:solidFill>
                  <a:schemeClr val="bg1">
                    <a:lumMod val="50000"/>
                  </a:schemeClr>
                </a:solidFill>
              </a:rPr>
              <a:t>121</a:t>
            </a:r>
            <a:r>
              <a:rPr lang="ko-KR" altLang="en-US" sz="700" spc="-150" dirty="0">
                <a:solidFill>
                  <a:schemeClr val="bg1">
                    <a:lumMod val="50000"/>
                  </a:schemeClr>
                </a:solidFill>
              </a:rPr>
              <a:t>길 </a:t>
            </a:r>
            <a:r>
              <a:rPr lang="en-US" altLang="ko-KR" sz="700" spc="-150" dirty="0">
                <a:solidFill>
                  <a:schemeClr val="bg1">
                    <a:lumMod val="50000"/>
                  </a:schemeClr>
                </a:solidFill>
              </a:rPr>
              <a:t>17</a:t>
            </a:r>
            <a:endParaRPr lang="ko-KR" altLang="en-US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259" y="2554668"/>
            <a:ext cx="4539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rgbClr val="C00000"/>
                </a:solidFill>
              </a:rPr>
              <a:t>[</a:t>
            </a:r>
            <a:r>
              <a:rPr lang="ko-KR" altLang="en-US" sz="800" dirty="0">
                <a:solidFill>
                  <a:srgbClr val="C00000"/>
                </a:solidFill>
              </a:rPr>
              <a:t>검색</a:t>
            </a:r>
            <a:r>
              <a:rPr lang="en-US" altLang="ko-KR" sz="800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17208" y="2797760"/>
            <a:ext cx="1326012" cy="1575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파인시티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ko-KR" altLang="en-US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671146" y="5043823"/>
            <a:ext cx="914400" cy="21121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44627" y="505108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취소</a:t>
            </a:r>
            <a:endParaRPr lang="en-US" altLang="ko-KR" sz="800" dirty="0" smtClean="0"/>
          </a:p>
        </p:txBody>
      </p:sp>
      <p:sp>
        <p:nvSpPr>
          <p:cNvPr id="78" name="타원 77"/>
          <p:cNvSpPr/>
          <p:nvPr/>
        </p:nvSpPr>
        <p:spPr>
          <a:xfrm>
            <a:off x="4163609" y="1271482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118063" y="1943581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662019" y="5019725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\43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739417" y="5043823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179020" y="2401479"/>
            <a:ext cx="1764196" cy="2245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smtClean="0">
              <a:solidFill>
                <a:srgbClr val="FFFF00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5179020" y="2702963"/>
            <a:ext cx="17641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143016" y="2431557"/>
            <a:ext cx="1495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판교역로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235,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분당</a:t>
            </a:r>
            <a:endParaRPr lang="ko-KR" altLang="en-US" sz="1000" dirty="0"/>
          </a:p>
        </p:txBody>
      </p:sp>
      <p:sp>
        <p:nvSpPr>
          <p:cNvPr id="60" name="Search"/>
          <p:cNvSpPr>
            <a:spLocks noChangeAspect="1" noEditPoints="1"/>
          </p:cNvSpPr>
          <p:nvPr/>
        </p:nvSpPr>
        <p:spPr bwMode="auto">
          <a:xfrm>
            <a:off x="6724778" y="2496851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화살표 연결선 4"/>
          <p:cNvCxnSpPr>
            <a:endCxn id="53" idx="1"/>
          </p:cNvCxnSpPr>
          <p:nvPr/>
        </p:nvCxnSpPr>
        <p:spPr>
          <a:xfrm>
            <a:off x="4809229" y="2677778"/>
            <a:ext cx="369791" cy="846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99" y="2366938"/>
            <a:ext cx="145036" cy="156444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3084769" y="2346919"/>
            <a:ext cx="180909" cy="180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40" y="2034035"/>
            <a:ext cx="1275956" cy="122919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2150347" y="2431557"/>
            <a:ext cx="889258" cy="13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50000"/>
          </a:schemeClr>
        </a:solidFill>
      </a:spPr>
      <a:bodyPr rtlCol="0" anchor="ctr"/>
      <a:lstStyle>
        <a:defPPr algn="ctr">
          <a:defRPr sz="1050" b="1" smtClean="0">
            <a:solidFill>
              <a:srgbClr val="FFFF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50000"/>
          </a:schemeClr>
        </a:solidFill>
      </a:spPr>
      <a:bodyPr rtlCol="0" anchor="ctr"/>
      <a:lstStyle>
        <a:defPPr algn="ctr">
          <a:defRPr sz="1050" b="1" smtClean="0">
            <a:solidFill>
              <a:srgbClr val="FFFF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8095</TotalTime>
  <Words>1040</Words>
  <Application>Microsoft Office PowerPoint</Application>
  <PresentationFormat>A4 용지(210x297mm)</PresentationFormat>
  <Paragraphs>434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나눔고딕</vt:lpstr>
      <vt:lpstr>맑은 고딕</vt:lpstr>
      <vt:lpstr>Arial</vt:lpstr>
      <vt:lpstr>Segoe UI</vt:lpstr>
      <vt:lpstr>Wingdings</vt:lpstr>
      <vt:lpstr>Office 테마</vt:lpstr>
      <vt:lpstr>디자인 사용자 지정</vt:lpstr>
      <vt:lpstr>빈화면</vt:lpstr>
      <vt:lpstr>PowerPoint 프레젠테이션</vt:lpstr>
      <vt:lpstr>T/A 관리 모바일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ncl</cp:lastModifiedBy>
  <cp:revision>420</cp:revision>
  <cp:lastPrinted>2020-01-09T00:51:56Z</cp:lastPrinted>
  <dcterms:created xsi:type="dcterms:W3CDTF">2015-08-05T02:12:01Z</dcterms:created>
  <dcterms:modified xsi:type="dcterms:W3CDTF">2020-01-28T04:46:01Z</dcterms:modified>
</cp:coreProperties>
</file>