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notesMasterIdLst>
    <p:notesMasterId r:id="rId13"/>
  </p:notesMasterIdLst>
  <p:handoutMasterIdLst>
    <p:handoutMasterId r:id="rId14"/>
  </p:handoutMasterIdLst>
  <p:sldIdLst>
    <p:sldId id="1299" r:id="rId2"/>
    <p:sldId id="1474" r:id="rId3"/>
    <p:sldId id="1473" r:id="rId4"/>
    <p:sldId id="1482" r:id="rId5"/>
    <p:sldId id="1476" r:id="rId6"/>
    <p:sldId id="1479" r:id="rId7"/>
    <p:sldId id="1480" r:id="rId8"/>
    <p:sldId id="1485" r:id="rId9"/>
    <p:sldId id="1481" r:id="rId10"/>
    <p:sldId id="1486" r:id="rId11"/>
    <p:sldId id="1300" r:id="rId12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31800" indent="254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863600" indent="508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295400" indent="762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728788" indent="100013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436" userDrawn="1">
          <p15:clr>
            <a:srgbClr val="A4A3A4"/>
          </p15:clr>
        </p15:guide>
        <p15:guide id="3" pos="6023">
          <p15:clr>
            <a:srgbClr val="A4A3A4"/>
          </p15:clr>
        </p15:guide>
        <p15:guide id="4" pos="262">
          <p15:clr>
            <a:srgbClr val="A4A3A4"/>
          </p15:clr>
        </p15:guide>
        <p15:guide id="5" pos="3120">
          <p15:clr>
            <a:srgbClr val="A4A3A4"/>
          </p15:clr>
        </p15:guide>
        <p15:guide id="6" pos="12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D2AD"/>
    <a:srgbClr val="E6B070"/>
    <a:srgbClr val="FEF4EC"/>
    <a:srgbClr val="FDEDE0"/>
    <a:srgbClr val="000000"/>
    <a:srgbClr val="A3928B"/>
    <a:srgbClr val="E6D8B0"/>
    <a:srgbClr val="ECDDD0"/>
    <a:srgbClr val="351B6F"/>
    <a:srgbClr val="E5E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23" autoAdjust="0"/>
    <p:restoredTop sz="75906" autoAdjust="0"/>
  </p:normalViewPr>
  <p:slideViewPr>
    <p:cSldViewPr>
      <p:cViewPr varScale="1">
        <p:scale>
          <a:sx n="116" d="100"/>
          <a:sy n="116" d="100"/>
        </p:scale>
        <p:origin x="-1428" y="-102"/>
      </p:cViewPr>
      <p:guideLst>
        <p:guide orient="horz" pos="2160"/>
        <p:guide orient="horz" pos="436"/>
        <p:guide pos="6023"/>
        <p:guide pos="262"/>
        <p:guide pos="3120"/>
        <p:guide pos="12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954" y="-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448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pitchFamily="34" charset="0"/>
                <a:ea typeface="HY헤드라인M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643" y="0"/>
            <a:ext cx="2945448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HY헤드라인M" pitchFamily="18" charset="-127"/>
              </a:defRPr>
            </a:lvl1pPr>
          </a:lstStyle>
          <a:p>
            <a:pPr>
              <a:defRPr/>
            </a:pPr>
            <a:fld id="{34D4F0D0-ECC1-4C20-9B8B-1E3793150E82}" type="datetimeFigureOut">
              <a:rPr lang="ko-KR" altLang="en-US"/>
              <a:pPr>
                <a:defRPr/>
              </a:pPr>
              <a:t>2019-09-06</a:t>
            </a:fld>
            <a:endParaRPr lang="en-US" altLang="ko-KR"/>
          </a:p>
        </p:txBody>
      </p:sp>
      <p:sp>
        <p:nvSpPr>
          <p:cNvPr id="3584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800"/>
            <a:ext cx="2945448" cy="49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pitchFamily="34" charset="0"/>
                <a:ea typeface="HY헤드라인M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643" y="9428800"/>
            <a:ext cx="2945448" cy="49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HY헤드라인M" pitchFamily="18" charset="-127"/>
              </a:defRPr>
            </a:lvl1pPr>
          </a:lstStyle>
          <a:p>
            <a:pPr>
              <a:defRPr/>
            </a:pPr>
            <a:fld id="{BA567066-DA56-44DA-A670-9606E12FC7D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6226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448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28" tIns="46113" rIns="92228" bIns="46113" numCol="1" anchor="t" anchorCtr="0" compatLnSpc="1">
            <a:prstTxWarp prst="textNoShape">
              <a:avLst/>
            </a:prstTxWarp>
          </a:bodyPr>
          <a:lstStyle>
            <a:lvl1pPr algn="l" defTabSz="924142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227" y="0"/>
            <a:ext cx="2943863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28" tIns="46113" rIns="92228" bIns="46113" numCol="1" anchor="t" anchorCtr="0" compatLnSpc="1">
            <a:prstTxWarp prst="textNoShape">
              <a:avLst/>
            </a:prstTxWarp>
          </a:bodyPr>
          <a:lstStyle>
            <a:lvl1pPr algn="r" defTabSz="924142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8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85" y="4716778"/>
            <a:ext cx="5437506" cy="446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28" tIns="46113" rIns="92228" bIns="461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800"/>
            <a:ext cx="2945448" cy="49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28" tIns="46113" rIns="92228" bIns="46113" numCol="1" anchor="b" anchorCtr="0" compatLnSpc="1">
            <a:prstTxWarp prst="textNoShape">
              <a:avLst/>
            </a:prstTxWarp>
          </a:bodyPr>
          <a:lstStyle>
            <a:lvl1pPr algn="l" defTabSz="924142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8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227" y="9428800"/>
            <a:ext cx="2943863" cy="49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28" tIns="46113" rIns="92228" bIns="46113" numCol="1" anchor="b" anchorCtr="0" compatLnSpc="1">
            <a:prstTxWarp prst="textNoShape">
              <a:avLst/>
            </a:prstTxWarp>
          </a:bodyPr>
          <a:lstStyle>
            <a:lvl1pPr algn="r" defTabSz="924142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C860E1D-68E3-497A-AFBF-C2AD84A036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7720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31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863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295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728788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161413" algn="l" defTabSz="864565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93696" algn="l" defTabSz="864565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25978" algn="l" defTabSz="864565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58261" algn="l" defTabSz="864565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S홈쇼핑_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>
            <a:spLocks noChangeArrowheads="1"/>
          </p:cNvSpPr>
          <p:nvPr userDrawn="1"/>
        </p:nvSpPr>
        <p:spPr bwMode="auto">
          <a:xfrm>
            <a:off x="128588" y="188913"/>
            <a:ext cx="9648825" cy="6480175"/>
          </a:xfrm>
          <a:prstGeom prst="roundRect">
            <a:avLst>
              <a:gd name="adj" fmla="val 2819"/>
            </a:avLst>
          </a:prstGeom>
          <a:solidFill>
            <a:srgbClr val="351B6F">
              <a:alpha val="90980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kumimoji="1" sz="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en-US" smtClean="0">
              <a:ea typeface="HY헤드라인M" pitchFamily="18" charset="-127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 userDrawn="1"/>
        </p:nvSpPr>
        <p:spPr bwMode="auto">
          <a:xfrm>
            <a:off x="4016375" y="2349500"/>
            <a:ext cx="1873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NCL Peoples</a:t>
            </a:r>
            <a:endParaRPr lang="ko-KR" altLang="en-US" sz="2000" b="1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742465" y="2756204"/>
            <a:ext cx="8421070" cy="672798"/>
          </a:xfrm>
          <a:prstGeom prst="rect">
            <a:avLst/>
          </a:prstGeom>
        </p:spPr>
        <p:txBody>
          <a:bodyPr lIns="97284" tIns="48642" rIns="97284" bIns="48642"/>
          <a:lstStyle>
            <a:lvl1pPr marL="0" marR="0" indent="0" algn="ctr" defTabSz="972846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800" b="1" u="none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776437" y="4214516"/>
            <a:ext cx="8385484" cy="311621"/>
          </a:xfrm>
          <a:prstGeom prst="rect">
            <a:avLst/>
          </a:prstGeom>
        </p:spPr>
        <p:txBody>
          <a:bodyPr lIns="97284" tIns="48642" rIns="97284" bIns="48642"/>
          <a:lstStyle>
            <a:lvl1pPr marL="0" marR="0" indent="0" algn="ctr" defTabSz="972846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300" b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86424" indent="0" algn="ctr">
              <a:buNone/>
              <a:defRPr/>
            </a:lvl2pPr>
            <a:lvl3pPr marL="972846" indent="0" algn="ctr">
              <a:buNone/>
              <a:defRPr/>
            </a:lvl3pPr>
            <a:lvl4pPr marL="1459269" indent="0" algn="ctr">
              <a:buNone/>
              <a:defRPr/>
            </a:lvl4pPr>
            <a:lvl5pPr marL="1945692" indent="0" algn="ctr">
              <a:buNone/>
              <a:defRPr/>
            </a:lvl5pPr>
            <a:lvl6pPr marL="2432115" indent="0" algn="ctr">
              <a:buNone/>
              <a:defRPr/>
            </a:lvl6pPr>
            <a:lvl7pPr marL="2918538" indent="0" algn="ctr">
              <a:buNone/>
              <a:defRPr/>
            </a:lvl7pPr>
            <a:lvl8pPr marL="3404961" indent="0" algn="ctr">
              <a:buNone/>
              <a:defRPr/>
            </a:lvl8pPr>
            <a:lvl9pPr marL="3891384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altLang="ko-KR" dirty="0" smtClean="0"/>
          </a:p>
        </p:txBody>
      </p:sp>
      <p:sp>
        <p:nvSpPr>
          <p:cNvPr id="13" name="모서리가 둥근 직사각형 12"/>
          <p:cNvSpPr/>
          <p:nvPr userDrawn="1"/>
        </p:nvSpPr>
        <p:spPr bwMode="auto">
          <a:xfrm>
            <a:off x="7985500" y="5809183"/>
            <a:ext cx="1656184" cy="72008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pic>
        <p:nvPicPr>
          <p:cNvPr id="15" name="Picture 2" descr="http://valuemark.kr/wp-content/uploads/2017/11/%ED%9D%A5%EA%B5%AD%ED%99%94%EC%9E%AC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96" y="5821148"/>
            <a:ext cx="1254515" cy="71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63485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S홈쇼핑_Thank You_브라운">
    <p:bg>
      <p:bgPr>
        <a:solidFill>
          <a:srgbClr val="351B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5"/>
          <p:cNvSpPr>
            <a:spLocks noChangeArrowheads="1"/>
          </p:cNvSpPr>
          <p:nvPr userDrawn="1"/>
        </p:nvSpPr>
        <p:spPr bwMode="auto">
          <a:xfrm>
            <a:off x="0" y="2781300"/>
            <a:ext cx="9906000" cy="6461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defTabSz="966788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66788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66788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66788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66788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kumimoji="0" lang="en-US" altLang="ko-KR" sz="3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</a:t>
            </a:r>
            <a:r>
              <a:rPr kumimoji="0" lang="en-US" altLang="ko-KR" sz="3600" b="1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YOU</a:t>
            </a:r>
            <a:endParaRPr kumimoji="0" lang="en-US" altLang="ko-KR" sz="3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25"/>
          <p:cNvSpPr>
            <a:spLocks noChangeArrowheads="1"/>
          </p:cNvSpPr>
          <p:nvPr userDrawn="1"/>
        </p:nvSpPr>
        <p:spPr bwMode="auto">
          <a:xfrm>
            <a:off x="0" y="5413375"/>
            <a:ext cx="9906000" cy="11684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defTabSz="966788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66788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66788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66788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66788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 : 02.557.6961  F : 02.557.6968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kumimoji="0"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 강남구 논현동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223-2 </a:t>
            </a:r>
            <a:r>
              <a:rPr kumimoji="0"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파인시티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</a:t>
            </a:r>
            <a:endParaRPr kumimoji="0" lang="en-US" altLang="ko-KR" sz="10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hangingPunct="1">
              <a:spcBef>
                <a:spcPct val="50000"/>
              </a:spcBef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www.ncl.co.kr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www.fctown.com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www.dadamgift.com</a:t>
            </a:r>
          </a:p>
        </p:txBody>
      </p:sp>
    </p:spTree>
    <p:extLst>
      <p:ext uri="{BB962C8B-B14F-4D97-AF65-F5344CB8AC3E}">
        <p14:creationId xmlns:p14="http://schemas.microsoft.com/office/powerpoint/2010/main" val="2136087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컨텐츠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917113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7689547"/>
      </p:ext>
    </p:extLst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135" tIns="42568" rIns="85135" bIns="42568"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85689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 제목_오렌지">
    <p:bg>
      <p:bgPr>
        <a:solidFill>
          <a:srgbClr val="351B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372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1_Work\04_회사행정\04_회사소개서\F1comms 전달파일 png\b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427740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_블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ChangeArrowheads="1"/>
          </p:cNvSpPr>
          <p:nvPr userDrawn="1"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en-US"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7989369"/>
      </p:ext>
    </p:extLst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컨텐츠_흰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5296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367713" y="6557963"/>
            <a:ext cx="1423987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091" tIns="48546" rIns="97091" bIns="48546" anchor="ctr"/>
          <a:lstStyle/>
          <a:p>
            <a:pPr algn="r" fontAlgn="ctr"/>
            <a:fld id="{8DDF429F-D99B-4DC2-BD50-23648BD43E87}" type="slidenum">
              <a:rPr lang="en-US" altLang="ko-KR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pPr algn="r" fontAlgn="ctr"/>
              <a:t>‹#›</a:t>
            </a:fld>
            <a:r>
              <a:rPr lang="en-US" altLang="ko-KR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</a:p>
        </p:txBody>
      </p:sp>
      <p:sp>
        <p:nvSpPr>
          <p:cNvPr id="5" name="Rectangle 18"/>
          <p:cNvSpPr>
            <a:spLocks noChangeArrowheads="1"/>
          </p:cNvSpPr>
          <p:nvPr userDrawn="1"/>
        </p:nvSpPr>
        <p:spPr bwMode="auto">
          <a:xfrm>
            <a:off x="200025" y="6513513"/>
            <a:ext cx="316865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091" tIns="48546" rIns="97091" bIns="48546" anchor="ctr"/>
          <a:lstStyle/>
          <a:p>
            <a:pPr fontAlgn="ctr"/>
            <a:r>
              <a:rPr lang="en-US" altLang="ko-KR" i="0" dirty="0">
                <a:latin typeface="맑은 고딕" pitchFamily="50" charset="-127"/>
                <a:ea typeface="맑은 고딕" pitchFamily="50" charset="-127"/>
              </a:rPr>
              <a:t>Copyright © </a:t>
            </a:r>
            <a:r>
              <a:rPr lang="en-US" altLang="ko-KR" i="0" dirty="0" smtClean="0">
                <a:latin typeface="맑은 고딕" pitchFamily="50" charset="-127"/>
                <a:ea typeface="맑은 고딕" pitchFamily="50" charset="-127"/>
              </a:rPr>
              <a:t>2019 </a:t>
            </a:r>
            <a:r>
              <a:rPr lang="en-US" altLang="ko-KR" i="0" dirty="0">
                <a:latin typeface="맑은 고딕" pitchFamily="50" charset="-127"/>
                <a:ea typeface="맑은 고딕" pitchFamily="50" charset="-127"/>
              </a:rPr>
              <a:t>by NCL Peoples</a:t>
            </a:r>
            <a:endParaRPr lang="ko-KR" altLang="en-US" i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6682" y="203321"/>
            <a:ext cx="7980694" cy="335676"/>
          </a:xfrm>
          <a:prstGeom prst="rect">
            <a:avLst/>
          </a:prstGeom>
        </p:spPr>
        <p:txBody>
          <a:bodyPr lIns="97267" tIns="48634" rIns="97267" bIns="48634" anchor="ctr"/>
          <a:lstStyle>
            <a:lvl1pPr algn="l">
              <a:buFontTx/>
              <a:buNone/>
              <a:defRPr sz="1400" b="1" spc="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  <a:cs typeface="Segoe UI Black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8" name="직선 연결선 1"/>
          <p:cNvCxnSpPr>
            <a:cxnSpLocks noChangeShapeType="1"/>
          </p:cNvCxnSpPr>
          <p:nvPr userDrawn="1"/>
        </p:nvCxnSpPr>
        <p:spPr bwMode="auto">
          <a:xfrm>
            <a:off x="339725" y="549275"/>
            <a:ext cx="9170988" cy="0"/>
          </a:xfrm>
          <a:prstGeom prst="line">
            <a:avLst/>
          </a:prstGeom>
          <a:noFill/>
          <a:ln w="9525" algn="ctr">
            <a:solidFill>
              <a:srgbClr val="351B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Picture 21" descr="http://hk-shop.co.kr/m/image/logo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850" y="277813"/>
            <a:ext cx="1171575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9659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세 그레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"/>
          <p:cNvSpPr>
            <a:spLocks noChangeArrowheads="1"/>
          </p:cNvSpPr>
          <p:nvPr userDrawn="1"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rgbClr val="F5F5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en-US">
              <a:ea typeface="HY헤드라인M" pitchFamily="18" charset="-127"/>
            </a:endParaRPr>
          </a:p>
        </p:txBody>
      </p:sp>
      <p:sp>
        <p:nvSpPr>
          <p:cNvPr id="5" name="Rectangle 18"/>
          <p:cNvSpPr>
            <a:spLocks noChangeArrowheads="1"/>
          </p:cNvSpPr>
          <p:nvPr userDrawn="1"/>
        </p:nvSpPr>
        <p:spPr bwMode="auto">
          <a:xfrm>
            <a:off x="8367713" y="6557963"/>
            <a:ext cx="1423987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091" tIns="48546" rIns="97091" bIns="48546" anchor="ctr"/>
          <a:lstStyle/>
          <a:p>
            <a:pPr algn="r" fontAlgn="ctr"/>
            <a:fld id="{D352B802-9ED5-47B2-B4DC-2A11F972C0AA}" type="slidenum">
              <a:rPr lang="en-US" altLang="ko-KR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pPr algn="r" fontAlgn="ctr"/>
              <a:t>‹#›</a:t>
            </a:fld>
            <a:r>
              <a:rPr lang="en-US" altLang="ko-KR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</a:p>
        </p:txBody>
      </p:sp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200025" y="6513513"/>
            <a:ext cx="316865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091" tIns="48546" rIns="97091" bIns="48546" anchor="ctr"/>
          <a:lstStyle/>
          <a:p>
            <a:pPr fontAlgn="ctr"/>
            <a:r>
              <a:rPr lang="en-US" altLang="ko-KR" i="0" dirty="0">
                <a:latin typeface="맑은 고딕" pitchFamily="50" charset="-127"/>
                <a:ea typeface="맑은 고딕" pitchFamily="50" charset="-127"/>
              </a:rPr>
              <a:t>Copyright © </a:t>
            </a:r>
            <a:r>
              <a:rPr lang="en-US" altLang="ko-KR" i="0" dirty="0" smtClean="0">
                <a:latin typeface="맑은 고딕" pitchFamily="50" charset="-127"/>
                <a:ea typeface="맑은 고딕" pitchFamily="50" charset="-127"/>
              </a:rPr>
              <a:t>2019 </a:t>
            </a:r>
            <a:r>
              <a:rPr lang="en-US" altLang="ko-KR" i="0" dirty="0">
                <a:latin typeface="맑은 고딕" pitchFamily="50" charset="-127"/>
                <a:ea typeface="맑은 고딕" pitchFamily="50" charset="-127"/>
              </a:rPr>
              <a:t>by NCL Peoples</a:t>
            </a:r>
            <a:endParaRPr lang="ko-KR" altLang="en-US" i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6682" y="203321"/>
            <a:ext cx="7980694" cy="335676"/>
          </a:xfrm>
          <a:prstGeom prst="rect">
            <a:avLst/>
          </a:prstGeom>
        </p:spPr>
        <p:txBody>
          <a:bodyPr lIns="97267" tIns="48634" rIns="97267" bIns="48634" anchor="ctr"/>
          <a:lstStyle>
            <a:lvl1pPr algn="l">
              <a:buFontTx/>
              <a:buNone/>
              <a:defRPr sz="1400" b="1" spc="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  <a:cs typeface="Segoe UI Black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8" name="직선 연결선 1"/>
          <p:cNvCxnSpPr>
            <a:cxnSpLocks noChangeShapeType="1"/>
          </p:cNvCxnSpPr>
          <p:nvPr userDrawn="1"/>
        </p:nvCxnSpPr>
        <p:spPr bwMode="auto">
          <a:xfrm>
            <a:off x="339725" y="549275"/>
            <a:ext cx="9170988" cy="0"/>
          </a:xfrm>
          <a:prstGeom prst="line">
            <a:avLst/>
          </a:prstGeom>
          <a:noFill/>
          <a:ln w="9525" algn="ctr">
            <a:solidFill>
              <a:srgbClr val="351B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Picture 21" descr="http://hk-shop.co.kr/m/image/logo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850" y="277813"/>
            <a:ext cx="1171575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93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B1966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334" r:id="rId1"/>
    <p:sldLayoutId id="2147485335" r:id="rId2"/>
    <p:sldLayoutId id="2147485336" r:id="rId3"/>
    <p:sldLayoutId id="2147485346" r:id="rId4"/>
    <p:sldLayoutId id="2147485338" r:id="rId5"/>
    <p:sldLayoutId id="2147485339" r:id="rId6"/>
    <p:sldLayoutId id="2147485340" r:id="rId7"/>
    <p:sldLayoutId id="2147485341" r:id="rId8"/>
    <p:sldLayoutId id="2147485342" r:id="rId9"/>
    <p:sldLayoutId id="2147485345" r:id="rId10"/>
  </p:sldLayoutIdLst>
  <p:transition>
    <p:strips dir="rd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7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7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7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7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7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86507" algn="ctr" rtl="0" fontAlgn="base" latinLnBrk="1">
        <a:spcBef>
          <a:spcPct val="0"/>
        </a:spcBef>
        <a:spcAft>
          <a:spcPct val="0"/>
        </a:spcAft>
        <a:defRPr kumimoji="1" sz="47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73013" algn="ctr" rtl="0" fontAlgn="base" latinLnBrk="1">
        <a:spcBef>
          <a:spcPct val="0"/>
        </a:spcBef>
        <a:spcAft>
          <a:spcPct val="0"/>
        </a:spcAft>
        <a:defRPr kumimoji="1" sz="47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459520" algn="ctr" rtl="0" fontAlgn="base" latinLnBrk="1">
        <a:spcBef>
          <a:spcPct val="0"/>
        </a:spcBef>
        <a:spcAft>
          <a:spcPct val="0"/>
        </a:spcAft>
        <a:defRPr kumimoji="1" sz="47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946026" algn="ctr" rtl="0" fontAlgn="base" latinLnBrk="1">
        <a:spcBef>
          <a:spcPct val="0"/>
        </a:spcBef>
        <a:spcAft>
          <a:spcPct val="0"/>
        </a:spcAft>
        <a:defRPr kumimoji="1" sz="47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63538" indent="-36353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400">
          <a:solidFill>
            <a:schemeClr val="tx1"/>
          </a:solidFill>
          <a:latin typeface="+mn-lt"/>
          <a:ea typeface="+mn-ea"/>
          <a:cs typeface="+mn-cs"/>
        </a:defRPr>
      </a:lvl1pPr>
      <a:lvl2pPr marL="787400" indent="-301625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900">
          <a:solidFill>
            <a:schemeClr val="tx1"/>
          </a:solidFill>
          <a:latin typeface="+mn-lt"/>
          <a:ea typeface="+mn-ea"/>
        </a:defRPr>
      </a:lvl2pPr>
      <a:lvl3pPr marL="1216025" indent="-24288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600">
          <a:solidFill>
            <a:schemeClr val="tx1"/>
          </a:solidFill>
          <a:latin typeface="+mn-lt"/>
          <a:ea typeface="+mn-ea"/>
        </a:defRPr>
      </a:lvl3pPr>
      <a:lvl4pPr marL="1701800" indent="-242888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182813" indent="-238125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670719" indent="-238186" algn="l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6pPr>
      <a:lvl7pPr marL="3157225" indent="-238186" algn="l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7pPr>
      <a:lvl8pPr marL="3643732" indent="-238186" algn="l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8pPr>
      <a:lvl9pPr marL="4130238" indent="-238186" algn="l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7301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6507" algn="l" defTabSz="97301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3013" algn="l" defTabSz="97301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59520" algn="l" defTabSz="97301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6026" algn="l" defTabSz="97301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32533" algn="l" defTabSz="97301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19039" algn="l" defTabSz="97301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05546" algn="l" defTabSz="97301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92052" algn="l" defTabSz="97301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465" y="3044234"/>
            <a:ext cx="8421070" cy="1392878"/>
          </a:xfrm>
        </p:spPr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흥국화재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흥미톡톡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룰렛 이벤트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SB V2.0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76437" y="4701555"/>
            <a:ext cx="8385484" cy="311621"/>
          </a:xfrm>
        </p:spPr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2019.09.06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253197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통계 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8316"/>
              </p:ext>
            </p:extLst>
          </p:nvPr>
        </p:nvGraphicFramePr>
        <p:xfrm>
          <a:off x="416496" y="1052736"/>
          <a:ext cx="4710972" cy="11521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1983"/>
                <a:gridCol w="610328"/>
                <a:gridCol w="1309663"/>
                <a:gridCol w="1309663"/>
                <a:gridCol w="699335"/>
              </a:tblGrid>
              <a:tr h="192021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경품번호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포인트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시작 일시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종료 일시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수량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 dirty="0" smtClean="0">
                          <a:effectLst/>
                          <a:latin typeface="+mn-ea"/>
                          <a:ea typeface="+mn-ea"/>
                        </a:rPr>
                        <a:t>10,000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2019-09-17 00:00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2019-09-30 23:59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19202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 dirty="0" smtClean="0">
                          <a:effectLst/>
                          <a:latin typeface="+mn-ea"/>
                          <a:ea typeface="+mn-ea"/>
                        </a:rPr>
                        <a:t>7,000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2019-09-17 00:00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2019-09-30 23:59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19202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 dirty="0" smtClean="0">
                          <a:effectLst/>
                          <a:latin typeface="+mn-ea"/>
                          <a:ea typeface="+mn-ea"/>
                        </a:rPr>
                        <a:t>5,000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2019-09-17 00:00</a:t>
                      </a:r>
                      <a:endParaRPr lang="en-US" altLang="ko-KR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2019-09-30 23:59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200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19202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 dirty="0" smtClean="0">
                          <a:effectLst/>
                          <a:latin typeface="+mn-ea"/>
                          <a:ea typeface="+mn-ea"/>
                        </a:rPr>
                        <a:t>3,000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2019-09-17 00:00</a:t>
                      </a:r>
                      <a:endParaRPr lang="en-US" altLang="ko-KR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2019-09-30 23:59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400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19202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 dirty="0" smtClean="0">
                          <a:effectLst/>
                          <a:latin typeface="+mn-ea"/>
                          <a:ea typeface="+mn-ea"/>
                        </a:rPr>
                        <a:t>1,000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2019-09-17 00:00</a:t>
                      </a:r>
                      <a:endParaRPr lang="en-US" altLang="ko-KR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2019-09-30 23:59</a:t>
                      </a:r>
                      <a:endParaRPr lang="en-US" altLang="ko-KR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800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478725"/>
              </p:ext>
            </p:extLst>
          </p:nvPr>
        </p:nvGraphicFramePr>
        <p:xfrm>
          <a:off x="426726" y="3140968"/>
          <a:ext cx="6997702" cy="6480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6079"/>
                <a:gridCol w="827549"/>
                <a:gridCol w="875109"/>
                <a:gridCol w="646820"/>
                <a:gridCol w="722916"/>
                <a:gridCol w="675356"/>
                <a:gridCol w="925840"/>
                <a:gridCol w="1078033"/>
              </a:tblGrid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순번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경품번호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사번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이름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당첨여부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포인트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생성 일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생성 </a:t>
                      </a: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IP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effectLst/>
                        </a:rPr>
                        <a:t>1234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effectLst/>
                        </a:rPr>
                        <a:t>1111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 dirty="0">
                          <a:effectLst/>
                        </a:rPr>
                        <a:t>51111111</a:t>
                      </a:r>
                      <a:endParaRPr lang="en-US" altLang="ko-K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홍길동</a:t>
                      </a:r>
                      <a:endParaRPr lang="ko-KR" altLang="en-US" sz="1000" b="0" i="0" u="none" strike="noStrike"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 dirty="0" smtClean="0">
                          <a:effectLst/>
                        </a:rPr>
                        <a:t>10,000</a:t>
                      </a:r>
                      <a:endParaRPr lang="en-US" altLang="ko-K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 dirty="0">
                          <a:effectLst/>
                        </a:rPr>
                        <a:t>2019-09-30</a:t>
                      </a:r>
                      <a:endParaRPr lang="en-US" altLang="ko-K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effectLst/>
                        </a:rPr>
                        <a:t>111.111.111.111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effectLst/>
                        </a:rPr>
                        <a:t>1233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 dirty="0">
                          <a:effectLst/>
                        </a:rPr>
                        <a:t>51100000</a:t>
                      </a:r>
                      <a:endParaRPr lang="en-US" altLang="ko-K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김보원</a:t>
                      </a:r>
                      <a:endParaRPr lang="ko-KR" altLang="en-US" sz="1000" b="0" i="0" u="none" strike="noStrike"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 dirty="0" smtClean="0">
                          <a:effectLst/>
                        </a:rPr>
                        <a:t>0</a:t>
                      </a:r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 dirty="0">
                          <a:effectLst/>
                        </a:rPr>
                        <a:t>2019-09-29</a:t>
                      </a:r>
                      <a:endParaRPr lang="en-US" altLang="ko-K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 dirty="0">
                          <a:effectLst/>
                        </a:rPr>
                        <a:t>222.222.222.222</a:t>
                      </a:r>
                      <a:endParaRPr lang="en-US" altLang="ko-K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06145" y="615403"/>
            <a:ext cx="931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rgbClr val="C00000"/>
                </a:solidFill>
              </a:rPr>
              <a:t>룰렛 경품 관리</a:t>
            </a:r>
            <a:endParaRPr lang="en-US" altLang="ko-KR" sz="9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6145" y="2780928"/>
            <a:ext cx="7857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rgbClr val="C00000"/>
                </a:solidFill>
              </a:rPr>
              <a:t>룰렛 참여자</a:t>
            </a:r>
            <a:endParaRPr lang="en-US" altLang="ko-KR" sz="9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69024" y="2013554"/>
            <a:ext cx="14414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당</a:t>
            </a:r>
            <a:r>
              <a:rPr lang="ko-KR" altLang="en-US" dirty="0" smtClean="0">
                <a:solidFill>
                  <a:srgbClr val="FF0000"/>
                </a:solidFill>
              </a:rPr>
              <a:t>첨</a:t>
            </a:r>
            <a:r>
              <a:rPr lang="ko-KR" altLang="en-US" dirty="0" smtClean="0">
                <a:solidFill>
                  <a:srgbClr val="FF0000"/>
                </a:solidFill>
              </a:rPr>
              <a:t> 시 각각 수량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씩 차감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25927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693014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7"/>
          <p:cNvSpPr>
            <a:spLocks noChangeArrowheads="1"/>
          </p:cNvSpPr>
          <p:nvPr/>
        </p:nvSpPr>
        <p:spPr bwMode="auto">
          <a:xfrm>
            <a:off x="415925" y="476250"/>
            <a:ext cx="90741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ko-KR" sz="2000" b="1" dirty="0">
                <a:latin typeface="+mn-ea"/>
                <a:ea typeface="+mn-ea"/>
              </a:rPr>
              <a:t>Document History</a:t>
            </a:r>
          </a:p>
        </p:txBody>
      </p:sp>
      <p:sp>
        <p:nvSpPr>
          <p:cNvPr id="7" name="Line 122"/>
          <p:cNvSpPr>
            <a:spLocks noChangeShapeType="1"/>
          </p:cNvSpPr>
          <p:nvPr/>
        </p:nvSpPr>
        <p:spPr bwMode="auto">
          <a:xfrm>
            <a:off x="415925" y="454025"/>
            <a:ext cx="9074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graphicFrame>
        <p:nvGraphicFramePr>
          <p:cNvPr id="8" name="Group 2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781001"/>
              </p:ext>
            </p:extLst>
          </p:nvPr>
        </p:nvGraphicFramePr>
        <p:xfrm>
          <a:off x="415925" y="1052513"/>
          <a:ext cx="9074150" cy="260090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08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61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04099">
                <a:tc gridSpan="6"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 서 이 력</a:t>
                      </a:r>
                    </a:p>
                  </a:txBody>
                  <a:tcPr marL="90000" marR="90000" marT="46794" marB="46794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458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작업일자</a:t>
                      </a:r>
                    </a:p>
                  </a:txBody>
                  <a:tcPr marL="72000" marR="72000" marT="72014" marB="72014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    역</a:t>
                      </a: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 전 버전</a:t>
                      </a: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 후 버전</a:t>
                      </a: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변경자</a:t>
                      </a: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7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2019.09.04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14" marB="72014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1.0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김보원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김보원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7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2019.09.06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14" marB="72014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 내용 및 문구 수정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1.0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2.0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김보원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김보원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007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007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007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9" name="직사각형 6"/>
          <p:cNvSpPr>
            <a:spLocks noChangeArrowheads="1"/>
          </p:cNvSpPr>
          <p:nvPr/>
        </p:nvSpPr>
        <p:spPr bwMode="auto">
          <a:xfrm>
            <a:off x="8307388" y="527050"/>
            <a:ext cx="1171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defTabSz="912813" eaLnBrk="0" hangingPunct="0">
              <a:defRPr kumimoji="1" sz="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defTabSz="912813" eaLnBrk="0" hangingPunct="0">
              <a:defRPr kumimoji="1" sz="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defTabSz="912813" eaLnBrk="0" hangingPunct="0">
              <a:defRPr kumimoji="1" sz="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defTabSz="912813" eaLnBrk="0" hangingPunct="0">
              <a:defRPr kumimoji="1" sz="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defTabSz="912813" eaLnBrk="0" hangingPunct="0">
              <a:defRPr kumimoji="1" sz="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185988" indent="100013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643188" indent="100013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00388" indent="100013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57588" indent="100013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10000"/>
              </a:spcAft>
              <a:buClr>
                <a:srgbClr val="990033"/>
              </a:buClr>
              <a:buFontTx/>
              <a:buChar char="-"/>
            </a:pPr>
            <a:r>
              <a:rPr lang="ko-KR" altLang="en-US">
                <a:solidFill>
                  <a:srgbClr val="FF0000"/>
                </a:solidFill>
                <a:latin typeface="+mn-ea"/>
                <a:ea typeface="+mn-ea"/>
              </a:rPr>
              <a:t>최초 </a:t>
            </a:r>
            <a:r>
              <a:rPr lang="en-US" altLang="ko-KR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ko-KR" altLang="en-US">
                <a:solidFill>
                  <a:srgbClr val="FF0000"/>
                </a:solidFill>
                <a:latin typeface="+mn-ea"/>
                <a:ea typeface="+mn-ea"/>
              </a:rPr>
              <a:t>회색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  <a:buClr>
                <a:srgbClr val="990033"/>
              </a:buClr>
              <a:buFontTx/>
              <a:buChar char="-"/>
            </a:pPr>
            <a:r>
              <a:rPr lang="ko-KR" altLang="en-US">
                <a:solidFill>
                  <a:srgbClr val="FF0000"/>
                </a:solidFill>
                <a:latin typeface="+mn-ea"/>
                <a:ea typeface="+mn-ea"/>
              </a:rPr>
              <a:t>지난버전 </a:t>
            </a:r>
            <a:r>
              <a:rPr lang="en-US" altLang="ko-KR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ko-KR" altLang="en-US">
                <a:solidFill>
                  <a:srgbClr val="FF0000"/>
                </a:solidFill>
                <a:latin typeface="+mn-ea"/>
                <a:ea typeface="+mn-ea"/>
              </a:rPr>
              <a:t>하얀색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  <a:buClr>
                <a:srgbClr val="990033"/>
              </a:buClr>
              <a:buFontTx/>
              <a:buChar char="-"/>
            </a:pPr>
            <a:r>
              <a:rPr lang="ko-KR" altLang="en-US">
                <a:solidFill>
                  <a:srgbClr val="FF0000"/>
                </a:solidFill>
                <a:latin typeface="+mn-ea"/>
                <a:ea typeface="+mn-ea"/>
              </a:rPr>
              <a:t>최종버전 </a:t>
            </a:r>
            <a:r>
              <a:rPr lang="en-US" altLang="ko-KR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ko-KR" altLang="en-US">
                <a:solidFill>
                  <a:srgbClr val="FF0000"/>
                </a:solidFill>
                <a:latin typeface="+mn-ea"/>
                <a:ea typeface="+mn-ea"/>
              </a:rPr>
              <a:t>노란색</a:t>
            </a:r>
            <a:endParaRPr lang="en-US" altLang="ko-KR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직사각형 7"/>
          <p:cNvSpPr>
            <a:spLocks noChangeArrowheads="1"/>
          </p:cNvSpPr>
          <p:nvPr/>
        </p:nvSpPr>
        <p:spPr bwMode="auto">
          <a:xfrm>
            <a:off x="7267575" y="649288"/>
            <a:ext cx="10572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n-ea"/>
                <a:ea typeface="+mn-ea"/>
              </a:rPr>
              <a:t>* 버전 색 표기방법</a:t>
            </a:r>
          </a:p>
        </p:txBody>
      </p:sp>
      <p:sp>
        <p:nvSpPr>
          <p:cNvPr id="11" name="직사각형 8"/>
          <p:cNvSpPr>
            <a:spLocks noChangeArrowheads="1"/>
          </p:cNvSpPr>
          <p:nvPr/>
        </p:nvSpPr>
        <p:spPr bwMode="auto">
          <a:xfrm>
            <a:off x="4565650" y="0"/>
            <a:ext cx="774700" cy="2159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n-ea"/>
                <a:ea typeface="+mn-ea"/>
              </a:rPr>
              <a:t>변경된 페이지</a:t>
            </a:r>
            <a:r>
              <a:rPr lang="en-US" altLang="ko-KR" sz="800" dirty="0">
                <a:solidFill>
                  <a:schemeClr val="bg1"/>
                </a:solidFill>
                <a:latin typeface="+mn-ea"/>
                <a:ea typeface="+mn-ea"/>
              </a:rPr>
              <a:t>!</a:t>
            </a:r>
            <a:endParaRPr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직사각형 9"/>
          <p:cNvSpPr>
            <a:spLocks noChangeArrowheads="1"/>
          </p:cNvSpPr>
          <p:nvPr/>
        </p:nvSpPr>
        <p:spPr bwMode="auto">
          <a:xfrm>
            <a:off x="5313363" y="147638"/>
            <a:ext cx="29448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ko-KR" altLang="en-US" sz="800" dirty="0">
                <a:latin typeface="+mn-ea"/>
                <a:ea typeface="+mn-ea"/>
              </a:rPr>
              <a:t>변경된 페이지는 이번 버전에 변경된 페이지만 표기합니다</a:t>
            </a:r>
            <a:r>
              <a:rPr lang="en-US" altLang="ko-KR" sz="800" dirty="0">
                <a:latin typeface="+mn-ea"/>
                <a:ea typeface="+mn-ea"/>
              </a:rPr>
              <a:t>. </a:t>
            </a:r>
            <a:r>
              <a:rPr lang="ko-KR" altLang="en-US" sz="800" dirty="0">
                <a:latin typeface="+mn-e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537611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이벤트 </a:t>
            </a:r>
            <a:r>
              <a:rPr lang="ko-KR" altLang="en-US" dirty="0" smtClean="0">
                <a:latin typeface="+mn-ea"/>
                <a:ea typeface="+mn-ea"/>
              </a:rPr>
              <a:t>개요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399976"/>
              </p:ext>
            </p:extLst>
          </p:nvPr>
        </p:nvGraphicFramePr>
        <p:xfrm>
          <a:off x="643800" y="764704"/>
          <a:ext cx="8618399" cy="5286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819">
                  <a:extLst>
                    <a:ext uri="{9D8B030D-6E8A-4147-A177-3AD203B41FA5}">
                      <a16:colId xmlns:a16="http://schemas.microsoft.com/office/drawing/2014/main" xmlns="" val="2359113009"/>
                    </a:ext>
                  </a:extLst>
                </a:gridCol>
                <a:gridCol w="3690290">
                  <a:extLst>
                    <a:ext uri="{9D8B030D-6E8A-4147-A177-3AD203B41FA5}">
                      <a16:colId xmlns:a16="http://schemas.microsoft.com/office/drawing/2014/main" xmlns="" val="3423040727"/>
                    </a:ext>
                  </a:extLst>
                </a:gridCol>
                <a:gridCol w="3690290">
                  <a:extLst>
                    <a:ext uri="{9D8B030D-6E8A-4147-A177-3AD203B41FA5}">
                      <a16:colId xmlns:a16="http://schemas.microsoft.com/office/drawing/2014/main" xmlns="" val="901700346"/>
                    </a:ext>
                  </a:extLst>
                </a:gridCol>
              </a:tblGrid>
              <a:tr h="270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구분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내용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23329912"/>
                  </a:ext>
                </a:extLst>
              </a:tr>
              <a:tr h="411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이벤트명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흥미톡톡 룰렛 이벤트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98427541"/>
                  </a:ext>
                </a:extLst>
              </a:tr>
              <a:tr h="411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이벤트 진행 배경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흥미톡톡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APP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활용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Boom-up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조성을 위해 사용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우수자에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대한 이벤트 시행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7790841"/>
                  </a:ext>
                </a:extLst>
              </a:tr>
              <a:tr h="411164">
                <a:tc>
                  <a:txBody>
                    <a:bodyPr/>
                    <a:lstStyle/>
                    <a:p>
                      <a:pPr marL="171450" indent="-171450" algn="ctr" latinLnBrk="1">
                        <a:buFont typeface="Arial" charset="0"/>
                        <a:buChar char="•"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ctr" latinLnBrk="1">
                        <a:buFont typeface="Arial" charset="0"/>
                        <a:buChar char="•"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발표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기간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2019.09.17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화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) ~ 09.30(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) [14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일간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algn="ctr"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발표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: 10. 08 (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화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이벤트 종료 후 일주일 내외로 흥미톡톡 공지사항에 발표 예정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15632904"/>
                  </a:ext>
                </a:extLst>
              </a:tr>
              <a:tr h="411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참여 대상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매니저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교육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설계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57959678"/>
                  </a:ext>
                </a:extLst>
              </a:tr>
              <a:tr h="411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이벤트 진행 유형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룰렛 이벤트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콘텐츠 공유 이벤트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5716794"/>
                  </a:ext>
                </a:extLst>
              </a:tr>
              <a:tr h="411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이벤트 진행방식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흥미톡톡 어플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접속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이벤트 페이지 접속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룰렛 돌리기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콘텐츠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공유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이벤트 자동 응모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포인트 지급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85674568"/>
                  </a:ext>
                </a:extLst>
              </a:tr>
              <a:tr h="411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이벤트 조건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로그인 접속 후 룰렛 돌리기 터치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콘텐츠 공유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회 당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회 참여 가능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콘텐츠 공유 필수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방문수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콘텐츠 접속 및 공유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횟수로 활용우수자 선발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7082466"/>
                  </a:ext>
                </a:extLst>
              </a:tr>
              <a:tr h="1315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경품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9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당첨액	인원	총액	</a:t>
                      </a:r>
                    </a:p>
                    <a:p>
                      <a:pPr algn="ctr"/>
                      <a:r>
                        <a:rPr lang="ko-KR" altLang="en-US" sz="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1,000 	          800 	    800,000 	</a:t>
                      </a:r>
                    </a:p>
                    <a:p>
                      <a:pPr algn="ctr"/>
                      <a:r>
                        <a:rPr lang="ko-KR" altLang="en-US" sz="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3,000 	          400 	  1,200,000 	</a:t>
                      </a:r>
                    </a:p>
                    <a:p>
                      <a:pPr algn="ctr"/>
                      <a:r>
                        <a:rPr lang="ko-KR" altLang="en-US" sz="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5,000 	          200 	  1,000,000 	</a:t>
                      </a:r>
                    </a:p>
                    <a:p>
                      <a:pPr algn="ctr"/>
                      <a:r>
                        <a:rPr lang="ko-KR" altLang="en-US" sz="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7,000 	          100 	    700,000 	</a:t>
                      </a:r>
                    </a:p>
                    <a:p>
                      <a:pPr algn="ctr"/>
                      <a:r>
                        <a:rPr lang="ko-KR" altLang="en-US" sz="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10,000 	           30 	    300,000 	</a:t>
                      </a:r>
                    </a:p>
                    <a:p>
                      <a:pPr algn="ctr" latinLnBrk="1"/>
                      <a:endParaRPr lang="en-US" altLang="ko-KR" sz="9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총 </a:t>
                      </a:r>
                      <a:r>
                        <a:rPr lang="en-US" altLang="ko-KR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  <a:r>
                        <a:rPr lang="ko-KR" alt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 포인트</a:t>
                      </a:r>
                      <a:endParaRPr lang="en-US" altLang="ko-KR" sz="9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활용 우수자 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 포인트 차등지급</a:t>
                      </a: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 </a:t>
                      </a:r>
                      <a:r>
                        <a:rPr lang="en-US" altLang="ko-KR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30</a:t>
                      </a:r>
                      <a:r>
                        <a:rPr lang="ko-KR" alt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 포인트</a:t>
                      </a:r>
                      <a:endParaRPr lang="en-US" altLang="ko-KR" sz="9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2~5</a:t>
                      </a:r>
                      <a:r>
                        <a:rPr lang="ko-KR" alt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 </a:t>
                      </a:r>
                      <a:r>
                        <a:rPr lang="en-US" altLang="ko-KR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20</a:t>
                      </a:r>
                      <a:r>
                        <a:rPr lang="ko-KR" alt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 포인트 </a:t>
                      </a:r>
                      <a:r>
                        <a:rPr lang="en-US" altLang="ko-KR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(4</a:t>
                      </a:r>
                      <a:r>
                        <a:rPr lang="ko-KR" alt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</a:t>
                      </a:r>
                      <a:r>
                        <a:rPr lang="en-US" altLang="ko-KR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6~10</a:t>
                      </a:r>
                      <a:r>
                        <a:rPr lang="ko-KR" alt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 </a:t>
                      </a:r>
                      <a:r>
                        <a:rPr lang="en-US" altLang="ko-KR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10</a:t>
                      </a:r>
                      <a:r>
                        <a:rPr lang="ko-KR" alt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 포인트 </a:t>
                      </a:r>
                      <a:r>
                        <a:rPr lang="en-US" altLang="ko-KR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</a:t>
                      </a:r>
                      <a:r>
                        <a:rPr lang="ko-KR" alt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</a:t>
                      </a:r>
                      <a:r>
                        <a:rPr lang="en-US" altLang="ko-KR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11~30</a:t>
                      </a:r>
                      <a:r>
                        <a:rPr lang="ko-KR" alt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 </a:t>
                      </a:r>
                      <a:r>
                        <a:rPr lang="en-US" altLang="ko-KR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5</a:t>
                      </a:r>
                      <a:r>
                        <a:rPr lang="ko-KR" alt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 포인트 </a:t>
                      </a:r>
                      <a:r>
                        <a:rPr lang="en-US" altLang="ko-KR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</a:t>
                      </a:r>
                      <a:r>
                        <a:rPr lang="ko-KR" alt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</a:t>
                      </a:r>
                      <a:r>
                        <a:rPr lang="en-US" altLang="ko-KR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ctr" latinLnBrk="1"/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총 </a:t>
                      </a:r>
                      <a:r>
                        <a:rPr lang="en-US" altLang="ko-KR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260</a:t>
                      </a:r>
                      <a:r>
                        <a:rPr lang="ko-KR" alt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 포인트</a:t>
                      </a:r>
                      <a:endParaRPr lang="en-US" altLang="ko-KR" sz="1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18804555"/>
                  </a:ext>
                </a:extLst>
              </a:tr>
              <a:tr h="4111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당첨자 수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1,530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89258718"/>
                  </a:ext>
                </a:extLst>
              </a:tr>
              <a:tr h="4111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경품비용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660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만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99046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1354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Flow </a:t>
            </a:r>
            <a:r>
              <a:rPr lang="en-US" altLang="ko-KR" dirty="0" smtClean="0"/>
              <a:t>Chart</a:t>
            </a:r>
            <a:endParaRPr lang="ko-KR" altLang="en-US" dirty="0"/>
          </a:p>
        </p:txBody>
      </p:sp>
      <p:sp>
        <p:nvSpPr>
          <p:cNvPr id="19" name="AutoShape 255"/>
          <p:cNvSpPr>
            <a:spLocks noChangeArrowheads="1"/>
          </p:cNvSpPr>
          <p:nvPr/>
        </p:nvSpPr>
        <p:spPr bwMode="auto">
          <a:xfrm>
            <a:off x="4408166" y="2406848"/>
            <a:ext cx="1079500" cy="358775"/>
          </a:xfrm>
          <a:prstGeom prst="flowChartDecision">
            <a:avLst/>
          </a:prstGeom>
          <a:solidFill>
            <a:srgbClr val="F5F5F5"/>
          </a:solidFill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wrap="none" lIns="36000" rIns="36000" anchor="ctr"/>
          <a:lstStyle>
            <a:lvl1pPr defTabSz="81756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817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817563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817563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8175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dirty="0"/>
              <a:t> </a:t>
            </a:r>
            <a:r>
              <a:rPr lang="ko-KR" altLang="en-US" sz="900" dirty="0" smtClean="0"/>
              <a:t>이벤트 기간 체크</a:t>
            </a:r>
            <a:endParaRPr lang="ko-KR" altLang="en-US" sz="900" dirty="0"/>
          </a:p>
        </p:txBody>
      </p:sp>
      <p:cxnSp>
        <p:nvCxnSpPr>
          <p:cNvPr id="21" name="AutoShape 256"/>
          <p:cNvCxnSpPr>
            <a:cxnSpLocks noChangeShapeType="1"/>
            <a:endCxn id="19" idx="0"/>
          </p:cNvCxnSpPr>
          <p:nvPr/>
        </p:nvCxnSpPr>
        <p:spPr bwMode="auto">
          <a:xfrm rot="5400000">
            <a:off x="4803453" y="2262386"/>
            <a:ext cx="288925" cy="0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AutoShape 257"/>
          <p:cNvSpPr>
            <a:spLocks noChangeArrowheads="1"/>
          </p:cNvSpPr>
          <p:nvPr/>
        </p:nvSpPr>
        <p:spPr bwMode="auto">
          <a:xfrm>
            <a:off x="4427216" y="1854398"/>
            <a:ext cx="1054100" cy="360362"/>
          </a:xfrm>
          <a:prstGeom prst="flowChartAlternateProcess">
            <a:avLst/>
          </a:prstGeom>
          <a:solidFill>
            <a:srgbClr val="F5F5F5"/>
          </a:solidFill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wrap="none" lIns="36000" rIns="36000" anchor="ctr"/>
          <a:lstStyle>
            <a:lvl1pPr defTabSz="81756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817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817563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817563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8175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1" dirty="0" smtClean="0"/>
              <a:t>룰렛 돌리기</a:t>
            </a:r>
            <a:endParaRPr lang="ko-KR" altLang="en-US" sz="900" b="1" dirty="0"/>
          </a:p>
        </p:txBody>
      </p:sp>
      <p:sp>
        <p:nvSpPr>
          <p:cNvPr id="23" name="AutoShape 258"/>
          <p:cNvSpPr>
            <a:spLocks noChangeArrowheads="1"/>
          </p:cNvSpPr>
          <p:nvPr/>
        </p:nvSpPr>
        <p:spPr bwMode="auto">
          <a:xfrm>
            <a:off x="4416103" y="1303535"/>
            <a:ext cx="1079500" cy="288925"/>
          </a:xfrm>
          <a:prstGeom prst="flowChartProcess">
            <a:avLst/>
          </a:prstGeom>
          <a:solidFill>
            <a:srgbClr val="F5F5F5"/>
          </a:solidFill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wrap="none" lIns="36000" rIns="36000" anchor="ctr"/>
          <a:lstStyle>
            <a:lvl1pPr defTabSz="81756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817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817563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817563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8175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/>
              <a:t>이벤트 페이지 접속</a:t>
            </a:r>
          </a:p>
        </p:txBody>
      </p:sp>
      <p:cxnSp>
        <p:nvCxnSpPr>
          <p:cNvPr id="24" name="AutoShape 259"/>
          <p:cNvCxnSpPr>
            <a:cxnSpLocks noChangeShapeType="1"/>
            <a:stCxn id="23" idx="2"/>
            <a:endCxn id="22" idx="0"/>
          </p:cNvCxnSpPr>
          <p:nvPr/>
        </p:nvCxnSpPr>
        <p:spPr bwMode="auto">
          <a:xfrm rot="5400000">
            <a:off x="4824091" y="1722635"/>
            <a:ext cx="261938" cy="1587"/>
          </a:xfrm>
          <a:prstGeom prst="bentConnector3">
            <a:avLst>
              <a:gd name="adj1" fmla="val 49699"/>
            </a:avLst>
          </a:prstGeom>
          <a:noFill/>
          <a:ln w="9525">
            <a:solidFill>
              <a:srgbClr val="B2B2B2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Rectangle 260" descr="밝은 하향 대각선"/>
          <p:cNvSpPr>
            <a:spLocks noChangeArrowheads="1"/>
          </p:cNvSpPr>
          <p:nvPr/>
        </p:nvSpPr>
        <p:spPr bwMode="auto">
          <a:xfrm>
            <a:off x="5083312" y="3464123"/>
            <a:ext cx="17529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rIns="36000">
            <a:spAutoFit/>
          </a:bodyPr>
          <a:lstStyle>
            <a:lvl1pPr defTabSz="81756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817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817563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817563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8175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dirty="0" smtClean="0">
                <a:solidFill>
                  <a:srgbClr val="0099FF"/>
                </a:solidFill>
              </a:rPr>
              <a:t>예</a:t>
            </a:r>
            <a:endParaRPr lang="ko-KR" altLang="en-US" sz="800" dirty="0">
              <a:solidFill>
                <a:srgbClr val="0099FF"/>
              </a:solidFill>
            </a:endParaRPr>
          </a:p>
        </p:txBody>
      </p:sp>
      <p:sp>
        <p:nvSpPr>
          <p:cNvPr id="26" name="AutoShape 261"/>
          <p:cNvSpPr>
            <a:spLocks noChangeArrowheads="1"/>
          </p:cNvSpPr>
          <p:nvPr/>
        </p:nvSpPr>
        <p:spPr bwMode="auto">
          <a:xfrm>
            <a:off x="4411341" y="3027560"/>
            <a:ext cx="1079500" cy="358775"/>
          </a:xfrm>
          <a:prstGeom prst="flowChartDecision">
            <a:avLst/>
          </a:prstGeom>
          <a:solidFill>
            <a:srgbClr val="F5F5F5"/>
          </a:solidFill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wrap="none" lIns="36000" rIns="36000" anchor="ctr"/>
          <a:lstStyle>
            <a:lvl1pPr defTabSz="81756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817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817563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817563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8175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smtClean="0"/>
              <a:t>매니저 여부 체크</a:t>
            </a:r>
            <a:endParaRPr lang="ko-KR" altLang="en-US" sz="900" dirty="0"/>
          </a:p>
        </p:txBody>
      </p:sp>
      <p:cxnSp>
        <p:nvCxnSpPr>
          <p:cNvPr id="28" name="AutoShape 262"/>
          <p:cNvCxnSpPr>
            <a:cxnSpLocks noChangeShapeType="1"/>
            <a:stCxn id="19" idx="2"/>
            <a:endCxn id="26" idx="0"/>
          </p:cNvCxnSpPr>
          <p:nvPr/>
        </p:nvCxnSpPr>
        <p:spPr bwMode="auto">
          <a:xfrm rot="16200000" flipH="1">
            <a:off x="4818535" y="2895004"/>
            <a:ext cx="261937" cy="3175"/>
          </a:xfrm>
          <a:prstGeom prst="bentConnector3">
            <a:avLst>
              <a:gd name="adj1" fmla="val 49699"/>
            </a:avLst>
          </a:prstGeom>
          <a:noFill/>
          <a:ln w="9525">
            <a:solidFill>
              <a:srgbClr val="B2B2B2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AutoShape 263"/>
          <p:cNvSpPr>
            <a:spLocks noChangeArrowheads="1"/>
          </p:cNvSpPr>
          <p:nvPr/>
        </p:nvSpPr>
        <p:spPr bwMode="auto">
          <a:xfrm>
            <a:off x="3108003" y="3064073"/>
            <a:ext cx="719138" cy="287337"/>
          </a:xfrm>
          <a:prstGeom prst="flowChartAlternateProcess">
            <a:avLst/>
          </a:prstGeom>
          <a:solidFill>
            <a:srgbClr val="F5F5F5"/>
          </a:solidFill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wrap="none" lIns="36000" rIns="36000" anchor="ctr"/>
          <a:lstStyle>
            <a:lvl1pPr defTabSz="81756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817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817563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817563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8175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1" dirty="0"/>
              <a:t>종료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dirty="0" smtClean="0">
                <a:solidFill>
                  <a:srgbClr val="FF0000"/>
                </a:solidFill>
              </a:rPr>
              <a:t>(</a:t>
            </a:r>
            <a:r>
              <a:rPr lang="ko-KR" altLang="en-US" sz="900" dirty="0" smtClean="0">
                <a:solidFill>
                  <a:srgbClr val="FF0000"/>
                </a:solidFill>
              </a:rPr>
              <a:t>팝업 </a:t>
            </a:r>
            <a:r>
              <a:rPr lang="en-US" altLang="ko-KR" sz="900" dirty="0">
                <a:solidFill>
                  <a:srgbClr val="FF0000"/>
                </a:solidFill>
              </a:rPr>
              <a:t>1</a:t>
            </a:r>
            <a:r>
              <a:rPr lang="en-US" altLang="ko-KR" sz="900" dirty="0" smtClean="0">
                <a:solidFill>
                  <a:srgbClr val="FF0000"/>
                </a:solidFill>
              </a:rPr>
              <a:t>)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30" name="Rectangle 264" descr="밝은 하향 대각선"/>
          <p:cNvSpPr>
            <a:spLocks noChangeArrowheads="1"/>
          </p:cNvSpPr>
          <p:nvPr/>
        </p:nvSpPr>
        <p:spPr bwMode="auto">
          <a:xfrm>
            <a:off x="3980594" y="3243460"/>
            <a:ext cx="38048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rIns="36000">
            <a:spAutoFit/>
          </a:bodyPr>
          <a:lstStyle>
            <a:lvl1pPr defTabSz="81756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817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817563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817563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8175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dirty="0" smtClean="0">
                <a:solidFill>
                  <a:srgbClr val="0099FF"/>
                </a:solidFill>
              </a:rPr>
              <a:t>아니</a:t>
            </a:r>
            <a:r>
              <a:rPr lang="ko-KR" altLang="en-US" sz="800" dirty="0">
                <a:solidFill>
                  <a:srgbClr val="0099FF"/>
                </a:solidFill>
              </a:rPr>
              <a:t>오</a:t>
            </a:r>
          </a:p>
        </p:txBody>
      </p:sp>
      <p:cxnSp>
        <p:nvCxnSpPr>
          <p:cNvPr id="31" name="AutoShape 265"/>
          <p:cNvCxnSpPr>
            <a:cxnSpLocks noChangeShapeType="1"/>
            <a:stCxn id="26" idx="1"/>
            <a:endCxn id="29" idx="3"/>
          </p:cNvCxnSpPr>
          <p:nvPr/>
        </p:nvCxnSpPr>
        <p:spPr bwMode="auto">
          <a:xfrm rot="10800000" flipV="1">
            <a:off x="3827141" y="3206948"/>
            <a:ext cx="584200" cy="1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C0C0C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268" descr="밝은 하향 대각선"/>
          <p:cNvSpPr>
            <a:spLocks noChangeArrowheads="1"/>
          </p:cNvSpPr>
          <p:nvPr/>
        </p:nvSpPr>
        <p:spPr bwMode="auto">
          <a:xfrm>
            <a:off x="3926726" y="2565484"/>
            <a:ext cx="38048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rIns="36000">
            <a:spAutoFit/>
          </a:bodyPr>
          <a:lstStyle>
            <a:lvl1pPr defTabSz="81756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817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817563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817563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8175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dirty="0" smtClean="0">
                <a:solidFill>
                  <a:srgbClr val="0099FF"/>
                </a:solidFill>
              </a:rPr>
              <a:t>아니오</a:t>
            </a:r>
            <a:endParaRPr lang="ko-KR" altLang="en-US" sz="800" dirty="0">
              <a:solidFill>
                <a:srgbClr val="0099FF"/>
              </a:solidFill>
            </a:endParaRPr>
          </a:p>
        </p:txBody>
      </p:sp>
      <p:cxnSp>
        <p:nvCxnSpPr>
          <p:cNvPr id="39" name="AutoShape 269"/>
          <p:cNvCxnSpPr>
            <a:cxnSpLocks noChangeShapeType="1"/>
            <a:stCxn id="19" idx="1"/>
          </p:cNvCxnSpPr>
          <p:nvPr/>
        </p:nvCxnSpPr>
        <p:spPr bwMode="auto">
          <a:xfrm rot="10800000">
            <a:off x="3803328" y="2586235"/>
            <a:ext cx="604838" cy="0"/>
          </a:xfrm>
          <a:prstGeom prst="straightConnector1">
            <a:avLst/>
          </a:prstGeom>
          <a:noFill/>
          <a:ln w="9525">
            <a:solidFill>
              <a:srgbClr val="C0C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AutoShape 273"/>
          <p:cNvSpPr>
            <a:spLocks noChangeArrowheads="1"/>
          </p:cNvSpPr>
          <p:nvPr/>
        </p:nvSpPr>
        <p:spPr bwMode="auto">
          <a:xfrm>
            <a:off x="4595491" y="5046969"/>
            <a:ext cx="719137" cy="287338"/>
          </a:xfrm>
          <a:prstGeom prst="flowChartAlternateProcess">
            <a:avLst/>
          </a:prstGeom>
          <a:solidFill>
            <a:srgbClr val="F5F5F5"/>
          </a:solidFill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wrap="none" lIns="36000" rIns="36000" anchor="ctr"/>
          <a:lstStyle>
            <a:lvl1pPr defTabSz="81756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817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817563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817563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8175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1" dirty="0" smtClean="0"/>
              <a:t>종</a:t>
            </a:r>
            <a:r>
              <a:rPr lang="ko-KR" altLang="en-US" sz="900" b="1" dirty="0"/>
              <a:t>료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dirty="0" smtClean="0">
                <a:solidFill>
                  <a:srgbClr val="FF0000"/>
                </a:solidFill>
              </a:rPr>
              <a:t>(</a:t>
            </a:r>
            <a:r>
              <a:rPr lang="ko-KR" altLang="en-US" sz="900" dirty="0" smtClean="0">
                <a:solidFill>
                  <a:srgbClr val="FF0000"/>
                </a:solidFill>
              </a:rPr>
              <a:t>팝</a:t>
            </a:r>
            <a:r>
              <a:rPr lang="ko-KR" altLang="en-US" sz="900" dirty="0">
                <a:solidFill>
                  <a:srgbClr val="FF0000"/>
                </a:solidFill>
              </a:rPr>
              <a:t>업</a:t>
            </a:r>
            <a:r>
              <a:rPr lang="ko-KR" altLang="en-US" sz="900" dirty="0" smtClean="0">
                <a:solidFill>
                  <a:srgbClr val="FF0000"/>
                </a:solidFill>
              </a:rPr>
              <a:t> </a:t>
            </a:r>
            <a:r>
              <a:rPr lang="en-US" altLang="ko-KR" sz="900" dirty="0">
                <a:solidFill>
                  <a:srgbClr val="FF0000"/>
                </a:solidFill>
              </a:rPr>
              <a:t>3</a:t>
            </a:r>
            <a:r>
              <a:rPr lang="en-US" altLang="ko-KR" sz="900" dirty="0" smtClean="0">
                <a:solidFill>
                  <a:srgbClr val="FF0000"/>
                </a:solidFill>
              </a:rPr>
              <a:t>)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cxnSp>
        <p:nvCxnSpPr>
          <p:cNvPr id="47" name="AutoShape 277"/>
          <p:cNvCxnSpPr>
            <a:cxnSpLocks noChangeShapeType="1"/>
            <a:stCxn id="26" idx="2"/>
          </p:cNvCxnSpPr>
          <p:nvPr/>
        </p:nvCxnSpPr>
        <p:spPr bwMode="auto">
          <a:xfrm rot="5400000">
            <a:off x="4804247" y="3533179"/>
            <a:ext cx="293688" cy="0"/>
          </a:xfrm>
          <a:prstGeom prst="straightConnector1">
            <a:avLst/>
          </a:prstGeom>
          <a:noFill/>
          <a:ln w="9525">
            <a:solidFill>
              <a:srgbClr val="B2B2B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AutoShape 281"/>
          <p:cNvSpPr>
            <a:spLocks noChangeArrowheads="1"/>
          </p:cNvSpPr>
          <p:nvPr/>
        </p:nvSpPr>
        <p:spPr bwMode="auto">
          <a:xfrm>
            <a:off x="4411341" y="4399269"/>
            <a:ext cx="1079500" cy="358775"/>
          </a:xfrm>
          <a:prstGeom prst="flowChartDecision">
            <a:avLst/>
          </a:prstGeom>
          <a:solidFill>
            <a:srgbClr val="F5F5F5"/>
          </a:solidFill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wrap="none" lIns="36000" rIns="36000" anchor="ctr"/>
          <a:lstStyle>
            <a:lvl1pPr defTabSz="81756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817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817563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817563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8175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smtClean="0"/>
              <a:t>일</a:t>
            </a:r>
            <a:r>
              <a:rPr lang="ko-KR" altLang="en-US" sz="900" dirty="0"/>
              <a:t>일</a:t>
            </a:r>
            <a:r>
              <a:rPr lang="ko-KR" altLang="en-US" sz="900" dirty="0" smtClean="0"/>
              <a:t> 당첨 여부</a:t>
            </a:r>
            <a:endParaRPr lang="en-US" altLang="ko-KR" sz="900" dirty="0"/>
          </a:p>
        </p:txBody>
      </p:sp>
      <p:cxnSp>
        <p:nvCxnSpPr>
          <p:cNvPr id="52" name="AutoShape 282"/>
          <p:cNvCxnSpPr>
            <a:cxnSpLocks noChangeShapeType="1"/>
            <a:stCxn id="51" idx="2"/>
            <a:endCxn id="43" idx="0"/>
          </p:cNvCxnSpPr>
          <p:nvPr/>
        </p:nvCxnSpPr>
        <p:spPr bwMode="auto">
          <a:xfrm rot="16200000" flipH="1">
            <a:off x="4809009" y="4900126"/>
            <a:ext cx="288925" cy="47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B2B2B2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Rectangle 283" descr="밝은 하향 대각선"/>
          <p:cNvSpPr>
            <a:spLocks noChangeArrowheads="1"/>
          </p:cNvSpPr>
          <p:nvPr/>
        </p:nvSpPr>
        <p:spPr bwMode="auto">
          <a:xfrm>
            <a:off x="5004567" y="4794557"/>
            <a:ext cx="38048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rIns="36000">
            <a:spAutoFit/>
          </a:bodyPr>
          <a:lstStyle>
            <a:lvl1pPr defTabSz="81756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817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817563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817563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8175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smtClean="0">
                <a:solidFill>
                  <a:srgbClr val="0099FF"/>
                </a:solidFill>
              </a:rPr>
              <a:t>아니</a:t>
            </a:r>
            <a:r>
              <a:rPr lang="ko-KR" altLang="en-US" sz="800">
                <a:solidFill>
                  <a:srgbClr val="0099FF"/>
                </a:solidFill>
              </a:rPr>
              <a:t>오</a:t>
            </a:r>
          </a:p>
        </p:txBody>
      </p:sp>
      <p:sp>
        <p:nvSpPr>
          <p:cNvPr id="54" name="AutoShape 284"/>
          <p:cNvSpPr>
            <a:spLocks noChangeArrowheads="1"/>
          </p:cNvSpPr>
          <p:nvPr/>
        </p:nvSpPr>
        <p:spPr bwMode="auto">
          <a:xfrm>
            <a:off x="3108003" y="4434194"/>
            <a:ext cx="719138" cy="287338"/>
          </a:xfrm>
          <a:prstGeom prst="flowChartAlternateProcess">
            <a:avLst/>
          </a:prstGeom>
          <a:solidFill>
            <a:srgbClr val="F5F5F5"/>
          </a:solidFill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wrap="none" lIns="36000" rIns="36000" anchor="ctr"/>
          <a:lstStyle>
            <a:lvl1pPr defTabSz="81756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817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817563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817563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8175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1" dirty="0" smtClean="0"/>
              <a:t>종료</a:t>
            </a:r>
            <a:endParaRPr lang="en-US" altLang="ko-KR" sz="900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dirty="0" smtClean="0">
                <a:solidFill>
                  <a:srgbClr val="FF0000"/>
                </a:solidFill>
              </a:rPr>
              <a:t>(</a:t>
            </a:r>
            <a:r>
              <a:rPr lang="ko-KR" altLang="en-US" sz="900" dirty="0" smtClean="0">
                <a:solidFill>
                  <a:srgbClr val="FF0000"/>
                </a:solidFill>
              </a:rPr>
              <a:t>팝</a:t>
            </a:r>
            <a:r>
              <a:rPr lang="ko-KR" altLang="en-US" sz="900" dirty="0">
                <a:solidFill>
                  <a:srgbClr val="FF0000"/>
                </a:solidFill>
              </a:rPr>
              <a:t>업</a:t>
            </a:r>
            <a:r>
              <a:rPr lang="en-US" altLang="ko-KR" sz="900" dirty="0" smtClean="0">
                <a:solidFill>
                  <a:srgbClr val="FF0000"/>
                </a:solidFill>
              </a:rPr>
              <a:t> </a:t>
            </a:r>
            <a:r>
              <a:rPr lang="en-US" altLang="ko-KR" sz="900" dirty="0" smtClean="0">
                <a:solidFill>
                  <a:srgbClr val="FF0000"/>
                </a:solidFill>
              </a:rPr>
              <a:t>3-0)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cxnSp>
        <p:nvCxnSpPr>
          <p:cNvPr id="55" name="AutoShape 285"/>
          <p:cNvCxnSpPr>
            <a:cxnSpLocks noChangeShapeType="1"/>
            <a:stCxn id="51" idx="1"/>
            <a:endCxn id="54" idx="3"/>
          </p:cNvCxnSpPr>
          <p:nvPr/>
        </p:nvCxnSpPr>
        <p:spPr bwMode="auto">
          <a:xfrm rot="10800000">
            <a:off x="3827141" y="4578657"/>
            <a:ext cx="584200" cy="0"/>
          </a:xfrm>
          <a:prstGeom prst="straightConnector1">
            <a:avLst/>
          </a:prstGeom>
          <a:noFill/>
          <a:ln w="9525">
            <a:solidFill>
              <a:srgbClr val="C0C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Rectangle 286" descr="밝은 하향 대각선"/>
          <p:cNvSpPr>
            <a:spLocks noChangeArrowheads="1"/>
          </p:cNvSpPr>
          <p:nvPr/>
        </p:nvSpPr>
        <p:spPr bwMode="auto">
          <a:xfrm>
            <a:off x="4074456" y="4570719"/>
            <a:ext cx="17529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rIns="36000">
            <a:spAutoFit/>
          </a:bodyPr>
          <a:lstStyle>
            <a:lvl1pPr defTabSz="81756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817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817563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817563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8175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dirty="0">
                <a:solidFill>
                  <a:srgbClr val="0099FF"/>
                </a:solidFill>
              </a:rPr>
              <a:t>예</a:t>
            </a:r>
          </a:p>
        </p:txBody>
      </p:sp>
      <p:sp>
        <p:nvSpPr>
          <p:cNvPr id="58" name="AutoShape 263"/>
          <p:cNvSpPr>
            <a:spLocks noChangeArrowheads="1"/>
          </p:cNvSpPr>
          <p:nvPr/>
        </p:nvSpPr>
        <p:spPr bwMode="auto">
          <a:xfrm>
            <a:off x="3084190" y="2442567"/>
            <a:ext cx="719138" cy="287337"/>
          </a:xfrm>
          <a:prstGeom prst="flowChartAlternateProcess">
            <a:avLst/>
          </a:prstGeom>
          <a:solidFill>
            <a:srgbClr val="F5F5F5"/>
          </a:solidFill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wrap="none" lIns="36000" rIns="36000" anchor="ctr"/>
          <a:lstStyle>
            <a:lvl1pPr defTabSz="81756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817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817563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817563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8175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1" dirty="0"/>
              <a:t>종료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dirty="0" smtClean="0">
                <a:solidFill>
                  <a:srgbClr val="FF0000"/>
                </a:solidFill>
              </a:rPr>
              <a:t>(</a:t>
            </a:r>
            <a:r>
              <a:rPr lang="ko-KR" altLang="en-US" sz="900" dirty="0" smtClean="0">
                <a:solidFill>
                  <a:srgbClr val="FF0000"/>
                </a:solidFill>
              </a:rPr>
              <a:t>팝업 </a:t>
            </a:r>
            <a:r>
              <a:rPr lang="en-US" altLang="ko-KR" sz="900" dirty="0">
                <a:solidFill>
                  <a:srgbClr val="FF0000"/>
                </a:solidFill>
              </a:rPr>
              <a:t>0</a:t>
            </a:r>
            <a:r>
              <a:rPr lang="en-US" altLang="ko-KR" sz="900" dirty="0" smtClean="0">
                <a:solidFill>
                  <a:srgbClr val="FF0000"/>
                </a:solidFill>
              </a:rPr>
              <a:t>)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59" name="AutoShape 281"/>
          <p:cNvSpPr>
            <a:spLocks noChangeArrowheads="1"/>
          </p:cNvSpPr>
          <p:nvPr/>
        </p:nvSpPr>
        <p:spPr bwMode="auto">
          <a:xfrm>
            <a:off x="4401816" y="3720688"/>
            <a:ext cx="1079500" cy="358775"/>
          </a:xfrm>
          <a:prstGeom prst="flowChartDecision">
            <a:avLst/>
          </a:prstGeom>
          <a:solidFill>
            <a:srgbClr val="F5F5F5"/>
          </a:solidFill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wrap="none" lIns="36000" rIns="36000" anchor="ctr"/>
          <a:lstStyle>
            <a:lvl1pPr defTabSz="81756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817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817563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817563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8175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smtClean="0"/>
              <a:t>일</a:t>
            </a:r>
            <a:r>
              <a:rPr lang="ko-KR" altLang="en-US" sz="900" dirty="0"/>
              <a:t>일</a:t>
            </a:r>
            <a:r>
              <a:rPr lang="ko-KR" altLang="en-US" sz="900" dirty="0" smtClean="0"/>
              <a:t> 참여 조</a:t>
            </a:r>
            <a:r>
              <a:rPr lang="ko-KR" altLang="en-US" sz="900" dirty="0"/>
              <a:t>건</a:t>
            </a:r>
            <a:endParaRPr lang="en-US" altLang="ko-KR" sz="900" dirty="0"/>
          </a:p>
        </p:txBody>
      </p:sp>
      <p:sp>
        <p:nvSpPr>
          <p:cNvPr id="60" name="AutoShape 284"/>
          <p:cNvSpPr>
            <a:spLocks noChangeArrowheads="1"/>
          </p:cNvSpPr>
          <p:nvPr/>
        </p:nvSpPr>
        <p:spPr bwMode="auto">
          <a:xfrm>
            <a:off x="3098478" y="3755613"/>
            <a:ext cx="719138" cy="287338"/>
          </a:xfrm>
          <a:prstGeom prst="flowChartAlternateProcess">
            <a:avLst/>
          </a:prstGeom>
          <a:solidFill>
            <a:srgbClr val="F5F5F5"/>
          </a:solidFill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wrap="none" lIns="36000" rIns="36000" anchor="ctr"/>
          <a:lstStyle>
            <a:lvl1pPr defTabSz="81756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817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817563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817563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8175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900" b="1" dirty="0" smtClean="0"/>
              <a:t>종</a:t>
            </a:r>
            <a:r>
              <a:rPr lang="ko-KR" altLang="en-US" sz="900" b="1" dirty="0"/>
              <a:t>료</a:t>
            </a:r>
            <a:endParaRPr lang="en-US" altLang="ko-KR" sz="900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900" dirty="0" smtClean="0">
                <a:solidFill>
                  <a:srgbClr val="FF0000"/>
                </a:solidFill>
              </a:rPr>
              <a:t>(</a:t>
            </a:r>
            <a:r>
              <a:rPr lang="ko-KR" altLang="en-US" sz="900" dirty="0" smtClean="0">
                <a:solidFill>
                  <a:srgbClr val="FF0000"/>
                </a:solidFill>
              </a:rPr>
              <a:t>팝</a:t>
            </a:r>
            <a:r>
              <a:rPr lang="ko-KR" altLang="en-US" sz="900" dirty="0">
                <a:solidFill>
                  <a:srgbClr val="FF0000"/>
                </a:solidFill>
              </a:rPr>
              <a:t>업</a:t>
            </a:r>
            <a:r>
              <a:rPr lang="en-US" altLang="ko-KR" sz="900" dirty="0" smtClean="0">
                <a:solidFill>
                  <a:srgbClr val="FF0000"/>
                </a:solidFill>
              </a:rPr>
              <a:t> </a:t>
            </a:r>
            <a:r>
              <a:rPr lang="en-US" altLang="ko-KR" sz="900" dirty="0" smtClean="0">
                <a:solidFill>
                  <a:srgbClr val="FF0000"/>
                </a:solidFill>
              </a:rPr>
              <a:t>2)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cxnSp>
        <p:nvCxnSpPr>
          <p:cNvPr id="61" name="AutoShape 285"/>
          <p:cNvCxnSpPr>
            <a:cxnSpLocks noChangeShapeType="1"/>
            <a:stCxn id="59" idx="1"/>
            <a:endCxn id="60" idx="3"/>
          </p:cNvCxnSpPr>
          <p:nvPr/>
        </p:nvCxnSpPr>
        <p:spPr bwMode="auto">
          <a:xfrm rot="10800000">
            <a:off x="3817616" y="3900076"/>
            <a:ext cx="584200" cy="0"/>
          </a:xfrm>
          <a:prstGeom prst="straightConnector1">
            <a:avLst/>
          </a:prstGeom>
          <a:noFill/>
          <a:ln w="9525">
            <a:solidFill>
              <a:srgbClr val="C0C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Rectangle 286" descr="밝은 하향 대각선"/>
          <p:cNvSpPr>
            <a:spLocks noChangeArrowheads="1"/>
          </p:cNvSpPr>
          <p:nvPr/>
        </p:nvSpPr>
        <p:spPr bwMode="auto">
          <a:xfrm>
            <a:off x="3962339" y="3892138"/>
            <a:ext cx="38048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rIns="36000">
            <a:spAutoFit/>
          </a:bodyPr>
          <a:lstStyle>
            <a:lvl1pPr defTabSz="81756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817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817563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817563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8175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dirty="0" smtClean="0">
                <a:solidFill>
                  <a:srgbClr val="0099FF"/>
                </a:solidFill>
              </a:rPr>
              <a:t>아니오</a:t>
            </a:r>
            <a:endParaRPr lang="ko-KR" altLang="en-US" sz="800" dirty="0">
              <a:solidFill>
                <a:srgbClr val="0099FF"/>
              </a:solidFill>
            </a:endParaRPr>
          </a:p>
        </p:txBody>
      </p:sp>
      <p:cxnSp>
        <p:nvCxnSpPr>
          <p:cNvPr id="63" name="AutoShape 279"/>
          <p:cNvCxnSpPr>
            <a:cxnSpLocks noChangeShapeType="1"/>
            <a:stCxn id="59" idx="2"/>
            <a:endCxn id="51" idx="0"/>
          </p:cNvCxnSpPr>
          <p:nvPr/>
        </p:nvCxnSpPr>
        <p:spPr bwMode="auto">
          <a:xfrm>
            <a:off x="4941566" y="4079463"/>
            <a:ext cx="9525" cy="319806"/>
          </a:xfrm>
          <a:prstGeom prst="straightConnector1">
            <a:avLst/>
          </a:prstGeom>
          <a:noFill/>
          <a:ln w="9525">
            <a:solidFill>
              <a:srgbClr val="B2B2B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Rectangle 280" descr="밝은 하향 대각선"/>
          <p:cNvSpPr>
            <a:spLocks noChangeArrowheads="1"/>
          </p:cNvSpPr>
          <p:nvPr/>
        </p:nvSpPr>
        <p:spPr bwMode="auto">
          <a:xfrm>
            <a:off x="5025008" y="4149660"/>
            <a:ext cx="17529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rIns="36000">
            <a:spAutoFit/>
          </a:bodyPr>
          <a:lstStyle>
            <a:lvl1pPr defTabSz="81756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817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817563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817563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8175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dirty="0">
                <a:solidFill>
                  <a:srgbClr val="0099FF"/>
                </a:solidFill>
              </a:rPr>
              <a:t>예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2446573" y="3462099"/>
            <a:ext cx="6976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&lt;8 </a:t>
            </a:r>
            <a:r>
              <a:rPr lang="ko-KR" altLang="en-US" dirty="0" smtClean="0">
                <a:solidFill>
                  <a:srgbClr val="FF0000"/>
                </a:solidFill>
              </a:rPr>
              <a:t>페이지</a:t>
            </a:r>
            <a:r>
              <a:rPr lang="en-US" altLang="ko-KR" dirty="0" smtClean="0">
                <a:solidFill>
                  <a:srgbClr val="FF0000"/>
                </a:solidFill>
              </a:rPr>
              <a:t>&gt;</a:t>
            </a: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팝</a:t>
            </a:r>
            <a:r>
              <a:rPr lang="ko-KR" altLang="en-US" dirty="0">
                <a:solidFill>
                  <a:srgbClr val="FF0000"/>
                </a:solidFill>
              </a:rPr>
              <a:t>업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2-1</a:t>
            </a: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팝</a:t>
            </a:r>
            <a:r>
              <a:rPr lang="ko-KR" altLang="en-US" dirty="0">
                <a:solidFill>
                  <a:srgbClr val="FF0000"/>
                </a:solidFill>
              </a:rPr>
              <a:t>업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2-2</a:t>
            </a: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팝</a:t>
            </a:r>
            <a:r>
              <a:rPr lang="ko-KR" altLang="en-US" dirty="0">
                <a:solidFill>
                  <a:srgbClr val="FF0000"/>
                </a:solidFill>
              </a:rPr>
              <a:t>업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R" dirty="0" smtClean="0">
                <a:solidFill>
                  <a:srgbClr val="FF0000"/>
                </a:solidFill>
              </a:rPr>
              <a:t>-3</a:t>
            </a: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팝</a:t>
            </a:r>
            <a:r>
              <a:rPr lang="ko-KR" altLang="en-US" dirty="0">
                <a:solidFill>
                  <a:srgbClr val="FF0000"/>
                </a:solidFill>
              </a:rPr>
              <a:t>업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R" dirty="0" smtClean="0">
                <a:solidFill>
                  <a:srgbClr val="FF0000"/>
                </a:solidFill>
              </a:rPr>
              <a:t>-4</a:t>
            </a: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팝</a:t>
            </a:r>
            <a:r>
              <a:rPr lang="ko-KR" altLang="en-US" dirty="0">
                <a:solidFill>
                  <a:srgbClr val="FF0000"/>
                </a:solidFill>
              </a:rPr>
              <a:t>업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R" dirty="0" smtClean="0">
                <a:solidFill>
                  <a:srgbClr val="FF0000"/>
                </a:solidFill>
              </a:rPr>
              <a:t>-5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6" name="Rectangle 268" descr="밝은 하향 대각선"/>
          <p:cNvSpPr>
            <a:spLocks noChangeArrowheads="1"/>
          </p:cNvSpPr>
          <p:nvPr/>
        </p:nvSpPr>
        <p:spPr bwMode="auto">
          <a:xfrm>
            <a:off x="5065737" y="2788869"/>
            <a:ext cx="17529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rIns="36000">
            <a:spAutoFit/>
          </a:bodyPr>
          <a:lstStyle>
            <a:lvl1pPr defTabSz="81756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817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817563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817563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8175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81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dirty="0">
                <a:solidFill>
                  <a:srgbClr val="0099FF"/>
                </a:solidFill>
              </a:rPr>
              <a:t>예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328021" y="5085184"/>
            <a:ext cx="6976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&lt;9 </a:t>
            </a:r>
            <a:r>
              <a:rPr lang="ko-KR" altLang="en-US" dirty="0" smtClean="0">
                <a:solidFill>
                  <a:srgbClr val="FF0000"/>
                </a:solidFill>
              </a:rPr>
              <a:t>페이지</a:t>
            </a:r>
            <a:r>
              <a:rPr lang="en-US" altLang="ko-KR" dirty="0" smtClean="0">
                <a:solidFill>
                  <a:srgbClr val="FF0000"/>
                </a:solidFill>
              </a:rPr>
              <a:t>&gt;</a:t>
            </a: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팝업 </a:t>
            </a:r>
            <a:r>
              <a:rPr lang="en-US" altLang="ko-KR" dirty="0" smtClean="0">
                <a:solidFill>
                  <a:srgbClr val="FF0000"/>
                </a:solidFill>
              </a:rPr>
              <a:t>3-1</a:t>
            </a: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팝업 </a:t>
            </a:r>
            <a:r>
              <a:rPr lang="en-US" altLang="ko-KR" dirty="0" smtClean="0">
                <a:solidFill>
                  <a:srgbClr val="FF0000"/>
                </a:solidFill>
              </a:rPr>
              <a:t>3-2</a:t>
            </a: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팝업 </a:t>
            </a:r>
            <a:r>
              <a:rPr lang="en-US" altLang="ko-KR" dirty="0" smtClean="0">
                <a:solidFill>
                  <a:srgbClr val="FF0000"/>
                </a:solidFill>
              </a:rPr>
              <a:t>3-3</a:t>
            </a: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팝업 </a:t>
            </a:r>
            <a:r>
              <a:rPr lang="en-US" altLang="ko-KR" dirty="0" smtClean="0">
                <a:solidFill>
                  <a:srgbClr val="FF0000"/>
                </a:solidFill>
              </a:rPr>
              <a:t>3-4</a:t>
            </a: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팝업 </a:t>
            </a:r>
            <a:r>
              <a:rPr lang="en-US" altLang="ko-KR" dirty="0" smtClean="0">
                <a:solidFill>
                  <a:srgbClr val="FF0000"/>
                </a:solidFill>
              </a:rPr>
              <a:t>3-5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2283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페이지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552778" y="611999"/>
            <a:ext cx="2596150" cy="576377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19600" y="614730"/>
            <a:ext cx="2596150" cy="58323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08584" y="654428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7030A0"/>
                </a:solidFill>
              </a:rPr>
              <a:t> </a:t>
            </a:r>
            <a:r>
              <a:rPr lang="ko-KR" altLang="en-US" sz="1000" b="1" dirty="0" smtClean="0">
                <a:solidFill>
                  <a:srgbClr val="7030A0"/>
                </a:solidFill>
              </a:rPr>
              <a:t>흥국화재 로고</a:t>
            </a:r>
            <a:endParaRPr lang="en-US" altLang="ko-KR" sz="1000" b="1" dirty="0" smtClean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75643" y="921664"/>
            <a:ext cx="1175323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/>
              <a:t>흥미톡톡 </a:t>
            </a:r>
            <a:endParaRPr lang="en-US" altLang="ko-KR" sz="1050" b="1" dirty="0" smtClean="0"/>
          </a:p>
          <a:p>
            <a:pPr algn="ctr"/>
            <a:r>
              <a:rPr lang="ko-KR" altLang="en-US" sz="1400" b="1" dirty="0" smtClean="0"/>
              <a:t>룰렛 이벤트</a:t>
            </a:r>
            <a:r>
              <a:rPr lang="en-US" altLang="ko-KR" sz="1400" b="1" dirty="0" smtClean="0"/>
              <a:t>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1229" y="1968061"/>
            <a:ext cx="14895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/>
              <a:t>룰렛 돌리고 포인트 받자</a:t>
            </a:r>
            <a:r>
              <a:rPr lang="en-US" altLang="ko-KR" sz="900" b="1" dirty="0" smtClean="0"/>
              <a:t>!</a:t>
            </a:r>
            <a:r>
              <a:rPr lang="ko-KR" altLang="en-US" sz="900" b="1" dirty="0" smtClean="0"/>
              <a:t> </a:t>
            </a:r>
            <a:endParaRPr lang="en-US" altLang="ko-KR" sz="14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364800" y="1786461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7030A0"/>
                </a:solidFill>
              </a:rPr>
              <a:t>EVENT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4189" y="1365241"/>
            <a:ext cx="2369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대상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매니저</a:t>
            </a:r>
            <a:endParaRPr lang="en-US" altLang="ko-KR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기간 </a:t>
            </a:r>
            <a:r>
              <a:rPr lang="en-US" altLang="ko-KR" sz="800" dirty="0" smtClean="0"/>
              <a:t>: 2019</a:t>
            </a:r>
            <a:r>
              <a:rPr lang="ko-KR" altLang="en-US" sz="800" dirty="0" smtClean="0"/>
              <a:t>년 </a:t>
            </a:r>
            <a:r>
              <a:rPr lang="en-US" altLang="ko-KR" sz="800" dirty="0" smtClean="0"/>
              <a:t>09</a:t>
            </a:r>
            <a:r>
              <a:rPr lang="ko-KR" altLang="en-US" sz="800" dirty="0" smtClean="0"/>
              <a:t>월</a:t>
            </a:r>
            <a:r>
              <a:rPr lang="en-US" altLang="ko-KR" dirty="0" smtClean="0"/>
              <a:t>17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</a:t>
            </a:r>
            <a:r>
              <a:rPr lang="en-US" altLang="ko-KR" sz="800" dirty="0" smtClean="0"/>
              <a:t>) ~ 09</a:t>
            </a:r>
            <a:r>
              <a:rPr lang="ko-KR" altLang="en-US" sz="800" dirty="0" smtClean="0"/>
              <a:t>월 </a:t>
            </a:r>
            <a:r>
              <a:rPr lang="en-US" altLang="ko-KR" sz="800" dirty="0" smtClean="0"/>
              <a:t>30</a:t>
            </a:r>
            <a:r>
              <a:rPr lang="ko-KR" altLang="en-US" sz="800" dirty="0" smtClean="0"/>
              <a:t>일</a:t>
            </a:r>
            <a:r>
              <a:rPr lang="en-US" altLang="ko-KR" sz="800" dirty="0" smtClean="0"/>
              <a:t>(</a:t>
            </a:r>
            <a:r>
              <a:rPr lang="ko-KR" altLang="en-US" dirty="0"/>
              <a:t>월</a:t>
            </a:r>
            <a:r>
              <a:rPr lang="en-US" altLang="ko-KR" sz="8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발표 </a:t>
            </a:r>
            <a:r>
              <a:rPr lang="en-US" altLang="ko-KR" dirty="0" smtClean="0"/>
              <a:t>: 2019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08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/>
              <a:t>화</a:t>
            </a:r>
            <a:r>
              <a:rPr lang="en-US" altLang="ko-KR" dirty="0" smtClean="0"/>
              <a:t>)</a:t>
            </a:r>
            <a:endParaRPr lang="en-US" altLang="ko-KR" sz="8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528236" y="4873374"/>
            <a:ext cx="920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7030A0"/>
                </a:solidFill>
              </a:rPr>
              <a:t>이벤트 참여방법</a:t>
            </a:r>
            <a:endParaRPr lang="en-US" altLang="ko-KR" b="1" dirty="0" smtClean="0">
              <a:solidFill>
                <a:srgbClr val="7030A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34480" y="852767"/>
            <a:ext cx="16850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/>
              <a:t>콘텐츠 공유하고 포인트 받자</a:t>
            </a:r>
            <a:r>
              <a:rPr lang="en-US" altLang="ko-KR" sz="900" b="1" dirty="0" smtClean="0"/>
              <a:t>!</a:t>
            </a:r>
            <a:endParaRPr lang="en-US" altLang="ko-KR" sz="1400" b="1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4505841" y="663382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7030A0"/>
                </a:solidFill>
              </a:rPr>
              <a:t>EVENT 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3228" y="2164095"/>
            <a:ext cx="2537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콘텐츠 </a:t>
            </a:r>
            <a:r>
              <a:rPr lang="en-US" altLang="ko-KR" dirty="0" smtClean="0"/>
              <a:t>5</a:t>
            </a:r>
            <a:r>
              <a:rPr lang="ko-KR" altLang="en-US" dirty="0" smtClean="0"/>
              <a:t>회 공유 시 룰렛 돌리기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 참여 가능</a:t>
            </a:r>
            <a:r>
              <a:rPr lang="en-US" altLang="ko-KR" dirty="0" smtClean="0"/>
              <a:t>!</a:t>
            </a:r>
          </a:p>
          <a:p>
            <a:pPr algn="ctr"/>
            <a:r>
              <a:rPr lang="ko-KR" altLang="en-US" dirty="0" smtClean="0"/>
              <a:t>이벤트를 통해 총 </a:t>
            </a:r>
            <a:r>
              <a:rPr lang="en-US" altLang="ko-KR" dirty="0"/>
              <a:t>400</a:t>
            </a:r>
            <a:r>
              <a:rPr lang="ko-KR" altLang="en-US" dirty="0"/>
              <a:t>만 포인트를 </a:t>
            </a:r>
            <a:r>
              <a:rPr lang="ko-KR" altLang="en-US" dirty="0" smtClean="0"/>
              <a:t>지급해드립니다</a:t>
            </a:r>
            <a:endParaRPr lang="en-US" altLang="ko-KR" sz="1200" dirty="0"/>
          </a:p>
          <a:p>
            <a:pPr algn="ctr"/>
            <a:r>
              <a:rPr lang="ko-KR" altLang="en-US" dirty="0" smtClean="0"/>
              <a:t>지금 바로 참여하세요</a:t>
            </a:r>
            <a:r>
              <a:rPr lang="en-US" altLang="ko-KR" dirty="0" smtClean="0"/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39806" y="1052052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콘텐츠를 가장 많이 공유한 매니</a:t>
            </a:r>
            <a:r>
              <a:rPr lang="ko-KR" altLang="en-US" dirty="0"/>
              <a:t>저</a:t>
            </a:r>
            <a:r>
              <a:rPr lang="ko-KR" altLang="en-US" dirty="0" smtClean="0"/>
              <a:t>분들께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총 </a:t>
            </a:r>
            <a:r>
              <a:rPr lang="en-US" altLang="ko-KR" dirty="0" smtClean="0"/>
              <a:t>260</a:t>
            </a:r>
            <a:r>
              <a:rPr lang="ko-KR" altLang="en-US" dirty="0" smtClean="0"/>
              <a:t>만 포인트를 지급해드립니다</a:t>
            </a:r>
            <a:r>
              <a:rPr lang="en-US" altLang="ko-KR" dirty="0" smtClean="0"/>
              <a:t>! </a:t>
            </a:r>
          </a:p>
          <a:p>
            <a:pPr algn="ctr"/>
            <a:r>
              <a:rPr lang="ko-KR" altLang="en-US" dirty="0" smtClean="0"/>
              <a:t>지금 바로 참여하세요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grpSp>
        <p:nvGrpSpPr>
          <p:cNvPr id="150" name="그룹 149"/>
          <p:cNvGrpSpPr/>
          <p:nvPr/>
        </p:nvGrpSpPr>
        <p:grpSpPr>
          <a:xfrm>
            <a:off x="3737214" y="2420125"/>
            <a:ext cx="2277282" cy="884712"/>
            <a:chOff x="3633085" y="2503102"/>
            <a:chExt cx="2463832" cy="860205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3633085" y="2503102"/>
              <a:ext cx="2463832" cy="860205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HY헤드라인M" pitchFamily="18" charset="-127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3667127" y="2540162"/>
              <a:ext cx="2402440" cy="776995"/>
              <a:chOff x="911827" y="4857444"/>
              <a:chExt cx="2468952" cy="805291"/>
            </a:xfrm>
          </p:grpSpPr>
          <p:sp>
            <p:nvSpPr>
              <p:cNvPr id="41" name="직사각형 40"/>
              <p:cNvSpPr/>
              <p:nvPr/>
            </p:nvSpPr>
            <p:spPr bwMode="auto">
              <a:xfrm>
                <a:off x="911827" y="4857444"/>
                <a:ext cx="580573" cy="803961"/>
              </a:xfrm>
              <a:prstGeom prst="rect">
                <a:avLst/>
              </a:prstGeom>
              <a:solidFill>
                <a:srgbClr val="DDDDDD"/>
              </a:solidFill>
              <a:ln w="6350" cap="flat" cmpd="sng" algn="ctr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HY헤드라인M" pitchFamily="18" charset="-127"/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 bwMode="auto">
              <a:xfrm>
                <a:off x="1539581" y="4857444"/>
                <a:ext cx="580573" cy="805291"/>
              </a:xfrm>
              <a:prstGeom prst="rect">
                <a:avLst/>
              </a:prstGeom>
              <a:solidFill>
                <a:srgbClr val="DDDDDD"/>
              </a:solidFill>
              <a:ln w="6350" cap="flat" cmpd="sng" algn="ctr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HY헤드라인M" pitchFamily="18" charset="-127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 bwMode="auto">
              <a:xfrm>
                <a:off x="2167334" y="4857444"/>
                <a:ext cx="580573" cy="805291"/>
              </a:xfrm>
              <a:prstGeom prst="rect">
                <a:avLst/>
              </a:prstGeom>
              <a:solidFill>
                <a:srgbClr val="DDDDDD"/>
              </a:solidFill>
              <a:ln w="6350" cap="flat" cmpd="sng" algn="ctr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HY헤드라인M" pitchFamily="18" charset="-127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 bwMode="auto">
              <a:xfrm>
                <a:off x="911827" y="4857444"/>
                <a:ext cx="580573" cy="299428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anose="020B0600000101010101" pitchFamily="50" charset="-127"/>
                  </a:rPr>
                  <a:t>1</a:t>
                </a:r>
                <a:r>
                  <a:rPr lang="ko-KR" altLang="en-US" dirty="0">
                    <a:latin typeface="굴림" panose="020B0600000101010101" pitchFamily="50" charset="-127"/>
                  </a:rPr>
                  <a:t>등</a:t>
                </a:r>
                <a:endParaRPr kumimoji="1" lang="ko-KR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 bwMode="auto">
              <a:xfrm>
                <a:off x="1539581" y="4857444"/>
                <a:ext cx="580573" cy="299428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smtClean="0">
                    <a:latin typeface="굴림" panose="020B0600000101010101" pitchFamily="50" charset="-127"/>
                  </a:rPr>
                  <a:t>2</a:t>
                </a:r>
                <a:r>
                  <a:rPr lang="ko-KR" altLang="en-US" dirty="0">
                    <a:latin typeface="굴림" panose="020B0600000101010101" pitchFamily="50" charset="-127"/>
                  </a:rPr>
                  <a:t>위</a:t>
                </a:r>
                <a:r>
                  <a:rPr lang="en-US" altLang="ko-KR" dirty="0" smtClean="0">
                    <a:latin typeface="굴림" panose="020B0600000101010101" pitchFamily="50" charset="-127"/>
                  </a:rPr>
                  <a:t>~5</a:t>
                </a:r>
                <a:r>
                  <a:rPr lang="ko-KR" altLang="en-US" dirty="0" smtClean="0">
                    <a:latin typeface="굴림" panose="020B0600000101010101" pitchFamily="50" charset="-127"/>
                  </a:rPr>
                  <a:t>위</a:t>
                </a:r>
                <a:endParaRPr kumimoji="1" lang="ko-KR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 bwMode="auto">
              <a:xfrm>
                <a:off x="2168088" y="4857444"/>
                <a:ext cx="580573" cy="299428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anose="020B0600000101010101" pitchFamily="50" charset="-127"/>
                  </a:rPr>
                  <a:t>6</a:t>
                </a:r>
                <a:r>
                  <a:rPr kumimoji="1" lang="ko-KR" alt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anose="020B0600000101010101" pitchFamily="50" charset="-127"/>
                  </a:rPr>
                  <a:t>위</a:t>
                </a:r>
                <a:r>
                  <a:rPr kumimoji="1" lang="en-US" altLang="ko-K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anose="020B0600000101010101" pitchFamily="50" charset="-127"/>
                  </a:rPr>
                  <a:t>~10</a:t>
                </a:r>
                <a:r>
                  <a:rPr kumimoji="1" lang="ko-KR" alt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anose="020B0600000101010101" pitchFamily="50" charset="-127"/>
                  </a:rPr>
                  <a:t>위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943024" y="5240625"/>
                <a:ext cx="506076" cy="350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굴림" panose="020B0600000101010101" pitchFamily="50" charset="-127"/>
                  </a:rPr>
                  <a:t>30</a:t>
                </a:r>
                <a:r>
                  <a:rPr lang="ko-KR" altLang="en-US" dirty="0" smtClean="0">
                    <a:latin typeface="굴림" panose="020B0600000101010101" pitchFamily="50" charset="-127"/>
                  </a:rPr>
                  <a:t>만</a:t>
                </a:r>
                <a:endParaRPr lang="en-US" altLang="ko-KR" dirty="0" smtClean="0">
                  <a:latin typeface="굴림" panose="020B0600000101010101" pitchFamily="50" charset="-127"/>
                </a:endParaRPr>
              </a:p>
              <a:p>
                <a:pPr algn="ctr"/>
                <a:r>
                  <a:rPr lang="ko-KR" altLang="en-US" dirty="0" smtClean="0">
                    <a:latin typeface="굴림" panose="020B0600000101010101" pitchFamily="50" charset="-127"/>
                  </a:rPr>
                  <a:t>포인트</a:t>
                </a:r>
                <a:endParaRPr lang="en-US" altLang="ko-KR" dirty="0">
                  <a:latin typeface="굴림" panose="020B0600000101010101" pitchFamily="50" charset="-127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575244" y="5240625"/>
                <a:ext cx="506076" cy="350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굴림" panose="020B0600000101010101" pitchFamily="50" charset="-127"/>
                  </a:rPr>
                  <a:t>20</a:t>
                </a:r>
                <a:r>
                  <a:rPr lang="ko-KR" altLang="en-US" dirty="0" smtClean="0">
                    <a:latin typeface="굴림" panose="020B0600000101010101" pitchFamily="50" charset="-127"/>
                  </a:rPr>
                  <a:t>만</a:t>
                </a:r>
                <a:endParaRPr lang="en-US" altLang="ko-KR" dirty="0" smtClean="0">
                  <a:latin typeface="굴림" panose="020B0600000101010101" pitchFamily="50" charset="-127"/>
                </a:endParaRPr>
              </a:p>
              <a:p>
                <a:pPr algn="ctr"/>
                <a:r>
                  <a:rPr lang="ko-KR" altLang="en-US" dirty="0" smtClean="0">
                    <a:latin typeface="굴림" panose="020B0600000101010101" pitchFamily="50" charset="-127"/>
                  </a:rPr>
                  <a:t>포인트</a:t>
                </a:r>
                <a:endParaRPr lang="ko-KR" altLang="en-US" dirty="0">
                  <a:latin typeface="굴림" panose="020B0600000101010101" pitchFamily="50" charset="-127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204585" y="5226925"/>
                <a:ext cx="506076" cy="350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굴림" panose="020B0600000101010101" pitchFamily="50" charset="-127"/>
                  </a:rPr>
                  <a:t>10</a:t>
                </a:r>
                <a:r>
                  <a:rPr lang="ko-KR" altLang="en-US" dirty="0" smtClean="0">
                    <a:latin typeface="굴림" panose="020B0600000101010101" pitchFamily="50" charset="-127"/>
                  </a:rPr>
                  <a:t>만</a:t>
                </a:r>
                <a:endParaRPr lang="en-US" altLang="ko-KR" dirty="0" smtClean="0">
                  <a:latin typeface="굴림" panose="020B0600000101010101" pitchFamily="50" charset="-127"/>
                </a:endParaRPr>
              </a:p>
              <a:p>
                <a:pPr algn="ctr"/>
                <a:r>
                  <a:rPr lang="ko-KR" altLang="en-US" dirty="0" smtClean="0">
                    <a:latin typeface="굴림" panose="020B0600000101010101" pitchFamily="50" charset="-127"/>
                  </a:rPr>
                  <a:t>포인트</a:t>
                </a:r>
                <a:endParaRPr lang="ko-KR" altLang="en-US" dirty="0">
                  <a:latin typeface="굴림" panose="020B0600000101010101" pitchFamily="50" charset="-127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 bwMode="auto">
              <a:xfrm>
                <a:off x="2799451" y="4857444"/>
                <a:ext cx="580573" cy="805291"/>
              </a:xfrm>
              <a:prstGeom prst="rect">
                <a:avLst/>
              </a:prstGeom>
              <a:solidFill>
                <a:srgbClr val="DDDDDD"/>
              </a:solidFill>
              <a:ln w="6350" cap="flat" cmpd="sng" algn="ctr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HY헤드라인M" pitchFamily="18" charset="-127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 bwMode="auto">
              <a:xfrm>
                <a:off x="2800206" y="4857444"/>
                <a:ext cx="580573" cy="299428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anose="020B0600000101010101" pitchFamily="50" charset="-127"/>
                  </a:rPr>
                  <a:t>11</a:t>
                </a:r>
                <a:r>
                  <a:rPr kumimoji="1" lang="ko-KR" alt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anose="020B0600000101010101" pitchFamily="50" charset="-127"/>
                  </a:rPr>
                  <a:t>위</a:t>
                </a:r>
                <a:r>
                  <a:rPr kumimoji="1" lang="en-US" altLang="ko-K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anose="020B0600000101010101" pitchFamily="50" charset="-127"/>
                  </a:rPr>
                  <a:t>~30</a:t>
                </a:r>
                <a:r>
                  <a:rPr kumimoji="1" lang="ko-KR" alt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anose="020B0600000101010101" pitchFamily="50" charset="-127"/>
                  </a:rPr>
                  <a:t>위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836703" y="5230989"/>
                <a:ext cx="506077" cy="350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굴림" panose="020B0600000101010101" pitchFamily="50" charset="-127"/>
                  </a:rPr>
                  <a:t>5</a:t>
                </a:r>
                <a:r>
                  <a:rPr lang="ko-KR" altLang="en-US" dirty="0" smtClean="0">
                    <a:latin typeface="굴림" panose="020B0600000101010101" pitchFamily="50" charset="-127"/>
                  </a:rPr>
                  <a:t>만</a:t>
                </a:r>
                <a:endParaRPr lang="en-US" altLang="ko-KR" dirty="0" smtClean="0">
                  <a:latin typeface="굴림" panose="020B0600000101010101" pitchFamily="50" charset="-127"/>
                </a:endParaRPr>
              </a:p>
              <a:p>
                <a:pPr algn="ctr"/>
                <a:r>
                  <a:rPr lang="ko-KR" altLang="en-US" dirty="0" smtClean="0">
                    <a:latin typeface="굴림" panose="020B0600000101010101" pitchFamily="50" charset="-127"/>
                  </a:rPr>
                  <a:t>포인트</a:t>
                </a:r>
                <a:endParaRPr lang="ko-KR" altLang="en-US" dirty="0">
                  <a:latin typeface="굴림" panose="020B0600000101010101" pitchFamily="50" charset="-127"/>
                </a:endParaRPr>
              </a:p>
            </p:txBody>
          </p:sp>
        </p:grpSp>
      </p:grpSp>
      <p:grpSp>
        <p:nvGrpSpPr>
          <p:cNvPr id="59" name="그룹 58"/>
          <p:cNvGrpSpPr/>
          <p:nvPr/>
        </p:nvGrpSpPr>
        <p:grpSpPr>
          <a:xfrm>
            <a:off x="3863091" y="4010945"/>
            <a:ext cx="1917880" cy="456876"/>
            <a:chOff x="536268" y="4715915"/>
            <a:chExt cx="2311089" cy="541306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890075" y="5011091"/>
              <a:ext cx="729087" cy="2461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b="1" dirty="0" smtClean="0"/>
                <a:t>흥미톡</a:t>
              </a:r>
              <a:r>
                <a:rPr lang="ko-KR" altLang="en-US" b="1" dirty="0"/>
                <a:t>톡</a:t>
              </a: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1821966" y="5011091"/>
              <a:ext cx="729087" cy="2461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b="1" dirty="0" smtClean="0"/>
                <a:t>보험뉴스</a:t>
              </a:r>
              <a:endParaRPr lang="ko-KR" altLang="en-US" b="1" dirty="0"/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536268" y="4715915"/>
              <a:ext cx="729087" cy="2461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b="1" dirty="0" smtClean="0"/>
                <a:t>인사말</a:t>
              </a:r>
              <a:endParaRPr lang="ko-KR" altLang="en-US" b="1" dirty="0"/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1329085" y="4715915"/>
              <a:ext cx="729087" cy="2461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b="1" dirty="0" smtClean="0"/>
                <a:t>니즈환</a:t>
              </a:r>
              <a:r>
                <a:rPr lang="ko-KR" altLang="en-US" b="1" dirty="0"/>
                <a:t>기</a:t>
              </a: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2118270" y="4715915"/>
              <a:ext cx="729087" cy="2461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b="1" dirty="0" smtClean="0"/>
                <a:t>친숙자</a:t>
              </a:r>
              <a:r>
                <a:rPr lang="ko-KR" altLang="en-US" b="1" dirty="0"/>
                <a:t>료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591633" y="3727318"/>
            <a:ext cx="2596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030A0"/>
                </a:solidFill>
              </a:rPr>
              <a:t>콘</a:t>
            </a:r>
            <a:r>
              <a:rPr lang="ko-KR" altLang="en-US" b="1" dirty="0" smtClean="0">
                <a:solidFill>
                  <a:srgbClr val="7030A0"/>
                </a:solidFill>
              </a:rPr>
              <a:t>텐츠 공유 바로가기</a:t>
            </a:r>
            <a:endParaRPr lang="en-US" altLang="ko-KR" b="1" dirty="0">
              <a:solidFill>
                <a:srgbClr val="7030A0"/>
              </a:solidFill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3742195" y="3934681"/>
            <a:ext cx="2272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1133727" y="6106294"/>
            <a:ext cx="164463" cy="1644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sz="800" b="1" dirty="0"/>
          </a:p>
        </p:txBody>
      </p:sp>
      <p:cxnSp>
        <p:nvCxnSpPr>
          <p:cNvPr id="69" name="직선 연결선 68"/>
          <p:cNvCxnSpPr/>
          <p:nvPr/>
        </p:nvCxnSpPr>
        <p:spPr>
          <a:xfrm>
            <a:off x="3742195" y="3727318"/>
            <a:ext cx="2272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wipe Up"/>
          <p:cNvGrpSpPr>
            <a:grpSpLocks noChangeAspect="1"/>
          </p:cNvGrpSpPr>
          <p:nvPr/>
        </p:nvGrpSpPr>
        <p:grpSpPr bwMode="auto">
          <a:xfrm>
            <a:off x="3051362" y="4948098"/>
            <a:ext cx="314325" cy="439738"/>
            <a:chOff x="5727701" y="1519238"/>
            <a:chExt cx="984250" cy="1382713"/>
          </a:xfrm>
        </p:grpSpPr>
        <p:sp>
          <p:nvSpPr>
            <p:cNvPr id="71" name="Touch Point"/>
            <p:cNvSpPr>
              <a:spLocks noChangeAspect="1" noChangeArrowheads="1"/>
            </p:cNvSpPr>
            <p:nvPr/>
          </p:nvSpPr>
          <p:spPr bwMode="auto">
            <a:xfrm>
              <a:off x="6013451" y="1528763"/>
              <a:ext cx="327025" cy="327025"/>
            </a:xfrm>
            <a:prstGeom prst="ellipse">
              <a:avLst/>
            </a:prstGeom>
            <a:solidFill>
              <a:srgbClr val="5B9BD5">
                <a:alpha val="74901"/>
              </a:srgbClr>
            </a:solidFill>
            <a:ln w="25400" cap="sq">
              <a:solidFill>
                <a:srgbClr val="5B9BD5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457200">
                <a:defRPr kumimoji="1" sz="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914400">
                <a:defRPr kumimoji="1" sz="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371600">
                <a:defRPr kumimoji="1" sz="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1828800">
                <a:defRPr kumimoji="1" sz="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indent="100013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indent="100013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indent="100013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indent="100013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Hand"/>
            <p:cNvSpPr>
              <a:spLocks noChangeAspect="1"/>
            </p:cNvSpPr>
            <p:nvPr/>
          </p:nvSpPr>
          <p:spPr bwMode="auto">
            <a:xfrm>
              <a:off x="5727701" y="1604963"/>
              <a:ext cx="984250" cy="1296988"/>
            </a:xfrm>
            <a:custGeom>
              <a:avLst/>
              <a:gdLst>
                <a:gd name="T0" fmla="*/ 2147483647 w 962"/>
                <a:gd name="T1" fmla="*/ 2147483647 h 1268"/>
                <a:gd name="T2" fmla="*/ 2147483647 w 962"/>
                <a:gd name="T3" fmla="*/ 2147483647 h 1268"/>
                <a:gd name="T4" fmla="*/ 2147483647 w 962"/>
                <a:gd name="T5" fmla="*/ 2147483647 h 1268"/>
                <a:gd name="T6" fmla="*/ 2147483647 w 962"/>
                <a:gd name="T7" fmla="*/ 2147483647 h 1268"/>
                <a:gd name="T8" fmla="*/ 2147483647 w 962"/>
                <a:gd name="T9" fmla="*/ 2147483647 h 1268"/>
                <a:gd name="T10" fmla="*/ 2147483647 w 962"/>
                <a:gd name="T11" fmla="*/ 2147483647 h 1268"/>
                <a:gd name="T12" fmla="*/ 2147483647 w 962"/>
                <a:gd name="T13" fmla="*/ 2147483647 h 1268"/>
                <a:gd name="T14" fmla="*/ 2147483647 w 962"/>
                <a:gd name="T15" fmla="*/ 2147483647 h 1268"/>
                <a:gd name="T16" fmla="*/ 2147483647 w 962"/>
                <a:gd name="T17" fmla="*/ 2147483647 h 1268"/>
                <a:gd name="T18" fmla="*/ 2147483647 w 962"/>
                <a:gd name="T19" fmla="*/ 2147483647 h 1268"/>
                <a:gd name="T20" fmla="*/ 2147483647 w 962"/>
                <a:gd name="T21" fmla="*/ 2147483647 h 1268"/>
                <a:gd name="T22" fmla="*/ 2147483647 w 962"/>
                <a:gd name="T23" fmla="*/ 2147483647 h 1268"/>
                <a:gd name="T24" fmla="*/ 2147483647 w 962"/>
                <a:gd name="T25" fmla="*/ 2147483647 h 1268"/>
                <a:gd name="T26" fmla="*/ 2147483647 w 962"/>
                <a:gd name="T27" fmla="*/ 2147483647 h 1268"/>
                <a:gd name="T28" fmla="*/ 2147483647 w 962"/>
                <a:gd name="T29" fmla="*/ 2147483647 h 1268"/>
                <a:gd name="T30" fmla="*/ 2147483647 w 962"/>
                <a:gd name="T31" fmla="*/ 2147483647 h 1268"/>
                <a:gd name="T32" fmla="*/ 2147483647 w 962"/>
                <a:gd name="T33" fmla="*/ 2147483647 h 1268"/>
                <a:gd name="T34" fmla="*/ 2147483647 w 962"/>
                <a:gd name="T35" fmla="*/ 2147483647 h 1268"/>
                <a:gd name="T36" fmla="*/ 2147483647 w 962"/>
                <a:gd name="T37" fmla="*/ 2147483647 h 12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8"/>
                    <a:pt x="449" y="1130"/>
                    <a:pt x="391" y="1088"/>
                  </a:cubicBezTo>
                  <a:cubicBezTo>
                    <a:pt x="328" y="1041"/>
                    <a:pt x="243" y="917"/>
                    <a:pt x="213" y="832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8"/>
                  </a:cubicBezTo>
                  <a:cubicBezTo>
                    <a:pt x="247" y="463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400"/>
                  </a:lnTo>
                  <a:cubicBezTo>
                    <a:pt x="516" y="284"/>
                    <a:pt x="662" y="325"/>
                    <a:pt x="662" y="400"/>
                  </a:cubicBezTo>
                  <a:lnTo>
                    <a:pt x="662" y="611"/>
                  </a:lnTo>
                  <a:lnTo>
                    <a:pt x="662" y="480"/>
                  </a:lnTo>
                  <a:cubicBezTo>
                    <a:pt x="662" y="359"/>
                    <a:pt x="807" y="404"/>
                    <a:pt x="807" y="489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Up Arrow"/>
            <p:cNvSpPr>
              <a:spLocks/>
            </p:cNvSpPr>
            <p:nvPr/>
          </p:nvSpPr>
          <p:spPr bwMode="auto">
            <a:xfrm rot="10800000">
              <a:off x="6397627" y="1519238"/>
              <a:ext cx="227014" cy="346076"/>
            </a:xfrm>
            <a:custGeom>
              <a:avLst/>
              <a:gdLst>
                <a:gd name="T0" fmla="*/ 0 w 223"/>
                <a:gd name="T1" fmla="*/ 2147483647 h 338"/>
                <a:gd name="T2" fmla="*/ 2147483647 w 223"/>
                <a:gd name="T3" fmla="*/ 2147483647 h 338"/>
                <a:gd name="T4" fmla="*/ 2147483647 w 223"/>
                <a:gd name="T5" fmla="*/ 2147483647 h 338"/>
                <a:gd name="T6" fmla="*/ 2147483647 w 223"/>
                <a:gd name="T7" fmla="*/ 2147483647 h 338"/>
                <a:gd name="T8" fmla="*/ 2147483647 w 223"/>
                <a:gd name="T9" fmla="*/ 2147483647 h 338"/>
                <a:gd name="T10" fmla="*/ 2147483647 w 223"/>
                <a:gd name="T11" fmla="*/ 2147483647 h 338"/>
                <a:gd name="T12" fmla="*/ 2147483647 w 223"/>
                <a:gd name="T13" fmla="*/ 0 h 338"/>
                <a:gd name="T14" fmla="*/ 0 w 223"/>
                <a:gd name="T15" fmla="*/ 2147483647 h 3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3" h="338">
                  <a:moveTo>
                    <a:pt x="0" y="158"/>
                  </a:moveTo>
                  <a:lnTo>
                    <a:pt x="74" y="158"/>
                  </a:lnTo>
                  <a:lnTo>
                    <a:pt x="74" y="338"/>
                  </a:lnTo>
                  <a:lnTo>
                    <a:pt x="150" y="338"/>
                  </a:lnTo>
                  <a:lnTo>
                    <a:pt x="150" y="158"/>
                  </a:lnTo>
                  <a:lnTo>
                    <a:pt x="223" y="158"/>
                  </a:lnTo>
                  <a:lnTo>
                    <a:pt x="112" y="0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5B9BD5">
                <a:alpha val="74901"/>
              </a:srgbClr>
            </a:solidFill>
            <a:ln w="25400">
              <a:solidFill>
                <a:srgbClr val="5B9BD5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cxnSp>
        <p:nvCxnSpPr>
          <p:cNvPr id="74" name="직선 화살표 연결선 54"/>
          <p:cNvCxnSpPr>
            <a:cxnSpLocks noChangeShapeType="1"/>
          </p:cNvCxnSpPr>
          <p:nvPr/>
        </p:nvCxnSpPr>
        <p:spPr bwMode="auto">
          <a:xfrm>
            <a:off x="3172646" y="2381316"/>
            <a:ext cx="0" cy="2470825"/>
          </a:xfrm>
          <a:prstGeom prst="straightConnector1">
            <a:avLst/>
          </a:prstGeom>
          <a:noFill/>
          <a:ln w="9525" algn="ctr">
            <a:solidFill>
              <a:srgbClr val="96969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5" name="Swipe Up"/>
          <p:cNvGrpSpPr>
            <a:grpSpLocks noChangeAspect="1"/>
          </p:cNvGrpSpPr>
          <p:nvPr/>
        </p:nvGrpSpPr>
        <p:grpSpPr bwMode="auto">
          <a:xfrm>
            <a:off x="6210582" y="4908412"/>
            <a:ext cx="314325" cy="439738"/>
            <a:chOff x="5727701" y="1519238"/>
            <a:chExt cx="984250" cy="1382713"/>
          </a:xfrm>
        </p:grpSpPr>
        <p:sp>
          <p:nvSpPr>
            <p:cNvPr id="76" name="Touch Point"/>
            <p:cNvSpPr>
              <a:spLocks noChangeAspect="1" noChangeArrowheads="1"/>
            </p:cNvSpPr>
            <p:nvPr/>
          </p:nvSpPr>
          <p:spPr bwMode="auto">
            <a:xfrm>
              <a:off x="6013451" y="1528763"/>
              <a:ext cx="327025" cy="327025"/>
            </a:xfrm>
            <a:prstGeom prst="ellipse">
              <a:avLst/>
            </a:prstGeom>
            <a:solidFill>
              <a:srgbClr val="5B9BD5">
                <a:alpha val="74901"/>
              </a:srgbClr>
            </a:solidFill>
            <a:ln w="25400" cap="sq">
              <a:solidFill>
                <a:srgbClr val="5B9BD5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457200">
                <a:defRPr kumimoji="1" sz="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914400">
                <a:defRPr kumimoji="1" sz="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371600">
                <a:defRPr kumimoji="1" sz="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1828800">
                <a:defRPr kumimoji="1" sz="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indent="100013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indent="100013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indent="100013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indent="100013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Hand"/>
            <p:cNvSpPr>
              <a:spLocks noChangeAspect="1"/>
            </p:cNvSpPr>
            <p:nvPr/>
          </p:nvSpPr>
          <p:spPr bwMode="auto">
            <a:xfrm>
              <a:off x="5727701" y="1604963"/>
              <a:ext cx="984250" cy="1296988"/>
            </a:xfrm>
            <a:custGeom>
              <a:avLst/>
              <a:gdLst>
                <a:gd name="T0" fmla="*/ 2147483647 w 962"/>
                <a:gd name="T1" fmla="*/ 2147483647 h 1268"/>
                <a:gd name="T2" fmla="*/ 2147483647 w 962"/>
                <a:gd name="T3" fmla="*/ 2147483647 h 1268"/>
                <a:gd name="T4" fmla="*/ 2147483647 w 962"/>
                <a:gd name="T5" fmla="*/ 2147483647 h 1268"/>
                <a:gd name="T6" fmla="*/ 2147483647 w 962"/>
                <a:gd name="T7" fmla="*/ 2147483647 h 1268"/>
                <a:gd name="T8" fmla="*/ 2147483647 w 962"/>
                <a:gd name="T9" fmla="*/ 2147483647 h 1268"/>
                <a:gd name="T10" fmla="*/ 2147483647 w 962"/>
                <a:gd name="T11" fmla="*/ 2147483647 h 1268"/>
                <a:gd name="T12" fmla="*/ 2147483647 w 962"/>
                <a:gd name="T13" fmla="*/ 2147483647 h 1268"/>
                <a:gd name="T14" fmla="*/ 2147483647 w 962"/>
                <a:gd name="T15" fmla="*/ 2147483647 h 1268"/>
                <a:gd name="T16" fmla="*/ 2147483647 w 962"/>
                <a:gd name="T17" fmla="*/ 2147483647 h 1268"/>
                <a:gd name="T18" fmla="*/ 2147483647 w 962"/>
                <a:gd name="T19" fmla="*/ 2147483647 h 1268"/>
                <a:gd name="T20" fmla="*/ 2147483647 w 962"/>
                <a:gd name="T21" fmla="*/ 2147483647 h 1268"/>
                <a:gd name="T22" fmla="*/ 2147483647 w 962"/>
                <a:gd name="T23" fmla="*/ 2147483647 h 1268"/>
                <a:gd name="T24" fmla="*/ 2147483647 w 962"/>
                <a:gd name="T25" fmla="*/ 2147483647 h 1268"/>
                <a:gd name="T26" fmla="*/ 2147483647 w 962"/>
                <a:gd name="T27" fmla="*/ 2147483647 h 1268"/>
                <a:gd name="T28" fmla="*/ 2147483647 w 962"/>
                <a:gd name="T29" fmla="*/ 2147483647 h 1268"/>
                <a:gd name="T30" fmla="*/ 2147483647 w 962"/>
                <a:gd name="T31" fmla="*/ 2147483647 h 1268"/>
                <a:gd name="T32" fmla="*/ 2147483647 w 962"/>
                <a:gd name="T33" fmla="*/ 2147483647 h 1268"/>
                <a:gd name="T34" fmla="*/ 2147483647 w 962"/>
                <a:gd name="T35" fmla="*/ 2147483647 h 1268"/>
                <a:gd name="T36" fmla="*/ 2147483647 w 962"/>
                <a:gd name="T37" fmla="*/ 2147483647 h 12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8"/>
                    <a:pt x="449" y="1130"/>
                    <a:pt x="391" y="1088"/>
                  </a:cubicBezTo>
                  <a:cubicBezTo>
                    <a:pt x="328" y="1041"/>
                    <a:pt x="243" y="917"/>
                    <a:pt x="213" y="832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8"/>
                  </a:cubicBezTo>
                  <a:cubicBezTo>
                    <a:pt x="247" y="463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400"/>
                  </a:lnTo>
                  <a:cubicBezTo>
                    <a:pt x="516" y="284"/>
                    <a:pt x="662" y="325"/>
                    <a:pt x="662" y="400"/>
                  </a:cubicBezTo>
                  <a:lnTo>
                    <a:pt x="662" y="611"/>
                  </a:lnTo>
                  <a:lnTo>
                    <a:pt x="662" y="480"/>
                  </a:lnTo>
                  <a:cubicBezTo>
                    <a:pt x="662" y="359"/>
                    <a:pt x="807" y="404"/>
                    <a:pt x="807" y="489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" name="Up Arrow"/>
            <p:cNvSpPr>
              <a:spLocks/>
            </p:cNvSpPr>
            <p:nvPr/>
          </p:nvSpPr>
          <p:spPr bwMode="auto">
            <a:xfrm>
              <a:off x="6397626" y="1519238"/>
              <a:ext cx="227013" cy="346075"/>
            </a:xfrm>
            <a:custGeom>
              <a:avLst/>
              <a:gdLst>
                <a:gd name="T0" fmla="*/ 0 w 223"/>
                <a:gd name="T1" fmla="*/ 2147483647 h 338"/>
                <a:gd name="T2" fmla="*/ 2147483647 w 223"/>
                <a:gd name="T3" fmla="*/ 2147483647 h 338"/>
                <a:gd name="T4" fmla="*/ 2147483647 w 223"/>
                <a:gd name="T5" fmla="*/ 2147483647 h 338"/>
                <a:gd name="T6" fmla="*/ 2147483647 w 223"/>
                <a:gd name="T7" fmla="*/ 2147483647 h 338"/>
                <a:gd name="T8" fmla="*/ 2147483647 w 223"/>
                <a:gd name="T9" fmla="*/ 2147483647 h 338"/>
                <a:gd name="T10" fmla="*/ 2147483647 w 223"/>
                <a:gd name="T11" fmla="*/ 2147483647 h 338"/>
                <a:gd name="T12" fmla="*/ 2147483647 w 223"/>
                <a:gd name="T13" fmla="*/ 0 h 338"/>
                <a:gd name="T14" fmla="*/ 0 w 223"/>
                <a:gd name="T15" fmla="*/ 2147483647 h 3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3" h="338">
                  <a:moveTo>
                    <a:pt x="0" y="158"/>
                  </a:moveTo>
                  <a:lnTo>
                    <a:pt x="74" y="158"/>
                  </a:lnTo>
                  <a:lnTo>
                    <a:pt x="74" y="338"/>
                  </a:lnTo>
                  <a:lnTo>
                    <a:pt x="150" y="338"/>
                  </a:lnTo>
                  <a:lnTo>
                    <a:pt x="150" y="158"/>
                  </a:lnTo>
                  <a:lnTo>
                    <a:pt x="223" y="158"/>
                  </a:lnTo>
                  <a:lnTo>
                    <a:pt x="112" y="0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5B9BD5">
                <a:alpha val="74901"/>
              </a:srgbClr>
            </a:solidFill>
            <a:ln w="25400">
              <a:solidFill>
                <a:srgbClr val="5B9BD5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cxnSp>
        <p:nvCxnSpPr>
          <p:cNvPr id="79" name="직선 화살표 연결선 54"/>
          <p:cNvCxnSpPr>
            <a:cxnSpLocks noChangeShapeType="1"/>
          </p:cNvCxnSpPr>
          <p:nvPr/>
        </p:nvCxnSpPr>
        <p:spPr bwMode="auto">
          <a:xfrm>
            <a:off x="6367744" y="1200687"/>
            <a:ext cx="0" cy="3168650"/>
          </a:xfrm>
          <a:prstGeom prst="straightConnector1">
            <a:avLst/>
          </a:prstGeom>
          <a:noFill/>
          <a:ln w="9525" algn="ctr">
            <a:solidFill>
              <a:srgbClr val="96969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TextBox 86"/>
          <p:cNvSpPr txBox="1"/>
          <p:nvPr/>
        </p:nvSpPr>
        <p:spPr>
          <a:xfrm>
            <a:off x="3641586" y="3367367"/>
            <a:ext cx="2313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콘텐츠 공유 시 이벤트에 </a:t>
            </a:r>
            <a:r>
              <a:rPr lang="ko-KR" altLang="en-US" sz="700" b="1" dirty="0" smtClean="0"/>
              <a:t>자동 응모</a:t>
            </a:r>
            <a:r>
              <a:rPr lang="ko-KR" altLang="en-US" sz="700" dirty="0" smtClean="0"/>
              <a:t> 됩니다</a:t>
            </a:r>
            <a:endParaRPr lang="en-US" altLang="ko-KR" sz="700" dirty="0" smtClean="0"/>
          </a:p>
          <a:p>
            <a:r>
              <a:rPr lang="ko-KR" altLang="en-US" sz="700" dirty="0" smtClean="0"/>
              <a:t>이벤트 당첨자는 </a:t>
            </a:r>
            <a:r>
              <a:rPr lang="ko-KR" altLang="en-US" sz="700" b="1" dirty="0" smtClean="0"/>
              <a:t>흥미톡톡 공지</a:t>
            </a:r>
            <a:r>
              <a:rPr lang="ko-KR" altLang="en-US" sz="700" dirty="0" smtClean="0"/>
              <a:t>에서 확인 가능합니다</a:t>
            </a:r>
            <a:r>
              <a:rPr lang="en-US" altLang="ko-KR" sz="700" dirty="0" smtClean="0"/>
              <a:t>.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7041232" y="698029"/>
            <a:ext cx="2468879" cy="576071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7060715" y="716327"/>
            <a:ext cx="23358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Description</a:t>
            </a:r>
          </a:p>
        </p:txBody>
      </p:sp>
      <p:grpSp>
        <p:nvGrpSpPr>
          <p:cNvPr id="121" name="그룹 120"/>
          <p:cNvGrpSpPr/>
          <p:nvPr/>
        </p:nvGrpSpPr>
        <p:grpSpPr>
          <a:xfrm>
            <a:off x="3557650" y="4532659"/>
            <a:ext cx="2596151" cy="1926224"/>
            <a:chOff x="3113452" y="3929354"/>
            <a:chExt cx="2596151" cy="1926224"/>
          </a:xfrm>
        </p:grpSpPr>
        <p:sp>
          <p:nvSpPr>
            <p:cNvPr id="122" name="직사각형 121"/>
            <p:cNvSpPr/>
            <p:nvPr/>
          </p:nvSpPr>
          <p:spPr>
            <a:xfrm>
              <a:off x="3113452" y="3929354"/>
              <a:ext cx="2596151" cy="19262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152800" y="3960719"/>
              <a:ext cx="2511273" cy="1883011"/>
            </a:xfrm>
            <a:prstGeom prst="rect">
              <a:avLst/>
            </a:prstGeom>
            <a:noFill/>
          </p:spPr>
          <p:txBody>
            <a:bodyPr wrap="square" lIns="0" tIns="36000" rIns="0" bIns="0" rtlCol="0">
              <a:spAutoFit/>
            </a:bodyPr>
            <a:lstStyle/>
            <a:p>
              <a:r>
                <a:rPr lang="ko-KR" altLang="en-US" sz="700" b="1" dirty="0" smtClean="0"/>
                <a:t> 확인해 주세요</a:t>
              </a:r>
              <a:r>
                <a:rPr lang="en-US" altLang="ko-KR" sz="700" b="1" dirty="0" smtClean="0"/>
                <a:t>…^^</a:t>
              </a:r>
              <a:endParaRPr lang="en-US" altLang="ko-KR" b="1" dirty="0" smtClean="0"/>
            </a:p>
            <a:p>
              <a:endParaRPr lang="en-US" altLang="ko-KR" sz="700" b="1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700" dirty="0" smtClean="0"/>
                <a:t>부정한 방법으로 이벤트에 참여하신 경우 당첨이 취소될 수 있습니다</a:t>
              </a:r>
              <a:r>
                <a:rPr lang="en-US" altLang="ko-KR" sz="700" dirty="0" smtClean="0"/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700" dirty="0" smtClean="0"/>
                <a:t>본 이벤트</a:t>
              </a:r>
              <a:r>
                <a:rPr lang="en-US" altLang="ko-KR" sz="700" dirty="0" smtClean="0"/>
                <a:t>1</a:t>
              </a:r>
              <a:r>
                <a:rPr lang="ko-KR" altLang="en-US" sz="700" dirty="0" smtClean="0"/>
                <a:t>은 </a:t>
              </a:r>
              <a:r>
                <a:rPr lang="ko-KR" altLang="en-US" sz="700" b="1" dirty="0" smtClean="0"/>
                <a:t>콘텐츠 </a:t>
              </a:r>
              <a:r>
                <a:rPr lang="en-US" altLang="ko-KR" sz="700" b="1" dirty="0" smtClean="0"/>
                <a:t>5</a:t>
              </a:r>
              <a:r>
                <a:rPr lang="ko-KR" altLang="en-US" sz="700" b="1" dirty="0" smtClean="0"/>
                <a:t>회 공유 시 </a:t>
              </a:r>
              <a:r>
                <a:rPr lang="en-US" altLang="ko-KR" sz="700" b="1" dirty="0" smtClean="0"/>
                <a:t>1</a:t>
              </a:r>
              <a:r>
                <a:rPr lang="ko-KR" altLang="en-US" sz="700" b="1" dirty="0" smtClean="0"/>
                <a:t>회 참여</a:t>
              </a:r>
              <a:r>
                <a:rPr lang="ko-KR" altLang="en-US" sz="700" dirty="0" smtClean="0"/>
                <a:t>가 가능합니다</a:t>
              </a:r>
              <a:r>
                <a:rPr lang="en-US" altLang="ko-KR" sz="700" dirty="0" smtClean="0"/>
                <a:t>. 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700" dirty="0" smtClean="0"/>
                <a:t>본 이벤트</a:t>
              </a:r>
              <a:r>
                <a:rPr lang="en-US" altLang="ko-KR" sz="700" dirty="0" smtClean="0"/>
                <a:t>1</a:t>
              </a:r>
              <a:r>
                <a:rPr lang="ko-KR" altLang="en-US" sz="700" dirty="0"/>
                <a:t> </a:t>
              </a:r>
              <a:r>
                <a:rPr lang="ko-KR" altLang="en-US" sz="700" b="1" dirty="0" smtClean="0"/>
                <a:t>참여 쿠폰은 일일 초기화 됩니다</a:t>
              </a:r>
              <a:r>
                <a:rPr lang="en-US" altLang="ko-KR" sz="700" b="1" dirty="0" smtClean="0"/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700" dirty="0" smtClean="0"/>
                <a:t>본 이벤트</a:t>
              </a:r>
              <a:r>
                <a:rPr lang="en-US" altLang="ko-KR" sz="700" dirty="0" smtClean="0"/>
                <a:t>2 </a:t>
              </a:r>
              <a:r>
                <a:rPr lang="ko-KR" altLang="en-US" sz="700" dirty="0" smtClean="0"/>
                <a:t>포인트는 </a:t>
              </a:r>
              <a:r>
                <a:rPr lang="en-US" altLang="ko-KR" sz="700" b="1" dirty="0" smtClean="0"/>
                <a:t>1</a:t>
              </a:r>
              <a:r>
                <a:rPr lang="ko-KR" altLang="en-US" sz="700" b="1" dirty="0" smtClean="0"/>
                <a:t>인 </a:t>
              </a:r>
              <a:r>
                <a:rPr lang="en-US" altLang="ko-KR" sz="700" b="1" dirty="0" smtClean="0"/>
                <a:t>1</a:t>
              </a:r>
              <a:r>
                <a:rPr lang="ko-KR" altLang="en-US" sz="700" b="1" dirty="0" smtClean="0"/>
                <a:t>회 지급</a:t>
              </a:r>
              <a:r>
                <a:rPr lang="ko-KR" altLang="en-US" sz="700" dirty="0" smtClean="0"/>
                <a:t>합니다</a:t>
              </a:r>
              <a:r>
                <a:rPr lang="en-US" altLang="ko-KR" sz="700" dirty="0" smtClean="0"/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700" dirty="0" smtClean="0"/>
                <a:t>본 </a:t>
              </a:r>
              <a:r>
                <a:rPr lang="ko-KR" altLang="en-US" sz="700" dirty="0"/>
                <a:t>이벤트</a:t>
              </a:r>
              <a:r>
                <a:rPr lang="en-US" altLang="ko-KR" sz="700" dirty="0"/>
                <a:t>2</a:t>
              </a:r>
              <a:r>
                <a:rPr lang="ko-KR" altLang="en-US" sz="700" dirty="0"/>
                <a:t> </a:t>
              </a:r>
              <a:r>
                <a:rPr lang="ko-KR" altLang="en-US" sz="700" dirty="0" smtClean="0"/>
                <a:t> 활용우수자는</a:t>
              </a:r>
              <a:r>
                <a:rPr lang="en-US" altLang="ko-KR" sz="700" dirty="0" smtClean="0"/>
                <a:t> </a:t>
              </a:r>
              <a:r>
                <a:rPr lang="ko-KR" altLang="en-US" sz="700" dirty="0" smtClean="0"/>
                <a:t>방문수</a:t>
              </a:r>
              <a:r>
                <a:rPr lang="en-US" altLang="ko-KR" sz="700" dirty="0"/>
                <a:t> </a:t>
              </a:r>
              <a:r>
                <a:rPr lang="en-US" altLang="ko-KR" sz="700" dirty="0" smtClean="0"/>
                <a:t>&amp;</a:t>
              </a:r>
              <a:r>
                <a:rPr lang="ko-KR" altLang="en-US" sz="700" dirty="0" smtClean="0"/>
                <a:t> 콘텐츠 </a:t>
              </a:r>
              <a:r>
                <a:rPr lang="ko-KR" altLang="en-US" sz="700" dirty="0"/>
                <a:t>화면 </a:t>
              </a:r>
              <a:r>
                <a:rPr lang="ko-KR" altLang="en-US" sz="700" dirty="0" smtClean="0"/>
                <a:t>접속 </a:t>
              </a:r>
              <a:r>
                <a:rPr lang="en-US" altLang="ko-KR" sz="700" dirty="0"/>
                <a:t>&amp;</a:t>
              </a:r>
              <a:r>
                <a:rPr lang="en-US" altLang="ko-KR" sz="700" dirty="0" smtClean="0"/>
                <a:t> </a:t>
              </a:r>
              <a:r>
                <a:rPr lang="ko-KR" altLang="en-US" sz="700" dirty="0"/>
                <a:t>컨텐츠 발송 </a:t>
              </a:r>
              <a:r>
                <a:rPr lang="ko-KR" altLang="en-US" sz="700" dirty="0" smtClean="0"/>
                <a:t>등을 집계히여 선정합니다</a:t>
              </a:r>
              <a:r>
                <a:rPr lang="en-US" altLang="ko-KR" sz="700" dirty="0" smtClean="0"/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700" dirty="0" smtClean="0"/>
                <a:t>모든 </a:t>
              </a:r>
              <a:r>
                <a:rPr lang="ko-KR" altLang="en-US" sz="700" dirty="0"/>
                <a:t>프로모션 금액은 </a:t>
              </a:r>
              <a:r>
                <a:rPr lang="ko-KR" altLang="en-US" sz="700" dirty="0" smtClean="0"/>
                <a:t>흥미톡</a:t>
              </a:r>
              <a:r>
                <a:rPr lang="ko-KR" altLang="en-US" sz="700" dirty="0"/>
                <a:t>톡</a:t>
              </a:r>
              <a:r>
                <a:rPr lang="ko-KR" altLang="en-US" sz="700" dirty="0" smtClean="0"/>
                <a:t> 내에서 판촉용으로 사용할 </a:t>
              </a:r>
              <a:r>
                <a:rPr lang="ko-KR" altLang="en-US" sz="700" dirty="0"/>
                <a:t>수 있는 </a:t>
              </a:r>
              <a:r>
                <a:rPr lang="ko-KR" altLang="en-US" sz="700" dirty="0" smtClean="0"/>
                <a:t>포인트로 </a:t>
              </a:r>
              <a:r>
                <a:rPr lang="ko-KR" altLang="en-US" sz="700" dirty="0"/>
                <a:t>지급 </a:t>
              </a:r>
              <a:r>
                <a:rPr lang="ko-KR" altLang="en-US" sz="700" dirty="0" smtClean="0"/>
                <a:t>예정입니다</a:t>
              </a:r>
              <a:r>
                <a:rPr lang="en-US" altLang="ko-KR" sz="700" dirty="0" smtClean="0"/>
                <a:t>.</a:t>
              </a:r>
              <a:r>
                <a:rPr lang="ko-KR" altLang="en-US" sz="700" dirty="0" smtClean="0"/>
                <a:t> </a:t>
              </a:r>
              <a:r>
                <a:rPr lang="en-US" altLang="ko-KR" sz="700" dirty="0" smtClean="0"/>
                <a:t>(</a:t>
              </a:r>
              <a:r>
                <a:rPr lang="ko-KR" altLang="en-US" sz="700" dirty="0" smtClean="0"/>
                <a:t>사적 사용 금지</a:t>
              </a:r>
              <a:r>
                <a:rPr lang="en-US" altLang="ko-KR" sz="700" dirty="0" smtClean="0"/>
                <a:t>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700" dirty="0" smtClean="0"/>
                <a:t>전자명함 프로필 정보가 정확하지 않을 경우 당첨 대상에서 제외될 수 있습니다</a:t>
              </a:r>
              <a:r>
                <a:rPr lang="en-US" altLang="ko-KR" sz="700" dirty="0" smtClean="0"/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700" dirty="0" smtClean="0"/>
                <a:t>전자명함 </a:t>
              </a:r>
              <a:r>
                <a:rPr lang="ko-KR" altLang="en-US" sz="700" dirty="0"/>
                <a:t>내에 핸드폰번호를 꼭 등록해 주세요</a:t>
              </a:r>
              <a:r>
                <a:rPr lang="en-US" altLang="ko-KR" sz="700" dirty="0"/>
                <a:t>.</a:t>
              </a:r>
              <a:endParaRPr lang="en-US" altLang="ko-KR" sz="7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700" dirty="0" smtClean="0"/>
                <a:t>경품은 당사 사정에 의해 변경될 수 있습니다</a:t>
              </a:r>
              <a:r>
                <a:rPr lang="en-US" altLang="ko-KR" sz="700" dirty="0" smtClean="0"/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700" dirty="0" smtClean="0"/>
                <a:t>포인트는 </a:t>
              </a:r>
              <a:r>
                <a:rPr lang="ko-KR" altLang="en-US" sz="700" dirty="0"/>
                <a:t>이벤트 종료 후 일괄 지급됩니다</a:t>
              </a:r>
              <a:r>
                <a:rPr lang="en-US" altLang="ko-KR" sz="700" dirty="0" smtClean="0"/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700" dirty="0" smtClean="0"/>
                <a:t>내부사정에 따라 경품 지급 일정이 변경될 수 있습니다</a:t>
              </a:r>
              <a:r>
                <a:rPr lang="en-US" altLang="ko-KR" sz="700" dirty="0" smtClean="0"/>
                <a:t>.</a:t>
              </a:r>
            </a:p>
          </p:txBody>
        </p:sp>
      </p:grpSp>
      <p:sp>
        <p:nvSpPr>
          <p:cNvPr id="124" name="직사각형 123"/>
          <p:cNvSpPr/>
          <p:nvPr/>
        </p:nvSpPr>
        <p:spPr>
          <a:xfrm>
            <a:off x="7041232" y="694976"/>
            <a:ext cx="2468879" cy="26739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7085195" y="996202"/>
            <a:ext cx="23540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800" b="1" dirty="0" smtClean="0">
              <a:latin typeface="+mn-ea"/>
              <a:ea typeface="+mn-ea"/>
            </a:endParaRPr>
          </a:p>
          <a:p>
            <a:pPr marL="85725" indent="-85725">
              <a:lnSpc>
                <a:spcPct val="150000"/>
              </a:lnSpc>
              <a:buAutoNum type="arabicPeriod"/>
            </a:pP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홈버튼 </a:t>
            </a:r>
            <a:r>
              <a:rPr lang="en-US" altLang="ko-KR" b="1" dirty="0" smtClean="0">
                <a:latin typeface="+mn-ea"/>
                <a:ea typeface="+mn-ea"/>
              </a:rPr>
              <a:t>&amp; </a:t>
            </a:r>
            <a:r>
              <a:rPr lang="ko-KR" altLang="en-US" b="1" dirty="0" smtClean="0">
                <a:latin typeface="+mn-ea"/>
                <a:ea typeface="+mn-ea"/>
              </a:rPr>
              <a:t>흥국화재 로고</a:t>
            </a:r>
            <a:r>
              <a:rPr lang="en-US" altLang="ko-KR" b="1" dirty="0">
                <a:latin typeface="+mn-ea"/>
                <a:ea typeface="+mn-ea"/>
              </a:rPr>
              <a:t/>
            </a:r>
            <a:br>
              <a:rPr lang="en-US" altLang="ko-KR" b="1" dirty="0">
                <a:latin typeface="+mn-ea"/>
                <a:ea typeface="+mn-ea"/>
              </a:rPr>
            </a:b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클릭 시 흥미톡톡 </a:t>
            </a:r>
            <a:r>
              <a:rPr lang="en-US" altLang="ko-KR" dirty="0" smtClean="0">
                <a:latin typeface="+mn-ea"/>
                <a:ea typeface="+mn-ea"/>
              </a:rPr>
              <a:t>APP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 err="1" smtClean="0">
                <a:latin typeface="+mn-ea"/>
                <a:ea typeface="+mn-ea"/>
              </a:rPr>
              <a:t>메인으로</a:t>
            </a:r>
            <a:r>
              <a:rPr lang="ko-KR" altLang="en-US" dirty="0" smtClean="0">
                <a:latin typeface="+mn-ea"/>
                <a:ea typeface="+mn-ea"/>
              </a:rPr>
              <a:t> 이동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</a:p>
          <a:p>
            <a:pPr marL="85725" indent="-85725">
              <a:lnSpc>
                <a:spcPct val="150000"/>
              </a:lnSpc>
              <a:buAutoNum type="arabicPeriod"/>
            </a:pPr>
            <a:endParaRPr lang="en-US" altLang="ko-KR" sz="800" b="1" dirty="0" smtClean="0">
              <a:latin typeface="+mn-ea"/>
              <a:ea typeface="+mn-ea"/>
            </a:endParaRPr>
          </a:p>
          <a:p>
            <a:pPr marL="85725" indent="-85725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latin typeface="+mn-ea"/>
                <a:ea typeface="+mn-ea"/>
              </a:rPr>
              <a:t>룰렛 돌리기 참여 쿠폰</a:t>
            </a:r>
            <a:r>
              <a:rPr lang="en-US" altLang="ko-KR" b="1" dirty="0" smtClean="0">
                <a:latin typeface="+mn-ea"/>
                <a:ea typeface="+mn-ea"/>
              </a:rPr>
              <a:t/>
            </a:r>
            <a:br>
              <a:rPr lang="en-US" altLang="ko-KR" b="1" dirty="0" smtClean="0">
                <a:latin typeface="+mn-ea"/>
                <a:ea typeface="+mn-ea"/>
              </a:rPr>
            </a:br>
            <a:r>
              <a:rPr lang="ko-KR" altLang="en-US" dirty="0" smtClean="0">
                <a:latin typeface="+mn-ea"/>
                <a:ea typeface="+mn-ea"/>
              </a:rPr>
              <a:t>룰</a:t>
            </a:r>
            <a:r>
              <a:rPr lang="ko-KR" altLang="en-US" dirty="0">
                <a:latin typeface="+mn-ea"/>
                <a:ea typeface="+mn-ea"/>
              </a:rPr>
              <a:t>렛</a:t>
            </a:r>
            <a:r>
              <a:rPr lang="ko-KR" altLang="en-US" dirty="0" smtClean="0">
                <a:latin typeface="+mn-ea"/>
                <a:ea typeface="+mn-ea"/>
              </a:rPr>
              <a:t> 참여 가능 수 확인 가능 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콘</a:t>
            </a:r>
            <a:r>
              <a:rPr lang="ko-KR" altLang="en-US" dirty="0" smtClean="0">
                <a:latin typeface="+mn-ea"/>
                <a:ea typeface="+mn-ea"/>
              </a:rPr>
              <a:t>텐츠 공유 </a:t>
            </a:r>
            <a:r>
              <a:rPr lang="en-US" altLang="ko-KR" dirty="0" smtClean="0">
                <a:latin typeface="+mn-ea"/>
                <a:ea typeface="+mn-ea"/>
              </a:rPr>
              <a:t>5</a:t>
            </a:r>
            <a:r>
              <a:rPr lang="ko-KR" altLang="en-US" dirty="0" smtClean="0">
                <a:latin typeface="+mn-ea"/>
                <a:ea typeface="+mn-ea"/>
              </a:rPr>
              <a:t>회 시 </a:t>
            </a:r>
            <a:r>
              <a:rPr lang="en-US" altLang="ko-KR" dirty="0" smtClean="0">
                <a:latin typeface="+mn-ea"/>
                <a:ea typeface="+mn-ea"/>
              </a:rPr>
              <a:t>1</a:t>
            </a:r>
            <a:r>
              <a:rPr lang="ko-KR" altLang="en-US" dirty="0" smtClean="0">
                <a:latin typeface="+mn-ea"/>
                <a:ea typeface="+mn-ea"/>
              </a:rPr>
              <a:t>회 쿠폰 지급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ko-KR" altLang="en-US" dirty="0" smtClean="0">
                <a:latin typeface="+mn-ea"/>
                <a:ea typeface="+mn-ea"/>
              </a:rPr>
              <a:t>가능 횟수는 날짜 변경 시 </a:t>
            </a:r>
            <a:r>
              <a:rPr lang="en-US" altLang="ko-KR" dirty="0" smtClean="0">
                <a:latin typeface="+mn-ea"/>
                <a:ea typeface="+mn-ea"/>
              </a:rPr>
              <a:t>0</a:t>
            </a:r>
            <a:r>
              <a:rPr lang="ko-KR" altLang="en-US" dirty="0" smtClean="0">
                <a:latin typeface="+mn-ea"/>
                <a:ea typeface="+mn-ea"/>
              </a:rPr>
              <a:t>으로 초기화</a:t>
            </a:r>
            <a:endParaRPr lang="en-US" altLang="ko-KR" dirty="0" smtClean="0">
              <a:latin typeface="+mn-ea"/>
              <a:ea typeface="+mn-ea"/>
            </a:endParaRPr>
          </a:p>
          <a:p>
            <a:pPr marL="85725" indent="-85725">
              <a:lnSpc>
                <a:spcPct val="150000"/>
              </a:lnSpc>
              <a:buAutoNum type="arabicPeriod"/>
            </a:pPr>
            <a:endParaRPr lang="en-US" altLang="ko-KR" sz="8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  <a:ea typeface="+mn-ea"/>
              </a:rPr>
              <a:t>3. </a:t>
            </a:r>
            <a:r>
              <a:rPr lang="ko-KR" altLang="en-US" b="1" dirty="0" smtClean="0">
                <a:latin typeface="+mn-ea"/>
                <a:ea typeface="+mn-ea"/>
              </a:rPr>
              <a:t>돌림판 </a:t>
            </a:r>
            <a:r>
              <a:rPr lang="en-US" altLang="ko-KR" b="1" dirty="0" smtClean="0">
                <a:latin typeface="+mn-ea"/>
                <a:ea typeface="+mn-ea"/>
              </a:rPr>
              <a:t>&amp; START </a:t>
            </a:r>
            <a:r>
              <a:rPr lang="ko-KR" altLang="en-US" sz="800" b="1" dirty="0" smtClean="0">
                <a:latin typeface="+mn-ea"/>
                <a:ea typeface="+mn-ea"/>
              </a:rPr>
              <a:t>버튼</a:t>
            </a:r>
            <a:r>
              <a:rPr lang="en-US" altLang="ko-KR" sz="800" b="1" dirty="0" smtClean="0">
                <a:latin typeface="+mn-ea"/>
                <a:ea typeface="+mn-ea"/>
              </a:rPr>
              <a:t/>
            </a:r>
            <a:br>
              <a:rPr lang="en-US" altLang="ko-KR" sz="800" b="1" dirty="0" smtClean="0">
                <a:latin typeface="+mn-ea"/>
                <a:ea typeface="+mn-ea"/>
              </a:rPr>
            </a:br>
            <a:r>
              <a:rPr lang="en-US" altLang="ko-KR" sz="800" b="1" dirty="0" smtClean="0">
                <a:latin typeface="+mn-ea"/>
                <a:ea typeface="+mn-ea"/>
              </a:rPr>
              <a:t>- </a:t>
            </a:r>
            <a:r>
              <a:rPr lang="ko-KR" altLang="en-US" sz="800" dirty="0" smtClean="0">
                <a:latin typeface="+mn-ea"/>
                <a:ea typeface="+mn-ea"/>
              </a:rPr>
              <a:t>공유 횟수 </a:t>
            </a:r>
            <a:r>
              <a:rPr lang="en-US" altLang="ko-KR" sz="800" dirty="0" smtClean="0">
                <a:latin typeface="+mn-ea"/>
                <a:ea typeface="+mn-ea"/>
              </a:rPr>
              <a:t>5</a:t>
            </a:r>
            <a:r>
              <a:rPr lang="ko-KR" altLang="en-US" sz="800" dirty="0" smtClean="0">
                <a:latin typeface="+mn-ea"/>
                <a:ea typeface="+mn-ea"/>
              </a:rPr>
              <a:t>회 시 </a:t>
            </a:r>
            <a:r>
              <a:rPr lang="en-US" altLang="ko-KR" dirty="0" smtClean="0">
                <a:latin typeface="+mn-ea"/>
                <a:ea typeface="+mn-ea"/>
              </a:rPr>
              <a:t>1</a:t>
            </a:r>
            <a:r>
              <a:rPr lang="ko-KR" altLang="en-US" dirty="0" smtClean="0">
                <a:latin typeface="+mn-ea"/>
                <a:ea typeface="+mn-ea"/>
              </a:rPr>
              <a:t>회 참여 가능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en-US" altLang="ko-KR" dirty="0" smtClean="0">
                <a:latin typeface="+mn-ea"/>
                <a:ea typeface="+mn-ea"/>
              </a:rPr>
              <a:t>- START </a:t>
            </a:r>
            <a:r>
              <a:rPr lang="ko-KR" altLang="en-US" dirty="0" smtClean="0">
                <a:latin typeface="+mn-ea"/>
                <a:ea typeface="+mn-ea"/>
              </a:rPr>
              <a:t>클릭 시 돌림판 모션 후 </a:t>
            </a:r>
            <a:r>
              <a:rPr lang="ko-KR" altLang="en-US" dirty="0" smtClean="0">
                <a:latin typeface="+mn-ea"/>
                <a:ea typeface="+mn-ea"/>
              </a:rPr>
              <a:t>팝</a:t>
            </a:r>
            <a:r>
              <a:rPr lang="ko-KR" altLang="en-US" dirty="0">
                <a:latin typeface="+mn-ea"/>
                <a:ea typeface="+mn-ea"/>
              </a:rPr>
              <a:t>업</a:t>
            </a:r>
            <a:r>
              <a:rPr lang="ko-KR" altLang="en-US" dirty="0" smtClean="0">
                <a:latin typeface="+mn-ea"/>
                <a:ea typeface="+mn-ea"/>
              </a:rPr>
              <a:t> 생성 </a:t>
            </a:r>
            <a:r>
              <a:rPr lang="en-US" altLang="ko-KR" dirty="0" smtClean="0">
                <a:latin typeface="+mn-ea"/>
                <a:ea typeface="+mn-ea"/>
              </a:rPr>
              <a:t>(7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~ 8</a:t>
            </a:r>
            <a:r>
              <a:rPr lang="ko-KR" altLang="en-US" dirty="0" smtClean="0">
                <a:latin typeface="+mn-ea"/>
                <a:ea typeface="+mn-ea"/>
              </a:rPr>
              <a:t>페이지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endParaRPr lang="en-US" altLang="ko-KR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- START </a:t>
            </a:r>
            <a:r>
              <a:rPr lang="ko-KR" altLang="en-US" dirty="0" smtClean="0">
                <a:latin typeface="+mn-ea"/>
                <a:ea typeface="+mn-ea"/>
              </a:rPr>
              <a:t>버튼 색감 강조 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- </a:t>
            </a:r>
            <a:r>
              <a:rPr lang="ko-KR" altLang="en-US" dirty="0" smtClean="0">
                <a:latin typeface="+mn-ea"/>
                <a:ea typeface="+mn-ea"/>
              </a:rPr>
              <a:t>룰렛 판 색감은 흥국화재 포인트 컬러로 사용</a:t>
            </a:r>
            <a:r>
              <a:rPr lang="en-US" altLang="ko-KR" sz="800" dirty="0" smtClean="0">
                <a:latin typeface="+mn-ea"/>
                <a:ea typeface="+mn-ea"/>
              </a:rPr>
              <a:t/>
            </a:r>
            <a:br>
              <a:rPr lang="en-US" altLang="ko-KR" sz="800" dirty="0" smtClean="0">
                <a:latin typeface="+mn-ea"/>
                <a:ea typeface="+mn-ea"/>
              </a:rPr>
            </a:br>
            <a:endParaRPr lang="en-US" altLang="ko-KR" sz="8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  <a:ea typeface="+mn-ea"/>
              </a:rPr>
              <a:t>4. </a:t>
            </a:r>
            <a:r>
              <a:rPr lang="ko-KR" altLang="en-US" b="1" dirty="0" smtClean="0">
                <a:latin typeface="+mn-ea"/>
                <a:ea typeface="+mn-ea"/>
              </a:rPr>
              <a:t>포인트 확인하기 버튼 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en-US" altLang="ko-KR" b="1" dirty="0" smtClean="0">
                <a:latin typeface="+mn-ea"/>
              </a:rPr>
              <a:t>9</a:t>
            </a:r>
            <a:r>
              <a:rPr lang="ko-KR" altLang="en-US" b="1" dirty="0">
                <a:latin typeface="+mn-ea"/>
              </a:rPr>
              <a:t>페이지 </a:t>
            </a:r>
            <a:r>
              <a:rPr lang="ko-KR" altLang="en-US" b="1" dirty="0" smtClean="0">
                <a:latin typeface="+mn-ea"/>
              </a:rPr>
              <a:t>확인</a:t>
            </a:r>
            <a:r>
              <a:rPr lang="en-US" altLang="ko-KR" b="1" dirty="0" smtClean="0">
                <a:latin typeface="+mn-ea"/>
              </a:rPr>
              <a:t>)</a:t>
            </a:r>
            <a:endParaRPr lang="en-US" altLang="ko-KR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- </a:t>
            </a:r>
            <a:r>
              <a:rPr lang="ko-KR" altLang="en-US" dirty="0" smtClean="0">
                <a:latin typeface="+mn-ea"/>
                <a:ea typeface="+mn-ea"/>
              </a:rPr>
              <a:t>팝업 </a:t>
            </a:r>
            <a:r>
              <a:rPr lang="en-US" altLang="ko-KR" dirty="0" smtClean="0">
                <a:latin typeface="+mn-ea"/>
                <a:ea typeface="+mn-ea"/>
              </a:rPr>
              <a:t>4-1 : </a:t>
            </a:r>
            <a:r>
              <a:rPr lang="ko-KR" altLang="en-US" dirty="0" smtClean="0">
                <a:latin typeface="+mn-ea"/>
                <a:ea typeface="+mn-ea"/>
              </a:rPr>
              <a:t>포인트 있는 경우</a:t>
            </a:r>
            <a:endParaRPr lang="en-US" altLang="ko-KR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- </a:t>
            </a:r>
            <a:r>
              <a:rPr lang="ko-KR" altLang="en-US" dirty="0" smtClean="0">
                <a:latin typeface="+mn-ea"/>
                <a:ea typeface="+mn-ea"/>
              </a:rPr>
              <a:t>팝업 </a:t>
            </a:r>
            <a:r>
              <a:rPr lang="en-US" altLang="ko-KR" dirty="0" smtClean="0">
                <a:latin typeface="+mn-ea"/>
                <a:ea typeface="+mn-ea"/>
              </a:rPr>
              <a:t>4-2 : </a:t>
            </a:r>
            <a:r>
              <a:rPr lang="ko-KR" altLang="en-US" dirty="0" smtClean="0">
                <a:latin typeface="+mn-ea"/>
                <a:ea typeface="+mn-ea"/>
              </a:rPr>
              <a:t>포인트 없는 경우</a:t>
            </a:r>
            <a:endParaRPr lang="en-US" altLang="ko-KR" dirty="0">
              <a:latin typeface="+mn-ea"/>
              <a:ea typeface="+mn-ea"/>
            </a:endParaRPr>
          </a:p>
          <a:p>
            <a:pPr marL="85725" indent="-85725">
              <a:lnSpc>
                <a:spcPct val="150000"/>
              </a:lnSpc>
              <a:buAutoNum type="arabicPeriod"/>
            </a:pPr>
            <a:endParaRPr lang="en-US" altLang="ko-KR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  <a:ea typeface="+mn-ea"/>
              </a:rPr>
              <a:t>5. </a:t>
            </a:r>
            <a:r>
              <a:rPr lang="ko-KR" altLang="en-US" b="1" dirty="0" smtClean="0">
                <a:latin typeface="+mn-ea"/>
                <a:ea typeface="+mn-ea"/>
              </a:rPr>
              <a:t>각 버튼 클릭 시 해당 콘텐츠 페이지로 이동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 b="1" dirty="0" smtClean="0">
                <a:latin typeface="+mn-ea"/>
                <a:ea typeface="+mn-ea"/>
              </a:rPr>
              <a:t>  </a:t>
            </a:r>
            <a:r>
              <a:rPr lang="ko-KR" altLang="en-US" sz="800" dirty="0" smtClean="0">
                <a:latin typeface="+mn-ea"/>
                <a:ea typeface="+mn-ea"/>
              </a:rPr>
              <a:t>인사말 </a:t>
            </a:r>
            <a:r>
              <a:rPr lang="en-US" altLang="ko-KR" sz="800" dirty="0" smtClean="0">
                <a:latin typeface="+mn-ea"/>
                <a:ea typeface="+mn-ea"/>
              </a:rPr>
              <a:t>&gt; </a:t>
            </a:r>
            <a:r>
              <a:rPr lang="ko-KR" altLang="en-US" sz="800" dirty="0" smtClean="0">
                <a:latin typeface="+mn-ea"/>
                <a:ea typeface="+mn-ea"/>
              </a:rPr>
              <a:t>인사말 </a:t>
            </a:r>
            <a:r>
              <a:rPr lang="ko-KR" altLang="en-US" dirty="0" smtClean="0">
                <a:latin typeface="+mn-ea"/>
                <a:ea typeface="+mn-ea"/>
              </a:rPr>
              <a:t>전체 </a:t>
            </a:r>
            <a:r>
              <a:rPr lang="ko-KR" altLang="en-US" sz="800" dirty="0" smtClean="0">
                <a:latin typeface="+mn-ea"/>
                <a:ea typeface="+mn-ea"/>
              </a:rPr>
              <a:t>페이지 이동</a:t>
            </a:r>
            <a:endParaRPr lang="en-US" altLang="ko-KR" sz="800" dirty="0" smtClean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보험뉴스 </a:t>
            </a:r>
            <a:r>
              <a:rPr lang="en-US" altLang="ko-KR" dirty="0" smtClean="0">
                <a:latin typeface="+mn-ea"/>
                <a:ea typeface="+mn-ea"/>
              </a:rPr>
              <a:t>&gt; </a:t>
            </a:r>
            <a:r>
              <a:rPr lang="ko-KR" altLang="en-US" dirty="0" smtClean="0">
                <a:latin typeface="+mn-ea"/>
                <a:ea typeface="+mn-ea"/>
              </a:rPr>
              <a:t>보험뉴스 전체 페이지 이동</a:t>
            </a:r>
            <a:endParaRPr lang="en-US" altLang="ko-KR" dirty="0" smtClean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+mn-ea"/>
                <a:ea typeface="+mn-ea"/>
              </a:rPr>
              <a:t> </a:t>
            </a:r>
            <a:r>
              <a:rPr lang="en-US" altLang="ko-KR" sz="800" dirty="0" smtClean="0">
                <a:latin typeface="+mn-ea"/>
                <a:ea typeface="+mn-ea"/>
              </a:rPr>
              <a:t> </a:t>
            </a:r>
            <a:r>
              <a:rPr lang="ko-KR" altLang="en-US" sz="800" dirty="0" smtClean="0">
                <a:latin typeface="+mn-ea"/>
                <a:ea typeface="+mn-ea"/>
              </a:rPr>
              <a:t>니즈환기 </a:t>
            </a:r>
            <a:r>
              <a:rPr lang="en-US" altLang="ko-KR" dirty="0" smtClean="0">
                <a:latin typeface="+mn-ea"/>
                <a:ea typeface="+mn-ea"/>
              </a:rPr>
              <a:t>&gt; </a:t>
            </a:r>
            <a:r>
              <a:rPr lang="ko-KR" altLang="en-US" dirty="0" smtClean="0">
                <a:latin typeface="+mn-ea"/>
                <a:ea typeface="+mn-ea"/>
              </a:rPr>
              <a:t>니즈환기 전체 페이지 이동</a:t>
            </a:r>
            <a:endParaRPr lang="en-US" altLang="ko-KR" dirty="0" smtClean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+mn-ea"/>
                <a:ea typeface="+mn-ea"/>
              </a:rPr>
              <a:t> </a:t>
            </a:r>
            <a:r>
              <a:rPr lang="en-US" altLang="ko-KR" sz="800" dirty="0" smtClean="0">
                <a:latin typeface="+mn-ea"/>
                <a:ea typeface="+mn-ea"/>
              </a:rPr>
              <a:t> </a:t>
            </a:r>
            <a:r>
              <a:rPr lang="ko-KR" altLang="en-US" sz="800" dirty="0" smtClean="0">
                <a:latin typeface="+mn-ea"/>
                <a:ea typeface="+mn-ea"/>
              </a:rPr>
              <a:t>친숙자료 </a:t>
            </a:r>
            <a:r>
              <a:rPr lang="en-US" altLang="ko-KR" sz="800" dirty="0" smtClean="0">
                <a:latin typeface="+mn-ea"/>
                <a:ea typeface="+mn-ea"/>
              </a:rPr>
              <a:t>&gt; </a:t>
            </a:r>
            <a:r>
              <a:rPr lang="ko-KR" altLang="en-US" sz="800" dirty="0" smtClean="0">
                <a:latin typeface="+mn-ea"/>
                <a:ea typeface="+mn-ea"/>
              </a:rPr>
              <a:t>친숙자료 전체 페이지 이동</a:t>
            </a:r>
            <a:endParaRPr lang="en-US" altLang="ko-KR" sz="800" dirty="0" smtClean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흥미톡톡 </a:t>
            </a:r>
            <a:r>
              <a:rPr lang="en-US" altLang="ko-KR" dirty="0" smtClean="0">
                <a:latin typeface="+mn-ea"/>
                <a:ea typeface="+mn-ea"/>
              </a:rPr>
              <a:t>&gt; </a:t>
            </a:r>
            <a:r>
              <a:rPr lang="ko-KR" altLang="en-US" dirty="0" smtClean="0">
                <a:latin typeface="+mn-ea"/>
                <a:ea typeface="+mn-ea"/>
              </a:rPr>
              <a:t>흥미톡톡 전체 페이지 이동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26541" y="5088818"/>
            <a:ext cx="2488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</a:rPr>
              <a:t>① </a:t>
            </a:r>
            <a:r>
              <a:rPr lang="ko-KR" altLang="en-US" dirty="0" smtClean="0">
                <a:latin typeface="굴림" panose="020B0600000101010101" pitchFamily="50" charset="-127"/>
              </a:rPr>
              <a:t>흥미톡톡 콘텐츠 공유</a:t>
            </a:r>
            <a:r>
              <a:rPr lang="en-US" altLang="ko-KR" dirty="0" smtClean="0">
                <a:latin typeface="굴림" panose="020B0600000101010101" pitchFamily="50" charset="-127"/>
              </a:rPr>
              <a:t>!</a:t>
            </a:r>
          </a:p>
          <a:p>
            <a:endParaRPr lang="en-US" altLang="ko-KR" dirty="0">
              <a:latin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</a:rPr>
              <a:t>② </a:t>
            </a:r>
            <a:r>
              <a:rPr lang="ko-KR" altLang="en-US" dirty="0">
                <a:latin typeface="굴림" panose="020B0600000101010101" pitchFamily="50" charset="-127"/>
              </a:rPr>
              <a:t>콘텐츠 </a:t>
            </a:r>
            <a:r>
              <a:rPr lang="en-US" altLang="ko-KR" dirty="0">
                <a:latin typeface="굴림" panose="020B0600000101010101" pitchFamily="50" charset="-127"/>
              </a:rPr>
              <a:t>5</a:t>
            </a:r>
            <a:r>
              <a:rPr lang="ko-KR" altLang="en-US" dirty="0" smtClean="0">
                <a:latin typeface="굴림" panose="020B0600000101010101" pitchFamily="50" charset="-127"/>
              </a:rPr>
              <a:t>회 </a:t>
            </a:r>
            <a:r>
              <a:rPr lang="ko-KR" altLang="en-US" dirty="0">
                <a:latin typeface="굴림" panose="020B0600000101010101" pitchFamily="50" charset="-127"/>
              </a:rPr>
              <a:t>공유 </a:t>
            </a:r>
            <a:r>
              <a:rPr lang="ko-KR" altLang="en-US" dirty="0" smtClean="0">
                <a:latin typeface="굴림" panose="020B0600000101010101" pitchFamily="50" charset="-127"/>
              </a:rPr>
              <a:t>시 룰렛 참여 쿠폰 </a:t>
            </a:r>
            <a:r>
              <a:rPr lang="en-US" altLang="ko-KR" dirty="0" smtClean="0">
                <a:latin typeface="굴림" panose="020B0600000101010101" pitchFamily="50" charset="-127"/>
              </a:rPr>
              <a:t>1</a:t>
            </a:r>
            <a:r>
              <a:rPr lang="ko-KR" altLang="en-US" dirty="0" smtClean="0">
                <a:latin typeface="굴림" panose="020B0600000101010101" pitchFamily="50" charset="-127"/>
              </a:rPr>
              <a:t>장 지급</a:t>
            </a:r>
            <a:r>
              <a:rPr lang="en-US" altLang="ko-KR" dirty="0" smtClean="0">
                <a:latin typeface="굴림" panose="020B0600000101010101" pitchFamily="50" charset="-127"/>
              </a:rPr>
              <a:t>!</a:t>
            </a:r>
          </a:p>
          <a:p>
            <a:endParaRPr lang="en-US" altLang="ko-KR" dirty="0">
              <a:latin typeface="굴림" panose="020B0600000101010101" pitchFamily="50" charset="-127"/>
            </a:endParaRPr>
          </a:p>
          <a:p>
            <a:r>
              <a:rPr lang="ko-KR" altLang="en-US" dirty="0">
                <a:latin typeface="굴림" panose="020B0600000101010101" pitchFamily="50" charset="-127"/>
              </a:rPr>
              <a:t>③ </a:t>
            </a:r>
            <a:r>
              <a:rPr lang="en-US" altLang="ko-KR" dirty="0" smtClean="0">
                <a:latin typeface="굴림" panose="020B0600000101010101" pitchFamily="50" charset="-127"/>
              </a:rPr>
              <a:t>START </a:t>
            </a:r>
            <a:r>
              <a:rPr lang="ko-KR" altLang="en-US" dirty="0" smtClean="0">
                <a:latin typeface="굴림" panose="020B0600000101010101" pitchFamily="50" charset="-127"/>
              </a:rPr>
              <a:t>버튼 터치하여 룰렛 돌리</a:t>
            </a:r>
            <a:r>
              <a:rPr lang="ko-KR" altLang="en-US" dirty="0">
                <a:latin typeface="굴림" panose="020B0600000101010101" pitchFamily="50" charset="-127"/>
              </a:rPr>
              <a:t>고</a:t>
            </a:r>
            <a:r>
              <a:rPr lang="ko-KR" altLang="en-US" dirty="0" smtClean="0">
                <a:latin typeface="굴림" panose="020B0600000101010101" pitchFamily="50" charset="-127"/>
              </a:rPr>
              <a:t> 포인트 받기</a:t>
            </a:r>
            <a:r>
              <a:rPr lang="en-US" altLang="ko-KR" dirty="0" smtClean="0">
                <a:latin typeface="굴림" panose="020B0600000101010101" pitchFamily="50" charset="-127"/>
              </a:rPr>
              <a:t>!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3741470" y="1507493"/>
            <a:ext cx="920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7030A0"/>
                </a:solidFill>
              </a:rPr>
              <a:t>이벤트 참여방법</a:t>
            </a:r>
            <a:endParaRPr lang="en-US" altLang="ko-KR" b="1" dirty="0" smtClean="0">
              <a:solidFill>
                <a:srgbClr val="7030A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739776" y="1722937"/>
            <a:ext cx="192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</a:rPr>
              <a:t>① </a:t>
            </a:r>
            <a:r>
              <a:rPr lang="ko-KR" altLang="en-US" dirty="0" smtClean="0">
                <a:latin typeface="굴림" panose="020B0600000101010101" pitchFamily="50" charset="-127"/>
              </a:rPr>
              <a:t>흥미톡톡 콘텐츠 공유</a:t>
            </a:r>
            <a:r>
              <a:rPr lang="en-US" altLang="ko-KR" dirty="0" smtClean="0">
                <a:latin typeface="굴림" panose="020B0600000101010101" pitchFamily="50" charset="-127"/>
              </a:rPr>
              <a:t>!</a:t>
            </a:r>
          </a:p>
          <a:p>
            <a:endParaRPr lang="en-US" altLang="ko-KR" dirty="0">
              <a:latin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</a:rPr>
              <a:t>② 활용 우수자가 되어 포인트 받기</a:t>
            </a:r>
            <a:r>
              <a:rPr lang="en-US" altLang="ko-KR" dirty="0" smtClean="0">
                <a:latin typeface="굴림" panose="020B0600000101010101" pitchFamily="50" charset="-127"/>
              </a:rPr>
              <a:t>!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741470" y="2190617"/>
            <a:ext cx="718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7030A0"/>
                </a:solidFill>
              </a:rPr>
              <a:t>이벤트 상품</a:t>
            </a:r>
            <a:endParaRPr lang="en-US" altLang="ko-KR" b="1" dirty="0" smtClean="0">
              <a:solidFill>
                <a:srgbClr val="7030A0"/>
              </a:solidFill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3992238" y="3733717"/>
            <a:ext cx="164463" cy="1644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5</a:t>
            </a:r>
            <a:endParaRPr lang="ko-KR" altLang="en-US" sz="800" b="1" dirty="0"/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37" y="692623"/>
            <a:ext cx="219501" cy="219501"/>
          </a:xfrm>
          <a:prstGeom prst="rect">
            <a:avLst/>
          </a:prstGeom>
        </p:spPr>
      </p:pic>
      <p:cxnSp>
        <p:nvCxnSpPr>
          <p:cNvPr id="82" name="직선 연결선 81"/>
          <p:cNvCxnSpPr/>
          <p:nvPr/>
        </p:nvCxnSpPr>
        <p:spPr>
          <a:xfrm>
            <a:off x="419257" y="932509"/>
            <a:ext cx="2596151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664500" y="648230"/>
            <a:ext cx="164463" cy="1644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1319908" y="6089399"/>
            <a:ext cx="886791" cy="219921"/>
          </a:xfrm>
          <a:prstGeom prst="roundRect">
            <a:avLst/>
          </a:prstGeom>
          <a:solidFill>
            <a:srgbClr val="DDDDDD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굴림" panose="020B0600000101010101" pitchFamily="50" charset="-127"/>
              </a:rPr>
              <a:t>포인트 확인하기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46633" y="5863911"/>
            <a:ext cx="16962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/>
              <a:t>* </a:t>
            </a:r>
            <a:r>
              <a:rPr lang="ko-KR" altLang="en-US" sz="700" b="1" dirty="0" smtClean="0"/>
              <a:t>포인트는 당첨 즉시 자동 지급됩니다</a:t>
            </a:r>
            <a:r>
              <a:rPr lang="en-US" altLang="ko-KR" sz="700" b="1" dirty="0" smtClean="0"/>
              <a:t>.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152275" y="2613501"/>
            <a:ext cx="12955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FF0000"/>
                </a:solidFill>
              </a:rPr>
              <a:t>룰렛 참여 쿠폰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:   N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장</a:t>
            </a:r>
            <a:endParaRPr lang="en-US" altLang="ko-KR" sz="900" b="1" dirty="0" smtClean="0">
              <a:solidFill>
                <a:srgbClr val="FF0000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922879" y="2634929"/>
            <a:ext cx="164463" cy="1644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1213716" y="2930494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bg1"/>
                </a:solidFill>
              </a:rPr>
              <a:t>차량용</a:t>
            </a:r>
            <a:endParaRPr lang="en-US" altLang="ko-KR" sz="800" b="1" dirty="0" smtClean="0">
              <a:solidFill>
                <a:schemeClr val="bg1"/>
              </a:solidFill>
            </a:endParaRPr>
          </a:p>
          <a:p>
            <a:r>
              <a:rPr lang="ko-KR" altLang="en-US" sz="800" b="1" dirty="0" smtClean="0">
                <a:solidFill>
                  <a:schemeClr val="bg1"/>
                </a:solidFill>
              </a:rPr>
              <a:t>스티커</a:t>
            </a:r>
            <a:endParaRPr lang="en-US" altLang="ko-KR" sz="800" b="1" dirty="0" smtClean="0">
              <a:solidFill>
                <a:schemeClr val="bg1"/>
              </a:solidFill>
            </a:endParaRPr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16" y="2895380"/>
            <a:ext cx="2670666" cy="1829764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1413146" y="3663696"/>
            <a:ext cx="6458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>
                    <a:lumMod val="50000"/>
                  </a:schemeClr>
                </a:solidFill>
              </a:rPr>
              <a:t>START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757789" y="3162454"/>
            <a:ext cx="530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</a:t>
            </a:r>
            <a:r>
              <a:rPr lang="en-US" altLang="ko-KR" sz="800" b="1" dirty="0" smtClean="0"/>
              <a:t>0,000</a:t>
            </a:r>
            <a:r>
              <a:rPr lang="en-US" altLang="ko-KR" b="1" dirty="0" smtClean="0"/>
              <a:t> </a:t>
            </a:r>
          </a:p>
          <a:p>
            <a:r>
              <a:rPr lang="ko-KR" altLang="en-US" b="1" dirty="0" smtClean="0"/>
              <a:t>포인트</a:t>
            </a:r>
            <a:endParaRPr lang="en-US" altLang="ko-KR" sz="800" b="1" dirty="0" smtClean="0"/>
          </a:p>
        </p:txBody>
      </p:sp>
      <p:sp>
        <p:nvSpPr>
          <p:cNvPr id="115" name="TextBox 114"/>
          <p:cNvSpPr txBox="1"/>
          <p:nvPr/>
        </p:nvSpPr>
        <p:spPr>
          <a:xfrm>
            <a:off x="1152631" y="4176971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3,000</a:t>
            </a:r>
          </a:p>
          <a:p>
            <a:r>
              <a:rPr lang="ko-KR" altLang="en-US" b="1" dirty="0" smtClean="0"/>
              <a:t>포인</a:t>
            </a:r>
            <a:r>
              <a:rPr lang="ko-KR" altLang="en-US" b="1" dirty="0"/>
              <a:t>트</a:t>
            </a:r>
            <a:endParaRPr lang="en-US" altLang="ko-KR" sz="800" b="1" dirty="0" smtClean="0"/>
          </a:p>
        </p:txBody>
      </p:sp>
      <p:sp>
        <p:nvSpPr>
          <p:cNvPr id="117" name="TextBox 116"/>
          <p:cNvSpPr txBox="1"/>
          <p:nvPr/>
        </p:nvSpPr>
        <p:spPr>
          <a:xfrm>
            <a:off x="1747153" y="412312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5,000</a:t>
            </a:r>
            <a:endParaRPr lang="en-US" altLang="ko-KR" sz="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포인</a:t>
            </a:r>
            <a:r>
              <a:rPr lang="ko-KR" altLang="en-US" b="1" dirty="0">
                <a:solidFill>
                  <a:schemeClr val="bg1"/>
                </a:solidFill>
              </a:rPr>
              <a:t>트</a:t>
            </a:r>
            <a:endParaRPr lang="en-US" altLang="ko-KR" sz="800" b="1" dirty="0" smtClean="0">
              <a:solidFill>
                <a:schemeClr val="bg1"/>
              </a:solidFill>
            </a:endParaRPr>
          </a:p>
        </p:txBody>
      </p:sp>
      <p:sp>
        <p:nvSpPr>
          <p:cNvPr id="140" name="타원 139"/>
          <p:cNvSpPr/>
          <p:nvPr/>
        </p:nvSpPr>
        <p:spPr>
          <a:xfrm>
            <a:off x="1423779" y="3517610"/>
            <a:ext cx="215526" cy="1991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049311" y="3688736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7,000</a:t>
            </a:r>
            <a:r>
              <a:rPr lang="en-US" altLang="ko-KR" b="1" dirty="0" smtClean="0"/>
              <a:t> </a:t>
            </a:r>
          </a:p>
          <a:p>
            <a:r>
              <a:rPr lang="ko-KR" altLang="en-US" b="1" dirty="0" smtClean="0"/>
              <a:t>포인트</a:t>
            </a:r>
            <a:endParaRPr lang="en-US" altLang="ko-KR" sz="800" b="1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992560" y="3717032"/>
            <a:ext cx="2856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꽝</a:t>
            </a:r>
            <a:endParaRPr lang="en-US" altLang="ko-KR" sz="800" b="1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1181323" y="3158727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</a:rPr>
              <a:t>,000</a:t>
            </a: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포인</a:t>
            </a:r>
            <a:r>
              <a:rPr lang="ko-KR" altLang="en-US" b="1" dirty="0">
                <a:solidFill>
                  <a:schemeClr val="bg1"/>
                </a:solidFill>
              </a:rPr>
              <a:t>트</a:t>
            </a:r>
            <a:endParaRPr lang="en-US" altLang="ko-KR" sz="800" b="1" dirty="0" smtClean="0">
              <a:solidFill>
                <a:schemeClr val="bg1"/>
              </a:solidFill>
            </a:endParaRPr>
          </a:p>
        </p:txBody>
      </p:sp>
      <p:sp>
        <p:nvSpPr>
          <p:cNvPr id="152" name="타원 151"/>
          <p:cNvSpPr/>
          <p:nvPr/>
        </p:nvSpPr>
        <p:spPr>
          <a:xfrm>
            <a:off x="1155445" y="704260"/>
            <a:ext cx="164463" cy="1644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85980933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19" name="직사각형 118"/>
          <p:cNvSpPr/>
          <p:nvPr/>
        </p:nvSpPr>
        <p:spPr>
          <a:xfrm>
            <a:off x="7041232" y="698029"/>
            <a:ext cx="2468879" cy="576071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7060715" y="716327"/>
            <a:ext cx="23358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Description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7041232" y="694976"/>
            <a:ext cx="2468879" cy="26739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877510" y="2926106"/>
            <a:ext cx="8579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640*380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415924" y="1304426"/>
            <a:ext cx="3456955" cy="20525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3135" y="1587760"/>
            <a:ext cx="159851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흥미톡톡 </a:t>
            </a:r>
            <a:endParaRPr lang="en-US" altLang="ko-KR" sz="1400" b="1" dirty="0" smtClean="0"/>
          </a:p>
          <a:p>
            <a:r>
              <a:rPr lang="ko-KR" altLang="en-US" sz="2000" b="1" dirty="0" smtClean="0"/>
              <a:t>룰렛 이벤트</a:t>
            </a:r>
            <a:r>
              <a:rPr lang="en-US" altLang="ko-KR" sz="2000" b="1" dirty="0" smtClean="0"/>
              <a:t>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7242" y="2200414"/>
            <a:ext cx="250260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대상 </a:t>
            </a:r>
            <a:r>
              <a:rPr lang="en-US" altLang="ko-KR" sz="900" dirty="0"/>
              <a:t>: </a:t>
            </a:r>
            <a:r>
              <a:rPr lang="ko-KR" altLang="en-US" sz="900" dirty="0"/>
              <a:t>매니저</a:t>
            </a:r>
            <a:endParaRPr lang="en-US" altLang="ko-KR" sz="900" dirty="0"/>
          </a:p>
          <a:p>
            <a:r>
              <a:rPr lang="ko-KR" altLang="en-US" sz="900" dirty="0"/>
              <a:t>기간 </a:t>
            </a:r>
            <a:r>
              <a:rPr lang="en-US" altLang="ko-KR" sz="900" dirty="0"/>
              <a:t>: 2019</a:t>
            </a:r>
            <a:r>
              <a:rPr lang="ko-KR" altLang="en-US" sz="900" dirty="0"/>
              <a:t>년 </a:t>
            </a:r>
            <a:r>
              <a:rPr lang="en-US" altLang="ko-KR" sz="900" dirty="0"/>
              <a:t>09</a:t>
            </a:r>
            <a:r>
              <a:rPr lang="ko-KR" altLang="en-US" sz="900" dirty="0" smtClean="0"/>
              <a:t>월 </a:t>
            </a:r>
            <a:r>
              <a:rPr lang="en-US" altLang="ko-KR" sz="900" dirty="0" smtClean="0"/>
              <a:t>17</a:t>
            </a:r>
            <a:r>
              <a:rPr lang="ko-KR" altLang="en-US" sz="900" dirty="0" smtClean="0"/>
              <a:t>일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화</a:t>
            </a:r>
            <a:r>
              <a:rPr lang="en-US" altLang="ko-KR" sz="900" dirty="0" smtClean="0"/>
              <a:t>) </a:t>
            </a:r>
            <a:r>
              <a:rPr lang="en-US" altLang="ko-KR" sz="900" dirty="0"/>
              <a:t>~ 09</a:t>
            </a:r>
            <a:r>
              <a:rPr lang="ko-KR" altLang="en-US" sz="900" dirty="0"/>
              <a:t>월 </a:t>
            </a:r>
            <a:r>
              <a:rPr lang="en-US" altLang="ko-KR" sz="900" dirty="0"/>
              <a:t>30</a:t>
            </a:r>
            <a:r>
              <a:rPr lang="ko-KR" altLang="en-US" sz="900" dirty="0"/>
              <a:t>일</a:t>
            </a:r>
            <a:r>
              <a:rPr lang="en-US" altLang="ko-KR" sz="900" dirty="0"/>
              <a:t>(</a:t>
            </a:r>
            <a:r>
              <a:rPr lang="ko-KR" altLang="en-US" sz="900" dirty="0"/>
              <a:t>월</a:t>
            </a:r>
            <a:r>
              <a:rPr lang="en-US" altLang="ko-KR" sz="900" dirty="0"/>
              <a:t>)</a:t>
            </a:r>
          </a:p>
          <a:p>
            <a:r>
              <a:rPr lang="ko-KR" altLang="en-US" sz="900" dirty="0" smtClean="0"/>
              <a:t>발표 </a:t>
            </a:r>
            <a:r>
              <a:rPr lang="en-US" altLang="ko-KR" sz="900" dirty="0"/>
              <a:t>: 2019</a:t>
            </a:r>
            <a:r>
              <a:rPr lang="ko-KR" altLang="en-US" sz="900" dirty="0"/>
              <a:t>년 </a:t>
            </a:r>
            <a:r>
              <a:rPr lang="en-US" altLang="ko-KR" sz="900" dirty="0"/>
              <a:t>10</a:t>
            </a:r>
            <a:r>
              <a:rPr lang="ko-KR" altLang="en-US" sz="900" dirty="0"/>
              <a:t>월 </a:t>
            </a:r>
            <a:r>
              <a:rPr lang="en-US" altLang="ko-KR" sz="900" dirty="0" smtClean="0"/>
              <a:t>08</a:t>
            </a:r>
            <a:r>
              <a:rPr lang="ko-KR" altLang="en-US" sz="900" dirty="0"/>
              <a:t>일</a:t>
            </a:r>
            <a:r>
              <a:rPr lang="en-US" altLang="ko-KR" sz="900" dirty="0"/>
              <a:t>(</a:t>
            </a:r>
            <a:r>
              <a:rPr lang="ko-KR" altLang="en-US" sz="900" dirty="0"/>
              <a:t>화</a:t>
            </a:r>
            <a:r>
              <a:rPr lang="en-US" altLang="ko-KR" sz="900" dirty="0"/>
              <a:t>)</a:t>
            </a: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2822119" y="2816595"/>
            <a:ext cx="851330" cy="432048"/>
          </a:xfrm>
          <a:prstGeom prst="roundRect">
            <a:avLst/>
          </a:prstGeom>
          <a:solidFill>
            <a:srgbClr val="DDDDDD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ea typeface="HY헤드라인M" pitchFamily="18" charset="-127"/>
              </a:rPr>
              <a:t>COMING SOON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77510" y="5410721"/>
            <a:ext cx="8579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640*380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415924" y="3789041"/>
            <a:ext cx="3456955" cy="20525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3135" y="4072375"/>
            <a:ext cx="159851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흥미톡톡 </a:t>
            </a:r>
            <a:endParaRPr lang="en-US" altLang="ko-KR" sz="1400" b="1" dirty="0" smtClean="0"/>
          </a:p>
          <a:p>
            <a:r>
              <a:rPr lang="ko-KR" altLang="en-US" sz="2000" b="1" dirty="0" smtClean="0"/>
              <a:t>룰렛 이벤트</a:t>
            </a:r>
            <a:r>
              <a:rPr lang="en-US" altLang="ko-KR" sz="2000" b="1" dirty="0" smtClean="0"/>
              <a:t>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7242" y="4685029"/>
            <a:ext cx="24705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대상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매니저</a:t>
            </a:r>
            <a:endParaRPr lang="en-US" altLang="ko-KR" sz="900" dirty="0" smtClean="0"/>
          </a:p>
          <a:p>
            <a:r>
              <a:rPr lang="ko-KR" altLang="en-US" sz="900" dirty="0" smtClean="0"/>
              <a:t>기간 </a:t>
            </a:r>
            <a:r>
              <a:rPr lang="en-US" altLang="ko-KR" sz="900" dirty="0" smtClean="0"/>
              <a:t>: 2019</a:t>
            </a:r>
            <a:r>
              <a:rPr lang="ko-KR" altLang="en-US" sz="900" dirty="0" smtClean="0"/>
              <a:t>년 </a:t>
            </a:r>
            <a:r>
              <a:rPr lang="en-US" altLang="ko-KR" sz="900" dirty="0" smtClean="0"/>
              <a:t>09</a:t>
            </a:r>
            <a:r>
              <a:rPr lang="ko-KR" altLang="en-US" sz="900" dirty="0" smtClean="0"/>
              <a:t>월 </a:t>
            </a:r>
            <a:r>
              <a:rPr lang="en-US" altLang="ko-KR" sz="900" dirty="0" smtClean="0"/>
              <a:t>17</a:t>
            </a:r>
            <a:r>
              <a:rPr lang="ko-KR" altLang="en-US" sz="900" dirty="0" smtClean="0"/>
              <a:t>일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화</a:t>
            </a:r>
            <a:r>
              <a:rPr lang="en-US" altLang="ko-KR" sz="900" dirty="0" smtClean="0"/>
              <a:t>) ~ 09</a:t>
            </a:r>
            <a:r>
              <a:rPr lang="ko-KR" altLang="en-US" sz="900" dirty="0" smtClean="0"/>
              <a:t>월 </a:t>
            </a:r>
            <a:r>
              <a:rPr lang="en-US" altLang="ko-KR" sz="900" dirty="0" smtClean="0"/>
              <a:t>30</a:t>
            </a:r>
            <a:r>
              <a:rPr lang="ko-KR" altLang="en-US" sz="900" dirty="0" smtClean="0"/>
              <a:t>일</a:t>
            </a:r>
            <a:r>
              <a:rPr lang="en-US" altLang="ko-KR" sz="900" dirty="0" smtClean="0"/>
              <a:t>(</a:t>
            </a:r>
            <a:r>
              <a:rPr lang="ko-KR" altLang="en-US" sz="900" dirty="0"/>
              <a:t>월</a:t>
            </a:r>
            <a:r>
              <a:rPr lang="en-US" altLang="ko-KR" sz="900" dirty="0" smtClean="0"/>
              <a:t>)</a:t>
            </a:r>
          </a:p>
          <a:p>
            <a:r>
              <a:rPr lang="ko-KR" altLang="en-US" sz="900" dirty="0" smtClean="0"/>
              <a:t>발표 </a:t>
            </a:r>
            <a:r>
              <a:rPr lang="en-US" altLang="ko-KR" sz="900" dirty="0" smtClean="0"/>
              <a:t>: 2019</a:t>
            </a:r>
            <a:r>
              <a:rPr lang="ko-KR" altLang="en-US" sz="900" dirty="0" smtClean="0"/>
              <a:t>년 </a:t>
            </a:r>
            <a:r>
              <a:rPr lang="en-US" altLang="ko-KR" sz="900" dirty="0" smtClean="0"/>
              <a:t>10</a:t>
            </a:r>
            <a:r>
              <a:rPr lang="ko-KR" altLang="en-US" sz="900" dirty="0" smtClean="0"/>
              <a:t>월 </a:t>
            </a:r>
            <a:r>
              <a:rPr lang="en-US" altLang="ko-KR" sz="900" dirty="0" smtClean="0"/>
              <a:t>08</a:t>
            </a:r>
            <a:r>
              <a:rPr lang="ko-KR" altLang="en-US" sz="900" dirty="0" smtClean="0"/>
              <a:t>일</a:t>
            </a:r>
            <a:r>
              <a:rPr lang="en-US" altLang="ko-KR" sz="900" dirty="0" smtClean="0"/>
              <a:t>(</a:t>
            </a:r>
            <a:r>
              <a:rPr lang="ko-KR" altLang="en-US" sz="900" dirty="0"/>
              <a:t>화</a:t>
            </a:r>
            <a:r>
              <a:rPr lang="en-US" altLang="ko-KR" sz="900" dirty="0" smtClean="0"/>
              <a:t>)</a:t>
            </a: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2822119" y="5301210"/>
            <a:ext cx="851330" cy="432048"/>
          </a:xfrm>
          <a:prstGeom prst="roundRect">
            <a:avLst/>
          </a:prstGeom>
          <a:solidFill>
            <a:srgbClr val="DDDDDD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HY헤드라인M" pitchFamily="18" charset="-127"/>
              </a:rPr>
              <a:t>참여하기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6145" y="3564446"/>
            <a:ext cx="13051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이벤트 진행 기간 배너</a:t>
            </a:r>
            <a:endParaRPr lang="en-US" altLang="ko-KR" sz="9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6145" y="1094977"/>
            <a:ext cx="15648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이벤트 진행 전 홍보용 배너</a:t>
            </a:r>
            <a:endParaRPr lang="en-US" altLang="ko-KR" sz="900" b="1" dirty="0"/>
          </a:p>
        </p:txBody>
      </p:sp>
      <p:sp>
        <p:nvSpPr>
          <p:cNvPr id="18" name="타원 17"/>
          <p:cNvSpPr/>
          <p:nvPr/>
        </p:nvSpPr>
        <p:spPr>
          <a:xfrm>
            <a:off x="251461" y="1304426"/>
            <a:ext cx="164463" cy="1644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19" name="타원 18"/>
          <p:cNvSpPr/>
          <p:nvPr/>
        </p:nvSpPr>
        <p:spPr>
          <a:xfrm>
            <a:off x="241682" y="3677303"/>
            <a:ext cx="164463" cy="1644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085195" y="996202"/>
            <a:ext cx="235408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800" b="1" dirty="0" smtClean="0">
              <a:latin typeface="+mn-ea"/>
              <a:ea typeface="+mn-ea"/>
            </a:endParaRPr>
          </a:p>
          <a:p>
            <a:pPr marL="85725" indent="-85725">
              <a:lnSpc>
                <a:spcPct val="150000"/>
              </a:lnSpc>
              <a:buAutoNum type="arabicPeriod"/>
            </a:pP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이벤트 홍보용 배너</a:t>
            </a:r>
            <a:r>
              <a:rPr lang="en-US" altLang="ko-KR" b="1" dirty="0">
                <a:latin typeface="+mn-ea"/>
                <a:ea typeface="+mn-ea"/>
              </a:rPr>
              <a:t/>
            </a:r>
            <a:br>
              <a:rPr lang="en-US" altLang="ko-KR" b="1" dirty="0">
                <a:latin typeface="+mn-ea"/>
                <a:ea typeface="+mn-ea"/>
              </a:rPr>
            </a:br>
            <a:r>
              <a:rPr lang="ko-KR" altLang="en-US" dirty="0" smtClean="0">
                <a:latin typeface="+mn-ea"/>
                <a:ea typeface="+mn-ea"/>
              </a:rPr>
              <a:t>클릭 시 흥미톡톡 공지 페이지 이동 </a:t>
            </a:r>
            <a:r>
              <a:rPr lang="en-US" altLang="ko-KR" dirty="0" smtClean="0">
                <a:latin typeface="+mn-ea"/>
                <a:ea typeface="+mn-ea"/>
              </a:rPr>
              <a:t>(9</a:t>
            </a:r>
            <a:r>
              <a:rPr lang="ko-KR" altLang="en-US" dirty="0" smtClean="0">
                <a:latin typeface="+mn-ea"/>
                <a:ea typeface="+mn-ea"/>
              </a:rPr>
              <a:t>월 </a:t>
            </a:r>
            <a:r>
              <a:rPr lang="en-US" altLang="ko-KR" dirty="0" smtClean="0">
                <a:latin typeface="+mn-ea"/>
                <a:ea typeface="+mn-ea"/>
              </a:rPr>
              <a:t>9</a:t>
            </a:r>
            <a:r>
              <a:rPr lang="ko-KR" altLang="en-US" dirty="0" smtClean="0">
                <a:latin typeface="+mn-ea"/>
                <a:ea typeface="+mn-ea"/>
              </a:rPr>
              <a:t>일 </a:t>
            </a:r>
            <a:r>
              <a:rPr lang="en-US" altLang="ko-KR" dirty="0" smtClean="0">
                <a:latin typeface="+mn-ea"/>
                <a:ea typeface="+mn-ea"/>
              </a:rPr>
              <a:t>~) </a:t>
            </a:r>
          </a:p>
          <a:p>
            <a:pPr marL="85725" indent="-85725">
              <a:lnSpc>
                <a:spcPct val="150000"/>
              </a:lnSpc>
              <a:buAutoNum type="arabicPeriod"/>
            </a:pPr>
            <a:endParaRPr lang="en-US" altLang="ko-KR" sz="800" b="1" dirty="0" smtClean="0">
              <a:latin typeface="+mn-ea"/>
              <a:ea typeface="+mn-ea"/>
            </a:endParaRPr>
          </a:p>
          <a:p>
            <a:pPr marL="85725" indent="-85725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latin typeface="+mn-ea"/>
                <a:ea typeface="+mn-ea"/>
              </a:rPr>
              <a:t>이벤트 참여 배너</a:t>
            </a:r>
            <a:r>
              <a:rPr lang="en-US" altLang="ko-KR" b="1" dirty="0" smtClean="0">
                <a:latin typeface="+mn-ea"/>
                <a:ea typeface="+mn-ea"/>
              </a:rPr>
              <a:t/>
            </a:r>
            <a:br>
              <a:rPr lang="en-US" altLang="ko-KR" b="1" dirty="0" smtClean="0">
                <a:latin typeface="+mn-ea"/>
                <a:ea typeface="+mn-ea"/>
              </a:rPr>
            </a:br>
            <a:r>
              <a:rPr lang="ko-KR" altLang="en-US" dirty="0" smtClean="0">
                <a:latin typeface="+mn-ea"/>
                <a:ea typeface="+mn-ea"/>
              </a:rPr>
              <a:t>클릭 시 이벤트 페이지 이동 </a:t>
            </a:r>
            <a:r>
              <a:rPr lang="en-US" altLang="ko-KR" dirty="0" smtClean="0">
                <a:latin typeface="+mn-ea"/>
                <a:ea typeface="+mn-ea"/>
              </a:rPr>
              <a:t>(9</a:t>
            </a:r>
            <a:r>
              <a:rPr lang="ko-KR" altLang="en-US" dirty="0" smtClean="0">
                <a:latin typeface="+mn-ea"/>
                <a:ea typeface="+mn-ea"/>
              </a:rPr>
              <a:t>월 </a:t>
            </a:r>
            <a:r>
              <a:rPr lang="en-US" altLang="ko-KR" dirty="0" smtClean="0">
                <a:latin typeface="+mn-ea"/>
                <a:ea typeface="+mn-ea"/>
              </a:rPr>
              <a:t>17</a:t>
            </a:r>
            <a:r>
              <a:rPr lang="ko-KR" altLang="en-US" dirty="0" smtClean="0">
                <a:latin typeface="+mn-ea"/>
                <a:ea typeface="+mn-ea"/>
              </a:rPr>
              <a:t>일 </a:t>
            </a:r>
            <a:r>
              <a:rPr lang="en-US" altLang="ko-KR" dirty="0" smtClean="0">
                <a:latin typeface="+mn-ea"/>
                <a:ea typeface="+mn-ea"/>
              </a:rPr>
              <a:t>~)</a:t>
            </a:r>
          </a:p>
          <a:p>
            <a:pPr marL="85725" indent="-85725">
              <a:lnSpc>
                <a:spcPct val="150000"/>
              </a:lnSpc>
              <a:buAutoNum type="arabicPeriod"/>
            </a:pPr>
            <a:endParaRPr lang="en-US" altLang="ko-KR" sz="800" dirty="0">
              <a:latin typeface="+mn-ea"/>
              <a:ea typeface="+mn-ea"/>
            </a:endParaRPr>
          </a:p>
          <a:p>
            <a:pPr marL="85725" indent="-85725">
              <a:lnSpc>
                <a:spcPct val="150000"/>
              </a:lnSpc>
              <a:buAutoNum type="arabicPeriod"/>
            </a:pPr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/>
          </a:p>
          <a:p>
            <a:r>
              <a:rPr lang="en-US" altLang="ko-KR" b="1" dirty="0" smtClean="0"/>
              <a:t>&lt; </a:t>
            </a:r>
            <a:r>
              <a:rPr lang="ko-KR" altLang="en-US" b="1" dirty="0" smtClean="0"/>
              <a:t>공지 사항</a:t>
            </a:r>
            <a:r>
              <a:rPr lang="en-US" altLang="ko-KR" b="1" dirty="0" smtClean="0"/>
              <a:t>&gt;</a:t>
            </a:r>
          </a:p>
          <a:p>
            <a:endParaRPr lang="en-US" altLang="ko-KR" dirty="0"/>
          </a:p>
          <a:p>
            <a:pPr marL="171450" indent="-171450">
              <a:buFont typeface="Arial" charset="0"/>
              <a:buChar char="•"/>
            </a:pPr>
            <a:r>
              <a:rPr lang="ko-KR" altLang="en-US" dirty="0" smtClean="0"/>
              <a:t>제목 </a:t>
            </a:r>
            <a:r>
              <a:rPr lang="en-US" altLang="ko-KR" dirty="0" smtClean="0"/>
              <a:t>:</a:t>
            </a:r>
          </a:p>
          <a:p>
            <a:r>
              <a:rPr lang="ko-KR" altLang="en-US" dirty="0"/>
              <a:t>흥미톡톡 </a:t>
            </a:r>
            <a:r>
              <a:rPr lang="en-US" altLang="ko-KR" dirty="0"/>
              <a:t>9</a:t>
            </a:r>
            <a:r>
              <a:rPr lang="ko-KR" altLang="en-US" dirty="0" smtClean="0"/>
              <a:t>월 룰렛 이벤트 </a:t>
            </a:r>
            <a:r>
              <a:rPr lang="en-US" altLang="ko-KR" dirty="0" smtClean="0"/>
              <a:t>Coming Soon!!!</a:t>
            </a:r>
          </a:p>
          <a:p>
            <a:endParaRPr lang="en-US" altLang="ko-KR" dirty="0" smtClean="0"/>
          </a:p>
          <a:p>
            <a:pPr marL="171450" indent="-171450">
              <a:buFont typeface="Arial" charset="0"/>
              <a:buChar char="•"/>
            </a:pPr>
            <a:r>
              <a:rPr lang="ko-KR" altLang="en-US" dirty="0" smtClean="0"/>
              <a:t>내용 </a:t>
            </a:r>
            <a:r>
              <a:rPr lang="en-US" altLang="ko-KR" dirty="0" smtClean="0"/>
              <a:t>: </a:t>
            </a:r>
          </a:p>
          <a:p>
            <a:pPr marL="171450" indent="-171450">
              <a:buFont typeface="Arial" charset="0"/>
              <a:buChar char="•"/>
            </a:pPr>
            <a:endParaRPr lang="en-US" altLang="ko-KR" dirty="0"/>
          </a:p>
          <a:p>
            <a:r>
              <a:rPr lang="ko-KR" altLang="en-US" dirty="0" smtClean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흥국화재 </a:t>
            </a:r>
            <a:r>
              <a:rPr lang="en-US" altLang="ko-KR" dirty="0"/>
              <a:t>GA </a:t>
            </a:r>
            <a:r>
              <a:rPr lang="ko-KR" altLang="en-US" dirty="0"/>
              <a:t>흥미톡톡입니다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/>
              <a:t>9</a:t>
            </a:r>
            <a:r>
              <a:rPr lang="ko-KR" altLang="en-US" dirty="0" smtClean="0"/>
              <a:t>월 룰렛 </a:t>
            </a:r>
            <a:r>
              <a:rPr lang="ko-KR" altLang="en-US" dirty="0"/>
              <a:t>이벤트가 곧 시작됩니다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 </a:t>
            </a:r>
            <a:br>
              <a:rPr lang="en-US" altLang="ko-KR" dirty="0"/>
            </a:br>
            <a:r>
              <a:rPr lang="en-US" altLang="ko-KR" dirty="0"/>
              <a:t>* </a:t>
            </a:r>
            <a:r>
              <a:rPr lang="ko-KR" altLang="en-US" dirty="0"/>
              <a:t>대상 </a:t>
            </a:r>
            <a:r>
              <a:rPr lang="en-US" altLang="ko-KR" dirty="0"/>
              <a:t>: </a:t>
            </a:r>
            <a:r>
              <a:rPr lang="ko-KR" altLang="en-US" dirty="0"/>
              <a:t>매니저</a:t>
            </a:r>
            <a:br>
              <a:rPr lang="ko-KR" altLang="en-US" dirty="0"/>
            </a:br>
            <a:r>
              <a:rPr lang="ko-KR" altLang="en-US" dirty="0"/>
              <a:t>* 기간 </a:t>
            </a:r>
            <a:r>
              <a:rPr lang="en-US" altLang="ko-KR" dirty="0"/>
              <a:t>: 2019</a:t>
            </a:r>
            <a:r>
              <a:rPr lang="ko-KR" altLang="en-US" dirty="0"/>
              <a:t>년 </a:t>
            </a:r>
            <a:r>
              <a:rPr lang="en-US" altLang="ko-KR" dirty="0" smtClean="0"/>
              <a:t>09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17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(</a:t>
            </a:r>
            <a:r>
              <a:rPr lang="ko-KR" altLang="en-US" dirty="0"/>
              <a:t>화</a:t>
            </a:r>
            <a:r>
              <a:rPr lang="en-US" altLang="ko-KR" dirty="0" smtClean="0"/>
              <a:t>) </a:t>
            </a:r>
            <a:r>
              <a:rPr lang="en-US" altLang="ko-KR" dirty="0"/>
              <a:t>~ </a:t>
            </a:r>
            <a:r>
              <a:rPr lang="en-US" altLang="ko-KR" dirty="0" smtClean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(</a:t>
            </a:r>
            <a:r>
              <a:rPr lang="ko-KR" altLang="en-US" dirty="0"/>
              <a:t>월</a:t>
            </a:r>
            <a:r>
              <a:rPr lang="en-US" altLang="ko-KR" dirty="0" smtClean="0"/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* </a:t>
            </a:r>
            <a:r>
              <a:rPr lang="ko-KR" altLang="en-US" dirty="0"/>
              <a:t>발표 </a:t>
            </a:r>
            <a:r>
              <a:rPr lang="en-US" altLang="ko-KR" dirty="0"/>
              <a:t>: 2019</a:t>
            </a:r>
            <a:r>
              <a:rPr lang="ko-KR" altLang="en-US" dirty="0"/>
              <a:t>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08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 </a:t>
            </a:r>
            <a:br>
              <a:rPr lang="en-US" altLang="ko-KR" dirty="0"/>
            </a:br>
            <a:r>
              <a:rPr lang="ko-KR" altLang="en-US" dirty="0"/>
              <a:t>매일매일 </a:t>
            </a:r>
            <a:r>
              <a:rPr lang="ko-KR" altLang="en-US" dirty="0" smtClean="0"/>
              <a:t>룰렛을 돌리면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천 </a:t>
            </a:r>
            <a:r>
              <a:rPr lang="en-US" altLang="ko-KR" dirty="0"/>
              <a:t>~ </a:t>
            </a:r>
            <a:r>
              <a:rPr lang="en-US" altLang="ko-KR" dirty="0" smtClean="0"/>
              <a:t>1</a:t>
            </a:r>
            <a:r>
              <a:rPr lang="ko-KR" altLang="en-US" dirty="0" smtClean="0"/>
              <a:t>만 </a:t>
            </a:r>
            <a:r>
              <a:rPr lang="ko-KR" altLang="en-US" dirty="0"/>
              <a:t>포인트</a:t>
            </a:r>
            <a:r>
              <a:rPr lang="en-US" altLang="ko-KR" dirty="0"/>
              <a:t>(</a:t>
            </a:r>
            <a:r>
              <a:rPr lang="ko-KR" altLang="en-US" dirty="0"/>
              <a:t>총 </a:t>
            </a:r>
            <a:r>
              <a:rPr lang="en-US" altLang="ko-KR" dirty="0"/>
              <a:t>400</a:t>
            </a:r>
            <a:r>
              <a:rPr lang="ko-KR" altLang="en-US" dirty="0"/>
              <a:t>만 포인트</a:t>
            </a:r>
            <a:r>
              <a:rPr lang="en-US" altLang="ko-KR" dirty="0"/>
              <a:t>)</a:t>
            </a:r>
            <a:r>
              <a:rPr lang="ko-KR" altLang="en-US" dirty="0"/>
              <a:t>를 즉시 적립해 드리는 이벤트와</a:t>
            </a:r>
          </a:p>
          <a:p>
            <a:r>
              <a:rPr lang="ko-KR" altLang="en-US" dirty="0"/>
              <a:t>콘텐츠를 가장 많이 공유하신 매니저분들을 대상으로 총 </a:t>
            </a:r>
            <a:r>
              <a:rPr lang="en-US" altLang="ko-KR" dirty="0"/>
              <a:t>260</a:t>
            </a:r>
            <a:r>
              <a:rPr lang="ko-KR" altLang="en-US" dirty="0"/>
              <a:t>만 포인트를 추가로 적립해 드리는 이벤트를 진행할 예정입니다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r>
              <a:rPr lang="ko-KR" altLang="en-US" dirty="0"/>
              <a:t>많은 관심과 참여 부탁드립니다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ko-KR" altLang="en-US" dirty="0" smtClean="0"/>
              <a:t>즐거운 한가위 보내세요</a:t>
            </a:r>
            <a:r>
              <a:rPr lang="en-US" altLang="ko-KR" dirty="0" smtClean="0"/>
              <a:t>…^^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 </a:t>
            </a:r>
            <a:br>
              <a:rPr lang="en-US" altLang="ko-KR" dirty="0"/>
            </a:br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  <a:p>
            <a:pPr marL="85725" indent="-85725">
              <a:lnSpc>
                <a:spcPct val="150000"/>
              </a:lnSpc>
              <a:buAutoNum type="arabicPeriod"/>
            </a:pPr>
            <a:endParaRPr lang="en-US" altLang="ko-KR" sz="8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37989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Pop-up </a:t>
            </a:r>
            <a:r>
              <a:rPr lang="ko-KR" altLang="en-US" dirty="0"/>
              <a:t>이미지</a:t>
            </a:r>
            <a:endParaRPr lang="ko-KR" altLang="en-US" dirty="0"/>
          </a:p>
        </p:txBody>
      </p:sp>
      <p:sp>
        <p:nvSpPr>
          <p:cNvPr id="119" name="직사각형 118"/>
          <p:cNvSpPr/>
          <p:nvPr/>
        </p:nvSpPr>
        <p:spPr>
          <a:xfrm>
            <a:off x="7041232" y="698029"/>
            <a:ext cx="2468879" cy="576071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7060715" y="716327"/>
            <a:ext cx="23358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Description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7041232" y="694976"/>
            <a:ext cx="2468879" cy="26739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71241" y="3613765"/>
            <a:ext cx="2364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rgbClr val="FF0000"/>
                </a:solidFill>
              </a:rPr>
              <a:t>팝</a:t>
            </a:r>
            <a:r>
              <a:rPr lang="ko-KR" altLang="en-US" sz="900" b="1" dirty="0">
                <a:solidFill>
                  <a:srgbClr val="FF0000"/>
                </a:solidFill>
              </a:rPr>
              <a:t>업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2-1 </a:t>
            </a:r>
            <a:r>
              <a:rPr lang="ko-KR" altLang="en-US" sz="900" b="1" dirty="0" smtClean="0"/>
              <a:t>공유 횟수 </a:t>
            </a:r>
            <a:r>
              <a:rPr lang="en-US" altLang="ko-KR" sz="900" b="1" dirty="0" smtClean="0"/>
              <a:t>0</a:t>
            </a:r>
            <a:r>
              <a:rPr lang="ko-KR" altLang="en-US" sz="900" b="1" dirty="0" smtClean="0"/>
              <a:t>회 </a:t>
            </a:r>
            <a:r>
              <a:rPr lang="en-US" altLang="ko-KR" sz="900" b="1" dirty="0" smtClean="0"/>
              <a:t>&gt; </a:t>
            </a:r>
            <a:r>
              <a:rPr lang="ko-KR" altLang="en-US" sz="900" b="1" dirty="0" smtClean="0"/>
              <a:t>룰렛 돌리기 터치 </a:t>
            </a:r>
            <a:endParaRPr lang="en-US" altLang="ko-KR" sz="900" b="1" dirty="0"/>
          </a:p>
        </p:txBody>
      </p:sp>
      <p:grpSp>
        <p:nvGrpSpPr>
          <p:cNvPr id="59" name="그룹 58"/>
          <p:cNvGrpSpPr/>
          <p:nvPr/>
        </p:nvGrpSpPr>
        <p:grpSpPr>
          <a:xfrm>
            <a:off x="346302" y="3847219"/>
            <a:ext cx="2209175" cy="895043"/>
            <a:chOff x="4080480" y="3809837"/>
            <a:chExt cx="2209175" cy="895043"/>
          </a:xfrm>
        </p:grpSpPr>
        <p:sp>
          <p:nvSpPr>
            <p:cNvPr id="60" name="직사각형 59"/>
            <p:cNvSpPr/>
            <p:nvPr/>
          </p:nvSpPr>
          <p:spPr>
            <a:xfrm>
              <a:off x="4166663" y="3809837"/>
              <a:ext cx="2018362" cy="89504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 smtClean="0">
                <a:solidFill>
                  <a:srgbClr val="FFFF00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080480" y="3905909"/>
              <a:ext cx="220917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콘텐츠 공유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회 시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defRPr/>
              </a:pP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이벤트 참여가 가능합니다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2" name="직사각형 33"/>
            <p:cNvSpPr>
              <a:spLocks noChangeArrowheads="1"/>
            </p:cNvSpPr>
            <p:nvPr/>
          </p:nvSpPr>
          <p:spPr bwMode="auto">
            <a:xfrm>
              <a:off x="4526024" y="4310014"/>
              <a:ext cx="1339424" cy="219122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ko-KR" altLang="en-US" dirty="0" smtClean="0">
                  <a:latin typeface="나눔고딕" pitchFamily="50" charset="-127"/>
                  <a:ea typeface="나눔고딕" pitchFamily="50" charset="-127"/>
                </a:rPr>
                <a:t>확인</a:t>
              </a:r>
              <a:endParaRPr lang="en-US" altLang="ko-KR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973419" y="765370"/>
            <a:ext cx="2364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rgbClr val="FF0000"/>
                </a:solidFill>
              </a:rPr>
              <a:t>팝</a:t>
            </a:r>
            <a:r>
              <a:rPr lang="ko-KR" altLang="en-US" sz="900" b="1" dirty="0">
                <a:solidFill>
                  <a:srgbClr val="FF0000"/>
                </a:solidFill>
              </a:rPr>
              <a:t>업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900" b="1" dirty="0">
                <a:solidFill>
                  <a:srgbClr val="FF0000"/>
                </a:solidFill>
              </a:rPr>
              <a:t>2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-2 </a:t>
            </a:r>
            <a:r>
              <a:rPr lang="ko-KR" altLang="en-US" sz="900" b="1" dirty="0" smtClean="0"/>
              <a:t>공유 횟수 </a:t>
            </a:r>
            <a:r>
              <a:rPr lang="en-US" altLang="ko-KR" sz="900" b="1" dirty="0"/>
              <a:t>1</a:t>
            </a:r>
            <a:r>
              <a:rPr lang="ko-KR" altLang="en-US" sz="900" b="1" dirty="0" smtClean="0"/>
              <a:t>회 </a:t>
            </a:r>
            <a:r>
              <a:rPr lang="en-US" altLang="ko-KR" sz="900" b="1" dirty="0" smtClean="0"/>
              <a:t>&gt; </a:t>
            </a:r>
            <a:r>
              <a:rPr lang="ko-KR" altLang="en-US" sz="900" b="1" dirty="0"/>
              <a:t>룰렛 돌리기 </a:t>
            </a:r>
            <a:r>
              <a:rPr lang="ko-KR" altLang="en-US" sz="900" b="1" dirty="0" smtClean="0"/>
              <a:t>터치 </a:t>
            </a:r>
            <a:endParaRPr lang="en-US" altLang="ko-KR" sz="900" b="1" dirty="0"/>
          </a:p>
        </p:txBody>
      </p:sp>
      <p:grpSp>
        <p:nvGrpSpPr>
          <p:cNvPr id="66" name="그룹 65"/>
          <p:cNvGrpSpPr/>
          <p:nvPr/>
        </p:nvGrpSpPr>
        <p:grpSpPr>
          <a:xfrm>
            <a:off x="3948480" y="998824"/>
            <a:ext cx="2209175" cy="895043"/>
            <a:chOff x="4080480" y="3809837"/>
            <a:chExt cx="2209175" cy="895043"/>
          </a:xfrm>
        </p:grpSpPr>
        <p:sp>
          <p:nvSpPr>
            <p:cNvPr id="67" name="직사각형 66"/>
            <p:cNvSpPr/>
            <p:nvPr/>
          </p:nvSpPr>
          <p:spPr>
            <a:xfrm>
              <a:off x="4166663" y="3809837"/>
              <a:ext cx="2018362" cy="89504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 smtClean="0">
                <a:solidFill>
                  <a:srgbClr val="FFFF00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080480" y="3905909"/>
              <a:ext cx="220917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이벤트 참여를 위한 콘텐츠 공유 횟수가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defRPr/>
              </a:pP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회 부족합니다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algn="ctr">
                <a:defRPr/>
              </a:pP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콘텐츠를 공유해주세요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9" name="직사각형 33"/>
            <p:cNvSpPr>
              <a:spLocks noChangeArrowheads="1"/>
            </p:cNvSpPr>
            <p:nvPr/>
          </p:nvSpPr>
          <p:spPr bwMode="auto">
            <a:xfrm>
              <a:off x="4526024" y="4407985"/>
              <a:ext cx="1339424" cy="219122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ko-KR" altLang="en-US" dirty="0" smtClean="0">
                  <a:latin typeface="나눔고딕" pitchFamily="50" charset="-127"/>
                  <a:ea typeface="나눔고딕" pitchFamily="50" charset="-127"/>
                </a:rPr>
                <a:t>확인</a:t>
              </a:r>
              <a:endParaRPr lang="en-US" altLang="ko-KR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3973419" y="2173605"/>
            <a:ext cx="2364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rgbClr val="FF0000"/>
                </a:solidFill>
              </a:rPr>
              <a:t>팝</a:t>
            </a:r>
            <a:r>
              <a:rPr lang="ko-KR" altLang="en-US" sz="900" b="1" dirty="0">
                <a:solidFill>
                  <a:srgbClr val="FF0000"/>
                </a:solidFill>
              </a:rPr>
              <a:t>업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900" b="1" dirty="0">
                <a:solidFill>
                  <a:srgbClr val="FF0000"/>
                </a:solidFill>
              </a:rPr>
              <a:t>2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-3 </a:t>
            </a:r>
            <a:r>
              <a:rPr lang="ko-KR" altLang="en-US" sz="900" b="1" dirty="0" smtClean="0"/>
              <a:t>공유 횟수 </a:t>
            </a:r>
            <a:r>
              <a:rPr lang="en-US" altLang="ko-KR" sz="900" b="1" dirty="0"/>
              <a:t>2</a:t>
            </a:r>
            <a:r>
              <a:rPr lang="ko-KR" altLang="en-US" sz="900" b="1" dirty="0" smtClean="0"/>
              <a:t>회 </a:t>
            </a:r>
            <a:r>
              <a:rPr lang="en-US" altLang="ko-KR" sz="900" b="1" dirty="0" smtClean="0"/>
              <a:t>&gt; </a:t>
            </a:r>
            <a:r>
              <a:rPr lang="ko-KR" altLang="en-US" sz="900" b="1" dirty="0"/>
              <a:t>룰렛 돌리기 </a:t>
            </a:r>
            <a:r>
              <a:rPr lang="ko-KR" altLang="en-US" sz="900" b="1" dirty="0" smtClean="0"/>
              <a:t>터치 </a:t>
            </a:r>
            <a:endParaRPr lang="en-US" altLang="ko-KR" sz="900" b="1" dirty="0"/>
          </a:p>
        </p:txBody>
      </p:sp>
      <p:grpSp>
        <p:nvGrpSpPr>
          <p:cNvPr id="71" name="그룹 70"/>
          <p:cNvGrpSpPr/>
          <p:nvPr/>
        </p:nvGrpSpPr>
        <p:grpSpPr>
          <a:xfrm>
            <a:off x="3948480" y="2407059"/>
            <a:ext cx="2209175" cy="895043"/>
            <a:chOff x="4080480" y="3809837"/>
            <a:chExt cx="2209175" cy="895043"/>
          </a:xfrm>
        </p:grpSpPr>
        <p:sp>
          <p:nvSpPr>
            <p:cNvPr id="72" name="직사각형 71"/>
            <p:cNvSpPr/>
            <p:nvPr/>
          </p:nvSpPr>
          <p:spPr>
            <a:xfrm>
              <a:off x="4166663" y="3809837"/>
              <a:ext cx="2018362" cy="89504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 smtClean="0">
                <a:solidFill>
                  <a:srgbClr val="FFFF00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080480" y="3905909"/>
              <a:ext cx="220917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이벤트 참여를 위한 콘텐츠 공유 횟수가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defRPr/>
              </a:pP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회 부족합니다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algn="ctr">
                <a:defRPr/>
              </a:pP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콘텐츠를 공유해주세요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4" name="직사각형 33"/>
            <p:cNvSpPr>
              <a:spLocks noChangeArrowheads="1"/>
            </p:cNvSpPr>
            <p:nvPr/>
          </p:nvSpPr>
          <p:spPr bwMode="auto">
            <a:xfrm>
              <a:off x="4526024" y="4407985"/>
              <a:ext cx="1339424" cy="219122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ko-KR" altLang="en-US" dirty="0" smtClean="0">
                  <a:latin typeface="나눔고딕" pitchFamily="50" charset="-127"/>
                  <a:ea typeface="나눔고딕" pitchFamily="50" charset="-127"/>
                </a:rPr>
                <a:t>확인</a:t>
              </a:r>
              <a:endParaRPr lang="en-US" altLang="ko-KR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3973419" y="3495727"/>
            <a:ext cx="2364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rgbClr val="FF0000"/>
                </a:solidFill>
              </a:rPr>
              <a:t>팝업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2-4 </a:t>
            </a:r>
            <a:r>
              <a:rPr lang="ko-KR" altLang="en-US" sz="900" b="1" dirty="0" smtClean="0"/>
              <a:t>공유 횟수 </a:t>
            </a:r>
            <a:r>
              <a:rPr lang="en-US" altLang="ko-KR" sz="900" b="1" dirty="0" smtClean="0"/>
              <a:t>3</a:t>
            </a:r>
            <a:r>
              <a:rPr lang="ko-KR" altLang="en-US" sz="900" b="1" dirty="0" smtClean="0"/>
              <a:t>회 </a:t>
            </a:r>
            <a:r>
              <a:rPr lang="en-US" altLang="ko-KR" sz="900" b="1" dirty="0" smtClean="0"/>
              <a:t>&gt; </a:t>
            </a:r>
            <a:r>
              <a:rPr lang="ko-KR" altLang="en-US" sz="900" b="1" dirty="0"/>
              <a:t>룰렛 돌리기 터치 </a:t>
            </a:r>
            <a:endParaRPr lang="en-US" altLang="ko-KR" sz="900" b="1" dirty="0"/>
          </a:p>
        </p:txBody>
      </p:sp>
      <p:grpSp>
        <p:nvGrpSpPr>
          <p:cNvPr id="76" name="그룹 75"/>
          <p:cNvGrpSpPr/>
          <p:nvPr/>
        </p:nvGrpSpPr>
        <p:grpSpPr>
          <a:xfrm>
            <a:off x="3948480" y="3729181"/>
            <a:ext cx="2209175" cy="895043"/>
            <a:chOff x="4080480" y="3809837"/>
            <a:chExt cx="2209175" cy="895043"/>
          </a:xfrm>
        </p:grpSpPr>
        <p:sp>
          <p:nvSpPr>
            <p:cNvPr id="77" name="직사각형 76"/>
            <p:cNvSpPr/>
            <p:nvPr/>
          </p:nvSpPr>
          <p:spPr>
            <a:xfrm>
              <a:off x="4166663" y="3809837"/>
              <a:ext cx="2018362" cy="89504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 smtClean="0">
                <a:solidFill>
                  <a:srgbClr val="FFFF00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080480" y="3905909"/>
              <a:ext cx="220917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이벤트 참여를 위한 콘텐츠 공유 횟수가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defRPr/>
              </a:pP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회 부족합니다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algn="ctr">
                <a:defRPr/>
              </a:pP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콘텐츠를 공유해주세요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9" name="직사각형 33"/>
            <p:cNvSpPr>
              <a:spLocks noChangeArrowheads="1"/>
            </p:cNvSpPr>
            <p:nvPr/>
          </p:nvSpPr>
          <p:spPr bwMode="auto">
            <a:xfrm>
              <a:off x="4526024" y="4407985"/>
              <a:ext cx="1339424" cy="219122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ko-KR" altLang="en-US" dirty="0" smtClean="0">
                  <a:latin typeface="나눔고딕" pitchFamily="50" charset="-127"/>
                  <a:ea typeface="나눔고딕" pitchFamily="50" charset="-127"/>
                </a:rPr>
                <a:t>확인</a:t>
              </a:r>
              <a:endParaRPr lang="en-US" altLang="ko-KR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4034663" y="4964799"/>
            <a:ext cx="2364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rgbClr val="FF0000"/>
                </a:solidFill>
              </a:rPr>
              <a:t>팝</a:t>
            </a:r>
            <a:r>
              <a:rPr lang="ko-KR" altLang="en-US" sz="900" b="1" dirty="0">
                <a:solidFill>
                  <a:srgbClr val="FF0000"/>
                </a:solidFill>
              </a:rPr>
              <a:t>업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900" b="1" dirty="0">
                <a:solidFill>
                  <a:srgbClr val="FF0000"/>
                </a:solidFill>
              </a:rPr>
              <a:t>2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-5 </a:t>
            </a:r>
            <a:r>
              <a:rPr lang="ko-KR" altLang="en-US" sz="900" b="1" dirty="0" smtClean="0"/>
              <a:t>공유 횟수 </a:t>
            </a:r>
            <a:r>
              <a:rPr lang="en-US" altLang="ko-KR" sz="900" b="1" dirty="0" smtClean="0"/>
              <a:t>4</a:t>
            </a:r>
            <a:r>
              <a:rPr lang="ko-KR" altLang="en-US" sz="900" b="1" dirty="0" smtClean="0"/>
              <a:t>회 </a:t>
            </a:r>
            <a:r>
              <a:rPr lang="en-US" altLang="ko-KR" sz="900" b="1" dirty="0" smtClean="0"/>
              <a:t>&gt; </a:t>
            </a:r>
            <a:r>
              <a:rPr lang="ko-KR" altLang="en-US" sz="900" b="1" dirty="0"/>
              <a:t>룰렛 돌리기 </a:t>
            </a:r>
            <a:r>
              <a:rPr lang="ko-KR" altLang="en-US" sz="900" b="1" dirty="0" smtClean="0"/>
              <a:t>터치 </a:t>
            </a:r>
            <a:endParaRPr lang="en-US" altLang="ko-KR" sz="900" b="1" dirty="0"/>
          </a:p>
        </p:txBody>
      </p:sp>
      <p:grpSp>
        <p:nvGrpSpPr>
          <p:cNvPr id="81" name="그룹 80"/>
          <p:cNvGrpSpPr/>
          <p:nvPr/>
        </p:nvGrpSpPr>
        <p:grpSpPr>
          <a:xfrm>
            <a:off x="4009724" y="5198253"/>
            <a:ext cx="2209175" cy="895043"/>
            <a:chOff x="4080480" y="3809837"/>
            <a:chExt cx="2209175" cy="895043"/>
          </a:xfrm>
        </p:grpSpPr>
        <p:sp>
          <p:nvSpPr>
            <p:cNvPr id="82" name="직사각형 81"/>
            <p:cNvSpPr/>
            <p:nvPr/>
          </p:nvSpPr>
          <p:spPr>
            <a:xfrm>
              <a:off x="4166663" y="3809837"/>
              <a:ext cx="2018362" cy="89504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 smtClean="0">
                <a:solidFill>
                  <a:srgbClr val="FFFF00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080480" y="3905909"/>
              <a:ext cx="220917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이벤트 참여를 위한 콘텐츠 공유 횟수가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defRPr/>
              </a:pP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회 부족합니다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algn="ctr">
                <a:defRPr/>
              </a:pP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콘텐츠를 공유해주세요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4" name="직사각형 33"/>
            <p:cNvSpPr>
              <a:spLocks noChangeArrowheads="1"/>
            </p:cNvSpPr>
            <p:nvPr/>
          </p:nvSpPr>
          <p:spPr bwMode="auto">
            <a:xfrm>
              <a:off x="4526024" y="4407985"/>
              <a:ext cx="1339424" cy="219122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ko-KR" altLang="en-US" dirty="0" smtClean="0">
                  <a:latin typeface="나눔고딕" pitchFamily="50" charset="-127"/>
                  <a:ea typeface="나눔고딕" pitchFamily="50" charset="-127"/>
                </a:rPr>
                <a:t>확인</a:t>
              </a:r>
              <a:endParaRPr lang="en-US" altLang="ko-KR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272480" y="2084479"/>
            <a:ext cx="2911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rgbClr val="FF0000"/>
                </a:solidFill>
              </a:rPr>
              <a:t>팝</a:t>
            </a:r>
            <a:r>
              <a:rPr lang="ko-KR" altLang="en-US" sz="900" b="1" dirty="0">
                <a:solidFill>
                  <a:srgbClr val="FF0000"/>
                </a:solidFill>
              </a:rPr>
              <a:t>업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1 </a:t>
            </a:r>
            <a:r>
              <a:rPr lang="ko-KR" altLang="en-US" sz="900" b="1" dirty="0" smtClean="0"/>
              <a:t>일반 참여자 참여 시 </a:t>
            </a:r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사번 </a:t>
            </a:r>
            <a:r>
              <a:rPr lang="en-US" altLang="ko-KR" sz="900" b="1" dirty="0" smtClean="0"/>
              <a:t>: 511~ </a:t>
            </a:r>
            <a:r>
              <a:rPr lang="ko-KR" altLang="en-US" sz="900" b="1" dirty="0" smtClean="0"/>
              <a:t>이외 참여자</a:t>
            </a:r>
            <a:r>
              <a:rPr lang="en-US" altLang="ko-KR" sz="900" b="1" dirty="0" smtClean="0"/>
              <a:t>)</a:t>
            </a:r>
            <a:r>
              <a:rPr lang="ko-KR" altLang="en-US" sz="900" b="1" dirty="0" smtClean="0"/>
              <a:t> </a:t>
            </a:r>
            <a:endParaRPr lang="en-US" altLang="ko-KR" sz="900" b="1" dirty="0"/>
          </a:p>
        </p:txBody>
      </p:sp>
      <p:grpSp>
        <p:nvGrpSpPr>
          <p:cNvPr id="96" name="그룹 95"/>
          <p:cNvGrpSpPr/>
          <p:nvPr/>
        </p:nvGrpSpPr>
        <p:grpSpPr>
          <a:xfrm>
            <a:off x="316898" y="2317933"/>
            <a:ext cx="2454630" cy="895043"/>
            <a:chOff x="4149837" y="3809837"/>
            <a:chExt cx="2454630" cy="895043"/>
          </a:xfrm>
        </p:grpSpPr>
        <p:sp>
          <p:nvSpPr>
            <p:cNvPr id="97" name="직사각형 96"/>
            <p:cNvSpPr/>
            <p:nvPr/>
          </p:nvSpPr>
          <p:spPr>
            <a:xfrm>
              <a:off x="4166662" y="3809837"/>
              <a:ext cx="2357993" cy="89504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 smtClean="0">
                <a:solidFill>
                  <a:srgbClr val="FFFF00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149837" y="3905909"/>
              <a:ext cx="245463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아쉽게도 이벤트 참여 대상이 아닙니다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algn="ctr">
                <a:defRPr/>
              </a:pP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오늘 하루도 화이팅하세요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…^^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9" name="직사각형 33"/>
            <p:cNvSpPr>
              <a:spLocks noChangeArrowheads="1"/>
            </p:cNvSpPr>
            <p:nvPr/>
          </p:nvSpPr>
          <p:spPr bwMode="auto">
            <a:xfrm>
              <a:off x="4631141" y="4340535"/>
              <a:ext cx="1339424" cy="219122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ko-KR" altLang="en-US" dirty="0" smtClean="0">
                  <a:latin typeface="나눔고딕" pitchFamily="50" charset="-127"/>
                  <a:ea typeface="나눔고딕" pitchFamily="50" charset="-127"/>
                </a:rPr>
                <a:t>확인</a:t>
              </a:r>
              <a:endParaRPr lang="en-US" altLang="ko-KR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93712" y="716327"/>
            <a:ext cx="25106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rgbClr val="FF0000"/>
                </a:solidFill>
              </a:rPr>
              <a:t>팝</a:t>
            </a:r>
            <a:r>
              <a:rPr lang="ko-KR" altLang="en-US" sz="900" b="1" dirty="0">
                <a:solidFill>
                  <a:srgbClr val="FF0000"/>
                </a:solidFill>
              </a:rPr>
              <a:t>업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0 </a:t>
            </a:r>
            <a:r>
              <a:rPr lang="ko-KR" altLang="en-US" sz="900" b="1" dirty="0" smtClean="0"/>
              <a:t>이벤트 종료 </a:t>
            </a:r>
            <a:r>
              <a:rPr lang="en-US" altLang="ko-KR" sz="900" b="1" dirty="0" smtClean="0"/>
              <a:t>(2019</a:t>
            </a:r>
            <a:r>
              <a:rPr lang="ko-KR" altLang="en-US" sz="900" b="1" dirty="0" smtClean="0"/>
              <a:t>년 </a:t>
            </a:r>
            <a:r>
              <a:rPr lang="en-US" altLang="ko-KR" sz="900" b="1" dirty="0" smtClean="0"/>
              <a:t>10</a:t>
            </a:r>
            <a:r>
              <a:rPr lang="ko-KR" altLang="en-US" sz="900" b="1" dirty="0" smtClean="0"/>
              <a:t>월 </a:t>
            </a:r>
            <a:r>
              <a:rPr lang="en-US" altLang="ko-KR" sz="900" b="1" dirty="0" smtClean="0"/>
              <a:t>1</a:t>
            </a:r>
            <a:r>
              <a:rPr lang="ko-KR" altLang="en-US" sz="900" b="1" dirty="0" smtClean="0"/>
              <a:t>일 </a:t>
            </a:r>
            <a:r>
              <a:rPr lang="en-US" altLang="ko-KR" sz="900" b="1" dirty="0" smtClean="0"/>
              <a:t>00</a:t>
            </a:r>
            <a:r>
              <a:rPr lang="ko-KR" altLang="en-US" sz="900" b="1" dirty="0" smtClean="0"/>
              <a:t>시 </a:t>
            </a:r>
            <a:r>
              <a:rPr lang="en-US" altLang="ko-KR" sz="900" b="1" dirty="0" smtClean="0"/>
              <a:t>~)</a:t>
            </a:r>
            <a:r>
              <a:rPr lang="ko-KR" altLang="en-US" sz="900" b="1" dirty="0" smtClean="0"/>
              <a:t> </a:t>
            </a:r>
            <a:endParaRPr lang="en-US" altLang="ko-KR" sz="900" b="1" dirty="0"/>
          </a:p>
        </p:txBody>
      </p:sp>
      <p:grpSp>
        <p:nvGrpSpPr>
          <p:cNvPr id="42" name="그룹 41"/>
          <p:cNvGrpSpPr/>
          <p:nvPr/>
        </p:nvGrpSpPr>
        <p:grpSpPr>
          <a:xfrm>
            <a:off x="338130" y="949781"/>
            <a:ext cx="2454630" cy="895043"/>
            <a:chOff x="4149837" y="3809837"/>
            <a:chExt cx="2454630" cy="895043"/>
          </a:xfrm>
        </p:grpSpPr>
        <p:sp>
          <p:nvSpPr>
            <p:cNvPr id="43" name="직사각형 42"/>
            <p:cNvSpPr/>
            <p:nvPr/>
          </p:nvSpPr>
          <p:spPr>
            <a:xfrm>
              <a:off x="4166662" y="3809837"/>
              <a:ext cx="2357993" cy="89504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 smtClean="0">
                <a:solidFill>
                  <a:srgbClr val="FFFF00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149837" y="3905909"/>
              <a:ext cx="245463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이벤트가 종료되었습니다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algn="ctr">
                <a:defRPr/>
              </a:pP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새로운 이벤트로 다시 찾아오겠습니다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직사각형 33"/>
            <p:cNvSpPr>
              <a:spLocks noChangeArrowheads="1"/>
            </p:cNvSpPr>
            <p:nvPr/>
          </p:nvSpPr>
          <p:spPr bwMode="auto">
            <a:xfrm>
              <a:off x="4631141" y="4340535"/>
              <a:ext cx="1339424" cy="219122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ko-KR" altLang="en-US" dirty="0" smtClean="0">
                  <a:latin typeface="나눔고딕" pitchFamily="50" charset="-127"/>
                  <a:ea typeface="나눔고딕" pitchFamily="50" charset="-127"/>
                </a:rPr>
                <a:t>확인</a:t>
              </a:r>
              <a:endParaRPr lang="en-US" altLang="ko-KR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085195" y="996202"/>
            <a:ext cx="2354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공통 </a:t>
            </a:r>
            <a:r>
              <a:rPr lang="en-US" altLang="ko-KR" dirty="0" smtClean="0">
                <a:latin typeface="+mn-ea"/>
                <a:ea typeface="+mn-ea"/>
              </a:rPr>
              <a:t>: </a:t>
            </a:r>
            <a:r>
              <a:rPr lang="ko-KR" altLang="en-US" dirty="0" smtClean="0">
                <a:latin typeface="+mn-ea"/>
                <a:ea typeface="+mn-ea"/>
              </a:rPr>
              <a:t>팝</a:t>
            </a:r>
            <a:r>
              <a:rPr lang="ko-KR" altLang="en-US" dirty="0">
                <a:latin typeface="+mn-ea"/>
                <a:ea typeface="+mn-ea"/>
              </a:rPr>
              <a:t>업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메시지 가운데 정렬 </a:t>
            </a:r>
            <a:endParaRPr lang="en-US" altLang="ko-KR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172393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Pop-up </a:t>
            </a:r>
            <a:r>
              <a:rPr lang="ko-KR" altLang="en-US" dirty="0"/>
              <a:t>이미지</a:t>
            </a:r>
            <a:endParaRPr lang="ko-KR" alt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293712" y="716327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rgbClr val="FF0000"/>
                </a:solidFill>
              </a:rPr>
              <a:t>알럿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3-0</a:t>
            </a:r>
            <a:endParaRPr lang="en-US" altLang="ko-KR" sz="900" b="1" dirty="0"/>
          </a:p>
        </p:txBody>
      </p:sp>
      <p:grpSp>
        <p:nvGrpSpPr>
          <p:cNvPr id="120" name="그룹 119"/>
          <p:cNvGrpSpPr/>
          <p:nvPr/>
        </p:nvGrpSpPr>
        <p:grpSpPr>
          <a:xfrm>
            <a:off x="338130" y="949781"/>
            <a:ext cx="2454630" cy="895043"/>
            <a:chOff x="4149837" y="3809837"/>
            <a:chExt cx="2454630" cy="895043"/>
          </a:xfrm>
        </p:grpSpPr>
        <p:sp>
          <p:nvSpPr>
            <p:cNvPr id="121" name="직사각형 120"/>
            <p:cNvSpPr/>
            <p:nvPr/>
          </p:nvSpPr>
          <p:spPr>
            <a:xfrm>
              <a:off x="4166662" y="3809837"/>
              <a:ext cx="2357993" cy="89504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 smtClean="0">
                <a:solidFill>
                  <a:srgbClr val="FFFF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4149837" y="3905909"/>
              <a:ext cx="245463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아쉽게도 꽝입니다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algn="ctr">
                <a:defRPr/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다시 도전해 주세요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....^^</a:t>
              </a:r>
            </a:p>
          </p:txBody>
        </p:sp>
        <p:sp>
          <p:nvSpPr>
            <p:cNvPr id="123" name="직사각형 33"/>
            <p:cNvSpPr>
              <a:spLocks noChangeArrowheads="1"/>
            </p:cNvSpPr>
            <p:nvPr/>
          </p:nvSpPr>
          <p:spPr bwMode="auto">
            <a:xfrm>
              <a:off x="4631141" y="4340535"/>
              <a:ext cx="1339424" cy="219122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ko-KR" altLang="en-US" dirty="0" smtClean="0">
                  <a:latin typeface="나눔고딕" pitchFamily="50" charset="-127"/>
                  <a:ea typeface="나눔고딕" pitchFamily="50" charset="-127"/>
                </a:rPr>
                <a:t>확인</a:t>
              </a:r>
              <a:endParaRPr lang="en-US" altLang="ko-KR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7041232" y="698029"/>
            <a:ext cx="2468879" cy="576071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7060715" y="716327"/>
            <a:ext cx="23358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Description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7041232" y="694976"/>
            <a:ext cx="2468879" cy="26739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7085195" y="996202"/>
            <a:ext cx="2354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공통 </a:t>
            </a:r>
            <a:r>
              <a:rPr lang="en-US" altLang="ko-KR" dirty="0" smtClean="0">
                <a:latin typeface="+mn-ea"/>
                <a:ea typeface="+mn-ea"/>
              </a:rPr>
              <a:t>: </a:t>
            </a:r>
            <a:r>
              <a:rPr lang="ko-KR" altLang="en-US" dirty="0" smtClean="0">
                <a:latin typeface="+mn-ea"/>
                <a:ea typeface="+mn-ea"/>
              </a:rPr>
              <a:t>팝</a:t>
            </a:r>
            <a:r>
              <a:rPr lang="ko-KR" altLang="en-US" dirty="0">
                <a:latin typeface="+mn-ea"/>
                <a:ea typeface="+mn-ea"/>
              </a:rPr>
              <a:t>업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메시지 가운데 정렬 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688611" y="731535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rgbClr val="FF0000"/>
                </a:solidFill>
              </a:rPr>
              <a:t>알럿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3-1</a:t>
            </a:r>
            <a:endParaRPr lang="en-US" altLang="ko-KR" sz="900" b="1" dirty="0"/>
          </a:p>
        </p:txBody>
      </p:sp>
      <p:grpSp>
        <p:nvGrpSpPr>
          <p:cNvPr id="135" name="그룹 134"/>
          <p:cNvGrpSpPr/>
          <p:nvPr/>
        </p:nvGrpSpPr>
        <p:grpSpPr>
          <a:xfrm>
            <a:off x="3733029" y="964989"/>
            <a:ext cx="2454630" cy="895043"/>
            <a:chOff x="4149837" y="3809837"/>
            <a:chExt cx="2454630" cy="895043"/>
          </a:xfrm>
        </p:grpSpPr>
        <p:sp>
          <p:nvSpPr>
            <p:cNvPr id="136" name="직사각형 135"/>
            <p:cNvSpPr/>
            <p:nvPr/>
          </p:nvSpPr>
          <p:spPr>
            <a:xfrm>
              <a:off x="4166662" y="3809837"/>
              <a:ext cx="2357993" cy="89504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 smtClean="0">
                <a:solidFill>
                  <a:srgbClr val="FFFF00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149837" y="3905909"/>
              <a:ext cx="245463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만 포인트 당첨을 축하 드립니다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...^^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8" name="직사각형 33"/>
            <p:cNvSpPr>
              <a:spLocks noChangeArrowheads="1"/>
            </p:cNvSpPr>
            <p:nvPr/>
          </p:nvSpPr>
          <p:spPr bwMode="auto">
            <a:xfrm>
              <a:off x="4631141" y="4340535"/>
              <a:ext cx="1339424" cy="219122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ko-KR" altLang="en-US" dirty="0" smtClean="0">
                  <a:latin typeface="나눔고딕" pitchFamily="50" charset="-127"/>
                  <a:ea typeface="나눔고딕" pitchFamily="50" charset="-127"/>
                </a:rPr>
                <a:t>확인</a:t>
              </a:r>
              <a:endParaRPr lang="en-US" altLang="ko-KR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293712" y="2259442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rgbClr val="FF0000"/>
                </a:solidFill>
              </a:rPr>
              <a:t>알럿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3-2</a:t>
            </a:r>
            <a:endParaRPr lang="en-US" altLang="ko-KR" sz="900" b="1" dirty="0"/>
          </a:p>
        </p:txBody>
      </p:sp>
      <p:grpSp>
        <p:nvGrpSpPr>
          <p:cNvPr id="142" name="그룹 141"/>
          <p:cNvGrpSpPr/>
          <p:nvPr/>
        </p:nvGrpSpPr>
        <p:grpSpPr>
          <a:xfrm>
            <a:off x="338130" y="2492896"/>
            <a:ext cx="2454630" cy="895043"/>
            <a:chOff x="4149837" y="3809837"/>
            <a:chExt cx="2454630" cy="895043"/>
          </a:xfrm>
        </p:grpSpPr>
        <p:sp>
          <p:nvSpPr>
            <p:cNvPr id="145" name="직사각형 144"/>
            <p:cNvSpPr/>
            <p:nvPr/>
          </p:nvSpPr>
          <p:spPr>
            <a:xfrm>
              <a:off x="4166662" y="3809837"/>
              <a:ext cx="2357993" cy="89504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 smtClean="0">
                <a:solidFill>
                  <a:srgbClr val="FFFF00"/>
                </a:solidFill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149837" y="3905909"/>
              <a:ext cx="245463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천 포인트 당첨을 축하 드립니다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...^^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8" name="직사각형 33"/>
            <p:cNvSpPr>
              <a:spLocks noChangeArrowheads="1"/>
            </p:cNvSpPr>
            <p:nvPr/>
          </p:nvSpPr>
          <p:spPr bwMode="auto">
            <a:xfrm>
              <a:off x="4631141" y="4340535"/>
              <a:ext cx="1339424" cy="219122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ko-KR" altLang="en-US" dirty="0" smtClean="0">
                  <a:latin typeface="나눔고딕" pitchFamily="50" charset="-127"/>
                  <a:ea typeface="나눔고딕" pitchFamily="50" charset="-127"/>
                </a:rPr>
                <a:t>확인</a:t>
              </a:r>
              <a:endParaRPr lang="en-US" altLang="ko-KR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3688611" y="2274650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rgbClr val="FF0000"/>
                </a:solidFill>
              </a:rPr>
              <a:t>알럿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3-3</a:t>
            </a:r>
            <a:endParaRPr lang="en-US" altLang="ko-KR" sz="900" b="1" dirty="0"/>
          </a:p>
        </p:txBody>
      </p:sp>
      <p:grpSp>
        <p:nvGrpSpPr>
          <p:cNvPr id="150" name="그룹 149"/>
          <p:cNvGrpSpPr/>
          <p:nvPr/>
        </p:nvGrpSpPr>
        <p:grpSpPr>
          <a:xfrm>
            <a:off x="3733029" y="2508104"/>
            <a:ext cx="2454630" cy="895043"/>
            <a:chOff x="4149837" y="3809837"/>
            <a:chExt cx="2454630" cy="895043"/>
          </a:xfrm>
        </p:grpSpPr>
        <p:sp>
          <p:nvSpPr>
            <p:cNvPr id="151" name="직사각형 150"/>
            <p:cNvSpPr/>
            <p:nvPr/>
          </p:nvSpPr>
          <p:spPr>
            <a:xfrm>
              <a:off x="4166662" y="3809837"/>
              <a:ext cx="2357993" cy="89504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 smtClean="0">
                <a:solidFill>
                  <a:srgbClr val="FFFF00"/>
                </a:solidFill>
              </a:endParaRPr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4149837" y="3905909"/>
              <a:ext cx="245463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천 포인트 당첨을 축하 드립니다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...^^</a:t>
              </a:r>
            </a:p>
          </p:txBody>
        </p:sp>
        <p:sp>
          <p:nvSpPr>
            <p:cNvPr id="200" name="직사각형 33"/>
            <p:cNvSpPr>
              <a:spLocks noChangeArrowheads="1"/>
            </p:cNvSpPr>
            <p:nvPr/>
          </p:nvSpPr>
          <p:spPr bwMode="auto">
            <a:xfrm>
              <a:off x="4631141" y="4340535"/>
              <a:ext cx="1339424" cy="219122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ko-KR" altLang="en-US" dirty="0" smtClean="0">
                  <a:latin typeface="나눔고딕" pitchFamily="50" charset="-127"/>
                  <a:ea typeface="나눔고딕" pitchFamily="50" charset="-127"/>
                </a:rPr>
                <a:t>확인</a:t>
              </a:r>
              <a:endParaRPr lang="en-US" altLang="ko-KR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01" name="TextBox 200"/>
          <p:cNvSpPr txBox="1"/>
          <p:nvPr/>
        </p:nvSpPr>
        <p:spPr>
          <a:xfrm>
            <a:off x="293712" y="3972426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rgbClr val="FF0000"/>
                </a:solidFill>
              </a:rPr>
              <a:t>알럿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3-4</a:t>
            </a:r>
            <a:endParaRPr lang="en-US" altLang="ko-KR" sz="900" b="1" dirty="0"/>
          </a:p>
        </p:txBody>
      </p:sp>
      <p:grpSp>
        <p:nvGrpSpPr>
          <p:cNvPr id="202" name="그룹 201"/>
          <p:cNvGrpSpPr/>
          <p:nvPr/>
        </p:nvGrpSpPr>
        <p:grpSpPr>
          <a:xfrm>
            <a:off x="338130" y="4205880"/>
            <a:ext cx="2454630" cy="895043"/>
            <a:chOff x="4149837" y="3809837"/>
            <a:chExt cx="2454630" cy="895043"/>
          </a:xfrm>
        </p:grpSpPr>
        <p:sp>
          <p:nvSpPr>
            <p:cNvPr id="206" name="직사각형 205"/>
            <p:cNvSpPr/>
            <p:nvPr/>
          </p:nvSpPr>
          <p:spPr>
            <a:xfrm>
              <a:off x="4166662" y="3809837"/>
              <a:ext cx="2357993" cy="89504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 smtClean="0">
                <a:solidFill>
                  <a:srgbClr val="FFFF00"/>
                </a:solidFill>
              </a:endParaRPr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4149837" y="3905909"/>
              <a:ext cx="245463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천 포인트 당첨을 축하 드립니다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...^^</a:t>
              </a:r>
            </a:p>
          </p:txBody>
        </p:sp>
        <p:sp>
          <p:nvSpPr>
            <p:cNvPr id="208" name="직사각형 33"/>
            <p:cNvSpPr>
              <a:spLocks noChangeArrowheads="1"/>
            </p:cNvSpPr>
            <p:nvPr/>
          </p:nvSpPr>
          <p:spPr bwMode="auto">
            <a:xfrm>
              <a:off x="4631141" y="4340535"/>
              <a:ext cx="1339424" cy="219122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ko-KR" altLang="en-US" dirty="0" smtClean="0">
                  <a:latin typeface="나눔고딕" pitchFamily="50" charset="-127"/>
                  <a:ea typeface="나눔고딕" pitchFamily="50" charset="-127"/>
                </a:rPr>
                <a:t>확인</a:t>
              </a:r>
              <a:endParaRPr lang="en-US" altLang="ko-KR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3688611" y="3987634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rgbClr val="FF0000"/>
                </a:solidFill>
              </a:rPr>
              <a:t>알럿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3-5</a:t>
            </a:r>
            <a:endParaRPr lang="en-US" altLang="ko-KR" sz="900" b="1" dirty="0"/>
          </a:p>
        </p:txBody>
      </p:sp>
      <p:grpSp>
        <p:nvGrpSpPr>
          <p:cNvPr id="210" name="그룹 209"/>
          <p:cNvGrpSpPr/>
          <p:nvPr/>
        </p:nvGrpSpPr>
        <p:grpSpPr>
          <a:xfrm>
            <a:off x="3733029" y="4221088"/>
            <a:ext cx="2454630" cy="895043"/>
            <a:chOff x="4149837" y="3809837"/>
            <a:chExt cx="2454630" cy="895043"/>
          </a:xfrm>
        </p:grpSpPr>
        <p:sp>
          <p:nvSpPr>
            <p:cNvPr id="211" name="직사각형 210"/>
            <p:cNvSpPr/>
            <p:nvPr/>
          </p:nvSpPr>
          <p:spPr>
            <a:xfrm>
              <a:off x="4166662" y="3809837"/>
              <a:ext cx="2357993" cy="89504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 smtClean="0">
                <a:solidFill>
                  <a:srgbClr val="FFFF00"/>
                </a:solidFill>
              </a:endParaRPr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4149837" y="3905909"/>
              <a:ext cx="245463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천 포인트 당첨을 축하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드립니다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...^^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3" name="직사각형 33"/>
            <p:cNvSpPr>
              <a:spLocks noChangeArrowheads="1"/>
            </p:cNvSpPr>
            <p:nvPr/>
          </p:nvSpPr>
          <p:spPr bwMode="auto">
            <a:xfrm>
              <a:off x="4631141" y="4340535"/>
              <a:ext cx="1339424" cy="219122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ko-KR" altLang="en-US" dirty="0" smtClean="0">
                  <a:latin typeface="나눔고딕" pitchFamily="50" charset="-127"/>
                  <a:ea typeface="나눔고딕" pitchFamily="50" charset="-127"/>
                </a:rPr>
                <a:t>확인</a:t>
              </a:r>
              <a:endParaRPr lang="en-US" altLang="ko-KR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589600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Pop-up </a:t>
            </a:r>
            <a:r>
              <a:rPr lang="ko-KR" altLang="en-US" dirty="0"/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56682" y="894521"/>
            <a:ext cx="2596150" cy="1958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41594" y="999695"/>
            <a:ext cx="16786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/>
              <a:t>룰렛 이벤트 포인트 당첨 내역</a:t>
            </a:r>
            <a:endParaRPr lang="en-US" altLang="ko-KR" sz="1400" b="1" dirty="0" smtClean="0"/>
          </a:p>
        </p:txBody>
      </p:sp>
      <p:sp>
        <p:nvSpPr>
          <p:cNvPr id="116" name="직사각형 33"/>
          <p:cNvSpPr>
            <a:spLocks noChangeArrowheads="1"/>
          </p:cNvSpPr>
          <p:nvPr/>
        </p:nvSpPr>
        <p:spPr bwMode="auto">
          <a:xfrm>
            <a:off x="961154" y="2420888"/>
            <a:ext cx="1339424" cy="219122"/>
          </a:xfrm>
          <a:prstGeom prst="rect">
            <a:avLst/>
          </a:prstGeom>
          <a:solidFill>
            <a:srgbClr val="DDDDDD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확인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073522"/>
              </p:ext>
            </p:extLst>
          </p:nvPr>
        </p:nvGraphicFramePr>
        <p:xfrm>
          <a:off x="848544" y="1538790"/>
          <a:ext cx="1508898" cy="594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449">
                  <a:extLst>
                    <a:ext uri="{9D8B030D-6E8A-4147-A177-3AD203B41FA5}">
                      <a16:colId xmlns:a16="http://schemas.microsoft.com/office/drawing/2014/main" xmlns="" val="1870884979"/>
                    </a:ext>
                  </a:extLst>
                </a:gridCol>
                <a:gridCol w="754449">
                  <a:extLst>
                    <a:ext uri="{9D8B030D-6E8A-4147-A177-3AD203B41FA5}">
                      <a16:colId xmlns:a16="http://schemas.microsoft.com/office/drawing/2014/main" xmlns="" val="3244130942"/>
                    </a:ext>
                  </a:extLst>
                </a:gridCol>
              </a:tblGrid>
              <a:tr h="297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당첨일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지급 포인트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2215989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19.08.16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20,000P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8189848"/>
                  </a:ext>
                </a:extLst>
              </a:tr>
            </a:tbl>
          </a:graphicData>
        </a:graphic>
      </p:graphicFrame>
      <p:sp>
        <p:nvSpPr>
          <p:cNvPr id="117" name="TextBox 116"/>
          <p:cNvSpPr txBox="1"/>
          <p:nvPr/>
        </p:nvSpPr>
        <p:spPr>
          <a:xfrm>
            <a:off x="1630866" y="1259629"/>
            <a:ext cx="11961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당첨 포인트 </a:t>
            </a:r>
            <a:r>
              <a:rPr lang="en-US" altLang="ko-KR" b="1" dirty="0" smtClean="0"/>
              <a:t>: 20,000P</a:t>
            </a:r>
            <a:endParaRPr lang="en-US" altLang="ko-KR" sz="1200" b="1" dirty="0" smtClean="0"/>
          </a:p>
        </p:txBody>
      </p:sp>
      <p:sp>
        <p:nvSpPr>
          <p:cNvPr id="118" name="TextBox 117"/>
          <p:cNvSpPr txBox="1"/>
          <p:nvPr/>
        </p:nvSpPr>
        <p:spPr>
          <a:xfrm>
            <a:off x="3231699" y="649137"/>
            <a:ext cx="19399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rgbClr val="FF0000"/>
                </a:solidFill>
              </a:rPr>
              <a:t>팝</a:t>
            </a:r>
            <a:r>
              <a:rPr lang="ko-KR" altLang="en-US" sz="900" b="1" dirty="0">
                <a:solidFill>
                  <a:srgbClr val="FF0000"/>
                </a:solidFill>
              </a:rPr>
              <a:t>업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4-2 </a:t>
            </a:r>
            <a:r>
              <a:rPr lang="ko-KR" altLang="en-US" sz="900" b="1" dirty="0" smtClean="0"/>
              <a:t>당첨</a:t>
            </a:r>
            <a:r>
              <a:rPr lang="en-US" altLang="ko-KR" sz="900" b="1" dirty="0" smtClean="0"/>
              <a:t>X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 &gt; </a:t>
            </a:r>
            <a:r>
              <a:rPr lang="ko-KR" altLang="en-US" sz="900" b="1" dirty="0" smtClean="0"/>
              <a:t>포인트 확인하기</a:t>
            </a:r>
            <a:endParaRPr lang="en-US" altLang="ko-KR" sz="900" b="1" dirty="0"/>
          </a:p>
        </p:txBody>
      </p:sp>
      <p:sp>
        <p:nvSpPr>
          <p:cNvPr id="121" name="직사각형 120"/>
          <p:cNvSpPr/>
          <p:nvPr/>
        </p:nvSpPr>
        <p:spPr>
          <a:xfrm>
            <a:off x="3231699" y="894520"/>
            <a:ext cx="2596150" cy="195841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3716611" y="999695"/>
            <a:ext cx="16786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/>
              <a:t>룰</a:t>
            </a:r>
            <a:r>
              <a:rPr lang="ko-KR" altLang="en-US" sz="900" b="1" dirty="0"/>
              <a:t>렛</a:t>
            </a:r>
            <a:r>
              <a:rPr lang="ko-KR" altLang="en-US" sz="900" b="1" dirty="0" smtClean="0"/>
              <a:t> 이벤트 포인트 당첨 내역</a:t>
            </a:r>
            <a:endParaRPr lang="en-US" altLang="ko-KR" sz="1400" b="1" dirty="0" smtClean="0"/>
          </a:p>
        </p:txBody>
      </p:sp>
      <p:sp>
        <p:nvSpPr>
          <p:cNvPr id="123" name="직사각형 33"/>
          <p:cNvSpPr>
            <a:spLocks noChangeArrowheads="1"/>
          </p:cNvSpPr>
          <p:nvPr/>
        </p:nvSpPr>
        <p:spPr bwMode="auto">
          <a:xfrm>
            <a:off x="3836171" y="2420888"/>
            <a:ext cx="1339424" cy="219122"/>
          </a:xfrm>
          <a:prstGeom prst="rect">
            <a:avLst/>
          </a:prstGeom>
          <a:solidFill>
            <a:srgbClr val="DDDDDD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확인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7041232" y="698029"/>
            <a:ext cx="2468879" cy="576071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7060715" y="716327"/>
            <a:ext cx="23358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Description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7041232" y="694976"/>
            <a:ext cx="2468879" cy="26739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7085195" y="996202"/>
            <a:ext cx="2354080" cy="617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lnSpc>
                <a:spcPct val="150000"/>
              </a:lnSpc>
              <a:buAutoNum type="arabicPeriod"/>
            </a:pP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누적 포인트 합계 노출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5725" indent="-85725">
              <a:lnSpc>
                <a:spcPct val="150000"/>
              </a:lnSpc>
              <a:buAutoNum type="arabicPeriod"/>
            </a:pP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확인 </a:t>
            </a:r>
            <a:r>
              <a:rPr lang="ko-KR" altLang="en-US" b="1" dirty="0" smtClean="0">
                <a:latin typeface="+mn-ea"/>
                <a:ea typeface="+mn-ea"/>
              </a:rPr>
              <a:t>버튼</a:t>
            </a:r>
            <a:r>
              <a:rPr lang="en-US" altLang="ko-KR" b="1" dirty="0" smtClean="0">
                <a:latin typeface="+mn-ea"/>
                <a:ea typeface="+mn-ea"/>
              </a:rPr>
              <a:t/>
            </a:r>
            <a:br>
              <a:rPr lang="en-US" altLang="ko-KR" b="1" dirty="0" smtClean="0">
                <a:latin typeface="+mn-ea"/>
                <a:ea typeface="+mn-ea"/>
              </a:rPr>
            </a:br>
            <a:r>
              <a:rPr lang="en-US" altLang="ko-KR" b="1" dirty="0" smtClean="0">
                <a:latin typeface="+mn-ea"/>
                <a:ea typeface="+mn-ea"/>
              </a:rPr>
              <a:t>-  </a:t>
            </a:r>
            <a:r>
              <a:rPr lang="ko-KR" altLang="en-US" dirty="0" smtClean="0">
                <a:latin typeface="+mn-ea"/>
                <a:ea typeface="+mn-ea"/>
              </a:rPr>
              <a:t>클릭 시 이벤트 메인 페이지로 이동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1548634" y="1250355"/>
            <a:ext cx="164463" cy="1644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137" name="타원 136"/>
          <p:cNvSpPr/>
          <p:nvPr/>
        </p:nvSpPr>
        <p:spPr>
          <a:xfrm>
            <a:off x="3584848" y="2448217"/>
            <a:ext cx="164463" cy="1644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624720" y="1475073"/>
            <a:ext cx="1810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당첨 내역이 없습니다</a:t>
            </a:r>
            <a:r>
              <a:rPr lang="en-US" altLang="ko-KR" sz="1200" b="1" dirty="0" smtClean="0"/>
              <a:t>.</a:t>
            </a:r>
          </a:p>
          <a:p>
            <a:pPr algn="ctr"/>
            <a:r>
              <a:rPr lang="ko-KR" altLang="en-US" sz="1200" b="1" dirty="0" smtClean="0"/>
              <a:t>다시 도전해 주세요</a:t>
            </a:r>
            <a:r>
              <a:rPr lang="en-US" altLang="ko-KR" sz="1200" b="1" dirty="0" smtClean="0"/>
              <a:t>…^^</a:t>
            </a:r>
            <a:endParaRPr lang="en-US" altLang="ko-KR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93712" y="673273"/>
            <a:ext cx="18309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rgbClr val="FF0000"/>
                </a:solidFill>
              </a:rPr>
              <a:t>팝</a:t>
            </a:r>
            <a:r>
              <a:rPr lang="ko-KR" altLang="en-US" sz="900" b="1" dirty="0">
                <a:solidFill>
                  <a:srgbClr val="FF0000"/>
                </a:solidFill>
              </a:rPr>
              <a:t>업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4-1 </a:t>
            </a:r>
            <a:r>
              <a:rPr lang="ko-KR" altLang="en-US" sz="900" b="1" dirty="0" smtClean="0"/>
              <a:t>당첨 </a:t>
            </a:r>
            <a:r>
              <a:rPr lang="en-US" altLang="ko-KR" sz="900" b="1" dirty="0" smtClean="0"/>
              <a:t>&gt; </a:t>
            </a:r>
            <a:r>
              <a:rPr lang="ko-KR" altLang="en-US" sz="900" b="1" dirty="0" smtClean="0"/>
              <a:t>포인트 확인하기</a:t>
            </a:r>
            <a:endParaRPr lang="en-US" altLang="ko-KR" sz="900" b="1" dirty="0"/>
          </a:p>
        </p:txBody>
      </p:sp>
      <p:sp>
        <p:nvSpPr>
          <p:cNvPr id="22" name="타원 21"/>
          <p:cNvSpPr/>
          <p:nvPr/>
        </p:nvSpPr>
        <p:spPr>
          <a:xfrm>
            <a:off x="814667" y="2436154"/>
            <a:ext cx="164463" cy="1644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13421263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9525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9525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헤드라인M" pitchFamily="18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60488</TotalTime>
  <Words>1159</Words>
  <Application>Microsoft Office PowerPoint</Application>
  <PresentationFormat>A4 용지(210x297mm)</PresentationFormat>
  <Paragraphs>392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1_기본 디자인</vt:lpstr>
      <vt:lpstr>흥국화재 흥미톡톡 룰렛 이벤트 SB V2.0</vt:lpstr>
      <vt:lpstr>PowerPoint 프레젠테이션</vt:lpstr>
      <vt:lpstr>이벤트 개요</vt:lpstr>
      <vt:lpstr>이벤트1 Flow Chart</vt:lpstr>
      <vt:lpstr>이벤트 페이지</vt:lpstr>
      <vt:lpstr>배너</vt:lpstr>
      <vt:lpstr>Pop-up 이미지</vt:lpstr>
      <vt:lpstr>Pop-up 이미지</vt:lpstr>
      <vt:lpstr>Pop-up 이미지</vt:lpstr>
      <vt:lpstr>통계 </vt:lpstr>
      <vt:lpstr>PowerPoint 프레젠테이션</vt:lpstr>
    </vt:vector>
  </TitlesOfParts>
  <Company>NCL Peoples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제안서</dc:title>
  <dc:subject>제안서, 보고서</dc:subject>
  <dc:creator>lookbw</dc:creator>
  <cp:lastModifiedBy>김보원</cp:lastModifiedBy>
  <cp:revision>677</cp:revision>
  <cp:lastPrinted>2019-07-02T01:53:25Z</cp:lastPrinted>
  <dcterms:created xsi:type="dcterms:W3CDTF">2004-10-28T06:08:30Z</dcterms:created>
  <dcterms:modified xsi:type="dcterms:W3CDTF">2019-09-06T05:13:27Z</dcterms:modified>
</cp:coreProperties>
</file>