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15"/>
  </p:notesMasterIdLst>
  <p:handoutMasterIdLst>
    <p:handoutMasterId r:id="rId16"/>
  </p:handoutMasterIdLst>
  <p:sldIdLst>
    <p:sldId id="1299" r:id="rId2"/>
    <p:sldId id="1355" r:id="rId3"/>
    <p:sldId id="1359" r:id="rId4"/>
    <p:sldId id="1360" r:id="rId5"/>
    <p:sldId id="1361" r:id="rId6"/>
    <p:sldId id="1362" r:id="rId7"/>
    <p:sldId id="1368" r:id="rId8"/>
    <p:sldId id="1363" r:id="rId9"/>
    <p:sldId id="1364" r:id="rId10"/>
    <p:sldId id="1365" r:id="rId11"/>
    <p:sldId id="1366" r:id="rId12"/>
    <p:sldId id="1367" r:id="rId13"/>
    <p:sldId id="1300" r:id="rId1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31800" indent="25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863600" indent="50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295400" indent="76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728788" indent="100013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6023">
          <p15:clr>
            <a:srgbClr val="A4A3A4"/>
          </p15:clr>
        </p15:guide>
        <p15:guide id="4" pos="262">
          <p15:clr>
            <a:srgbClr val="A4A3A4"/>
          </p15:clr>
        </p15:guide>
        <p15:guide id="5" pos="3120">
          <p15:clr>
            <a:srgbClr val="A4A3A4"/>
          </p15:clr>
        </p15:guide>
        <p15:guide id="6" pos="12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1B6F"/>
    <a:srgbClr val="EC008C"/>
    <a:srgbClr val="F37321"/>
    <a:srgbClr val="005FAF"/>
    <a:srgbClr val="0B1966"/>
    <a:srgbClr val="595959"/>
    <a:srgbClr val="CE0C47"/>
    <a:srgbClr val="BED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 autoAdjust="0"/>
    <p:restoredTop sz="96556" autoAdjust="0"/>
  </p:normalViewPr>
  <p:slideViewPr>
    <p:cSldViewPr>
      <p:cViewPr varScale="1">
        <p:scale>
          <a:sx n="113" d="100"/>
          <a:sy n="113" d="100"/>
        </p:scale>
        <p:origin x="912" y="96"/>
      </p:cViewPr>
      <p:guideLst>
        <p:guide orient="horz" pos="2160"/>
        <p:guide orient="horz" pos="482"/>
        <p:guide pos="6023"/>
        <p:guide pos="262"/>
        <p:guide pos="3120"/>
        <p:guide pos="1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fld id="{34D4F0D0-ECC1-4C20-9B8B-1E3793150E82}" type="datetimeFigureOut">
              <a:rPr lang="ko-KR" altLang="en-US"/>
              <a:pPr>
                <a:defRPr/>
              </a:pPr>
              <a:t>2020-01-09</a:t>
            </a:fld>
            <a:endParaRPr lang="en-US" altLang="ko-KR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0" tIns="45560" rIns="91120" bIns="4556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HY헤드라인M" pitchFamily="18" charset="-127"/>
              </a:defRPr>
            </a:lvl1pPr>
          </a:lstStyle>
          <a:p>
            <a:pPr>
              <a:defRPr/>
            </a:pPr>
            <a:fld id="{BA567066-DA56-44DA-A670-9606E12FC7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22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7" tIns="46178" rIns="92357" bIns="46178" numCol="1" anchor="t" anchorCtr="0" compatLnSpc="1">
            <a:prstTxWarp prst="textNoShape">
              <a:avLst/>
            </a:prstTxWarp>
          </a:bodyPr>
          <a:lstStyle>
            <a:lvl1pPr algn="l" defTabSz="925438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7" tIns="46178" rIns="92357" bIns="46178" numCol="1" anchor="t" anchorCtr="0" compatLnSpc="1">
            <a:prstTxWarp prst="textNoShape">
              <a:avLst/>
            </a:prstTxWarp>
          </a:bodyPr>
          <a:lstStyle>
            <a:lvl1pPr algn="r" defTabSz="925438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80038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51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7" tIns="46178" rIns="92357" bIns="461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7" tIns="46178" rIns="92357" bIns="46178" numCol="1" anchor="b" anchorCtr="0" compatLnSpc="1">
            <a:prstTxWarp prst="textNoShape">
              <a:avLst/>
            </a:prstTxWarp>
          </a:bodyPr>
          <a:lstStyle>
            <a:lvl1pPr algn="l" defTabSz="925438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08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57" tIns="46178" rIns="92357" bIns="46178" numCol="1" anchor="b" anchorCtr="0" compatLnSpc="1">
            <a:prstTxWarp prst="textNoShape">
              <a:avLst/>
            </a:prstTxWarp>
          </a:bodyPr>
          <a:lstStyle>
            <a:lvl1pPr algn="r" defTabSz="925438">
              <a:defRPr sz="13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0C860E1D-68E3-497A-AFBF-C2AD84A0366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72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31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863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295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728788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161413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3696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5978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8261" algn="l" defTabSz="864565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60E1D-68E3-497A-AFBF-C2AD84A03669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675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60E1D-68E3-497A-AFBF-C2AD84A03669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785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60E1D-68E3-497A-AFBF-C2AD84A03669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433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60E1D-68E3-497A-AFBF-C2AD84A03669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460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S홈쇼핑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>
            <a:spLocks noChangeArrowheads="1"/>
          </p:cNvSpPr>
          <p:nvPr userDrawn="1"/>
        </p:nvSpPr>
        <p:spPr bwMode="auto">
          <a:xfrm>
            <a:off x="128588" y="188913"/>
            <a:ext cx="9648825" cy="6480175"/>
          </a:xfrm>
          <a:prstGeom prst="roundRect">
            <a:avLst>
              <a:gd name="adj" fmla="val 2819"/>
            </a:avLst>
          </a:prstGeom>
          <a:solidFill>
            <a:srgbClr val="351B6F">
              <a:alpha val="90980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mtClean="0">
              <a:ea typeface="HY헤드라인M" pitchFamily="18" charset="-127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 userDrawn="1"/>
        </p:nvSpPr>
        <p:spPr bwMode="auto">
          <a:xfrm>
            <a:off x="4016375" y="2349500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NCL Peoples</a:t>
            </a:r>
            <a:endParaRPr lang="ko-KR" altLang="en-US" sz="2000" b="1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42465" y="2756204"/>
            <a:ext cx="8421070" cy="672798"/>
          </a:xfrm>
          <a:prstGeom prst="rect">
            <a:avLst/>
          </a:prstGeom>
        </p:spPr>
        <p:txBody>
          <a:bodyPr lIns="97284" tIns="48642" rIns="97284" bIns="48642"/>
          <a:lstStyle>
            <a:lvl1pPr marL="0" marR="0" indent="0" algn="ctr" defTabSz="972846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800" b="1" u="none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776437" y="4214516"/>
            <a:ext cx="8385484" cy="311621"/>
          </a:xfrm>
          <a:prstGeom prst="rect">
            <a:avLst/>
          </a:prstGeom>
        </p:spPr>
        <p:txBody>
          <a:bodyPr lIns="97284" tIns="48642" rIns="97284" bIns="48642"/>
          <a:lstStyle>
            <a:lvl1pPr marL="0" marR="0" indent="0" algn="ctr" defTabSz="97284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86424" indent="0" algn="ctr">
              <a:buNone/>
              <a:defRPr/>
            </a:lvl2pPr>
            <a:lvl3pPr marL="972846" indent="0" algn="ctr">
              <a:buNone/>
              <a:defRPr/>
            </a:lvl3pPr>
            <a:lvl4pPr marL="1459269" indent="0" algn="ctr">
              <a:buNone/>
              <a:defRPr/>
            </a:lvl4pPr>
            <a:lvl5pPr marL="1945692" indent="0" algn="ctr">
              <a:buNone/>
              <a:defRPr/>
            </a:lvl5pPr>
            <a:lvl6pPr marL="2432115" indent="0" algn="ctr">
              <a:buNone/>
              <a:defRPr/>
            </a:lvl6pPr>
            <a:lvl7pPr marL="2918538" indent="0" algn="ctr">
              <a:buNone/>
              <a:defRPr/>
            </a:lvl7pPr>
            <a:lvl8pPr marL="3404961" indent="0" algn="ctr">
              <a:buNone/>
              <a:defRPr/>
            </a:lvl8pPr>
            <a:lvl9pPr marL="3891384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 smtClean="0"/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488950" y="549275"/>
            <a:ext cx="296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1" lang="en-US" altLang="ko-KR" sz="1200" b="1" kern="1200" dirty="0" smtClean="0">
                <a:solidFill>
                  <a:schemeClr val="bg1"/>
                </a:solidFill>
                <a:latin typeface="Segoe UI Semibold" pitchFamily="34" charset="0"/>
                <a:ea typeface="나눔고딕" pitchFamily="50" charset="-127"/>
                <a:cs typeface="Segoe UI Semibold" pitchFamily="34" charset="0"/>
              </a:rPr>
              <a:t>Reference </a:t>
            </a:r>
            <a:endParaRPr lang="ko-KR" altLang="en-US" sz="1200" b="1" dirty="0" smtClean="0">
              <a:solidFill>
                <a:schemeClr val="bg1"/>
              </a:solidFill>
              <a:latin typeface="Segoe UI Semibold" pitchFamily="34" charset="0"/>
              <a:ea typeface="나눔고딕" pitchFamily="50" charset="-127"/>
              <a:cs typeface="Segoe UI Semibold" pitchFamily="34" charset="0"/>
            </a:endParaRPr>
          </a:p>
        </p:txBody>
      </p:sp>
      <p:sp>
        <p:nvSpPr>
          <p:cNvPr id="13" name="모서리가 둥근 직사각형 12"/>
          <p:cNvSpPr/>
          <p:nvPr userDrawn="1"/>
        </p:nvSpPr>
        <p:spPr bwMode="auto">
          <a:xfrm>
            <a:off x="7985500" y="5809183"/>
            <a:ext cx="1656184" cy="7200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15" name="Picture 2" descr="http://valuemark.kr/wp-content/uploads/2017/11/%ED%9D%A5%EA%B5%AD%ED%99%94%EC%9E%A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96" y="5821148"/>
            <a:ext cx="1254515" cy="71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348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S홈쇼핑_Thank You_브라운">
    <p:bg>
      <p:bgPr>
        <a:solidFill>
          <a:srgbClr val="351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/>
          <p:cNvSpPr>
            <a:spLocks noChangeArrowheads="1"/>
          </p:cNvSpPr>
          <p:nvPr userDrawn="1"/>
        </p:nvSpPr>
        <p:spPr bwMode="auto">
          <a:xfrm>
            <a:off x="0" y="2781300"/>
            <a:ext cx="9906000" cy="646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</a:t>
            </a:r>
            <a:r>
              <a:rPr kumimoji="0" lang="en-US" altLang="ko-KR" sz="3600" b="1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YOU</a:t>
            </a:r>
            <a:endParaRPr kumimoji="0" lang="en-US" altLang="ko-KR" sz="3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25"/>
          <p:cNvSpPr>
            <a:spLocks noChangeArrowheads="1"/>
          </p:cNvSpPr>
          <p:nvPr userDrawn="1"/>
        </p:nvSpPr>
        <p:spPr bwMode="auto">
          <a:xfrm>
            <a:off x="0" y="5413375"/>
            <a:ext cx="9906000" cy="11684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66788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: 02.557.6961  F : 02.557.6968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강남구 논현동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223-2 </a:t>
            </a: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파인시티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endParaRPr kumimoji="0" lang="en-US" altLang="ko-KR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www.ncl.co.kr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www.fctown.com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www.dadamgift.com</a:t>
            </a:r>
          </a:p>
        </p:txBody>
      </p:sp>
    </p:spTree>
    <p:extLst>
      <p:ext uri="{BB962C8B-B14F-4D97-AF65-F5344CB8AC3E}">
        <p14:creationId xmlns:p14="http://schemas.microsoft.com/office/powerpoint/2010/main" val="213608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9171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689547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135" tIns="42568" rIns="85135" bIns="42568" anchor="ctr"/>
          <a:lstStyle/>
          <a:p>
            <a:pPr algn="ctr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8568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_오렌지">
    <p:bg>
      <p:bgPr>
        <a:solidFill>
          <a:srgbClr val="351B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7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1_Work\04_회사행정\04_회사소개서\F1comms 전달파일 png\b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27740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_블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98936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흰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296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367713" y="6557963"/>
            <a:ext cx="142398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algn="r" fontAlgn="ctr"/>
            <a:fld id="{8DDF429F-D99B-4DC2-BD50-23648BD43E87}" type="slidenum"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fontAlgn="ctr"/>
              <a:t>‹#›</a:t>
            </a:fld>
            <a:r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200025" y="6513513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fontAlgn="ctr"/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Copyright © </a:t>
            </a:r>
            <a:r>
              <a:rPr lang="en-US" altLang="ko-KR" i="0" dirty="0" smtClean="0">
                <a:latin typeface="맑은 고딕" pitchFamily="50" charset="-127"/>
                <a:ea typeface="맑은 고딕" pitchFamily="50" charset="-127"/>
              </a:rPr>
              <a:t>2020 </a:t>
            </a:r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by NCL Peoples</a:t>
            </a:r>
            <a:endParaRPr lang="ko-KR" altLang="en-US" i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682" y="203321"/>
            <a:ext cx="7980694" cy="335676"/>
          </a:xfrm>
          <a:prstGeom prst="rect">
            <a:avLst/>
          </a:prstGeom>
        </p:spPr>
        <p:txBody>
          <a:bodyPr lIns="97267" tIns="48634" rIns="97267" bIns="48634" anchor="ctr"/>
          <a:lstStyle>
            <a:lvl1pPr algn="l">
              <a:buFontTx/>
              <a:buNone/>
              <a:defRPr sz="1400" b="1" spc="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  <a:cs typeface="Segoe UI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1"/>
          <p:cNvCxnSpPr>
            <a:cxnSpLocks noChangeShapeType="1"/>
          </p:cNvCxnSpPr>
          <p:nvPr userDrawn="1"/>
        </p:nvCxnSpPr>
        <p:spPr bwMode="auto">
          <a:xfrm>
            <a:off x="339725" y="549275"/>
            <a:ext cx="9170988" cy="0"/>
          </a:xfrm>
          <a:prstGeom prst="line">
            <a:avLst/>
          </a:prstGeom>
          <a:noFill/>
          <a:ln w="9525" algn="ctr">
            <a:solidFill>
              <a:srgbClr val="351B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21" descr="http://hk-shop.co.kr/m/image/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77813"/>
            <a:ext cx="11715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659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 그레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>
              <a:ea typeface="HY헤드라인M" pitchFamily="18" charset="-127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8367713" y="6557963"/>
            <a:ext cx="142398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algn="r" fontAlgn="ctr"/>
            <a:fld id="{D352B802-9ED5-47B2-B4DC-2A11F972C0AA}" type="slidenum"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algn="r" fontAlgn="ctr"/>
              <a:t>‹#›</a:t>
            </a:fld>
            <a:r>
              <a:rPr lang="en-US" altLang="ko-KR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200025" y="6513513"/>
            <a:ext cx="31686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91" tIns="48546" rIns="97091" bIns="48546" anchor="ctr"/>
          <a:lstStyle/>
          <a:p>
            <a:pPr fontAlgn="ctr"/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Copyright © </a:t>
            </a:r>
            <a:r>
              <a:rPr lang="en-US" altLang="ko-KR" i="0" dirty="0" smtClean="0">
                <a:latin typeface="맑은 고딕" pitchFamily="50" charset="-127"/>
                <a:ea typeface="맑은 고딕" pitchFamily="50" charset="-127"/>
              </a:rPr>
              <a:t>2019 </a:t>
            </a:r>
            <a:r>
              <a:rPr lang="en-US" altLang="ko-KR" i="0" dirty="0">
                <a:latin typeface="맑은 고딕" pitchFamily="50" charset="-127"/>
                <a:ea typeface="맑은 고딕" pitchFamily="50" charset="-127"/>
              </a:rPr>
              <a:t>by NCL Peoples</a:t>
            </a:r>
            <a:endParaRPr lang="ko-KR" altLang="en-US" i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682" y="203321"/>
            <a:ext cx="7980694" cy="335676"/>
          </a:xfrm>
          <a:prstGeom prst="rect">
            <a:avLst/>
          </a:prstGeom>
        </p:spPr>
        <p:txBody>
          <a:bodyPr lIns="97267" tIns="48634" rIns="97267" bIns="48634" anchor="ctr"/>
          <a:lstStyle>
            <a:lvl1pPr algn="l">
              <a:buFontTx/>
              <a:buNone/>
              <a:defRPr sz="1400" b="1" spc="0" baseline="0">
                <a:solidFill>
                  <a:srgbClr val="595959"/>
                </a:solidFill>
                <a:latin typeface="나눔고딕 ExtraBold" pitchFamily="50" charset="-127"/>
                <a:ea typeface="나눔고딕 ExtraBold" pitchFamily="50" charset="-127"/>
                <a:cs typeface="Segoe UI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1"/>
          <p:cNvCxnSpPr>
            <a:cxnSpLocks noChangeShapeType="1"/>
          </p:cNvCxnSpPr>
          <p:nvPr userDrawn="1"/>
        </p:nvCxnSpPr>
        <p:spPr bwMode="auto">
          <a:xfrm>
            <a:off x="339725" y="549275"/>
            <a:ext cx="9170988" cy="0"/>
          </a:xfrm>
          <a:prstGeom prst="line">
            <a:avLst/>
          </a:prstGeom>
          <a:noFill/>
          <a:ln w="9525" algn="ctr">
            <a:solidFill>
              <a:srgbClr val="351B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21" descr="http://hk-shop.co.kr/m/image/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77813"/>
            <a:ext cx="11715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3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196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34" r:id="rId1"/>
    <p:sldLayoutId id="2147485335" r:id="rId2"/>
    <p:sldLayoutId id="2147485336" r:id="rId3"/>
    <p:sldLayoutId id="2147485346" r:id="rId4"/>
    <p:sldLayoutId id="2147485338" r:id="rId5"/>
    <p:sldLayoutId id="2147485339" r:id="rId6"/>
    <p:sldLayoutId id="2147485340" r:id="rId7"/>
    <p:sldLayoutId id="2147485341" r:id="rId8"/>
    <p:sldLayoutId id="2147485342" r:id="rId9"/>
    <p:sldLayoutId id="2147485345" r:id="rId10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86507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73013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459520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946026" algn="ctr" rtl="0" fontAlgn="base" latinLnBrk="1">
        <a:spcBef>
          <a:spcPct val="0"/>
        </a:spcBef>
        <a:spcAft>
          <a:spcPct val="0"/>
        </a:spcAft>
        <a:defRPr kumimoji="1" sz="4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63538" indent="-3635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87400" indent="-3016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16025" indent="-2428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01800" indent="-2428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82813" indent="-23812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70719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157225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643732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4130238" indent="-238186" algn="l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6507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3013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9520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6026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2533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9039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5546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2052" algn="l" defTabSz="973013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ungkukfire.ncl.co.kr/Cash/CashRequest/CashRequestList.do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465" y="3044234"/>
            <a:ext cx="8421070" cy="1392878"/>
          </a:xfrm>
        </p:spPr>
        <p:txBody>
          <a:bodyPr/>
          <a:lstStyle/>
          <a:p>
            <a:r>
              <a:rPr lang="ko-KR" altLang="en-US" sz="4000" dirty="0"/>
              <a:t>흥국화재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포인트 관리 페이지 </a:t>
            </a:r>
            <a:r>
              <a:rPr lang="ko-KR" altLang="en-US" sz="4000" dirty="0" err="1" smtClean="0"/>
              <a:t>화면설계서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437" y="4701555"/>
            <a:ext cx="8385484" cy="311621"/>
          </a:xfrm>
        </p:spPr>
        <p:txBody>
          <a:bodyPr/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2020.01.08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531975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배정</a:t>
            </a:r>
            <a:endParaRPr lang="ko-KR" altLang="en-US" dirty="0">
              <a:solidFill>
                <a:srgbClr val="351B6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85195" y="996202"/>
            <a:ext cx="23540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뒤로가기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이전 페이지로 이동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지급포인트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input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숫자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키패드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호출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지급 포인트 합계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 입력 후 체크박스 체크 시 합계 표출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지급 포인트 합계가 보유 포인트를 초과했을 경우 붉은색으로 노출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체크박스 체크 완료한 지급 포인트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배정완료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-1)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 터치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 터치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닫힘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 유지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터치 시 포인트 지급 완료 후 관리 페이지로 이동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-2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지급 포인트에 입력한 총 금액이 보유 포인트 초과할 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 터치 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닫힘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페이지로 이동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5-1)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닫힘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 유지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해당 페이지 종료 후 이전 페이지로 이동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16497" y="716327"/>
            <a:ext cx="2448272" cy="45386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96" y="768611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ea typeface="나눔고딕" panose="020D0604000000000000" pitchFamily="50" charset="-127"/>
              </a:rPr>
              <a:t>&lt;  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ea typeface="나눔고딕" panose="020D0604000000000000" pitchFamily="50" charset="-127"/>
              </a:rPr>
              <a:t>포인트 배정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72316" y="1110726"/>
            <a:ext cx="1736634" cy="230832"/>
            <a:chOff x="1261916" y="1056701"/>
            <a:chExt cx="1736634" cy="230832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916" y="1091091"/>
              <a:ext cx="223786" cy="16205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460949" y="1056701"/>
              <a:ext cx="1537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   </a:t>
              </a:r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지점장님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259760" y="135903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보유 포인트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8695" y="155138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ea typeface="나눔고딕" panose="020D0604000000000000" pitchFamily="50" charset="-127"/>
              </a:rPr>
              <a:t>70,000P</a:t>
            </a:r>
            <a:endParaRPr lang="ko-KR" altLang="en-US" sz="1800" b="1" dirty="0"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4622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저장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46134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취소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424076" y="1019398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424076" y="1963505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29507" y="1978687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ea typeface="나눔고딕" panose="020D0604000000000000" pitchFamily="50" charset="-127"/>
              </a:rPr>
              <a:t>OOO</a:t>
            </a:r>
            <a:r>
              <a:rPr lang="ko-KR" altLang="en-US" sz="700" dirty="0" smtClean="0">
                <a:ea typeface="나눔고딕" panose="020D0604000000000000" pitchFamily="50" charset="-127"/>
              </a:rPr>
              <a:t>지점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List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60372"/>
              </p:ext>
            </p:extLst>
          </p:nvPr>
        </p:nvGraphicFramePr>
        <p:xfrm>
          <a:off x="440267" y="2373869"/>
          <a:ext cx="240453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78">
                  <a:extLst>
                    <a:ext uri="{9D8B030D-6E8A-4147-A177-3AD203B41FA5}">
                      <a16:colId xmlns:a16="http://schemas.microsoft.com/office/drawing/2014/main" val="3085789975"/>
                    </a:ext>
                  </a:extLst>
                </a:gridCol>
                <a:gridCol w="1783355">
                  <a:extLst>
                    <a:ext uri="{9D8B030D-6E8A-4147-A177-3AD203B41FA5}">
                      <a16:colId xmlns:a16="http://schemas.microsoft.com/office/drawing/2014/main" val="165615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지급 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8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98085"/>
                  </a:ext>
                </a:extLst>
              </a:tr>
              <a:tr h="195926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김 </a:t>
                      </a:r>
                      <a:r>
                        <a:rPr kumimoji="1" lang="ko-KR" altLang="en-US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 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7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이순신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5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콩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6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팥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8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장보고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7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유관순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7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엘   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안   나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올라프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132542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 bwMode="auto">
          <a:xfrm>
            <a:off x="336647" y="78645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1504544" y="2415332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2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1730411" y="4852556"/>
            <a:ext cx="155927" cy="1559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5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1154965" y="485592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4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HY헤드라인M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065060" y="2624020"/>
            <a:ext cx="144016" cy="144016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073059" y="2644200"/>
            <a:ext cx="179025" cy="341538"/>
            <a:chOff x="712175" y="1377725"/>
            <a:chExt cx="179025" cy="341538"/>
          </a:xfrm>
        </p:grpSpPr>
        <p:sp>
          <p:nvSpPr>
            <p:cNvPr id="78" name="Oval 184"/>
            <p:cNvSpPr>
              <a:spLocks noChangeArrowheads="1"/>
            </p:cNvSpPr>
            <p:nvPr/>
          </p:nvSpPr>
          <p:spPr bwMode="auto">
            <a:xfrm>
              <a:off x="720166" y="1377725"/>
              <a:ext cx="96838" cy="95250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endParaRPr lang="ko-KR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9" name="그림 78" descr="finger0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175" y="1430604"/>
              <a:ext cx="179025" cy="2886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2" name="직선 화살표 연결선 11"/>
          <p:cNvCxnSpPr>
            <a:stCxn id="79" idx="0"/>
          </p:cNvCxnSpPr>
          <p:nvPr/>
        </p:nvCxnSpPr>
        <p:spPr bwMode="auto">
          <a:xfrm flipV="1">
            <a:off x="2162572" y="2691825"/>
            <a:ext cx="1126135" cy="5254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직사각형 79"/>
          <p:cNvSpPr/>
          <p:nvPr/>
        </p:nvSpPr>
        <p:spPr bwMode="auto">
          <a:xfrm>
            <a:off x="3265001" y="716327"/>
            <a:ext cx="2448272" cy="45386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65000" y="768611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ea typeface="나눔고딕" panose="020D0604000000000000" pitchFamily="50" charset="-127"/>
              </a:rPr>
              <a:t>&lt;  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ea typeface="나눔고딕" panose="020D0604000000000000" pitchFamily="50" charset="-127"/>
              </a:rPr>
              <a:t>포인트 배정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620820" y="1110726"/>
            <a:ext cx="1736634" cy="230832"/>
            <a:chOff x="1261916" y="1056701"/>
            <a:chExt cx="1736634" cy="230832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916" y="1091091"/>
              <a:ext cx="223786" cy="16205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460949" y="1056701"/>
              <a:ext cx="1537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   </a:t>
              </a:r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지점장님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108264" y="135903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보유 포인트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67199" y="155138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ea typeface="나눔고딕" panose="020D0604000000000000" pitchFamily="50" charset="-127"/>
              </a:rPr>
              <a:t>70,000P</a:t>
            </a:r>
            <a:endParaRPr lang="ko-KR" altLang="en-US" sz="1800" b="1" dirty="0"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93126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저장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94638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취소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3272580" y="1019398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3272580" y="1963505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353218" y="1978687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ea typeface="나눔고딕" panose="020D0604000000000000" pitchFamily="50" charset="-127"/>
              </a:rPr>
              <a:t>OOO</a:t>
            </a:r>
            <a:r>
              <a:rPr lang="ko-KR" altLang="en-US" sz="700" dirty="0" smtClean="0">
                <a:ea typeface="나눔고딕" panose="020D0604000000000000" pitchFamily="50" charset="-127"/>
              </a:rPr>
              <a:t>지점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List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69547"/>
              </p:ext>
            </p:extLst>
          </p:nvPr>
        </p:nvGraphicFramePr>
        <p:xfrm>
          <a:off x="3293533" y="2373869"/>
          <a:ext cx="239606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1">
                  <a:extLst>
                    <a:ext uri="{9D8B030D-6E8A-4147-A177-3AD203B41FA5}">
                      <a16:colId xmlns:a16="http://schemas.microsoft.com/office/drawing/2014/main" val="3085789975"/>
                    </a:ext>
                  </a:extLst>
                </a:gridCol>
                <a:gridCol w="1777076">
                  <a:extLst>
                    <a:ext uri="{9D8B030D-6E8A-4147-A177-3AD203B41FA5}">
                      <a16:colId xmlns:a16="http://schemas.microsoft.com/office/drawing/2014/main" val="165615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지급 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8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숫자 입력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98085"/>
                  </a:ext>
                </a:extLst>
              </a:tr>
              <a:tr h="195926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김 </a:t>
                      </a:r>
                      <a:r>
                        <a:rPr kumimoji="1" lang="ko-KR" altLang="en-US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 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5,000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7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이순신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70,000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5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콩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6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팥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8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장보고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7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유관순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7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엘   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안   나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올라프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132542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 bwMode="auto">
          <a:xfrm>
            <a:off x="4620653" y="488665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4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4003469" y="485592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a typeface="HY헤드라인M" pitchFamily="18" charset="-127"/>
              </a:rPr>
              <a:t>3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HY헤드라인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b="11354"/>
          <a:stretch/>
        </p:blipFill>
        <p:spPr>
          <a:xfrm>
            <a:off x="3288707" y="3504831"/>
            <a:ext cx="2424565" cy="1750111"/>
          </a:xfrm>
          <a:prstGeom prst="rect">
            <a:avLst/>
          </a:prstGeom>
        </p:spPr>
      </p:pic>
      <p:grpSp>
        <p:nvGrpSpPr>
          <p:cNvPr id="121" name="그룹 120"/>
          <p:cNvGrpSpPr/>
          <p:nvPr/>
        </p:nvGrpSpPr>
        <p:grpSpPr>
          <a:xfrm>
            <a:off x="2441325" y="5558013"/>
            <a:ext cx="1959109" cy="895043"/>
            <a:chOff x="4149837" y="3809837"/>
            <a:chExt cx="2254978" cy="895043"/>
          </a:xfrm>
        </p:grpSpPr>
        <p:sp>
          <p:nvSpPr>
            <p:cNvPr id="122" name="직사각형 121"/>
            <p:cNvSpPr/>
            <p:nvPr/>
          </p:nvSpPr>
          <p:spPr>
            <a:xfrm>
              <a:off x="4166662" y="3809837"/>
              <a:ext cx="223815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149837" y="3905909"/>
              <a:ext cx="22549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보유 포인트가 부족합니다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포인트지급을 신청해주세요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4" name="직사각형 33"/>
            <p:cNvSpPr>
              <a:spLocks noChangeArrowheads="1"/>
            </p:cNvSpPr>
            <p:nvPr/>
          </p:nvSpPr>
          <p:spPr bwMode="auto">
            <a:xfrm>
              <a:off x="4631141" y="4340535"/>
              <a:ext cx="133942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90250" y="5558013"/>
            <a:ext cx="1959109" cy="895043"/>
            <a:chOff x="4149837" y="3809837"/>
            <a:chExt cx="2254978" cy="895043"/>
          </a:xfrm>
        </p:grpSpPr>
        <p:sp>
          <p:nvSpPr>
            <p:cNvPr id="126" name="직사각형 125"/>
            <p:cNvSpPr/>
            <p:nvPr/>
          </p:nvSpPr>
          <p:spPr>
            <a:xfrm>
              <a:off x="4166662" y="3809837"/>
              <a:ext cx="223815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149837" y="4030105"/>
              <a:ext cx="225497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포인트를 지급하시겠습니까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8" name="직사각형 33"/>
            <p:cNvSpPr>
              <a:spLocks noChangeArrowheads="1"/>
            </p:cNvSpPr>
            <p:nvPr/>
          </p:nvSpPr>
          <p:spPr bwMode="auto">
            <a:xfrm>
              <a:off x="5341780" y="4340535"/>
              <a:ext cx="57126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7" name="직사각형 33"/>
            <p:cNvSpPr>
              <a:spLocks noChangeArrowheads="1"/>
            </p:cNvSpPr>
            <p:nvPr/>
          </p:nvSpPr>
          <p:spPr bwMode="auto">
            <a:xfrm>
              <a:off x="4702709" y="4340535"/>
              <a:ext cx="57126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취소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4470824" y="5558013"/>
            <a:ext cx="1959109" cy="895043"/>
            <a:chOff x="4149837" y="3809837"/>
            <a:chExt cx="2254978" cy="895043"/>
          </a:xfrm>
        </p:grpSpPr>
        <p:sp>
          <p:nvSpPr>
            <p:cNvPr id="130" name="직사각형 129"/>
            <p:cNvSpPr/>
            <p:nvPr/>
          </p:nvSpPr>
          <p:spPr>
            <a:xfrm>
              <a:off x="4166662" y="3809837"/>
              <a:ext cx="223815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149837" y="4020991"/>
              <a:ext cx="225497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정말로 취소하시겠습니까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  <p:sp>
          <p:nvSpPr>
            <p:cNvPr id="132" name="직사각형 33"/>
            <p:cNvSpPr>
              <a:spLocks noChangeArrowheads="1"/>
            </p:cNvSpPr>
            <p:nvPr/>
          </p:nvSpPr>
          <p:spPr bwMode="auto">
            <a:xfrm>
              <a:off x="5346817" y="4340535"/>
              <a:ext cx="623748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직사각형 33"/>
            <p:cNvSpPr>
              <a:spLocks noChangeArrowheads="1"/>
            </p:cNvSpPr>
            <p:nvPr/>
          </p:nvSpPr>
          <p:spPr bwMode="auto">
            <a:xfrm>
              <a:off x="4625224" y="4340535"/>
              <a:ext cx="623748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취소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4" name="타원 133"/>
          <p:cNvSpPr/>
          <p:nvPr/>
        </p:nvSpPr>
        <p:spPr bwMode="auto">
          <a:xfrm>
            <a:off x="2484674" y="5600718"/>
            <a:ext cx="187568" cy="18756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4</a:t>
            </a: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-2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71886" y="5600718"/>
            <a:ext cx="187568" cy="18756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a typeface="HY헤드라인M" pitchFamily="18" charset="-127"/>
              </a:rPr>
              <a:t>4</a:t>
            </a: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-1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9507" y="2166549"/>
            <a:ext cx="9332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ea typeface="나눔고딕" panose="020D0604000000000000" pitchFamily="50" charset="-127"/>
              </a:rPr>
              <a:t>지급 포인트 합계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:  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955619" y="4790993"/>
            <a:ext cx="589996" cy="29445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HY헤드라인M" pitchFamily="18" charset="-127"/>
              </a:rPr>
              <a:t>완료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328372" y="2166549"/>
            <a:ext cx="12073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지급 포인트 합계 </a:t>
            </a:r>
            <a:r>
              <a:rPr lang="en-US" altLang="ko-KR" sz="7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: 75,000 </a:t>
            </a:r>
            <a:endParaRPr lang="ko-KR" altLang="en-US" sz="700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40" name="타원 139"/>
          <p:cNvSpPr/>
          <p:nvPr/>
        </p:nvSpPr>
        <p:spPr bwMode="auto">
          <a:xfrm>
            <a:off x="3272580" y="2202073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3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42" name="타원 141"/>
          <p:cNvSpPr/>
          <p:nvPr/>
        </p:nvSpPr>
        <p:spPr bwMode="auto">
          <a:xfrm>
            <a:off x="4543871" y="5600718"/>
            <a:ext cx="187568" cy="18756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a typeface="HY헤드라인M" pitchFamily="18" charset="-127"/>
              </a:rPr>
              <a:t>5</a:t>
            </a: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-1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3620820" y="4984167"/>
            <a:ext cx="196730" cy="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직사각형 4"/>
          <p:cNvSpPr/>
          <p:nvPr/>
        </p:nvSpPr>
        <p:spPr bwMode="auto">
          <a:xfrm>
            <a:off x="3967199" y="262402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967199" y="2855288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967199" y="3064629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967199" y="328365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131355" y="262402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131355" y="2855288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131355" y="3064629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131355" y="328365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1131355" y="3482871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131355" y="3714139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131355" y="392348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1131355" y="4142501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1131355" y="4329734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131355" y="4561002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10297" y="3019184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v</a:t>
            </a:r>
            <a:endParaRPr lang="ko-KR" altLang="en-US" sz="700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910297" y="324149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v</a:t>
            </a:r>
            <a:endParaRPr lang="ko-KR" altLang="en-US" sz="700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62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회수</a:t>
            </a:r>
            <a:endParaRPr lang="ko-KR" altLang="en-US" dirty="0">
              <a:solidFill>
                <a:srgbClr val="351B6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85195" y="996202"/>
            <a:ext cx="23540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뒤로가기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이전 페이지로 이동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지급포인트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input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필드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숫자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키패드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호출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숫자만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입력가능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숫자 입력 후 체크박스 체크 시 합계 표출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체크박스 체크 완료한 포인트 회수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지점장 포인트로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합산 완료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-1)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 터치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표출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 터치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닫힘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 유지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터치 시 포인트 회수 완료 후 포인트 관리 페이지로 이동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이전 페이지로 이동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-1)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취소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알럿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닫힘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 유지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해당 페이지 종료 후 이전 페이지로 이동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16497" y="716327"/>
            <a:ext cx="2448272" cy="45386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96" y="768611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ea typeface="나눔고딕" panose="020D0604000000000000" pitchFamily="50" charset="-127"/>
              </a:rPr>
              <a:t>&lt;  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ea typeface="나눔고딕" panose="020D0604000000000000" pitchFamily="50" charset="-127"/>
              </a:rPr>
              <a:t>포인트 회수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772316" y="1110726"/>
            <a:ext cx="1736634" cy="230832"/>
            <a:chOff x="1261916" y="1056701"/>
            <a:chExt cx="1736634" cy="230832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916" y="1091091"/>
              <a:ext cx="223786" cy="16205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460949" y="1056701"/>
              <a:ext cx="1537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   </a:t>
              </a:r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지점장님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259760" y="135903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보유 포인트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8695" y="155138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ea typeface="나눔고딕" panose="020D0604000000000000" pitchFamily="50" charset="-127"/>
              </a:rPr>
              <a:t>70,000P</a:t>
            </a:r>
            <a:endParaRPr lang="ko-KR" altLang="en-US" sz="1800" b="1" dirty="0"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4622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저장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46134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취소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424076" y="1019398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424076" y="1963505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29507" y="1978687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ea typeface="나눔고딕" panose="020D0604000000000000" pitchFamily="50" charset="-127"/>
              </a:rPr>
              <a:t>OOO</a:t>
            </a:r>
            <a:r>
              <a:rPr lang="ko-KR" altLang="en-US" sz="700" dirty="0" smtClean="0">
                <a:ea typeface="나눔고딕" panose="020D0604000000000000" pitchFamily="50" charset="-127"/>
              </a:rPr>
              <a:t>지점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List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5450"/>
              </p:ext>
            </p:extLst>
          </p:nvPr>
        </p:nvGraphicFramePr>
        <p:xfrm>
          <a:off x="440267" y="2373869"/>
          <a:ext cx="240453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78">
                  <a:extLst>
                    <a:ext uri="{9D8B030D-6E8A-4147-A177-3AD203B41FA5}">
                      <a16:colId xmlns:a16="http://schemas.microsoft.com/office/drawing/2014/main" val="3085789975"/>
                    </a:ext>
                  </a:extLst>
                </a:gridCol>
                <a:gridCol w="1783355">
                  <a:extLst>
                    <a:ext uri="{9D8B030D-6E8A-4147-A177-3AD203B41FA5}">
                      <a16:colId xmlns:a16="http://schemas.microsoft.com/office/drawing/2014/main" val="165615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회수 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8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98085"/>
                  </a:ext>
                </a:extLst>
              </a:tr>
              <a:tr h="195926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김 </a:t>
                      </a:r>
                      <a:r>
                        <a:rPr kumimoji="1" lang="ko-KR" altLang="en-US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 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7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이순신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5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콩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6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팥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8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장보고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7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유관순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7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엘   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안   나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올라프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132542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 bwMode="auto">
          <a:xfrm>
            <a:off x="336647" y="78645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1504544" y="2415332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2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1730411" y="4852556"/>
            <a:ext cx="155927" cy="155927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4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1154965" y="485592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HY헤드라인M" pitchFamily="18" charset="-127"/>
              </a:rPr>
              <a:t>3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HY헤드라인M" pitchFamily="18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065060" y="2624020"/>
            <a:ext cx="144016" cy="144016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073059" y="2644200"/>
            <a:ext cx="179025" cy="341538"/>
            <a:chOff x="712175" y="1377725"/>
            <a:chExt cx="179025" cy="341538"/>
          </a:xfrm>
        </p:grpSpPr>
        <p:sp>
          <p:nvSpPr>
            <p:cNvPr id="78" name="Oval 184"/>
            <p:cNvSpPr>
              <a:spLocks noChangeArrowheads="1"/>
            </p:cNvSpPr>
            <p:nvPr/>
          </p:nvSpPr>
          <p:spPr bwMode="auto">
            <a:xfrm>
              <a:off x="720166" y="1377725"/>
              <a:ext cx="96838" cy="95250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endParaRPr lang="ko-KR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9" name="그림 78" descr="finger0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175" y="1430604"/>
              <a:ext cx="179025" cy="2886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2" name="직선 화살표 연결선 11"/>
          <p:cNvCxnSpPr>
            <a:stCxn id="79" idx="0"/>
          </p:cNvCxnSpPr>
          <p:nvPr/>
        </p:nvCxnSpPr>
        <p:spPr bwMode="auto">
          <a:xfrm flipV="1">
            <a:off x="2162572" y="2691825"/>
            <a:ext cx="1126135" cy="5254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직사각형 79"/>
          <p:cNvSpPr/>
          <p:nvPr/>
        </p:nvSpPr>
        <p:spPr bwMode="auto">
          <a:xfrm>
            <a:off x="3265001" y="716327"/>
            <a:ext cx="2448272" cy="45386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65000" y="768611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ea typeface="나눔고딕" panose="020D0604000000000000" pitchFamily="50" charset="-127"/>
              </a:rPr>
              <a:t>&lt;  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ea typeface="나눔고딕" panose="020D0604000000000000" pitchFamily="50" charset="-127"/>
              </a:rPr>
              <a:t>포인트 회수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620820" y="1110726"/>
            <a:ext cx="1736634" cy="230832"/>
            <a:chOff x="1261916" y="1056701"/>
            <a:chExt cx="1736634" cy="230832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916" y="1091091"/>
              <a:ext cx="223786" cy="16205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460949" y="1056701"/>
              <a:ext cx="1537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   </a:t>
              </a:r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지점장님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108264" y="135903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보유 포인트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67199" y="155138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ea typeface="나눔고딕" panose="020D0604000000000000" pitchFamily="50" charset="-127"/>
              </a:rPr>
              <a:t>70,000P</a:t>
            </a:r>
            <a:endParaRPr lang="ko-KR" altLang="en-US" sz="1800" b="1" dirty="0"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93126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저장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94638" y="4809013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취소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3272580" y="1019398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3272580" y="1963505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353218" y="1978687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ea typeface="나눔고딕" panose="020D0604000000000000" pitchFamily="50" charset="-127"/>
              </a:rPr>
              <a:t>OOO</a:t>
            </a:r>
            <a:r>
              <a:rPr lang="ko-KR" altLang="en-US" sz="700" dirty="0" smtClean="0">
                <a:ea typeface="나눔고딕" panose="020D0604000000000000" pitchFamily="50" charset="-127"/>
              </a:rPr>
              <a:t>지점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List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58892"/>
              </p:ext>
            </p:extLst>
          </p:nvPr>
        </p:nvGraphicFramePr>
        <p:xfrm>
          <a:off x="3293533" y="2373869"/>
          <a:ext cx="239606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1">
                  <a:extLst>
                    <a:ext uri="{9D8B030D-6E8A-4147-A177-3AD203B41FA5}">
                      <a16:colId xmlns:a16="http://schemas.microsoft.com/office/drawing/2014/main" val="3085789975"/>
                    </a:ext>
                  </a:extLst>
                </a:gridCol>
                <a:gridCol w="1777076">
                  <a:extLst>
                    <a:ext uri="{9D8B030D-6E8A-4147-A177-3AD203B41FA5}">
                      <a16:colId xmlns:a16="http://schemas.microsoft.com/office/drawing/2014/main" val="165615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회수 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8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숫자 입력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98085"/>
                  </a:ext>
                </a:extLst>
              </a:tr>
              <a:tr h="195926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김 </a:t>
                      </a:r>
                      <a:r>
                        <a:rPr kumimoji="1" lang="ko-KR" altLang="en-US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 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7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이순신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2,000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5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콩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6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팥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8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장보고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7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유관순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7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엘   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안   나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올라프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132542"/>
                  </a:ext>
                </a:extLst>
              </a:tr>
            </a:tbl>
          </a:graphicData>
        </a:graphic>
      </p:graphicFrame>
      <p:sp>
        <p:nvSpPr>
          <p:cNvPr id="99" name="타원 98"/>
          <p:cNvSpPr/>
          <p:nvPr/>
        </p:nvSpPr>
        <p:spPr bwMode="auto">
          <a:xfrm>
            <a:off x="4620653" y="488665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4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4003469" y="485592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a typeface="HY헤드라인M" pitchFamily="18" charset="-127"/>
              </a:rPr>
              <a:t>3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HY헤드라인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b="11354"/>
          <a:stretch/>
        </p:blipFill>
        <p:spPr>
          <a:xfrm>
            <a:off x="3288707" y="3504831"/>
            <a:ext cx="2424565" cy="1750111"/>
          </a:xfrm>
          <a:prstGeom prst="rect">
            <a:avLst/>
          </a:prstGeom>
        </p:spPr>
      </p:pic>
      <p:grpSp>
        <p:nvGrpSpPr>
          <p:cNvPr id="125" name="그룹 124"/>
          <p:cNvGrpSpPr/>
          <p:nvPr/>
        </p:nvGrpSpPr>
        <p:grpSpPr>
          <a:xfrm>
            <a:off x="390250" y="5558013"/>
            <a:ext cx="1959109" cy="895043"/>
            <a:chOff x="4149837" y="3809837"/>
            <a:chExt cx="2254978" cy="895043"/>
          </a:xfrm>
        </p:grpSpPr>
        <p:sp>
          <p:nvSpPr>
            <p:cNvPr id="126" name="직사각형 125"/>
            <p:cNvSpPr/>
            <p:nvPr/>
          </p:nvSpPr>
          <p:spPr>
            <a:xfrm>
              <a:off x="4166662" y="3809837"/>
              <a:ext cx="223815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149837" y="4030105"/>
              <a:ext cx="225497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포인트를 회수하시겠습니까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8" name="직사각형 33"/>
            <p:cNvSpPr>
              <a:spLocks noChangeArrowheads="1"/>
            </p:cNvSpPr>
            <p:nvPr/>
          </p:nvSpPr>
          <p:spPr bwMode="auto">
            <a:xfrm>
              <a:off x="5341780" y="4340535"/>
              <a:ext cx="57126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7" name="직사각형 33"/>
            <p:cNvSpPr>
              <a:spLocks noChangeArrowheads="1"/>
            </p:cNvSpPr>
            <p:nvPr/>
          </p:nvSpPr>
          <p:spPr bwMode="auto">
            <a:xfrm>
              <a:off x="4702709" y="4340535"/>
              <a:ext cx="571264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취소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2450410" y="5558013"/>
            <a:ext cx="1959109" cy="895043"/>
            <a:chOff x="4149837" y="3809837"/>
            <a:chExt cx="2254978" cy="895043"/>
          </a:xfrm>
        </p:grpSpPr>
        <p:sp>
          <p:nvSpPr>
            <p:cNvPr id="130" name="직사각형 129"/>
            <p:cNvSpPr/>
            <p:nvPr/>
          </p:nvSpPr>
          <p:spPr>
            <a:xfrm>
              <a:off x="4166662" y="3809837"/>
              <a:ext cx="2238153" cy="89504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149837" y="4020991"/>
              <a:ext cx="225497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정말로 취소하시겠습니까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  <p:sp>
          <p:nvSpPr>
            <p:cNvPr id="132" name="직사각형 33"/>
            <p:cNvSpPr>
              <a:spLocks noChangeArrowheads="1"/>
            </p:cNvSpPr>
            <p:nvPr/>
          </p:nvSpPr>
          <p:spPr bwMode="auto">
            <a:xfrm>
              <a:off x="5346817" y="4340535"/>
              <a:ext cx="623748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직사각형 33"/>
            <p:cNvSpPr>
              <a:spLocks noChangeArrowheads="1"/>
            </p:cNvSpPr>
            <p:nvPr/>
          </p:nvSpPr>
          <p:spPr bwMode="auto">
            <a:xfrm>
              <a:off x="4625224" y="4340535"/>
              <a:ext cx="623748" cy="21912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/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취소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5" name="타원 134"/>
          <p:cNvSpPr/>
          <p:nvPr/>
        </p:nvSpPr>
        <p:spPr bwMode="auto">
          <a:xfrm>
            <a:off x="471886" y="5600718"/>
            <a:ext cx="187568" cy="18756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3</a:t>
            </a: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-1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9507" y="2166549"/>
            <a:ext cx="9332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ea typeface="나눔고딕" panose="020D0604000000000000" pitchFamily="50" charset="-127"/>
              </a:rPr>
              <a:t>회수 포인트 합계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:  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4955619" y="4790993"/>
            <a:ext cx="589996" cy="294456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HY헤드라인M" pitchFamily="18" charset="-127"/>
              </a:rPr>
              <a:t>완료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353219" y="2166549"/>
            <a:ext cx="11576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ea typeface="나눔고딕" panose="020D0604000000000000" pitchFamily="50" charset="-127"/>
              </a:rPr>
              <a:t>회수 포인트 합계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: 2,000 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sp>
        <p:nvSpPr>
          <p:cNvPr id="142" name="타원 141"/>
          <p:cNvSpPr/>
          <p:nvPr/>
        </p:nvSpPr>
        <p:spPr bwMode="auto">
          <a:xfrm>
            <a:off x="2523457" y="5600718"/>
            <a:ext cx="187568" cy="18756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4-1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 bwMode="auto">
          <a:xfrm flipH="1">
            <a:off x="3620820" y="4984167"/>
            <a:ext cx="196730" cy="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1131355" y="262402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131355" y="2855288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131355" y="3064629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1131355" y="328365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131355" y="3482871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131355" y="3714139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131355" y="392348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131355" y="4142501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1131355" y="4329734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131355" y="4561002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967199" y="262402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3967199" y="2855288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967199" y="3064629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967199" y="3283650"/>
            <a:ext cx="117309" cy="11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910297" y="3019184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solidFill>
                  <a:srgbClr val="FF0000"/>
                </a:solidFill>
                <a:ea typeface="나눔고딕" panose="020D0604000000000000" pitchFamily="50" charset="-127"/>
              </a:rPr>
              <a:t>v</a:t>
            </a:r>
            <a:endParaRPr lang="ko-KR" altLang="en-US" sz="700" dirty="0">
              <a:solidFill>
                <a:srgbClr val="FF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8842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17956" y="734980"/>
            <a:ext cx="2448272" cy="471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지점관리이력</a:t>
            </a:r>
            <a:endParaRPr lang="ko-KR" altLang="en-US" dirty="0">
              <a:solidFill>
                <a:srgbClr val="351B6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85195" y="996202"/>
            <a:ext cx="23540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뒤로가기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이전 페이지로 이동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날짜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지급포인트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회수포인트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일별로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지급포인트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회수포인트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합계 표출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지점관리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이력 상세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새창으로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이력 상세 노출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지급 또는 회수 이력이 있는 데이터만 노출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이력 없는 데이터 터치 시 화면 변화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이동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페이지에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개씩 노출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넘어갈 시 다음페이지에 노출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FontTx/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날짜 검색 필터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조회일 기준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매달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7955" y="787264"/>
            <a:ext cx="1034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ea typeface="나눔고딕" panose="020D0604000000000000" pitchFamily="50" charset="-127"/>
              </a:rPr>
              <a:t>&lt;  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ea typeface="나눔고딕" panose="020D0604000000000000" pitchFamily="50" charset="-127"/>
              </a:rPr>
              <a:t>지점관리이력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3775" y="1129379"/>
            <a:ext cx="1736634" cy="230832"/>
            <a:chOff x="1261916" y="1056701"/>
            <a:chExt cx="1736634" cy="2308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916" y="1091091"/>
              <a:ext cx="223786" cy="16205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460949" y="1056701"/>
              <a:ext cx="1537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   </a:t>
              </a:r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지점장님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</p:grpSp>
      <p:cxnSp>
        <p:nvCxnSpPr>
          <p:cNvPr id="48" name="직선 연결선 47"/>
          <p:cNvCxnSpPr/>
          <p:nvPr/>
        </p:nvCxnSpPr>
        <p:spPr bwMode="auto">
          <a:xfrm>
            <a:off x="425535" y="1038051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12891"/>
              </p:ext>
            </p:extLst>
          </p:nvPr>
        </p:nvGraphicFramePr>
        <p:xfrm>
          <a:off x="425536" y="1777056"/>
          <a:ext cx="244069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64">
                  <a:extLst>
                    <a:ext uri="{9D8B030D-6E8A-4147-A177-3AD203B41FA5}">
                      <a16:colId xmlns:a16="http://schemas.microsoft.com/office/drawing/2014/main" val="2208366749"/>
                    </a:ext>
                  </a:extLst>
                </a:gridCol>
                <a:gridCol w="813564">
                  <a:extLst>
                    <a:ext uri="{9D8B030D-6E8A-4147-A177-3AD203B41FA5}">
                      <a16:colId xmlns:a16="http://schemas.microsoft.com/office/drawing/2014/main" val="3085789975"/>
                    </a:ext>
                  </a:extLst>
                </a:gridCol>
                <a:gridCol w="813564">
                  <a:extLst>
                    <a:ext uri="{9D8B030D-6E8A-4147-A177-3AD203B41FA5}">
                      <a16:colId xmlns:a16="http://schemas.microsoft.com/office/drawing/2014/main" val="165615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날짜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지급</a:t>
                      </a:r>
                      <a:r>
                        <a:rPr kumimoji="1"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회수포인트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8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19.12.20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50,000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98085"/>
                  </a:ext>
                </a:extLst>
              </a:tr>
              <a:tr h="195926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19.12.19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7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19.12.18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100,000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40,000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5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19.12.17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6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19.12.16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8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19.12.15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7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19.12.14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7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19.12.13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75,000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19.12.12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19.12.11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132542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 bwMode="auto">
          <a:xfrm>
            <a:off x="338106" y="805111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54706" y="4204583"/>
            <a:ext cx="1574773" cy="230832"/>
            <a:chOff x="862496" y="4071376"/>
            <a:chExt cx="1574773" cy="230832"/>
          </a:xfrm>
        </p:grpSpPr>
        <p:grpSp>
          <p:nvGrpSpPr>
            <p:cNvPr id="4" name="그룹 3"/>
            <p:cNvGrpSpPr/>
            <p:nvPr/>
          </p:nvGrpSpPr>
          <p:grpSpPr>
            <a:xfrm>
              <a:off x="1078827" y="4098847"/>
              <a:ext cx="1126530" cy="175890"/>
              <a:chOff x="1135309" y="4098847"/>
              <a:chExt cx="1126530" cy="175890"/>
            </a:xfrm>
          </p:grpSpPr>
          <p:sp>
            <p:nvSpPr>
              <p:cNvPr id="3" name="직사각형 2"/>
              <p:cNvSpPr/>
              <p:nvPr/>
            </p:nvSpPr>
            <p:spPr bwMode="auto">
              <a:xfrm>
                <a:off x="1135309" y="4098847"/>
                <a:ext cx="166445" cy="17589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HY헤드라인M" pitchFamily="18" charset="-127"/>
                  </a:rPr>
                  <a:t>1</a:t>
                </a:r>
                <a:endPara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헤드라인M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1374185" y="4098847"/>
                <a:ext cx="166445" cy="1758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ea typeface="HY헤드라인M" pitchFamily="18" charset="-127"/>
                  </a:rPr>
                  <a:t>2</a:t>
                </a:r>
                <a:endPara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헤드라인M" pitchFamily="18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1611434" y="4098847"/>
                <a:ext cx="166445" cy="17589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ea typeface="HY헤드라인M" pitchFamily="18" charset="-127"/>
                  </a:rPr>
                  <a:t>3</a:t>
                </a:r>
                <a:endPara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헤드라인M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1853928" y="4098847"/>
                <a:ext cx="166445" cy="17589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HY헤드라인M" pitchFamily="18" charset="-127"/>
                  </a:rPr>
                  <a:t>4</a:t>
                </a:r>
                <a:endPara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헤드라인M" pitchFamily="18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095394" y="4098847"/>
                <a:ext cx="166445" cy="17589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ea typeface="HY헤드라인M" pitchFamily="18" charset="-127"/>
                  </a:rPr>
                  <a:t>5</a:t>
                </a:r>
                <a:endParaRPr kumimoji="1" lang="ko-KR" alt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헤드라인M" pitchFamily="18" charset="-127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862496" y="4071376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나눔고딕" panose="020D0604000000000000" pitchFamily="50" charset="-127"/>
                </a:rPr>
                <a:t>&lt;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0800000">
              <a:off x="2185277" y="4071376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ea typeface="나눔고딕" panose="020D0604000000000000" pitchFamily="50" charset="-127"/>
                </a:rPr>
                <a:t>&lt;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86" name="타원 85"/>
          <p:cNvSpPr/>
          <p:nvPr/>
        </p:nvSpPr>
        <p:spPr bwMode="auto">
          <a:xfrm>
            <a:off x="1071037" y="2516773"/>
            <a:ext cx="144016" cy="144016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079036" y="2536953"/>
            <a:ext cx="179025" cy="341538"/>
            <a:chOff x="712175" y="1377725"/>
            <a:chExt cx="179025" cy="341538"/>
          </a:xfrm>
        </p:grpSpPr>
        <p:sp>
          <p:nvSpPr>
            <p:cNvPr id="88" name="Oval 184"/>
            <p:cNvSpPr>
              <a:spLocks noChangeArrowheads="1"/>
            </p:cNvSpPr>
            <p:nvPr/>
          </p:nvSpPr>
          <p:spPr bwMode="auto">
            <a:xfrm>
              <a:off x="720166" y="1377725"/>
              <a:ext cx="96838" cy="95250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endParaRPr lang="ko-KR" altLang="ko-KR" sz="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9" name="그림 88" descr="finger0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175" y="1430604"/>
              <a:ext cx="179025" cy="2886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90" name="직선 화살표 연결선 89"/>
          <p:cNvCxnSpPr>
            <a:stCxn id="89" idx="0"/>
          </p:cNvCxnSpPr>
          <p:nvPr/>
        </p:nvCxnSpPr>
        <p:spPr bwMode="auto">
          <a:xfrm>
            <a:off x="1168549" y="2589832"/>
            <a:ext cx="1924689" cy="0"/>
          </a:xfrm>
          <a:prstGeom prst="straightConnector1">
            <a:avLst/>
          </a:prstGeom>
          <a:solidFill>
            <a:srgbClr val="DDDDD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직사각형 94"/>
          <p:cNvSpPr/>
          <p:nvPr/>
        </p:nvSpPr>
        <p:spPr bwMode="auto">
          <a:xfrm>
            <a:off x="3191876" y="734980"/>
            <a:ext cx="2448272" cy="47102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87662" y="787264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ea typeface="나눔고딕" panose="020D0604000000000000" pitchFamily="50" charset="-127"/>
              </a:rPr>
              <a:t>지점관리상세이력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3199455" y="1038051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79762"/>
              </p:ext>
            </p:extLst>
          </p:nvPr>
        </p:nvGraphicFramePr>
        <p:xfrm>
          <a:off x="3199456" y="1052148"/>
          <a:ext cx="24406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64">
                  <a:extLst>
                    <a:ext uri="{9D8B030D-6E8A-4147-A177-3AD203B41FA5}">
                      <a16:colId xmlns:a16="http://schemas.microsoft.com/office/drawing/2014/main" val="2208366749"/>
                    </a:ext>
                  </a:extLst>
                </a:gridCol>
                <a:gridCol w="813564">
                  <a:extLst>
                    <a:ext uri="{9D8B030D-6E8A-4147-A177-3AD203B41FA5}">
                      <a16:colId xmlns:a16="http://schemas.microsoft.com/office/drawing/2014/main" val="3085789975"/>
                    </a:ext>
                  </a:extLst>
                </a:gridCol>
                <a:gridCol w="813564">
                  <a:extLst>
                    <a:ext uri="{9D8B030D-6E8A-4147-A177-3AD203B41FA5}">
                      <a16:colId xmlns:a16="http://schemas.microsoft.com/office/drawing/2014/main" val="165615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날짜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지급</a:t>
                      </a:r>
                      <a:r>
                        <a:rPr kumimoji="1"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회수포인트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8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19.12.18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100,000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40,000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57289"/>
                  </a:ext>
                </a:extLst>
              </a:tr>
              <a:tr h="137741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6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이름</a:t>
                      </a:r>
                      <a:endParaRPr kumimoji="1" lang="ko-KR" altLang="en-US" sz="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6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지급포인트</a:t>
                      </a:r>
                      <a:endParaRPr kumimoji="1" lang="ko-KR" altLang="en-US" sz="6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회수포인트</a:t>
                      </a:r>
                      <a:endParaRPr kumimoji="1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999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50,000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37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콩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30,000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유관순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25,000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10,000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1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올라프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25,000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730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0879"/>
                  </a:ext>
                </a:extLst>
              </a:tr>
            </a:tbl>
          </a:graphicData>
        </a:graphic>
      </p:graphicFrame>
      <p:sp>
        <p:nvSpPr>
          <p:cNvPr id="102" name="타원 101"/>
          <p:cNvSpPr/>
          <p:nvPr/>
        </p:nvSpPr>
        <p:spPr bwMode="auto">
          <a:xfrm>
            <a:off x="482353" y="1832133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2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3296816" y="1927145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chemeClr val="bg1"/>
                </a:solidFill>
                <a:ea typeface="HY헤드라인M" pitchFamily="18" charset="-127"/>
              </a:rPr>
              <a:t>3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872379" y="4190087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4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18500" r="18500" b="2750"/>
          <a:stretch/>
        </p:blipFill>
        <p:spPr>
          <a:xfrm>
            <a:off x="707626" y="1410308"/>
            <a:ext cx="1868932" cy="202456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 bwMode="auto">
          <a:xfrm>
            <a:off x="757238" y="1612764"/>
            <a:ext cx="607218" cy="0"/>
          </a:xfrm>
          <a:prstGeom prst="line">
            <a:avLst/>
          </a:prstGeom>
          <a:solidFill>
            <a:srgbClr val="DDDDDD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1514475" y="1612764"/>
            <a:ext cx="607218" cy="0"/>
          </a:xfrm>
          <a:prstGeom prst="line">
            <a:avLst/>
          </a:prstGeom>
          <a:solidFill>
            <a:srgbClr val="DDDDDD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612265" y="1434502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5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88292" y="78726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ea typeface="나눔고딕" panose="020D0604000000000000" pitchFamily="50" charset="-127"/>
              </a:rPr>
              <a:t>x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9599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9301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7"/>
          <p:cNvSpPr>
            <a:spLocks noChangeArrowheads="1"/>
          </p:cNvSpPr>
          <p:nvPr/>
        </p:nvSpPr>
        <p:spPr bwMode="auto">
          <a:xfrm>
            <a:off x="415925" y="476250"/>
            <a:ext cx="90741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Document History</a:t>
            </a:r>
          </a:p>
        </p:txBody>
      </p:sp>
      <p:sp>
        <p:nvSpPr>
          <p:cNvPr id="3" name="Line 122"/>
          <p:cNvSpPr>
            <a:spLocks noChangeShapeType="1"/>
          </p:cNvSpPr>
          <p:nvPr/>
        </p:nvSpPr>
        <p:spPr bwMode="auto">
          <a:xfrm>
            <a:off x="415925" y="454025"/>
            <a:ext cx="9074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graphicFrame>
        <p:nvGraphicFramePr>
          <p:cNvPr id="4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54450"/>
              </p:ext>
            </p:extLst>
          </p:nvPr>
        </p:nvGraphicFramePr>
        <p:xfrm>
          <a:off x="415925" y="1052513"/>
          <a:ext cx="9074150" cy="332104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99">
                <a:tc gridSpan="6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 서 이 력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5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작업일자</a:t>
                      </a: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   역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전 버전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후 버전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변경자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2020.01.08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관리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정아린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김보원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990033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14" marB="720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6"/>
          <p:cNvSpPr>
            <a:spLocks noChangeArrowheads="1"/>
          </p:cNvSpPr>
          <p:nvPr/>
        </p:nvSpPr>
        <p:spPr bwMode="auto">
          <a:xfrm>
            <a:off x="8307388" y="527050"/>
            <a:ext cx="1171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defTabSz="912813" eaLnBrk="0" hangingPunct="0"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1859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6431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003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57588" indent="100013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rgbClr val="990033"/>
              </a:buClr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회색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rgbClr val="990033"/>
              </a:buClr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지난버전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하얀색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>
                <a:srgbClr val="990033"/>
              </a:buClr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최종버전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7"/>
          <p:cNvSpPr>
            <a:spLocks noChangeArrowheads="1"/>
          </p:cNvSpPr>
          <p:nvPr/>
        </p:nvSpPr>
        <p:spPr bwMode="auto">
          <a:xfrm>
            <a:off x="7267575" y="649288"/>
            <a:ext cx="10572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 버전 색 표기방법</a:t>
            </a:r>
          </a:p>
        </p:txBody>
      </p:sp>
      <p:sp>
        <p:nvSpPr>
          <p:cNvPr id="7" name="직사각형 8"/>
          <p:cNvSpPr>
            <a:spLocks noChangeArrowheads="1"/>
          </p:cNvSpPr>
          <p:nvPr/>
        </p:nvSpPr>
        <p:spPr bwMode="auto">
          <a:xfrm>
            <a:off x="4565650" y="0"/>
            <a:ext cx="774700" cy="2159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변경된 페이지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9"/>
          <p:cNvSpPr>
            <a:spLocks noChangeArrowheads="1"/>
          </p:cNvSpPr>
          <p:nvPr/>
        </p:nvSpPr>
        <p:spPr bwMode="auto">
          <a:xfrm>
            <a:off x="5313363" y="147638"/>
            <a:ext cx="29448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변경된 페이지는 이번 버전에 변경된 페이지만 표기합니다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847636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관리 기능 위치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315796" y="1313772"/>
            <a:ext cx="2483995" cy="4660450"/>
            <a:chOff x="339153" y="453796"/>
            <a:chExt cx="2483995" cy="466045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153" y="453796"/>
              <a:ext cx="2483995" cy="466045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82385" y="3705225"/>
              <a:ext cx="501650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b="5201"/>
            <a:stretch/>
          </p:blipFill>
          <p:spPr>
            <a:xfrm>
              <a:off x="1132173" y="648033"/>
              <a:ext cx="1609065" cy="371986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132173" y="757918"/>
              <a:ext cx="977576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 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지급신청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32173" y="952155"/>
              <a:ext cx="977576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 관리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5796" y="862068"/>
            <a:ext cx="18549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ea typeface="나눔고딕" panose="020D0604000000000000" pitchFamily="50" charset="-127"/>
              </a:rPr>
              <a:t>수정 </a:t>
            </a:r>
            <a:endParaRPr lang="en-US" altLang="ko-KR" sz="1050" b="1" dirty="0" smtClean="0">
              <a:ea typeface="나눔고딕" panose="020D0604000000000000" pitchFamily="50" charset="-127"/>
            </a:endParaRPr>
          </a:p>
          <a:p>
            <a:r>
              <a:rPr lang="en-US" altLang="ko-KR" sz="1050" b="1" dirty="0" smtClean="0">
                <a:ea typeface="나눔고딕" panose="020D0604000000000000" pitchFamily="50" charset="-127"/>
              </a:rPr>
              <a:t>LNB &gt; </a:t>
            </a:r>
            <a:r>
              <a:rPr lang="ko-KR" altLang="en-US" sz="1050" b="1" dirty="0" smtClean="0">
                <a:ea typeface="나눔고딕" panose="020D0604000000000000" pitchFamily="50" charset="-127"/>
              </a:rPr>
              <a:t>포인트 </a:t>
            </a:r>
            <a:r>
              <a:rPr lang="en-US" altLang="ko-KR" sz="1050" b="1" dirty="0" smtClean="0">
                <a:ea typeface="나눔고딕" panose="020D0604000000000000" pitchFamily="50" charset="-127"/>
              </a:rPr>
              <a:t>&gt; </a:t>
            </a:r>
            <a:r>
              <a:rPr lang="ko-KR" altLang="en-US" sz="1050" b="1" dirty="0" smtClean="0">
                <a:ea typeface="나눔고딕" panose="020D0604000000000000" pitchFamily="50" charset="-127"/>
              </a:rPr>
              <a:t>포인트 관리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7550" y="862068"/>
            <a:ext cx="4844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ea typeface="나눔고딕" panose="020D0604000000000000" pitchFamily="50" charset="-127"/>
              </a:rPr>
              <a:t>현재 </a:t>
            </a:r>
            <a:endParaRPr lang="en-US" altLang="ko-KR" sz="1050" b="1" dirty="0" smtClean="0">
              <a:ea typeface="나눔고딕" panose="020D0604000000000000" pitchFamily="50" charset="-127"/>
            </a:endParaRPr>
          </a:p>
          <a:p>
            <a:r>
              <a:rPr lang="en-US" altLang="ko-KR" sz="1050" b="1" dirty="0" smtClean="0">
                <a:ea typeface="나눔고딕" panose="020D0604000000000000" pitchFamily="50" charset="-127"/>
              </a:rPr>
              <a:t>LNB</a:t>
            </a:r>
            <a:endParaRPr lang="ko-KR" altLang="en-US" sz="1050" b="1" dirty="0" smtClean="0"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98" y="1268760"/>
            <a:ext cx="2483995" cy="466045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17809" y="4477909"/>
            <a:ext cx="801643" cy="236517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04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356682" y="203321"/>
            <a:ext cx="7980694" cy="33567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관리 </a:t>
            </a:r>
            <a:r>
              <a:rPr lang="en-US" altLang="ko-KR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FLOW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2712" y="2128179"/>
            <a:ext cx="1461253" cy="2143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 관리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 flipV="1">
            <a:off x="2044615" y="3214028"/>
            <a:ext cx="1684249" cy="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28864" y="2852961"/>
            <a:ext cx="1258326" cy="72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28864" y="1052736"/>
            <a:ext cx="1258326" cy="72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배정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28864" y="4653186"/>
            <a:ext cx="1258326" cy="72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지점관리이력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1416" y="1259626"/>
            <a:ext cx="3201345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ea typeface="나눔고딕" panose="020D0604000000000000" pitchFamily="50" charset="-127"/>
              </a:rPr>
              <a:t>지점장 보유 포인트 </a:t>
            </a:r>
            <a:r>
              <a:rPr lang="en-US" altLang="ko-KR" sz="1050" b="1" dirty="0" smtClean="0">
                <a:ea typeface="나눔고딕" panose="020D0604000000000000" pitchFamily="50" charset="-127"/>
              </a:rPr>
              <a:t>&gt;  </a:t>
            </a:r>
            <a:r>
              <a:rPr lang="ko-KR" altLang="en-US" sz="1050" b="1" dirty="0" smtClean="0">
                <a:ea typeface="나눔고딕" panose="020D0604000000000000" pitchFamily="50" charset="-127"/>
              </a:rPr>
              <a:t>각 매니저 별로 이관</a:t>
            </a:r>
            <a:endParaRPr lang="en-US" altLang="ko-KR" sz="1050" b="1" dirty="0" smtClean="0"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189" y="3007138"/>
            <a:ext cx="2771913" cy="306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ea typeface="나눔고딕" panose="020D0604000000000000" pitchFamily="50" charset="-127"/>
              </a:rPr>
              <a:t>각 매니저 포인트 회수 </a:t>
            </a:r>
            <a:r>
              <a:rPr lang="en-US" altLang="ko-KR" sz="1050" b="1" dirty="0">
                <a:ea typeface="나눔고딕" panose="020D0604000000000000" pitchFamily="50" charset="-127"/>
              </a:rPr>
              <a:t>&gt; </a:t>
            </a:r>
            <a:r>
              <a:rPr lang="ko-KR" altLang="en-US" sz="1050" b="1" dirty="0">
                <a:ea typeface="나눔고딕" panose="020D0604000000000000" pitchFamily="50" charset="-127"/>
              </a:rPr>
              <a:t>지점장 포인트로 합산</a:t>
            </a:r>
            <a:endParaRPr lang="en-US" altLang="ko-KR" sz="1050" b="1" dirty="0"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987189" y="5014253"/>
            <a:ext cx="1158123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45312" y="4653185"/>
            <a:ext cx="1461253" cy="722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 관리 </a:t>
            </a:r>
            <a:endParaRPr lang="en-US" altLang="ko-KR" sz="12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상세이력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485" y="5375316"/>
            <a:ext cx="1606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ea typeface="나눔고딕" panose="020D0604000000000000" pitchFamily="50" charset="-127"/>
              </a:rPr>
              <a:t>일자별</a:t>
            </a:r>
            <a:r>
              <a:rPr lang="ko-KR" altLang="en-US" sz="1000" dirty="0" smtClean="0"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ea typeface="나눔고딕" panose="020D0604000000000000" pitchFamily="50" charset="-127"/>
              </a:rPr>
              <a:t>-&gt; </a:t>
            </a:r>
            <a:r>
              <a:rPr lang="ko-KR" altLang="en-US" sz="1000" dirty="0" smtClean="0">
                <a:ea typeface="나눔고딕" panose="020D0604000000000000" pitchFamily="50" charset="-127"/>
              </a:rPr>
              <a:t>배정</a:t>
            </a:r>
            <a:r>
              <a:rPr lang="en-US" altLang="ko-KR" sz="1000" dirty="0" smtClean="0"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ea typeface="나눔고딕" panose="020D0604000000000000" pitchFamily="50" charset="-127"/>
              </a:rPr>
              <a:t>회수 이력 </a:t>
            </a:r>
            <a:endParaRPr lang="en-US" altLang="ko-KR" sz="1000" dirty="0" smtClean="0"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ea typeface="나눔고딕" panose="020D0604000000000000" pitchFamily="50" charset="-127"/>
              </a:rPr>
              <a:t>포인트 합계</a:t>
            </a:r>
            <a:r>
              <a:rPr lang="en-US" altLang="ko-KR" sz="1000" dirty="0" smtClean="0"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ea typeface="나눔고딕" panose="020D0604000000000000" pitchFamily="50" charset="-127"/>
              </a:rPr>
              <a:t>노출</a:t>
            </a:r>
            <a:endParaRPr lang="ko-KR" altLang="en-US" sz="1000" dirty="0"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6449" y="5375316"/>
            <a:ext cx="1648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ea typeface="나눔고딕" panose="020D0604000000000000" pitchFamily="50" charset="-127"/>
              </a:rPr>
              <a:t>해당일자</a:t>
            </a:r>
            <a:r>
              <a:rPr lang="ko-KR" altLang="en-US" sz="1000" dirty="0" smtClean="0"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ea typeface="나눔고딕" panose="020D0604000000000000" pitchFamily="50" charset="-127"/>
              </a:rPr>
              <a:t>–&gt; </a:t>
            </a:r>
            <a:r>
              <a:rPr lang="ko-KR" altLang="en-US" sz="1000" dirty="0" smtClean="0">
                <a:ea typeface="나눔고딕" panose="020D0604000000000000" pitchFamily="50" charset="-127"/>
              </a:rPr>
              <a:t>매니저 별  </a:t>
            </a:r>
            <a:endParaRPr lang="en-US" altLang="ko-KR" sz="1000" dirty="0" smtClean="0"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ea typeface="나눔고딕" panose="020D0604000000000000" pitchFamily="50" charset="-127"/>
              </a:rPr>
              <a:t>배정</a:t>
            </a:r>
            <a:r>
              <a:rPr lang="en-US" altLang="ko-KR" sz="1000" dirty="0" smtClean="0"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ea typeface="나눔고딕" panose="020D0604000000000000" pitchFamily="50" charset="-127"/>
              </a:rPr>
              <a:t>회수 포인트 이력 노출</a:t>
            </a:r>
            <a:endParaRPr lang="ko-KR" altLang="en-US" sz="1000" dirty="0">
              <a:ea typeface="나눔고딕" panose="020D0604000000000000" pitchFamily="50" charset="-127"/>
            </a:endParaRPr>
          </a:p>
        </p:txBody>
      </p:sp>
      <p:cxnSp>
        <p:nvCxnSpPr>
          <p:cNvPr id="30" name="꺾인 연결선 29"/>
          <p:cNvCxnSpPr>
            <a:endCxn id="22" idx="1"/>
          </p:cNvCxnSpPr>
          <p:nvPr/>
        </p:nvCxnSpPr>
        <p:spPr>
          <a:xfrm flipV="1">
            <a:off x="2043965" y="1413803"/>
            <a:ext cx="1684899" cy="14391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23" idx="1"/>
          </p:cNvCxnSpPr>
          <p:nvPr/>
        </p:nvCxnSpPr>
        <p:spPr>
          <a:xfrm>
            <a:off x="2043965" y="3681677"/>
            <a:ext cx="1684899" cy="1332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0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ko-KR" altLang="en-US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 </a:t>
            </a:r>
            <a:r>
              <a:rPr lang="en-US" altLang="ko-KR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FLOW</a:t>
            </a:r>
            <a:r>
              <a:rPr lang="ko-KR" altLang="en-US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 </a:t>
            </a:r>
            <a:r>
              <a:rPr lang="en-US" altLang="ko-KR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 </a:t>
            </a: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회수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18449" y="4003933"/>
            <a:ext cx="1775011" cy="24565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18448" y="909221"/>
            <a:ext cx="1775011" cy="23142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634517" y="1685094"/>
            <a:ext cx="583931" cy="0"/>
          </a:xfrm>
          <a:prstGeom prst="straightConnector1">
            <a:avLst/>
          </a:prstGeom>
          <a:ln>
            <a:solidFill>
              <a:srgbClr val="351B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18449" y="1184157"/>
            <a:ext cx="1775011" cy="23979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0777" y="95872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ea typeface="나눔고딕" panose="020D0604000000000000" pitchFamily="50" charset="-127"/>
              </a:rPr>
              <a:t>포인트 배정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82228" y="1870038"/>
            <a:ext cx="1609594" cy="2242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              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지급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7635" y="1626048"/>
            <a:ext cx="354584" cy="20005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ea typeface="나눔고딕" panose="020D0604000000000000" pitchFamily="50" charset="-127"/>
              </a:rPr>
              <a:t>저장</a:t>
            </a:r>
            <a:endParaRPr lang="en-US" altLang="ko-KR" sz="700" dirty="0" smtClean="0"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82228" y="2094290"/>
            <a:ext cx="1609594" cy="14313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4392" y="2040027"/>
            <a:ext cx="268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B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D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01" y="2048737"/>
            <a:ext cx="582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0 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300 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200 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5,000 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0 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22955" y="1143394"/>
            <a:ext cx="1609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ea typeface="나눔고딕" panose="020D0604000000000000" pitchFamily="50" charset="-127"/>
              </a:rPr>
              <a:t>00</a:t>
            </a:r>
            <a:r>
              <a:rPr lang="ko-KR" altLang="en-US" sz="700" dirty="0">
                <a:ea typeface="나눔고딕" panose="020D0604000000000000" pitchFamily="50" charset="-127"/>
              </a:rPr>
              <a:t>지점 </a:t>
            </a:r>
            <a:r>
              <a:rPr lang="en-US" altLang="ko-KR" sz="700" dirty="0">
                <a:ea typeface="나눔고딕" panose="020D0604000000000000" pitchFamily="50" charset="-127"/>
              </a:rPr>
              <a:t>000</a:t>
            </a:r>
            <a:r>
              <a:rPr lang="ko-KR" altLang="en-US" sz="700" dirty="0">
                <a:ea typeface="나눔고딕" panose="020D0604000000000000" pitchFamily="50" charset="-127"/>
              </a:rPr>
              <a:t>지점장</a:t>
            </a:r>
            <a:endParaRPr lang="en-US" altLang="ko-KR" sz="700" dirty="0">
              <a:ea typeface="나눔고딕" panose="020D0604000000000000" pitchFamily="50" charset="-127"/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700" dirty="0">
                <a:ea typeface="나눔고딕" panose="020D0604000000000000" pitchFamily="50" charset="-127"/>
              </a:rPr>
              <a:t>보유 포인트 </a:t>
            </a:r>
            <a:r>
              <a:rPr lang="en-US" altLang="ko-KR" sz="700" dirty="0"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35,000P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18448" y="3728996"/>
            <a:ext cx="1775011" cy="274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0777" y="3778499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ea typeface="나눔고딕" panose="020D0604000000000000" pitchFamily="50" charset="-127"/>
              </a:rPr>
              <a:t>포인트 회수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82228" y="4717707"/>
            <a:ext cx="1609594" cy="2242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 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               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 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7635" y="4443388"/>
            <a:ext cx="354584" cy="20005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ea typeface="나눔고딕" panose="020D0604000000000000" pitchFamily="50" charset="-127"/>
              </a:rPr>
              <a:t>저장</a:t>
            </a:r>
            <a:endParaRPr lang="en-US" altLang="ko-KR" sz="700" dirty="0" smtClean="0"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82228" y="4941959"/>
            <a:ext cx="1609594" cy="14313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4392" y="4887697"/>
            <a:ext cx="268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B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D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47942" y="4896406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2,000P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0 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0 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10,000 P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0 P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20552" y="909221"/>
            <a:ext cx="1775011" cy="2677564"/>
            <a:chOff x="920552" y="909221"/>
            <a:chExt cx="1775011" cy="2677564"/>
          </a:xfrm>
        </p:grpSpPr>
        <p:sp>
          <p:nvSpPr>
            <p:cNvPr id="15" name="직사각형 14"/>
            <p:cNvSpPr/>
            <p:nvPr/>
          </p:nvSpPr>
          <p:spPr>
            <a:xfrm>
              <a:off x="920552" y="909221"/>
              <a:ext cx="1775011" cy="26775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20552" y="1184157"/>
              <a:ext cx="1775011" cy="2402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50096" y="940258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ea typeface="나눔고딕" panose="020D0604000000000000" pitchFamily="50" charset="-127"/>
                </a:rPr>
                <a:t>포인트 관리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03261" y="1842075"/>
              <a:ext cx="1609594" cy="224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  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               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보유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  <a:endPara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35202" y="1598086"/>
              <a:ext cx="354584" cy="20005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ea typeface="나눔고딕" panose="020D0604000000000000" pitchFamily="50" charset="-127"/>
                </a:rPr>
                <a:t>회수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48668" y="1598086"/>
              <a:ext cx="354584" cy="20005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ea typeface="나눔고딕" panose="020D0604000000000000" pitchFamily="50" charset="-127"/>
                </a:rPr>
                <a:t>배정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03261" y="2066327"/>
              <a:ext cx="1609594" cy="14313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9922" y="1152617"/>
              <a:ext cx="17129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dirty="0" smtClean="0">
                  <a:ea typeface="나눔고딕" panose="020D0604000000000000" pitchFamily="50" charset="-127"/>
                </a:rPr>
                <a:t>00</a:t>
              </a:r>
              <a:r>
                <a:rPr lang="ko-KR" altLang="en-US" sz="700" dirty="0" smtClean="0">
                  <a:ea typeface="나눔고딕" panose="020D0604000000000000" pitchFamily="50" charset="-127"/>
                </a:rPr>
                <a:t>지점 </a:t>
              </a:r>
              <a:r>
                <a:rPr lang="en-US" altLang="ko-KR" sz="700" dirty="0" smtClean="0">
                  <a:ea typeface="나눔고딕" panose="020D0604000000000000" pitchFamily="50" charset="-127"/>
                </a:rPr>
                <a:t>000</a:t>
              </a:r>
              <a:r>
                <a:rPr lang="ko-KR" altLang="en-US" sz="700" dirty="0" smtClean="0">
                  <a:ea typeface="나눔고딕" panose="020D0604000000000000" pitchFamily="50" charset="-127"/>
                </a:rPr>
                <a:t>지점장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  <a:p>
              <a:pPr lvl="1" algn="r">
                <a:lnSpc>
                  <a:spcPct val="150000"/>
                </a:lnSpc>
              </a:pPr>
              <a:r>
                <a:rPr lang="ko-KR" altLang="en-US" sz="700" dirty="0" smtClean="0">
                  <a:ea typeface="나눔고딕" panose="020D0604000000000000" pitchFamily="50" charset="-127"/>
                </a:rPr>
                <a:t>보유 포인트 </a:t>
              </a:r>
              <a:r>
                <a:rPr lang="en-US" altLang="ko-KR" sz="700" dirty="0" smtClean="0">
                  <a:ea typeface="나눔고딕" panose="020D0604000000000000" pitchFamily="50" charset="-127"/>
                </a:rPr>
                <a:t>: 35,000P</a:t>
              </a:r>
              <a:endParaRPr lang="ko-KR" altLang="en-US" sz="700" dirty="0"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35424" y="2012064"/>
              <a:ext cx="2680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B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C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D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8974" y="2020774"/>
              <a:ext cx="64633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10,000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2,500 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0 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40,000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10,500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86515" y="1605979"/>
              <a:ext cx="792159" cy="200055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ea typeface="나눔고딕" panose="020D0604000000000000" pitchFamily="50" charset="-127"/>
                </a:rPr>
                <a:t>지점관리이력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498691" y="1602143"/>
            <a:ext cx="433729" cy="265757"/>
          </a:xfrm>
          <a:prstGeom prst="rect">
            <a:avLst/>
          </a:prstGeom>
          <a:noFill/>
          <a:ln w="28575">
            <a:solidFill>
              <a:srgbClr val="351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880447" y="1742001"/>
            <a:ext cx="1115918" cy="0"/>
          </a:xfrm>
          <a:prstGeom prst="straightConnector1">
            <a:avLst/>
          </a:prstGeom>
          <a:ln>
            <a:solidFill>
              <a:srgbClr val="351B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36" idx="1"/>
          </p:cNvCxnSpPr>
          <p:nvPr/>
        </p:nvCxnSpPr>
        <p:spPr>
          <a:xfrm rot="16200000" flipH="1">
            <a:off x="894268" y="2908046"/>
            <a:ext cx="3428992" cy="1219371"/>
          </a:xfrm>
          <a:prstGeom prst="bentConnector2">
            <a:avLst/>
          </a:prstGeom>
          <a:ln>
            <a:solidFill>
              <a:srgbClr val="351B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880447" y="4535491"/>
            <a:ext cx="1115918" cy="0"/>
          </a:xfrm>
          <a:prstGeom prst="straightConnector1">
            <a:avLst/>
          </a:prstGeom>
          <a:ln>
            <a:solidFill>
              <a:srgbClr val="351B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498691" y="4405855"/>
            <a:ext cx="433729" cy="265757"/>
          </a:xfrm>
          <a:prstGeom prst="rect">
            <a:avLst/>
          </a:prstGeom>
          <a:noFill/>
          <a:ln w="28575">
            <a:solidFill>
              <a:srgbClr val="351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096910" y="836712"/>
            <a:ext cx="1775011" cy="2677564"/>
            <a:chOff x="5933667" y="664190"/>
            <a:chExt cx="1938683" cy="2924459"/>
          </a:xfrm>
        </p:grpSpPr>
        <p:sp>
          <p:nvSpPr>
            <p:cNvPr id="50" name="직사각형 49"/>
            <p:cNvSpPr/>
            <p:nvPr/>
          </p:nvSpPr>
          <p:spPr>
            <a:xfrm>
              <a:off x="5933667" y="664190"/>
              <a:ext cx="1938683" cy="29244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33667" y="964478"/>
              <a:ext cx="1938683" cy="26241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18951" y="698089"/>
              <a:ext cx="831987" cy="2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ea typeface="나눔고딕" panose="020D0604000000000000" pitchFamily="50" charset="-127"/>
                </a:rPr>
                <a:t>포인트 관리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24002" y="1683061"/>
              <a:ext cx="1758013" cy="244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  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               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보유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  <a:endPara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32656" y="1416573"/>
              <a:ext cx="387280" cy="21850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ea typeface="나눔고딕" panose="020D0604000000000000" pitchFamily="50" charset="-127"/>
                </a:rPr>
                <a:t>배정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4247" y="1416573"/>
              <a:ext cx="387280" cy="21850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ea typeface="나눔고딕" panose="020D0604000000000000" pitchFamily="50" charset="-127"/>
                </a:rPr>
                <a:t>회수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024002" y="1927991"/>
              <a:ext cx="1758013" cy="1563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77573" y="1868725"/>
              <a:ext cx="292736" cy="161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B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C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D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69542" y="1878238"/>
              <a:ext cx="705929" cy="161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10,000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2,800 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200 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45,000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10,500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05712" y="1425196"/>
              <a:ext cx="865203" cy="21850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ea typeface="나눔고딕" panose="020D0604000000000000" pitchFamily="50" charset="-127"/>
                </a:rPr>
                <a:t>지점관리이력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51025" y="2311179"/>
              <a:ext cx="520994" cy="784446"/>
            </a:xfrm>
            <a:prstGeom prst="rect">
              <a:avLst/>
            </a:prstGeom>
            <a:solidFill>
              <a:srgbClr val="FF0000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096909" y="3649372"/>
            <a:ext cx="1775011" cy="2677564"/>
            <a:chOff x="5933667" y="3754384"/>
            <a:chExt cx="1938683" cy="2924459"/>
          </a:xfrm>
        </p:grpSpPr>
        <p:sp>
          <p:nvSpPr>
            <p:cNvPr id="62" name="직사각형 61"/>
            <p:cNvSpPr/>
            <p:nvPr/>
          </p:nvSpPr>
          <p:spPr>
            <a:xfrm>
              <a:off x="5933667" y="3754384"/>
              <a:ext cx="1938683" cy="29244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933667" y="4054672"/>
              <a:ext cx="1938683" cy="26241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04523" y="3788283"/>
              <a:ext cx="831987" cy="2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ea typeface="나눔고딕" panose="020D0604000000000000" pitchFamily="50" charset="-127"/>
                </a:rPr>
                <a:t>포인트 관리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24002" y="4773255"/>
              <a:ext cx="1758013" cy="2449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  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               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보유 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  <a:endPara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32656" y="4506767"/>
              <a:ext cx="387280" cy="21850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ea typeface="나눔고딕" panose="020D0604000000000000" pitchFamily="50" charset="-127"/>
                </a:rPr>
                <a:t>배정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84247" y="4506767"/>
              <a:ext cx="387280" cy="21850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ea typeface="나눔고딕" panose="020D0604000000000000" pitchFamily="50" charset="-127"/>
                </a:rPr>
                <a:t>회수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24002" y="5018185"/>
              <a:ext cx="1758013" cy="1563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277573" y="4958919"/>
              <a:ext cx="292736" cy="161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B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C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D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69542" y="4968432"/>
              <a:ext cx="705929" cy="1613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ea typeface="나눔고딕" panose="020D0604000000000000" pitchFamily="50" charset="-127"/>
                </a:rPr>
                <a:t>8</a:t>
              </a:r>
              <a:r>
                <a:rPr lang="en-US" altLang="ko-KR" sz="900" dirty="0" smtClean="0">
                  <a:ea typeface="나눔고딕" panose="020D0604000000000000" pitchFamily="50" charset="-127"/>
                </a:rPr>
                <a:t>,000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2,500 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200 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30,000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 smtClean="0">
                  <a:ea typeface="나눔고딕" panose="020D0604000000000000" pitchFamily="50" charset="-127"/>
                </a:rPr>
                <a:t>10,500</a:t>
              </a:r>
              <a:r>
                <a:rPr lang="en-US" altLang="ko-KR" sz="900" dirty="0" smtClean="0">
                  <a:solidFill>
                    <a:schemeClr val="tx1"/>
                  </a:solidFill>
                  <a:ea typeface="나눔고딕" panose="020D0604000000000000" pitchFamily="50" charset="-127"/>
                </a:rPr>
                <a:t> P</a:t>
              </a:r>
              <a:endParaRPr lang="en-US" altLang="ko-KR" sz="9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5712" y="4515389"/>
              <a:ext cx="865203" cy="21850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>
                  <a:ea typeface="나눔고딕" panose="020D0604000000000000" pitchFamily="50" charset="-127"/>
                </a:rPr>
                <a:t>지점관리이력</a:t>
              </a:r>
              <a:endParaRPr lang="en-US" altLang="ko-KR" sz="7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045692" y="5083930"/>
              <a:ext cx="520994" cy="234543"/>
            </a:xfrm>
            <a:prstGeom prst="rect">
              <a:avLst/>
            </a:prstGeom>
            <a:solidFill>
              <a:srgbClr val="FF0000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45692" y="6037032"/>
              <a:ext cx="520994" cy="234543"/>
            </a:xfrm>
            <a:prstGeom prst="rect">
              <a:avLst/>
            </a:prstGeom>
            <a:solidFill>
              <a:srgbClr val="FF0000">
                <a:alpha val="1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214268" y="2133271"/>
            <a:ext cx="519701" cy="2517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9997" y="2201218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ea typeface="나눔고딕" panose="020D0604000000000000" pitchFamily="50" charset="-127"/>
              </a:rPr>
              <a:t>지급 포인트 입력 </a:t>
            </a:r>
            <a:endParaRPr lang="en-US" altLang="ko-KR" sz="700" b="1" dirty="0" smtClean="0"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4720566" y="2259143"/>
            <a:ext cx="2728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214268" y="4977623"/>
            <a:ext cx="519701" cy="2517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01526" y="5045081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ea typeface="나눔고딕" panose="020D0604000000000000" pitchFamily="50" charset="-127"/>
              </a:rPr>
              <a:t>회수 포인트 입력 </a:t>
            </a:r>
            <a:endParaRPr lang="en-US" altLang="ko-KR" sz="700" b="1" dirty="0" smtClean="0">
              <a:ea typeface="나눔고딕" panose="020D0604000000000000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720566" y="5103495"/>
            <a:ext cx="2728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291602" y="3352484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ea typeface="나눔고딕" panose="020D0604000000000000" pitchFamily="50" charset="-127"/>
              </a:rPr>
              <a:t>* </a:t>
            </a:r>
            <a:r>
              <a:rPr lang="ko-KR" altLang="en-US" sz="1000" b="1" dirty="0" smtClean="0">
                <a:ea typeface="나눔고딕" panose="020D0604000000000000" pitchFamily="50" charset="-127"/>
              </a:rPr>
              <a:t>저장 내용 반영</a:t>
            </a:r>
            <a:endParaRPr lang="en-US" altLang="ko-KR" sz="1000" b="1" dirty="0" smtClean="0">
              <a:ea typeface="나눔고딕" panose="020D0604000000000000" pitchFamily="50" charset="-127"/>
            </a:endParaRPr>
          </a:p>
        </p:txBody>
      </p:sp>
      <p:sp>
        <p:nvSpPr>
          <p:cNvPr id="81" name="오른쪽 중괄호 80"/>
          <p:cNvSpPr/>
          <p:nvPr/>
        </p:nvSpPr>
        <p:spPr>
          <a:xfrm>
            <a:off x="8051997" y="1927532"/>
            <a:ext cx="156975" cy="3140274"/>
          </a:xfrm>
          <a:prstGeom prst="rightBrace">
            <a:avLst/>
          </a:prstGeom>
          <a:ln w="12700">
            <a:solidFill>
              <a:srgbClr val="351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79746" y="1100836"/>
            <a:ext cx="1609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ea typeface="나눔고딕" panose="020D0604000000000000" pitchFamily="50" charset="-127"/>
              </a:rPr>
              <a:t>00</a:t>
            </a:r>
            <a:r>
              <a:rPr lang="ko-KR" altLang="en-US" sz="700" dirty="0">
                <a:ea typeface="나눔고딕" panose="020D0604000000000000" pitchFamily="50" charset="-127"/>
              </a:rPr>
              <a:t>지점 </a:t>
            </a:r>
            <a:r>
              <a:rPr lang="en-US" altLang="ko-KR" sz="700" dirty="0">
                <a:ea typeface="나눔고딕" panose="020D0604000000000000" pitchFamily="50" charset="-127"/>
              </a:rPr>
              <a:t>000</a:t>
            </a:r>
            <a:r>
              <a:rPr lang="ko-KR" altLang="en-US" sz="700" dirty="0">
                <a:ea typeface="나눔고딕" panose="020D0604000000000000" pitchFamily="50" charset="-127"/>
              </a:rPr>
              <a:t>지점장</a:t>
            </a:r>
            <a:endParaRPr lang="en-US" altLang="ko-KR" sz="700" dirty="0">
              <a:ea typeface="나눔고딕" panose="020D0604000000000000" pitchFamily="50" charset="-127"/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700" dirty="0">
                <a:ea typeface="나눔고딕" panose="020D0604000000000000" pitchFamily="50" charset="-127"/>
              </a:rPr>
              <a:t>보유 포인트 </a:t>
            </a:r>
            <a:r>
              <a:rPr lang="en-US" altLang="ko-KR" sz="700" dirty="0"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25,000P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683097" y="1313070"/>
            <a:ext cx="1084834" cy="2165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79746" y="3897615"/>
            <a:ext cx="1609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ea typeface="나눔고딕" panose="020D0604000000000000" pitchFamily="50" charset="-127"/>
              </a:rPr>
              <a:t>00</a:t>
            </a:r>
            <a:r>
              <a:rPr lang="ko-KR" altLang="en-US" sz="700" dirty="0">
                <a:ea typeface="나눔고딕" panose="020D0604000000000000" pitchFamily="50" charset="-127"/>
              </a:rPr>
              <a:t>지점 </a:t>
            </a:r>
            <a:r>
              <a:rPr lang="en-US" altLang="ko-KR" sz="700" dirty="0">
                <a:ea typeface="나눔고딕" panose="020D0604000000000000" pitchFamily="50" charset="-127"/>
              </a:rPr>
              <a:t>000</a:t>
            </a:r>
            <a:r>
              <a:rPr lang="ko-KR" altLang="en-US" sz="700" dirty="0">
                <a:ea typeface="나눔고딕" panose="020D0604000000000000" pitchFamily="50" charset="-127"/>
              </a:rPr>
              <a:t>지점장</a:t>
            </a:r>
            <a:endParaRPr lang="en-US" altLang="ko-KR" sz="700" dirty="0">
              <a:ea typeface="나눔고딕" panose="020D0604000000000000" pitchFamily="50" charset="-127"/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700" dirty="0">
                <a:ea typeface="나눔고딕" panose="020D0604000000000000" pitchFamily="50" charset="-127"/>
              </a:rPr>
              <a:t>보유 포인트 </a:t>
            </a:r>
            <a:r>
              <a:rPr lang="en-US" altLang="ko-KR" sz="700" dirty="0"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47,000P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683097" y="4123633"/>
            <a:ext cx="1084834" cy="2165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22955" y="3977812"/>
            <a:ext cx="16094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ea typeface="나눔고딕" panose="020D0604000000000000" pitchFamily="50" charset="-127"/>
              </a:rPr>
              <a:t>00</a:t>
            </a:r>
            <a:r>
              <a:rPr lang="ko-KR" altLang="en-US" sz="700" dirty="0">
                <a:ea typeface="나눔고딕" panose="020D0604000000000000" pitchFamily="50" charset="-127"/>
              </a:rPr>
              <a:t>지점 </a:t>
            </a:r>
            <a:r>
              <a:rPr lang="en-US" altLang="ko-KR" sz="700" dirty="0">
                <a:ea typeface="나눔고딕" panose="020D0604000000000000" pitchFamily="50" charset="-127"/>
              </a:rPr>
              <a:t>000</a:t>
            </a:r>
            <a:r>
              <a:rPr lang="ko-KR" altLang="en-US" sz="700" dirty="0">
                <a:ea typeface="나눔고딕" panose="020D0604000000000000" pitchFamily="50" charset="-127"/>
              </a:rPr>
              <a:t>지점장</a:t>
            </a:r>
            <a:endParaRPr lang="en-US" altLang="ko-KR" sz="700" dirty="0">
              <a:ea typeface="나눔고딕" panose="020D0604000000000000" pitchFamily="50" charset="-127"/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700" dirty="0">
                <a:ea typeface="나눔고딕" panose="020D0604000000000000" pitchFamily="50" charset="-127"/>
              </a:rPr>
              <a:t>보유 포인트 </a:t>
            </a:r>
            <a:r>
              <a:rPr lang="en-US" altLang="ko-KR" sz="700" dirty="0">
                <a:ea typeface="나눔고딕" panose="020D0604000000000000" pitchFamily="50" charset="-127"/>
              </a:rPr>
              <a:t>: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35,000P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5533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ko-KR" altLang="en-US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 </a:t>
            </a:r>
            <a:r>
              <a:rPr lang="en-US" altLang="ko-KR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FLOW</a:t>
            </a: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en-US" altLang="ko-KR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dirty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지점관리이력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8504" y="1052736"/>
            <a:ext cx="1938683" cy="29244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8504" y="1353024"/>
            <a:ext cx="1938683" cy="26241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5624" y="108663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ea typeface="나눔고딕" panose="020D0604000000000000" pitchFamily="50" charset="-127"/>
              </a:rPr>
              <a:t>포인트 관리</a:t>
            </a:r>
            <a:endParaRPr lang="ko-KR" altLang="en-US" sz="1000" dirty="0"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8839" y="2071607"/>
            <a:ext cx="1758013" cy="2449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  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              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보유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7493" y="1805119"/>
            <a:ext cx="389850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ea typeface="나눔고딕" panose="020D0604000000000000" pitchFamily="50" charset="-127"/>
              </a:rPr>
              <a:t>배정</a:t>
            </a:r>
            <a:endParaRPr lang="en-US" altLang="ko-KR" sz="800" dirty="0" smtClean="0"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39084" y="1805119"/>
            <a:ext cx="389850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ea typeface="나눔고딕" panose="020D0604000000000000" pitchFamily="50" charset="-127"/>
              </a:rPr>
              <a:t>회수</a:t>
            </a:r>
            <a:endParaRPr lang="en-US" altLang="ko-KR" sz="800" dirty="0" smtClean="0"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8839" y="2316537"/>
            <a:ext cx="1758013" cy="15632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2410" y="2257271"/>
            <a:ext cx="277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B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D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30934" y="2266784"/>
            <a:ext cx="6928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10,000</a:t>
            </a:r>
            <a:r>
              <a:rPr lang="en-US" altLang="ko-KR" sz="1000" dirty="0" smtClean="0">
                <a:solidFill>
                  <a:schemeClr val="tx1"/>
                </a:solidFill>
                <a:ea typeface="나눔고딕" panose="020D0604000000000000" pitchFamily="50" charset="-127"/>
              </a:rPr>
              <a:t> P</a:t>
            </a:r>
            <a:endParaRPr lang="en-US" altLang="ko-KR" sz="1000" dirty="0" smtClean="0"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2,500 </a:t>
            </a:r>
            <a:r>
              <a:rPr lang="en-US" altLang="ko-KR" sz="1000" dirty="0" smtClean="0">
                <a:solidFill>
                  <a:schemeClr val="tx1"/>
                </a:solidFill>
                <a:ea typeface="나눔고딕" panose="020D0604000000000000" pitchFamily="50" charset="-127"/>
              </a:rPr>
              <a:t>P</a:t>
            </a:r>
            <a:endParaRPr lang="en-US" altLang="ko-KR" sz="1000" dirty="0" smtClean="0"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0 </a:t>
            </a:r>
            <a:r>
              <a:rPr lang="en-US" altLang="ko-KR" sz="1000" dirty="0" smtClean="0">
                <a:solidFill>
                  <a:schemeClr val="tx1"/>
                </a:solidFill>
                <a:ea typeface="나눔고딕" panose="020D0604000000000000" pitchFamily="50" charset="-127"/>
              </a:rPr>
              <a:t>P</a:t>
            </a:r>
            <a:endParaRPr lang="en-US" altLang="ko-KR" sz="1000" dirty="0" smtClean="0"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4,0000</a:t>
            </a:r>
            <a:r>
              <a:rPr lang="en-US" altLang="ko-KR" sz="1000" dirty="0" smtClean="0">
                <a:solidFill>
                  <a:schemeClr val="tx1"/>
                </a:solidFill>
                <a:ea typeface="나눔고딕" panose="020D0604000000000000" pitchFamily="50" charset="-127"/>
              </a:rPr>
              <a:t> P</a:t>
            </a:r>
            <a:endParaRPr lang="en-US" altLang="ko-KR" sz="1000" dirty="0" smtClean="0"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10,500</a:t>
            </a:r>
            <a:r>
              <a:rPr lang="en-US" altLang="ko-KR" sz="1000" dirty="0" smtClean="0">
                <a:solidFill>
                  <a:schemeClr val="tx1"/>
                </a:solidFill>
                <a:ea typeface="나눔고딕" panose="020D0604000000000000" pitchFamily="50" charset="-127"/>
              </a:rPr>
              <a:t> P</a:t>
            </a:r>
            <a:endParaRPr lang="en-US" altLang="ko-KR" sz="1000" dirty="0" smtClean="0"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0549" y="1813741"/>
            <a:ext cx="865203" cy="21544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ea typeface="나눔고딕" panose="020D0604000000000000" pitchFamily="50" charset="-127"/>
              </a:rPr>
              <a:t>지점관리이력</a:t>
            </a:r>
            <a:endParaRPr lang="en-US" altLang="ko-KR" sz="800" dirty="0" smtClean="0"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5319" y="1809556"/>
            <a:ext cx="925360" cy="23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595603" y="1086635"/>
            <a:ext cx="1938683" cy="2969972"/>
            <a:chOff x="1352251" y="3535603"/>
            <a:chExt cx="1938683" cy="2969972"/>
          </a:xfrm>
        </p:grpSpPr>
        <p:sp>
          <p:nvSpPr>
            <p:cNvPr id="48" name="직사각형 47"/>
            <p:cNvSpPr/>
            <p:nvPr/>
          </p:nvSpPr>
          <p:spPr>
            <a:xfrm>
              <a:off x="1352251" y="3535603"/>
              <a:ext cx="1938683" cy="28017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352251" y="3870021"/>
              <a:ext cx="1938683" cy="26355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68583" y="3591661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ea typeface="나눔고딕" panose="020D0604000000000000" pitchFamily="50" charset="-127"/>
                </a:rPr>
                <a:t>지점관리이력</a:t>
              </a:r>
              <a:endParaRPr lang="en-US" altLang="ko-KR" sz="1000" dirty="0" smtClean="0"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442586" y="3927370"/>
              <a:ext cx="1758013" cy="187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날짜    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  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지급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  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회수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</a:t>
              </a:r>
              <a:r>
                <a:rPr lang="en-US" altLang="ko-KR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442586" y="4117330"/>
              <a:ext cx="1758013" cy="2276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24953" y="4059821"/>
              <a:ext cx="67839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19.12.20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19.12.19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19.12.18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19.12.17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19.12.16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93144" y="4059821"/>
              <a:ext cx="72808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1,000P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100,000P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99835" y="4059821"/>
              <a:ext cx="65755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300P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65,400P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0P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.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000" dirty="0" smtClean="0">
                  <a:ea typeface="나눔고딕" panose="020D0604000000000000" pitchFamily="50" charset="-127"/>
                </a:rPr>
                <a:t>.</a:t>
              </a:r>
            </a:p>
          </p:txBody>
        </p:sp>
      </p:grpSp>
      <p:sp>
        <p:nvSpPr>
          <p:cNvPr id="56" name="타원 55"/>
          <p:cNvSpPr/>
          <p:nvPr/>
        </p:nvSpPr>
        <p:spPr>
          <a:xfrm>
            <a:off x="4011331" y="1762599"/>
            <a:ext cx="150144" cy="150144"/>
          </a:xfrm>
          <a:prstGeom prst="ellipse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050" y="1097545"/>
            <a:ext cx="1938683" cy="24094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050" y="1431961"/>
            <a:ext cx="1938683" cy="26246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8578" y="1153602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ea typeface="나눔고딕" panose="020D0604000000000000" pitchFamily="50" charset="-127"/>
              </a:rPr>
              <a:t>지점관리이력</a:t>
            </a:r>
            <a:endParaRPr lang="ko-KR" altLang="en-US" sz="1000" dirty="0"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19385" y="1551320"/>
            <a:ext cx="1758013" cy="1875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날짜   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 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지급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  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19385" y="1738885"/>
            <a:ext cx="1758013" cy="22055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01752" y="1654577"/>
            <a:ext cx="678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19.12.20</a:t>
            </a:r>
          </a:p>
          <a:p>
            <a:pPr algn="ctr">
              <a:lnSpc>
                <a:spcPct val="200000"/>
              </a:lnSpc>
            </a:pPr>
            <a:endParaRPr lang="en-US" altLang="ko-KR" sz="1000" dirty="0" smtClean="0">
              <a:ea typeface="나눔고딕" panose="020D06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40474" y="1654577"/>
            <a:ext cx="587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1,000P</a:t>
            </a:r>
          </a:p>
          <a:p>
            <a:pPr algn="ctr">
              <a:lnSpc>
                <a:spcPct val="200000"/>
              </a:lnSpc>
            </a:pPr>
            <a:endParaRPr lang="en-US" altLang="ko-KR" sz="1000" dirty="0" smtClean="0">
              <a:ea typeface="나눔고딕" panose="020D0604000000000000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183709" y="1837671"/>
            <a:ext cx="19354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2" idx="1"/>
          </p:cNvCxnSpPr>
          <p:nvPr/>
        </p:nvCxnSpPr>
        <p:spPr>
          <a:xfrm>
            <a:off x="6301752" y="2008520"/>
            <a:ext cx="1775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319385" y="2005444"/>
            <a:ext cx="1758013" cy="975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17169" y="1978418"/>
            <a:ext cx="284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C</a:t>
            </a:r>
          </a:p>
          <a:p>
            <a:pPr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75253" y="1965598"/>
            <a:ext cx="481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500P</a:t>
            </a: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500P</a:t>
            </a: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0P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01751" y="2855130"/>
            <a:ext cx="67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19.12.19</a:t>
            </a: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19.12.18</a:t>
            </a: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19.12.17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917545" y="2874016"/>
            <a:ext cx="728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0P</a:t>
            </a:r>
          </a:p>
          <a:p>
            <a:pPr algn="ctr">
              <a:lnSpc>
                <a:spcPct val="200000"/>
              </a:lnSpc>
            </a:pPr>
            <a:r>
              <a:rPr lang="en-US" altLang="ko-KR" sz="1000" dirty="0">
                <a:ea typeface="나눔고딕" panose="020D0604000000000000" pitchFamily="50" charset="-127"/>
              </a:rPr>
              <a:t>100,000P</a:t>
            </a:r>
          </a:p>
          <a:p>
            <a:pPr algn="ctr">
              <a:lnSpc>
                <a:spcPct val="200000"/>
              </a:lnSpc>
            </a:pPr>
            <a:r>
              <a:rPr lang="en-US" altLang="ko-KR" sz="1000" dirty="0" smtClean="0">
                <a:ea typeface="나눔고딕" panose="020D0604000000000000" pitchFamily="50" charset="-127"/>
              </a:rPr>
              <a:t>0P</a:t>
            </a:r>
            <a:endParaRPr lang="en-US" altLang="ko-KR" sz="1000" dirty="0">
              <a:ea typeface="나눔고딕" panose="020D0604000000000000" pitchFamily="50" charset="-127"/>
            </a:endParaRPr>
          </a:p>
        </p:txBody>
      </p:sp>
      <p:cxnSp>
        <p:nvCxnSpPr>
          <p:cNvPr id="74" name="직선 화살표 연결선 73"/>
          <p:cNvCxnSpPr>
            <a:stCxn id="46" idx="3"/>
          </p:cNvCxnSpPr>
          <p:nvPr/>
        </p:nvCxnSpPr>
        <p:spPr>
          <a:xfrm>
            <a:off x="1450679" y="1929499"/>
            <a:ext cx="2045387" cy="2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5250" y="1326739"/>
            <a:ext cx="1870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ea typeface="나눔고딕" panose="020D0604000000000000" pitchFamily="50" charset="-127"/>
              </a:rPr>
              <a:t>00</a:t>
            </a:r>
            <a:r>
              <a:rPr lang="ko-KR" altLang="en-US" sz="900" dirty="0" smtClean="0">
                <a:ea typeface="나눔고딕" panose="020D0604000000000000" pitchFamily="50" charset="-127"/>
              </a:rPr>
              <a:t>지점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000</a:t>
            </a:r>
            <a:r>
              <a:rPr lang="ko-KR" altLang="en-US" sz="900" dirty="0" smtClean="0">
                <a:ea typeface="나눔고딕" panose="020D0604000000000000" pitchFamily="50" charset="-127"/>
              </a:rPr>
              <a:t>지점장</a:t>
            </a:r>
            <a:endParaRPr lang="en-US" altLang="ko-KR" sz="900" dirty="0" smtClean="0">
              <a:ea typeface="나눔고딕" panose="020D0604000000000000" pitchFamily="50" charset="-127"/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900" dirty="0" smtClean="0">
                <a:ea typeface="나눔고딕" panose="020D0604000000000000" pitchFamily="50" charset="-127"/>
              </a:rPr>
              <a:t>보유 포인트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: 35,000P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8451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42465" y="3068960"/>
            <a:ext cx="8421070" cy="139287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86507" algn="ctr" rtl="0" fontAlgn="base" latinLnBrk="1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73013" algn="ctr" rtl="0" fontAlgn="base" latinLnBrk="1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459520" algn="ctr" rtl="0" fontAlgn="base" latinLnBrk="1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946026" algn="ctr" rtl="0" fontAlgn="base" latinLnBrk="1">
              <a:spcBef>
                <a:spcPct val="0"/>
              </a:spcBef>
              <a:spcAft>
                <a:spcPct val="0"/>
              </a:spcAft>
              <a:defRPr kumimoji="1" sz="47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4800" b="1" dirty="0">
                <a:solidFill>
                  <a:schemeClr val="bg1"/>
                </a:solidFill>
                <a:latin typeface="Arial" pitchFamily="34" charset="0"/>
                <a:ea typeface="나눔고딕" panose="020D0604000000000000" pitchFamily="50" charset="-127"/>
                <a:cs typeface="+mn-cs"/>
              </a:rPr>
              <a:t>포인트 관리 </a:t>
            </a:r>
            <a:r>
              <a:rPr lang="ko-KR" altLang="en-US" sz="4800" b="1" dirty="0" err="1">
                <a:solidFill>
                  <a:schemeClr val="bg1"/>
                </a:solidFill>
                <a:latin typeface="Arial" pitchFamily="34" charset="0"/>
                <a:ea typeface="나눔고딕" panose="020D0604000000000000" pitchFamily="50" charset="-127"/>
                <a:cs typeface="+mn-cs"/>
              </a:rPr>
              <a:t>화면설계서</a:t>
            </a:r>
            <a:endParaRPr lang="ko-KR" altLang="en-US" sz="4800" b="1" dirty="0">
              <a:solidFill>
                <a:schemeClr val="bg1"/>
              </a:solidFill>
              <a:latin typeface="Arial" pitchFamily="34" charset="0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61009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LNB</a:t>
            </a:r>
            <a:endParaRPr lang="ko-KR" altLang="en-US" dirty="0">
              <a:solidFill>
                <a:srgbClr val="351B6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85195" y="996202"/>
            <a:ext cx="2354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메뉴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하위 카테고리 표출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포인트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지급신청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이동 페이지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 :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://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heungkukfire.ncl.co.kr/Cash/CashRequest/CashRequestList.do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포인트관리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 이동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16496" y="694976"/>
            <a:ext cx="2952328" cy="5539132"/>
            <a:chOff x="339153" y="453796"/>
            <a:chExt cx="2483995" cy="4660450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153" y="453796"/>
              <a:ext cx="2483995" cy="4660450"/>
            </a:xfrm>
            <a:prstGeom prst="rect">
              <a:avLst/>
            </a:prstGeom>
          </p:spPr>
        </p:pic>
        <p:sp>
          <p:nvSpPr>
            <p:cNvPr id="97" name="직사각형 96"/>
            <p:cNvSpPr/>
            <p:nvPr/>
          </p:nvSpPr>
          <p:spPr>
            <a:xfrm>
              <a:off x="582385" y="3705225"/>
              <a:ext cx="501650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4"/>
            <a:srcRect b="5201"/>
            <a:stretch/>
          </p:blipFill>
          <p:spPr>
            <a:xfrm>
              <a:off x="1132173" y="648033"/>
              <a:ext cx="1609065" cy="3719860"/>
            </a:xfrm>
            <a:prstGeom prst="rect">
              <a:avLst/>
            </a:prstGeom>
          </p:spPr>
        </p:pic>
        <p:sp>
          <p:nvSpPr>
            <p:cNvPr id="99" name="직사각형 98"/>
            <p:cNvSpPr/>
            <p:nvPr/>
          </p:nvSpPr>
          <p:spPr>
            <a:xfrm>
              <a:off x="1132173" y="757918"/>
              <a:ext cx="977576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 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지급신청</a:t>
              </a:r>
              <a:endParaRPr lang="ko-KR" altLang="en-US" sz="7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132173" y="952155"/>
              <a:ext cx="977576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포인트 관리</a:t>
              </a:r>
            </a:p>
          </p:txBody>
        </p:sp>
      </p:grpSp>
      <p:sp>
        <p:nvSpPr>
          <p:cNvPr id="7" name="타원 6"/>
          <p:cNvSpPr/>
          <p:nvPr/>
        </p:nvSpPr>
        <p:spPr bwMode="auto">
          <a:xfrm>
            <a:off x="1155627" y="4559430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2185339" y="1079395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2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2185339" y="1324820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3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HY헤드라인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22041"/>
          <a:stretch/>
        </p:blipFill>
        <p:spPr>
          <a:xfrm>
            <a:off x="3704308" y="716327"/>
            <a:ext cx="2928735" cy="1864430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 bwMode="auto">
          <a:xfrm>
            <a:off x="3631603" y="656783"/>
            <a:ext cx="172834" cy="172834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2-1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60347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216696" y="1196752"/>
            <a:ext cx="2448272" cy="46782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>
                <a:solidFill>
                  <a:srgbClr val="351B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관리</a:t>
            </a:r>
            <a:endParaRPr lang="ko-KR" altLang="en-US" dirty="0">
              <a:solidFill>
                <a:srgbClr val="351B6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041232" y="698029"/>
            <a:ext cx="2468879" cy="57607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060715" y="716327"/>
            <a:ext cx="233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Description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41232" y="694976"/>
            <a:ext cx="2468879" cy="26739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85195" y="996202"/>
            <a:ext cx="235408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뒤로가기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버튼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이전 페이지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(LNB)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지점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지점장 이름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보유 포인트 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지점관리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 시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지점관리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이력 페이지 이동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배정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지점장 보유 포인트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매니저 별로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이관 기능 페이지로 이동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(9p)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회수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매니저 포인트 회수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지점장 포인트로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합산 기능 페이지로 이동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(10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indent="-85725"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매니저 리스트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매니저 보유 포인트 확인 가능</a:t>
            </a: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16695" y="124903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ea typeface="나눔고딕" panose="020D0604000000000000" pitchFamily="50" charset="-127"/>
              </a:rPr>
              <a:t>&lt;   </a:t>
            </a:r>
            <a:r>
              <a:rPr lang="en-US" altLang="ko-KR" sz="900" dirty="0" smtClean="0">
                <a:ea typeface="나눔고딕" panose="020D0604000000000000" pitchFamily="50" charset="-127"/>
              </a:rPr>
              <a:t> </a:t>
            </a:r>
            <a:r>
              <a:rPr lang="ko-KR" altLang="en-US" sz="900" dirty="0" smtClean="0">
                <a:ea typeface="나눔고딕" panose="020D0604000000000000" pitchFamily="50" charset="-127"/>
              </a:rPr>
              <a:t>포인트 관리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72515" y="1591151"/>
            <a:ext cx="1736634" cy="230832"/>
            <a:chOff x="1261916" y="1056701"/>
            <a:chExt cx="1736634" cy="2308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916" y="1091091"/>
              <a:ext cx="223786" cy="16205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460949" y="1056701"/>
              <a:ext cx="15376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   </a:t>
              </a:r>
              <a:r>
                <a:rPr lang="en-US" altLang="ko-KR" sz="900" dirty="0" smtClean="0">
                  <a:ea typeface="나눔고딕" panose="020D0604000000000000" pitchFamily="50" charset="-127"/>
                </a:rPr>
                <a:t>OOO </a:t>
              </a:r>
              <a:r>
                <a:rPr lang="ko-KR" altLang="en-US" sz="900" dirty="0" smtClean="0">
                  <a:ea typeface="나눔고딕" panose="020D0604000000000000" pitchFamily="50" charset="-127"/>
                </a:rPr>
                <a:t>지점장님</a:t>
              </a:r>
              <a:endParaRPr lang="ko-KR" altLang="en-US" sz="900" dirty="0">
                <a:ea typeface="나눔고딕" panose="020D0604000000000000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59959" y="183946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보유 포인트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8894" y="2031806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ea typeface="나눔고딕" panose="020D0604000000000000" pitchFamily="50" charset="-127"/>
              </a:rPr>
              <a:t>70,000P</a:t>
            </a:r>
            <a:endParaRPr lang="ko-KR" altLang="en-US" sz="1800" b="1" dirty="0"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99553" y="2550264"/>
            <a:ext cx="109034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ea typeface="나눔고딕" panose="020D0604000000000000" pitchFamily="50" charset="-127"/>
              </a:rPr>
              <a:t>지점관리이력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6625" y="2550264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ea typeface="나눔고딕" panose="020D0604000000000000" pitchFamily="50" charset="-127"/>
              </a:rPr>
              <a:t>배정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48137" y="2550264"/>
            <a:ext cx="5507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ea typeface="나눔고딕" panose="020D0604000000000000" pitchFamily="50" charset="-127"/>
              </a:rPr>
              <a:t>회수</a:t>
            </a:r>
            <a:endParaRPr lang="ko-KR" altLang="en-US" sz="900" dirty="0">
              <a:ea typeface="나눔고딕" panose="020D0604000000000000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2224275" y="1499823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2224275" y="2835341"/>
            <a:ext cx="2440693" cy="0"/>
          </a:xfrm>
          <a:prstGeom prst="lin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329706" y="2850523"/>
            <a:ext cx="7312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 smtClean="0">
                <a:ea typeface="나눔고딕" panose="020D0604000000000000" pitchFamily="50" charset="-127"/>
              </a:rPr>
              <a:t>OOO</a:t>
            </a:r>
            <a:r>
              <a:rPr lang="ko-KR" altLang="en-US" sz="700" dirty="0" smtClean="0">
                <a:ea typeface="나눔고딕" panose="020D0604000000000000" pitchFamily="50" charset="-127"/>
              </a:rPr>
              <a:t>지점 </a:t>
            </a:r>
            <a:r>
              <a:rPr lang="en-US" altLang="ko-KR" sz="700" dirty="0" smtClean="0">
                <a:ea typeface="나눔고딕" panose="020D0604000000000000" pitchFamily="50" charset="-127"/>
              </a:rPr>
              <a:t>List</a:t>
            </a:r>
            <a:endParaRPr lang="ko-KR" altLang="en-US" sz="700" dirty="0"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15688"/>
              </p:ext>
            </p:extLst>
          </p:nvPr>
        </p:nvGraphicFramePr>
        <p:xfrm>
          <a:off x="2216695" y="3050578"/>
          <a:ext cx="244827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78">
                  <a:extLst>
                    <a:ext uri="{9D8B030D-6E8A-4147-A177-3AD203B41FA5}">
                      <a16:colId xmlns:a16="http://schemas.microsoft.com/office/drawing/2014/main" val="3085789975"/>
                    </a:ext>
                  </a:extLst>
                </a:gridCol>
                <a:gridCol w="1815795">
                  <a:extLst>
                    <a:ext uri="{9D8B030D-6E8A-4147-A177-3AD203B41FA5}">
                      <a16:colId xmlns:a16="http://schemas.microsoft.com/office/drawing/2014/main" val="165615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보유 포인트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8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10,000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98085"/>
                  </a:ext>
                </a:extLst>
              </a:tr>
              <a:tr h="195926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김 </a:t>
                      </a:r>
                      <a:r>
                        <a:rPr kumimoji="1" lang="ko-KR" altLang="en-US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 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773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이순신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2,500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5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콩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10,500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66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팥   쥐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40,000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8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장보고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7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유관순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7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엘   사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7,000P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6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안   나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85,000</a:t>
                      </a:r>
                      <a:r>
                        <a:rPr kumimoji="1" lang="en-US" altLang="ko-KR" sz="800" b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800" b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올라프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나눔고딕" panose="020D0604000000000000" pitchFamily="50" charset="-127"/>
                          <a:cs typeface="+mn-cs"/>
                        </a:rPr>
                        <a:t>6,000 P</a:t>
                      </a:r>
                      <a:endParaRPr kumimoji="1" lang="ko-KR" altLang="en-US" sz="800" b="0" kern="1200" dirty="0">
                        <a:solidFill>
                          <a:schemeClr val="tx1"/>
                        </a:solidFill>
                        <a:latin typeface="Arial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132542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 bwMode="auto">
          <a:xfrm>
            <a:off x="2136846" y="1266883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1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2535531" y="1630148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2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2328991" y="2610292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3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HY헤드라인M" pitchFamily="18" charset="-127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3486012" y="2610292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4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4058181" y="2610292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헤드라인M" pitchFamily="18" charset="-127"/>
              </a:rPr>
              <a:t>5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2242769" y="2885532"/>
            <a:ext cx="129912" cy="1299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bg1"/>
                </a:solidFill>
                <a:ea typeface="HY헤드라인M" pitchFamily="18" charset="-127"/>
              </a:rPr>
              <a:t>6</a:t>
            </a:r>
            <a:endParaRPr kumimoji="1" lang="ko-KR" alt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55830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헤드라인M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53823</TotalTime>
  <Words>868</Words>
  <Application>Microsoft Office PowerPoint</Application>
  <PresentationFormat>A4 용지(210x297mm)</PresentationFormat>
  <Paragraphs>512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HY헤드라인M</vt:lpstr>
      <vt:lpstr>굴림</vt:lpstr>
      <vt:lpstr>나눔고딕</vt:lpstr>
      <vt:lpstr>나눔고딕 ExtraBold</vt:lpstr>
      <vt:lpstr>맑은 고딕</vt:lpstr>
      <vt:lpstr>Arial</vt:lpstr>
      <vt:lpstr>Segoe UI Black</vt:lpstr>
      <vt:lpstr>Segoe UI Semibold</vt:lpstr>
      <vt:lpstr>Wingdings</vt:lpstr>
      <vt:lpstr>1_기본 디자인</vt:lpstr>
      <vt:lpstr>흥국화재 포인트 관리 페이지 화면설계서</vt:lpstr>
      <vt:lpstr>PowerPoint 프레젠테이션</vt:lpstr>
      <vt:lpstr>포인트 관리 기능 위치</vt:lpstr>
      <vt:lpstr>포인트 관리 FLOW </vt:lpstr>
      <vt:lpstr>포인트 관리 FLOW - 배정 / 회수 </vt:lpstr>
      <vt:lpstr>포인트 관리 FLOW - 지점관리이력</vt:lpstr>
      <vt:lpstr>PowerPoint 프레젠테이션</vt:lpstr>
      <vt:lpstr>LNB</vt:lpstr>
      <vt:lpstr>포인트 관리</vt:lpstr>
      <vt:lpstr>포인트 배정</vt:lpstr>
      <vt:lpstr>포인트 회수</vt:lpstr>
      <vt:lpstr>지점관리이력</vt:lpstr>
      <vt:lpstr>PowerPoint 프레젠테이션</vt:lpstr>
    </vt:vector>
  </TitlesOfParts>
  <Company>NCL Peoples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subject>제안서, 보고서</dc:subject>
  <dc:creator>lookbw</dc:creator>
  <cp:lastModifiedBy>ncl</cp:lastModifiedBy>
  <cp:revision>414</cp:revision>
  <cp:lastPrinted>2014-04-15T05:58:10Z</cp:lastPrinted>
  <dcterms:created xsi:type="dcterms:W3CDTF">2004-10-28T06:08:30Z</dcterms:created>
  <dcterms:modified xsi:type="dcterms:W3CDTF">2020-01-09T01:12:32Z</dcterms:modified>
</cp:coreProperties>
</file>