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57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C6BD60-43E5-4143-B80B-85DBAC3FA53F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3FC5466-48D7-43E1-86D4-A3E00917EC60}">
      <dgm:prSet phldrT="[텍스트]" custT="1"/>
      <dgm:spPr/>
      <dgm:t>
        <a:bodyPr/>
        <a:lstStyle/>
        <a:p>
          <a:pPr latinLnBrk="1"/>
          <a:r>
            <a:rPr lang="ko-KR" altLang="en-US" sz="1100" dirty="0" smtClean="0"/>
            <a:t>세계를 선도하는 토종 국산 첨단정밀화학재료 특화기업</a:t>
          </a:r>
          <a:endParaRPr lang="ko-KR" altLang="en-US" sz="1100" dirty="0"/>
        </a:p>
      </dgm:t>
    </dgm:pt>
    <dgm:pt modelId="{61C26544-4B3B-41AC-84DB-8FAD392655C1}" type="parTrans" cxnId="{14180909-8FE0-478A-88FA-B163481A79BA}">
      <dgm:prSet/>
      <dgm:spPr/>
      <dgm:t>
        <a:bodyPr/>
        <a:lstStyle/>
        <a:p>
          <a:pPr latinLnBrk="1"/>
          <a:endParaRPr lang="ko-KR" altLang="en-US" sz="1200"/>
        </a:p>
      </dgm:t>
    </dgm:pt>
    <dgm:pt modelId="{9B9C24F9-91CD-4529-B736-5E9A4AD7D2B3}" type="sibTrans" cxnId="{14180909-8FE0-478A-88FA-B163481A79BA}">
      <dgm:prSet/>
      <dgm:spPr/>
      <dgm:t>
        <a:bodyPr/>
        <a:lstStyle/>
        <a:p>
          <a:pPr latinLnBrk="1"/>
          <a:endParaRPr lang="ko-KR" altLang="en-US" sz="1200"/>
        </a:p>
      </dgm:t>
    </dgm:pt>
    <dgm:pt modelId="{08D57D4B-6C75-4F99-88D7-1572E4B34C23}">
      <dgm:prSet phldrT="[텍스트]" custT="1"/>
      <dgm:spPr/>
      <dgm:t>
        <a:bodyPr/>
        <a:lstStyle/>
        <a:p>
          <a:pPr latinLnBrk="1"/>
          <a:r>
            <a:rPr lang="ko-KR" altLang="en-US" sz="1100" dirty="0" smtClean="0"/>
            <a:t>공정개발</a:t>
          </a:r>
          <a:r>
            <a:rPr lang="ko-KR" altLang="en-US" sz="1100" dirty="0" smtClean="0">
              <a:latin typeface="굴림"/>
              <a:ea typeface="굴림"/>
            </a:rPr>
            <a:t>∙</a:t>
          </a:r>
          <a:r>
            <a:rPr lang="ko-KR" altLang="en-US" sz="1100" dirty="0" smtClean="0"/>
            <a:t>분석</a:t>
          </a:r>
          <a:r>
            <a:rPr lang="ko-KR" altLang="en-US" sz="1100" dirty="0" smtClean="0">
              <a:latin typeface="굴림"/>
              <a:ea typeface="굴림"/>
            </a:rPr>
            <a:t>∙양산∙품질관리 전과정의 유기적 연결 및 관리 시스템 확립</a:t>
          </a:r>
          <a:endParaRPr lang="ko-KR" altLang="en-US" sz="1100" dirty="0"/>
        </a:p>
      </dgm:t>
    </dgm:pt>
    <dgm:pt modelId="{587A233E-B3BC-4913-B502-3C8B45E1311C}" type="parTrans" cxnId="{7B57A729-614C-4C73-8479-9088B926F23B}">
      <dgm:prSet custT="1"/>
      <dgm:spPr/>
      <dgm:t>
        <a:bodyPr/>
        <a:lstStyle/>
        <a:p>
          <a:pPr latinLnBrk="1"/>
          <a:endParaRPr lang="ko-KR" altLang="en-US" sz="1000"/>
        </a:p>
      </dgm:t>
    </dgm:pt>
    <dgm:pt modelId="{EAE201E2-9278-4320-ADCB-FF6AFA6BF7F9}" type="sibTrans" cxnId="{7B57A729-614C-4C73-8479-9088B926F23B}">
      <dgm:prSet/>
      <dgm:spPr/>
      <dgm:t>
        <a:bodyPr/>
        <a:lstStyle/>
        <a:p>
          <a:pPr latinLnBrk="1"/>
          <a:endParaRPr lang="ko-KR" altLang="en-US" sz="1200"/>
        </a:p>
      </dgm:t>
    </dgm:pt>
    <dgm:pt modelId="{DB0340CB-480D-4B76-8536-80E82F3370E6}">
      <dgm:prSet phldrT="[텍스트]" custT="1"/>
      <dgm:spPr/>
      <dgm:t>
        <a:bodyPr/>
        <a:lstStyle/>
        <a:p>
          <a:pPr latinLnBrk="1"/>
          <a:r>
            <a:rPr lang="ko-KR" altLang="en-US" sz="1100" dirty="0" smtClean="0"/>
            <a:t>구성원의 능력을 최대한 도출할 수 있는 직장 분위기 및 환경 조성</a:t>
          </a:r>
          <a:endParaRPr lang="ko-KR" altLang="en-US" sz="1100" dirty="0"/>
        </a:p>
      </dgm:t>
    </dgm:pt>
    <dgm:pt modelId="{188AAB7C-EDDE-4081-858C-3DC5D8417850}" type="parTrans" cxnId="{6051B9CC-1126-40B5-A1E6-A6F279CF3F0F}">
      <dgm:prSet custT="1"/>
      <dgm:spPr/>
      <dgm:t>
        <a:bodyPr/>
        <a:lstStyle/>
        <a:p>
          <a:pPr latinLnBrk="1"/>
          <a:endParaRPr lang="ko-KR" altLang="en-US" sz="1000"/>
        </a:p>
      </dgm:t>
    </dgm:pt>
    <dgm:pt modelId="{8D3683F9-62F2-4F32-BD54-97D40F176104}" type="sibTrans" cxnId="{6051B9CC-1126-40B5-A1E6-A6F279CF3F0F}">
      <dgm:prSet/>
      <dgm:spPr/>
      <dgm:t>
        <a:bodyPr/>
        <a:lstStyle/>
        <a:p>
          <a:pPr latinLnBrk="1"/>
          <a:endParaRPr lang="ko-KR" altLang="en-US" sz="1200"/>
        </a:p>
      </dgm:t>
    </dgm:pt>
    <dgm:pt modelId="{F94424BA-72AF-4FC8-A5A2-57AFF56F9349}">
      <dgm:prSet phldrT="[텍스트]" custT="1"/>
      <dgm:spPr/>
      <dgm:t>
        <a:bodyPr/>
        <a:lstStyle/>
        <a:p>
          <a:pPr latinLnBrk="1"/>
          <a:r>
            <a:rPr lang="ko-KR" altLang="en-US" sz="1100" dirty="0" smtClean="0">
              <a:latin typeface="굴림"/>
              <a:ea typeface="굴림"/>
            </a:rPr>
            <a:t>주주∙사원∙경영진 전구성원의 이익이 조화롭게 구현되는 회사 경영</a:t>
          </a:r>
          <a:endParaRPr lang="ko-KR" altLang="en-US" sz="1100" dirty="0"/>
        </a:p>
      </dgm:t>
    </dgm:pt>
    <dgm:pt modelId="{43C48E2C-0F15-401C-BF60-C8C979CF63D4}" type="parTrans" cxnId="{2AB5E81B-0F07-4661-BA2F-890F182EE3FC}">
      <dgm:prSet custT="1"/>
      <dgm:spPr/>
      <dgm:t>
        <a:bodyPr/>
        <a:lstStyle/>
        <a:p>
          <a:pPr latinLnBrk="1"/>
          <a:endParaRPr lang="ko-KR" altLang="en-US" sz="1000"/>
        </a:p>
      </dgm:t>
    </dgm:pt>
    <dgm:pt modelId="{EE8FCDAE-6DA4-4C2F-AF8F-F9CD021CEECA}" type="sibTrans" cxnId="{2AB5E81B-0F07-4661-BA2F-890F182EE3FC}">
      <dgm:prSet/>
      <dgm:spPr/>
      <dgm:t>
        <a:bodyPr/>
        <a:lstStyle/>
        <a:p>
          <a:pPr latinLnBrk="1"/>
          <a:endParaRPr lang="ko-KR" altLang="en-US" sz="1200"/>
        </a:p>
      </dgm:t>
    </dgm:pt>
    <dgm:pt modelId="{8AC7A6CE-D1E1-448E-993A-DE5489366AC6}">
      <dgm:prSet phldrT="[텍스트]" custT="1"/>
      <dgm:spPr/>
      <dgm:t>
        <a:bodyPr/>
        <a:lstStyle/>
        <a:p>
          <a:pPr latinLnBrk="1"/>
          <a:r>
            <a:rPr lang="ko-KR" altLang="en-US" sz="1100" dirty="0" smtClean="0">
              <a:latin typeface="굴림"/>
              <a:ea typeface="굴림"/>
            </a:rPr>
            <a:t>고품질∙고효율∙생산단가절감을 위한 관련 자료 데이터베이스 구축</a:t>
          </a:r>
          <a:endParaRPr lang="ko-KR" altLang="en-US" sz="1100" dirty="0"/>
        </a:p>
      </dgm:t>
    </dgm:pt>
    <dgm:pt modelId="{4ED59964-1CA7-4AE0-8415-7F8AE906A04F}" type="parTrans" cxnId="{1BBB4698-A9F5-4186-9999-0FD703CBA4A8}">
      <dgm:prSet custT="1"/>
      <dgm:spPr/>
      <dgm:t>
        <a:bodyPr/>
        <a:lstStyle/>
        <a:p>
          <a:pPr latinLnBrk="1"/>
          <a:endParaRPr lang="ko-KR" altLang="en-US" sz="1000"/>
        </a:p>
      </dgm:t>
    </dgm:pt>
    <dgm:pt modelId="{37FBE0BF-D987-4390-94FA-6BFC1281F9EC}" type="sibTrans" cxnId="{1BBB4698-A9F5-4186-9999-0FD703CBA4A8}">
      <dgm:prSet/>
      <dgm:spPr/>
      <dgm:t>
        <a:bodyPr/>
        <a:lstStyle/>
        <a:p>
          <a:pPr latinLnBrk="1"/>
          <a:endParaRPr lang="ko-KR" altLang="en-US" sz="1200"/>
        </a:p>
      </dgm:t>
    </dgm:pt>
    <dgm:pt modelId="{5EBD13CD-280A-4183-A354-44D2C72C1503}" type="pres">
      <dgm:prSet presAssocID="{44C6BD60-43E5-4143-B80B-85DBAC3FA53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69AB729-0FC1-4ED4-833E-4B2B540B3D29}" type="pres">
      <dgm:prSet presAssocID="{63FC5466-48D7-43E1-86D4-A3E00917EC60}" presName="centerShape" presStyleLbl="node0" presStyleIdx="0" presStyleCnt="1" custScaleX="175264" custScaleY="64506"/>
      <dgm:spPr/>
      <dgm:t>
        <a:bodyPr/>
        <a:lstStyle/>
        <a:p>
          <a:pPr latinLnBrk="1"/>
          <a:endParaRPr lang="ko-KR" altLang="en-US"/>
        </a:p>
      </dgm:t>
    </dgm:pt>
    <dgm:pt modelId="{43BB02EF-9892-402F-A330-0222396FB460}" type="pres">
      <dgm:prSet presAssocID="{587A233E-B3BC-4913-B502-3C8B45E1311C}" presName="parTrans" presStyleLbl="sibTrans2D1" presStyleIdx="0" presStyleCnt="4" custFlipVert="1" custScaleX="124125" custScaleY="99174" custLinFactNeighborX="5731" custLinFactNeighborY="2415"/>
      <dgm:spPr/>
      <dgm:t>
        <a:bodyPr/>
        <a:lstStyle/>
        <a:p>
          <a:pPr latinLnBrk="1"/>
          <a:endParaRPr lang="ko-KR" altLang="en-US"/>
        </a:p>
      </dgm:t>
    </dgm:pt>
    <dgm:pt modelId="{83F228C3-A7E0-4222-896F-4F326F394142}" type="pres">
      <dgm:prSet presAssocID="{587A233E-B3BC-4913-B502-3C8B45E1311C}" presName="connectorText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BAE44730-7826-4AD3-9931-3741E7F6E9E0}" type="pres">
      <dgm:prSet presAssocID="{08D57D4B-6C75-4F99-88D7-1572E4B34C23}" presName="node" presStyleLbl="node1" presStyleIdx="0" presStyleCnt="4" custScaleX="180708" custScaleY="46323" custRadScaleRad="738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A55A1CDD-9ABC-4D1B-BA58-DB003213C051}" type="pres">
      <dgm:prSet presAssocID="{188AAB7C-EDDE-4081-858C-3DC5D8417850}" presName="parTrans" presStyleLbl="sibTrans2D1" presStyleIdx="1" presStyleCnt="4" custFlipHor="1" custScaleX="116043" custScaleY="99174" custLinFactNeighborX="-847"/>
      <dgm:spPr/>
      <dgm:t>
        <a:bodyPr/>
        <a:lstStyle/>
        <a:p>
          <a:pPr latinLnBrk="1"/>
          <a:endParaRPr lang="ko-KR" altLang="en-US"/>
        </a:p>
      </dgm:t>
    </dgm:pt>
    <dgm:pt modelId="{B702A938-EA55-4D8B-98E3-FC98AA5212C4}" type="pres">
      <dgm:prSet presAssocID="{188AAB7C-EDDE-4081-858C-3DC5D8417850}" presName="connectorText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4573234B-93DC-40FB-9BF3-866217588A49}" type="pres">
      <dgm:prSet presAssocID="{DB0340CB-480D-4B76-8536-80E82F3370E6}" presName="node" presStyleLbl="node1" presStyleIdx="1" presStyleCnt="4" custScaleX="178725" custScaleY="44320" custRadScaleRad="1587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0BE13B2A-99AE-4B64-971A-EA1E4977ECD1}" type="pres">
      <dgm:prSet presAssocID="{43C48E2C-0F15-401C-BF60-C8C979CF63D4}" presName="parTrans" presStyleLbl="sibTrans2D1" presStyleIdx="2" presStyleCnt="4" custFlipVert="1" custScaleX="135192" custScaleY="99174" custLinFactNeighborY="-3485" custRadScaleRad="200017" custRadScaleInc="-2147483648"/>
      <dgm:spPr/>
      <dgm:t>
        <a:bodyPr/>
        <a:lstStyle/>
        <a:p>
          <a:pPr latinLnBrk="1"/>
          <a:endParaRPr lang="ko-KR" altLang="en-US"/>
        </a:p>
      </dgm:t>
    </dgm:pt>
    <dgm:pt modelId="{FD50A936-8329-4524-827B-BD5361115AFF}" type="pres">
      <dgm:prSet presAssocID="{43C48E2C-0F15-401C-BF60-C8C979CF63D4}" presName="connectorText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CB632D3E-967F-4357-9BF4-96A9A7CB37B8}" type="pres">
      <dgm:prSet presAssocID="{F94424BA-72AF-4FC8-A5A2-57AFF56F9349}" presName="node" presStyleLbl="node1" presStyleIdx="2" presStyleCnt="4" custScaleX="204528" custScaleY="37414" custRadScaleRad="68641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5F9CDD90-D960-460E-BF6D-31D9795F0689}" type="pres">
      <dgm:prSet presAssocID="{4ED59964-1CA7-4AE0-8415-7F8AE906A04F}" presName="parTrans" presStyleLbl="sibTrans2D1" presStyleIdx="3" presStyleCnt="4" custFlipHor="1" custScaleX="155211" custScaleY="99174" custLinFactNeighborX="6895"/>
      <dgm:spPr/>
      <dgm:t>
        <a:bodyPr/>
        <a:lstStyle/>
        <a:p>
          <a:pPr latinLnBrk="1"/>
          <a:endParaRPr lang="ko-KR" altLang="en-US"/>
        </a:p>
      </dgm:t>
    </dgm:pt>
    <dgm:pt modelId="{DACC1E0F-C020-40C3-B20C-80A1C6D07382}" type="pres">
      <dgm:prSet presAssocID="{4ED59964-1CA7-4AE0-8415-7F8AE906A04F}" presName="connectorText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FFA7BB4C-A15B-4FC6-8893-4DC60E987B28}" type="pres">
      <dgm:prSet presAssocID="{8AC7A6CE-D1E1-448E-993A-DE5489366AC6}" presName="node" presStyleLbl="node1" presStyleIdx="3" presStyleCnt="4" custScaleX="183821" custScaleY="44320" custRadScaleRad="153041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pPr latinLnBrk="1"/>
          <a:endParaRPr lang="ko-KR" altLang="en-US"/>
        </a:p>
      </dgm:t>
    </dgm:pt>
  </dgm:ptLst>
  <dgm:cxnLst>
    <dgm:cxn modelId="{69666521-9315-42EA-A1E4-BF8BAA452BB9}" type="presOf" srcId="{188AAB7C-EDDE-4081-858C-3DC5D8417850}" destId="{A55A1CDD-9ABC-4D1B-BA58-DB003213C051}" srcOrd="0" destOrd="0" presId="urn:microsoft.com/office/officeart/2005/8/layout/radial5"/>
    <dgm:cxn modelId="{2D84512C-5F27-457E-8277-CE927C7C2075}" type="presOf" srcId="{43C48E2C-0F15-401C-BF60-C8C979CF63D4}" destId="{0BE13B2A-99AE-4B64-971A-EA1E4977ECD1}" srcOrd="0" destOrd="0" presId="urn:microsoft.com/office/officeart/2005/8/layout/radial5"/>
    <dgm:cxn modelId="{9A068FD4-0FB3-493D-A7C7-CDF365C43448}" type="presOf" srcId="{08D57D4B-6C75-4F99-88D7-1572E4B34C23}" destId="{BAE44730-7826-4AD3-9931-3741E7F6E9E0}" srcOrd="0" destOrd="0" presId="urn:microsoft.com/office/officeart/2005/8/layout/radial5"/>
    <dgm:cxn modelId="{14180909-8FE0-478A-88FA-B163481A79BA}" srcId="{44C6BD60-43E5-4143-B80B-85DBAC3FA53F}" destId="{63FC5466-48D7-43E1-86D4-A3E00917EC60}" srcOrd="0" destOrd="0" parTransId="{61C26544-4B3B-41AC-84DB-8FAD392655C1}" sibTransId="{9B9C24F9-91CD-4529-B736-5E9A4AD7D2B3}"/>
    <dgm:cxn modelId="{9D00989B-4EA9-4D69-AF34-0DC461CBA631}" type="presOf" srcId="{587A233E-B3BC-4913-B502-3C8B45E1311C}" destId="{83F228C3-A7E0-4222-896F-4F326F394142}" srcOrd="1" destOrd="0" presId="urn:microsoft.com/office/officeart/2005/8/layout/radial5"/>
    <dgm:cxn modelId="{7B57A729-614C-4C73-8479-9088B926F23B}" srcId="{63FC5466-48D7-43E1-86D4-A3E00917EC60}" destId="{08D57D4B-6C75-4F99-88D7-1572E4B34C23}" srcOrd="0" destOrd="0" parTransId="{587A233E-B3BC-4913-B502-3C8B45E1311C}" sibTransId="{EAE201E2-9278-4320-ADCB-FF6AFA6BF7F9}"/>
    <dgm:cxn modelId="{4B117913-138F-44A9-80A3-CC11EF2B948B}" type="presOf" srcId="{63FC5466-48D7-43E1-86D4-A3E00917EC60}" destId="{B69AB729-0FC1-4ED4-833E-4B2B540B3D29}" srcOrd="0" destOrd="0" presId="urn:microsoft.com/office/officeart/2005/8/layout/radial5"/>
    <dgm:cxn modelId="{3FC67E1A-A8E7-4BEA-80C8-CB555F88D549}" type="presOf" srcId="{DB0340CB-480D-4B76-8536-80E82F3370E6}" destId="{4573234B-93DC-40FB-9BF3-866217588A49}" srcOrd="0" destOrd="0" presId="urn:microsoft.com/office/officeart/2005/8/layout/radial5"/>
    <dgm:cxn modelId="{D7FA0FAC-A91E-45E1-B500-5267014643FA}" type="presOf" srcId="{4ED59964-1CA7-4AE0-8415-7F8AE906A04F}" destId="{5F9CDD90-D960-460E-BF6D-31D9795F0689}" srcOrd="0" destOrd="0" presId="urn:microsoft.com/office/officeart/2005/8/layout/radial5"/>
    <dgm:cxn modelId="{43EDF189-6F44-4B50-9071-F6CC333808D7}" type="presOf" srcId="{F94424BA-72AF-4FC8-A5A2-57AFF56F9349}" destId="{CB632D3E-967F-4357-9BF4-96A9A7CB37B8}" srcOrd="0" destOrd="0" presId="urn:microsoft.com/office/officeart/2005/8/layout/radial5"/>
    <dgm:cxn modelId="{4EDEDB73-BC30-4348-8D37-281C7780BB4C}" type="presOf" srcId="{43C48E2C-0F15-401C-BF60-C8C979CF63D4}" destId="{FD50A936-8329-4524-827B-BD5361115AFF}" srcOrd="1" destOrd="0" presId="urn:microsoft.com/office/officeart/2005/8/layout/radial5"/>
    <dgm:cxn modelId="{1BBB4698-A9F5-4186-9999-0FD703CBA4A8}" srcId="{63FC5466-48D7-43E1-86D4-A3E00917EC60}" destId="{8AC7A6CE-D1E1-448E-993A-DE5489366AC6}" srcOrd="3" destOrd="0" parTransId="{4ED59964-1CA7-4AE0-8415-7F8AE906A04F}" sibTransId="{37FBE0BF-D987-4390-94FA-6BFC1281F9EC}"/>
    <dgm:cxn modelId="{60213830-128A-4706-BEC3-EDD9EDF2A0E2}" type="presOf" srcId="{44C6BD60-43E5-4143-B80B-85DBAC3FA53F}" destId="{5EBD13CD-280A-4183-A354-44D2C72C1503}" srcOrd="0" destOrd="0" presId="urn:microsoft.com/office/officeart/2005/8/layout/radial5"/>
    <dgm:cxn modelId="{8369469B-2941-4D97-B4CD-FF339CC16479}" type="presOf" srcId="{4ED59964-1CA7-4AE0-8415-7F8AE906A04F}" destId="{DACC1E0F-C020-40C3-B20C-80A1C6D07382}" srcOrd="1" destOrd="0" presId="urn:microsoft.com/office/officeart/2005/8/layout/radial5"/>
    <dgm:cxn modelId="{5AAA7836-D4C1-4314-A970-F1F0683C124F}" type="presOf" srcId="{8AC7A6CE-D1E1-448E-993A-DE5489366AC6}" destId="{FFA7BB4C-A15B-4FC6-8893-4DC60E987B28}" srcOrd="0" destOrd="0" presId="urn:microsoft.com/office/officeart/2005/8/layout/radial5"/>
    <dgm:cxn modelId="{CB9C79C9-7CAA-4C91-94C0-57DBD72161C8}" type="presOf" srcId="{188AAB7C-EDDE-4081-858C-3DC5D8417850}" destId="{B702A938-EA55-4D8B-98E3-FC98AA5212C4}" srcOrd="1" destOrd="0" presId="urn:microsoft.com/office/officeart/2005/8/layout/radial5"/>
    <dgm:cxn modelId="{6051B9CC-1126-40B5-A1E6-A6F279CF3F0F}" srcId="{63FC5466-48D7-43E1-86D4-A3E00917EC60}" destId="{DB0340CB-480D-4B76-8536-80E82F3370E6}" srcOrd="1" destOrd="0" parTransId="{188AAB7C-EDDE-4081-858C-3DC5D8417850}" sibTransId="{8D3683F9-62F2-4F32-BD54-97D40F176104}"/>
    <dgm:cxn modelId="{DC30B9D2-FE9B-41B5-9BB4-B2E9B46A1ECB}" type="presOf" srcId="{587A233E-B3BC-4913-B502-3C8B45E1311C}" destId="{43BB02EF-9892-402F-A330-0222396FB460}" srcOrd="0" destOrd="0" presId="urn:microsoft.com/office/officeart/2005/8/layout/radial5"/>
    <dgm:cxn modelId="{2AB5E81B-0F07-4661-BA2F-890F182EE3FC}" srcId="{63FC5466-48D7-43E1-86D4-A3E00917EC60}" destId="{F94424BA-72AF-4FC8-A5A2-57AFF56F9349}" srcOrd="2" destOrd="0" parTransId="{43C48E2C-0F15-401C-BF60-C8C979CF63D4}" sibTransId="{EE8FCDAE-6DA4-4C2F-AF8F-F9CD021CEECA}"/>
    <dgm:cxn modelId="{20F65467-9E33-4672-BFF4-E3AE1DD0B264}" type="presParOf" srcId="{5EBD13CD-280A-4183-A354-44D2C72C1503}" destId="{B69AB729-0FC1-4ED4-833E-4B2B540B3D29}" srcOrd="0" destOrd="0" presId="urn:microsoft.com/office/officeart/2005/8/layout/radial5"/>
    <dgm:cxn modelId="{329D2EA4-984E-4022-ABAD-0B536E449ED4}" type="presParOf" srcId="{5EBD13CD-280A-4183-A354-44D2C72C1503}" destId="{43BB02EF-9892-402F-A330-0222396FB460}" srcOrd="1" destOrd="0" presId="urn:microsoft.com/office/officeart/2005/8/layout/radial5"/>
    <dgm:cxn modelId="{46E7B3C5-79EB-463A-85E1-73AB5D9CCEC5}" type="presParOf" srcId="{43BB02EF-9892-402F-A330-0222396FB460}" destId="{83F228C3-A7E0-4222-896F-4F326F394142}" srcOrd="0" destOrd="0" presId="urn:microsoft.com/office/officeart/2005/8/layout/radial5"/>
    <dgm:cxn modelId="{636D77DC-AF49-45E2-8E1E-1D1888367D84}" type="presParOf" srcId="{5EBD13CD-280A-4183-A354-44D2C72C1503}" destId="{BAE44730-7826-4AD3-9931-3741E7F6E9E0}" srcOrd="2" destOrd="0" presId="urn:microsoft.com/office/officeart/2005/8/layout/radial5"/>
    <dgm:cxn modelId="{5567089C-5018-4679-A648-6BD99D5BBA06}" type="presParOf" srcId="{5EBD13CD-280A-4183-A354-44D2C72C1503}" destId="{A55A1CDD-9ABC-4D1B-BA58-DB003213C051}" srcOrd="3" destOrd="0" presId="urn:microsoft.com/office/officeart/2005/8/layout/radial5"/>
    <dgm:cxn modelId="{7FCA5BC7-9FF0-48A5-80D7-188E1F07FAA9}" type="presParOf" srcId="{A55A1CDD-9ABC-4D1B-BA58-DB003213C051}" destId="{B702A938-EA55-4D8B-98E3-FC98AA5212C4}" srcOrd="0" destOrd="0" presId="urn:microsoft.com/office/officeart/2005/8/layout/radial5"/>
    <dgm:cxn modelId="{BA77EE98-E4F3-45A9-A4FB-E5FA52D1E54F}" type="presParOf" srcId="{5EBD13CD-280A-4183-A354-44D2C72C1503}" destId="{4573234B-93DC-40FB-9BF3-866217588A49}" srcOrd="4" destOrd="0" presId="urn:microsoft.com/office/officeart/2005/8/layout/radial5"/>
    <dgm:cxn modelId="{9C775547-D8FE-48BC-8F4E-0EA487FB5C00}" type="presParOf" srcId="{5EBD13CD-280A-4183-A354-44D2C72C1503}" destId="{0BE13B2A-99AE-4B64-971A-EA1E4977ECD1}" srcOrd="5" destOrd="0" presId="urn:microsoft.com/office/officeart/2005/8/layout/radial5"/>
    <dgm:cxn modelId="{AABA994C-2E10-46EA-98F5-018E5D8B4586}" type="presParOf" srcId="{0BE13B2A-99AE-4B64-971A-EA1E4977ECD1}" destId="{FD50A936-8329-4524-827B-BD5361115AFF}" srcOrd="0" destOrd="0" presId="urn:microsoft.com/office/officeart/2005/8/layout/radial5"/>
    <dgm:cxn modelId="{024E620E-DEF9-4557-BA4F-17C9F00FB1E0}" type="presParOf" srcId="{5EBD13CD-280A-4183-A354-44D2C72C1503}" destId="{CB632D3E-967F-4357-9BF4-96A9A7CB37B8}" srcOrd="6" destOrd="0" presId="urn:microsoft.com/office/officeart/2005/8/layout/radial5"/>
    <dgm:cxn modelId="{6DB4E2AC-D51C-4834-A5EE-71C7564C351B}" type="presParOf" srcId="{5EBD13CD-280A-4183-A354-44D2C72C1503}" destId="{5F9CDD90-D960-460E-BF6D-31D9795F0689}" srcOrd="7" destOrd="0" presId="urn:microsoft.com/office/officeart/2005/8/layout/radial5"/>
    <dgm:cxn modelId="{2EDC591A-0AFF-4682-9423-E5C6B6AC8E4B}" type="presParOf" srcId="{5F9CDD90-D960-460E-BF6D-31D9795F0689}" destId="{DACC1E0F-C020-40C3-B20C-80A1C6D07382}" srcOrd="0" destOrd="0" presId="urn:microsoft.com/office/officeart/2005/8/layout/radial5"/>
    <dgm:cxn modelId="{08790BD2-A500-4037-8E95-0AF8401C2567}" type="presParOf" srcId="{5EBD13CD-280A-4183-A354-44D2C72C1503}" destId="{FFA7BB4C-A15B-4FC6-8893-4DC60E987B28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9AB729-0FC1-4ED4-833E-4B2B540B3D29}">
      <dsp:nvSpPr>
        <dsp:cNvPr id="0" name=""/>
        <dsp:cNvSpPr/>
      </dsp:nvSpPr>
      <dsp:spPr>
        <a:xfrm>
          <a:off x="2963718" y="2183147"/>
          <a:ext cx="2388203" cy="8789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세계를 선도하는 토종 국산 첨단정밀화학재료 특화기업</a:t>
          </a:r>
          <a:endParaRPr lang="ko-KR" altLang="en-US" sz="1100" kern="1200" dirty="0"/>
        </a:p>
      </dsp:txBody>
      <dsp:txXfrm>
        <a:off x="3313462" y="2311870"/>
        <a:ext cx="1688715" cy="621533"/>
      </dsp:txXfrm>
    </dsp:sp>
    <dsp:sp modelId="{43BB02EF-9892-402F-A330-0222396FB460}">
      <dsp:nvSpPr>
        <dsp:cNvPr id="0" name=""/>
        <dsp:cNvSpPr/>
      </dsp:nvSpPr>
      <dsp:spPr>
        <a:xfrm rot="5400000" flipV="1">
          <a:off x="3962597" y="1647467"/>
          <a:ext cx="430166" cy="4594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/>
        </a:p>
      </dsp:txBody>
      <dsp:txXfrm rot="10800000">
        <a:off x="4027122" y="1674836"/>
        <a:ext cx="301116" cy="275680"/>
      </dsp:txXfrm>
    </dsp:sp>
    <dsp:sp modelId="{BAE44730-7826-4AD3-9931-3741E7F6E9E0}">
      <dsp:nvSpPr>
        <dsp:cNvPr id="0" name=""/>
        <dsp:cNvSpPr/>
      </dsp:nvSpPr>
      <dsp:spPr>
        <a:xfrm>
          <a:off x="2926627" y="898050"/>
          <a:ext cx="2462384" cy="6312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공정개발</a:t>
          </a:r>
          <a:r>
            <a:rPr lang="ko-KR" altLang="en-US" sz="1100" kern="1200" dirty="0" smtClean="0">
              <a:latin typeface="굴림"/>
              <a:ea typeface="굴림"/>
            </a:rPr>
            <a:t>∙</a:t>
          </a:r>
          <a:r>
            <a:rPr lang="ko-KR" altLang="en-US" sz="1100" kern="1200" dirty="0" smtClean="0"/>
            <a:t>분석</a:t>
          </a:r>
          <a:r>
            <a:rPr lang="ko-KR" altLang="en-US" sz="1100" kern="1200" dirty="0" smtClean="0">
              <a:latin typeface="굴림"/>
              <a:ea typeface="굴림"/>
            </a:rPr>
            <a:t>∙양산∙품질관리 전과정의 유기적 연결 및 관리 시스템 확립</a:t>
          </a:r>
          <a:endParaRPr lang="ko-KR" altLang="en-US" sz="1100" kern="1200" dirty="0"/>
        </a:p>
      </dsp:txBody>
      <dsp:txXfrm>
        <a:off x="2957440" y="928863"/>
        <a:ext cx="2400758" cy="569585"/>
      </dsp:txXfrm>
    </dsp:sp>
    <dsp:sp modelId="{A55A1CDD-9ABC-4D1B-BA58-DB003213C051}">
      <dsp:nvSpPr>
        <dsp:cNvPr id="0" name=""/>
        <dsp:cNvSpPr/>
      </dsp:nvSpPr>
      <dsp:spPr>
        <a:xfrm flipH="1">
          <a:off x="5437318" y="2392903"/>
          <a:ext cx="303599" cy="4594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/>
        </a:p>
      </dsp:txBody>
      <dsp:txXfrm>
        <a:off x="5528398" y="2484797"/>
        <a:ext cx="212519" cy="275680"/>
      </dsp:txXfrm>
    </dsp:sp>
    <dsp:sp modelId="{4573234B-93DC-40FB-9BF3-866217588A49}">
      <dsp:nvSpPr>
        <dsp:cNvPr id="0" name=""/>
        <dsp:cNvSpPr/>
      </dsp:nvSpPr>
      <dsp:spPr>
        <a:xfrm>
          <a:off x="5845556" y="2320677"/>
          <a:ext cx="2435363" cy="6039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구성원의 능력을 최대한 도출할 수 있는 직장 분위기 및 환경 조성</a:t>
          </a:r>
          <a:endParaRPr lang="ko-KR" altLang="en-US" sz="1100" kern="1200" dirty="0"/>
        </a:p>
      </dsp:txBody>
      <dsp:txXfrm>
        <a:off x="5875037" y="2350158"/>
        <a:ext cx="2376401" cy="544956"/>
      </dsp:txXfrm>
    </dsp:sp>
    <dsp:sp modelId="{0BE13B2A-99AE-4B64-971A-EA1E4977ECD1}">
      <dsp:nvSpPr>
        <dsp:cNvPr id="0" name=""/>
        <dsp:cNvSpPr/>
      </dsp:nvSpPr>
      <dsp:spPr>
        <a:xfrm rot="16200000" flipV="1">
          <a:off x="3937456" y="3114568"/>
          <a:ext cx="440726" cy="4594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/>
        </a:p>
      </dsp:txBody>
      <dsp:txXfrm rot="-10800000">
        <a:off x="4003565" y="3272571"/>
        <a:ext cx="308508" cy="275680"/>
      </dsp:txXfrm>
    </dsp:sp>
    <dsp:sp modelId="{CB632D3E-967F-4357-9BF4-96A9A7CB37B8}">
      <dsp:nvSpPr>
        <dsp:cNvPr id="0" name=""/>
        <dsp:cNvSpPr/>
      </dsp:nvSpPr>
      <dsp:spPr>
        <a:xfrm>
          <a:off x="2764338" y="3677221"/>
          <a:ext cx="2786963" cy="5098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latin typeface="굴림"/>
              <a:ea typeface="굴림"/>
            </a:rPr>
            <a:t>주주∙사원∙경영진 전구성원의 이익이 조화롭게 구현되는 회사 경영</a:t>
          </a:r>
          <a:endParaRPr lang="ko-KR" altLang="en-US" sz="1100" kern="1200" dirty="0"/>
        </a:p>
      </dsp:txBody>
      <dsp:txXfrm>
        <a:off x="2789225" y="3702108"/>
        <a:ext cx="2737189" cy="460041"/>
      </dsp:txXfrm>
    </dsp:sp>
    <dsp:sp modelId="{5F9CDD90-D960-460E-BF6D-31D9795F0689}">
      <dsp:nvSpPr>
        <dsp:cNvPr id="0" name=""/>
        <dsp:cNvSpPr/>
      </dsp:nvSpPr>
      <dsp:spPr>
        <a:xfrm rot="10800000" flipH="1">
          <a:off x="2569159" y="2392903"/>
          <a:ext cx="377511" cy="4594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/>
        </a:p>
      </dsp:txBody>
      <dsp:txXfrm rot="10800000">
        <a:off x="2569159" y="2484797"/>
        <a:ext cx="264258" cy="275680"/>
      </dsp:txXfrm>
    </dsp:sp>
    <dsp:sp modelId="{FFA7BB4C-A15B-4FC6-8893-4DC60E987B28}">
      <dsp:nvSpPr>
        <dsp:cNvPr id="0" name=""/>
        <dsp:cNvSpPr/>
      </dsp:nvSpPr>
      <dsp:spPr>
        <a:xfrm>
          <a:off x="0" y="2320677"/>
          <a:ext cx="2504803" cy="6039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latin typeface="굴림"/>
              <a:ea typeface="굴림"/>
            </a:rPr>
            <a:t>고품질∙고효율∙생산단가절감을 위한 관련 자료 데이터베이스 구축</a:t>
          </a:r>
          <a:endParaRPr lang="ko-KR" altLang="en-US" sz="1100" kern="1200" dirty="0"/>
        </a:p>
      </dsp:txBody>
      <dsp:txXfrm>
        <a:off x="29481" y="2350158"/>
        <a:ext cx="2445841" cy="5449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151B-0ECC-4A27-975A-7FB7163BB3FF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BAA6-6E3F-4EAD-972F-B5D5AD39D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30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151B-0ECC-4A27-975A-7FB7163BB3FF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BAA6-6E3F-4EAD-972F-B5D5AD39D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913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151B-0ECC-4A27-975A-7FB7163BB3FF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BAA6-6E3F-4EAD-972F-B5D5AD39D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903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151B-0ECC-4A27-975A-7FB7163BB3FF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BAA6-6E3F-4EAD-972F-B5D5AD39D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40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151B-0ECC-4A27-975A-7FB7163BB3FF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BAA6-6E3F-4EAD-972F-B5D5AD39D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018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151B-0ECC-4A27-975A-7FB7163BB3FF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BAA6-6E3F-4EAD-972F-B5D5AD39D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489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151B-0ECC-4A27-975A-7FB7163BB3FF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BAA6-6E3F-4EAD-972F-B5D5AD39D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97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151B-0ECC-4A27-975A-7FB7163BB3FF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BAA6-6E3F-4EAD-972F-B5D5AD39D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48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151B-0ECC-4A27-975A-7FB7163BB3FF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BAA6-6E3F-4EAD-972F-B5D5AD39D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643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151B-0ECC-4A27-975A-7FB7163BB3FF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BAA6-6E3F-4EAD-972F-B5D5AD39D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94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151B-0ECC-4A27-975A-7FB7163BB3FF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BAA6-6E3F-4EAD-972F-B5D5AD39D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51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B151B-0ECC-4A27-975A-7FB7163BB3FF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5BAA6-6E3F-4EAD-972F-B5D5AD39D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79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klee@cmdl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1287853008"/>
              </p:ext>
            </p:extLst>
          </p:nvPr>
        </p:nvGraphicFramePr>
        <p:xfrm>
          <a:off x="467544" y="-675456"/>
          <a:ext cx="828092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7504" y="116632"/>
            <a:ext cx="707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ko-KR" altLang="en-US" sz="1200" dirty="0" smtClean="0"/>
              <a:t>비전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4077072"/>
            <a:ext cx="424667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ko-KR" altLang="en-US" sz="1200" dirty="0" smtClean="0"/>
              <a:t>사업의 </a:t>
            </a:r>
            <a:r>
              <a:rPr lang="en-US" altLang="ko-KR" sz="1200" dirty="0" smtClean="0"/>
              <a:t>Key word&gt;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-2019.07.01</a:t>
            </a:r>
            <a:r>
              <a:rPr lang="ko-KR" altLang="en-US" sz="1200" dirty="0" smtClean="0"/>
              <a:t>을 회사 발전의 도약을 위한 </a:t>
            </a:r>
            <a:r>
              <a:rPr lang="en-US" altLang="ko-KR" sz="1200" dirty="0" smtClean="0"/>
              <a:t>‘</a:t>
            </a:r>
            <a:r>
              <a:rPr lang="ko-KR" altLang="en-US" sz="1200" dirty="0" smtClean="0"/>
              <a:t>제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창설일</a:t>
            </a:r>
            <a:r>
              <a:rPr lang="en-US" altLang="ko-KR" sz="1200" dirty="0" smtClean="0"/>
              <a:t>’</a:t>
            </a:r>
            <a:r>
              <a:rPr lang="ko-KR" altLang="en-US" sz="1200" dirty="0" smtClean="0"/>
              <a:t>로 선언</a:t>
            </a:r>
            <a:endParaRPr lang="en-US" altLang="ko-KR" sz="1200" dirty="0" smtClean="0"/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첨단정밀화학 </a:t>
            </a:r>
            <a:r>
              <a:rPr lang="en-US" altLang="ko-KR" sz="1200" dirty="0" smtClean="0"/>
              <a:t>OLED </a:t>
            </a:r>
            <a:r>
              <a:rPr lang="ko-KR" altLang="en-US" sz="1200" dirty="0" smtClean="0"/>
              <a:t>소재</a:t>
            </a:r>
            <a:r>
              <a:rPr lang="ko-KR" altLang="en-US" sz="1200" dirty="0" smtClean="0">
                <a:ea typeface="굴림"/>
              </a:rPr>
              <a:t>∙</a:t>
            </a:r>
            <a:r>
              <a:rPr lang="ko-KR" altLang="en-US" sz="1200" dirty="0" smtClean="0"/>
              <a:t>재료 양산</a:t>
            </a:r>
            <a:endParaRPr lang="en-US" altLang="ko-KR" sz="1200" dirty="0" smtClean="0"/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세계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등 기술의 정제기 </a:t>
            </a:r>
            <a:r>
              <a:rPr lang="ko-KR" altLang="en-US" sz="1200" dirty="0" smtClean="0">
                <a:latin typeface="+mn-ea"/>
              </a:rPr>
              <a:t>제작∙판매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-</a:t>
            </a:r>
            <a:r>
              <a:rPr lang="ko-KR" altLang="en-US" sz="1200" dirty="0"/>
              <a:t>견실한 공정개발∙품질관리 체제 구축</a:t>
            </a:r>
            <a:endParaRPr lang="en-US" altLang="ko-KR" sz="1200" dirty="0"/>
          </a:p>
          <a:p>
            <a:r>
              <a:rPr lang="en-US" altLang="ko-KR" sz="1200" dirty="0"/>
              <a:t>-15</a:t>
            </a:r>
            <a:r>
              <a:rPr lang="ko-KR" altLang="en-US" sz="1200" dirty="0"/>
              <a:t>년여 축적한 </a:t>
            </a:r>
            <a:r>
              <a:rPr lang="en-US" altLang="ko-KR" sz="1200" dirty="0"/>
              <a:t>R&amp;D </a:t>
            </a:r>
            <a:r>
              <a:rPr lang="ko-KR" altLang="en-US" sz="1200" dirty="0"/>
              <a:t>노하우와 데이터 자산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948542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16632"/>
            <a:ext cx="5072222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ko-KR" altLang="en-US" sz="1200" dirty="0" smtClean="0"/>
              <a:t>연혁</a:t>
            </a:r>
            <a:r>
              <a:rPr lang="en-US" altLang="ko-KR" sz="1200" dirty="0" smtClean="0"/>
              <a:t>&gt;</a:t>
            </a:r>
          </a:p>
          <a:p>
            <a:endParaRPr lang="en-US" altLang="ko-KR" sz="1200" dirty="0"/>
          </a:p>
          <a:p>
            <a:r>
              <a:rPr lang="en-US" altLang="ko-KR" sz="1200" dirty="0"/>
              <a:t>2006.6 </a:t>
            </a:r>
            <a:r>
              <a:rPr lang="ko-KR" altLang="ko-KR" sz="1200" dirty="0" smtClean="0"/>
              <a:t>설립</a:t>
            </a:r>
            <a:endParaRPr lang="en-US" altLang="ko-KR" sz="1200" dirty="0" smtClean="0"/>
          </a:p>
          <a:p>
            <a:endParaRPr lang="ko-KR" altLang="ko-KR" sz="1200" dirty="0"/>
          </a:p>
          <a:p>
            <a:r>
              <a:rPr lang="en-US" altLang="ko-KR" sz="1200" dirty="0"/>
              <a:t>2007.9 </a:t>
            </a:r>
            <a:r>
              <a:rPr lang="ko-KR" altLang="ko-KR" sz="1200" dirty="0"/>
              <a:t>벤처 기업 인증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2007.12 </a:t>
            </a:r>
            <a:r>
              <a:rPr lang="ko-KR" altLang="ko-KR" sz="1200" dirty="0"/>
              <a:t>기업부설연구소 인증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2009.6 </a:t>
            </a:r>
            <a:r>
              <a:rPr lang="ko-KR" altLang="ko-KR" sz="1200" dirty="0"/>
              <a:t>회사 이전</a:t>
            </a:r>
            <a:r>
              <a:rPr lang="en-US" altLang="ko-KR" sz="1200" dirty="0"/>
              <a:t>(</a:t>
            </a:r>
            <a:r>
              <a:rPr lang="ko-KR" altLang="ko-KR" sz="1200" dirty="0"/>
              <a:t>경기도 성남시 중원구 소재</a:t>
            </a:r>
            <a:r>
              <a:rPr lang="en-US" altLang="ko-KR" sz="1200" dirty="0"/>
              <a:t>)</a:t>
            </a:r>
            <a:endParaRPr lang="ko-KR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2010.5 </a:t>
            </a:r>
            <a:r>
              <a:rPr lang="en-US" altLang="ko-KR" sz="1200" dirty="0"/>
              <a:t>INNOBIZ </a:t>
            </a:r>
            <a:r>
              <a:rPr lang="ko-KR" altLang="ko-KR" sz="1200" dirty="0"/>
              <a:t>인증 획득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2012.5 </a:t>
            </a:r>
            <a:r>
              <a:rPr lang="en-US" altLang="ko-KR" sz="1200" dirty="0"/>
              <a:t>ISO9001/140001 </a:t>
            </a:r>
            <a:r>
              <a:rPr lang="ko-KR" altLang="ko-KR" sz="1200" dirty="0"/>
              <a:t>인증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2012. 12 </a:t>
            </a:r>
            <a:r>
              <a:rPr lang="ko-KR" altLang="ko-KR" sz="1200" dirty="0"/>
              <a:t>코스닥 상장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2013.4 </a:t>
            </a:r>
            <a:r>
              <a:rPr lang="ko-KR" altLang="ko-KR" sz="1200" dirty="0"/>
              <a:t>성남사옥 완공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2013.5 </a:t>
            </a:r>
            <a:r>
              <a:rPr lang="ko-KR" altLang="ko-KR" sz="1200" dirty="0"/>
              <a:t>공정안전관리</a:t>
            </a:r>
            <a:r>
              <a:rPr lang="en-US" altLang="ko-KR" sz="1200" dirty="0"/>
              <a:t>(PSM) </a:t>
            </a:r>
            <a:r>
              <a:rPr lang="ko-KR" altLang="ko-KR" sz="1200" dirty="0"/>
              <a:t>승인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2013.6 </a:t>
            </a:r>
            <a:r>
              <a:rPr lang="ko-KR" altLang="ko-KR" sz="1200" dirty="0"/>
              <a:t>천안공장 완공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2015.3 </a:t>
            </a:r>
            <a:r>
              <a:rPr lang="ko-KR" altLang="ko-KR" sz="1200" dirty="0"/>
              <a:t>상호변경</a:t>
            </a:r>
            <a:r>
              <a:rPr lang="en-US" altLang="ko-KR" sz="1200" dirty="0"/>
              <a:t>: </a:t>
            </a:r>
            <a:r>
              <a:rPr lang="ko-KR" altLang="ko-KR" sz="1200" dirty="0"/>
              <a:t>주식회사 </a:t>
            </a:r>
            <a:r>
              <a:rPr lang="ko-KR" altLang="ko-KR" sz="1200" dirty="0" err="1"/>
              <a:t>씨에스엘쏠라</a:t>
            </a:r>
            <a:r>
              <a:rPr lang="en-US" altLang="ko-KR" sz="1200" dirty="0"/>
              <a:t>-&gt;</a:t>
            </a:r>
            <a:r>
              <a:rPr lang="ko-KR" altLang="ko-KR" sz="1200" dirty="0"/>
              <a:t>주식회사 </a:t>
            </a:r>
            <a:r>
              <a:rPr lang="ko-KR" altLang="ko-KR" sz="1200" dirty="0" err="1"/>
              <a:t>엠비케이</a:t>
            </a:r>
            <a:endParaRPr lang="ko-KR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2017.1 </a:t>
            </a:r>
            <a:r>
              <a:rPr lang="ko-KR" altLang="ko-KR" sz="1200" dirty="0"/>
              <a:t>상호변경</a:t>
            </a:r>
            <a:r>
              <a:rPr lang="en-US" altLang="ko-KR" sz="1200" dirty="0"/>
              <a:t>: </a:t>
            </a:r>
            <a:r>
              <a:rPr lang="ko-KR" altLang="ko-KR" sz="1200" dirty="0"/>
              <a:t>주식회사 </a:t>
            </a:r>
            <a:r>
              <a:rPr lang="ko-KR" altLang="ko-KR" sz="1200" dirty="0" err="1"/>
              <a:t>엠비케이</a:t>
            </a:r>
            <a:r>
              <a:rPr lang="en-US" altLang="ko-KR" sz="1200" dirty="0"/>
              <a:t>-&gt;</a:t>
            </a:r>
            <a:r>
              <a:rPr lang="ko-KR" altLang="ko-KR" sz="1200" dirty="0"/>
              <a:t>주식회사 </a:t>
            </a:r>
            <a:r>
              <a:rPr lang="ko-KR" altLang="ko-KR" sz="1200" dirty="0" err="1"/>
              <a:t>스킨앤스킨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2017.3 </a:t>
            </a:r>
            <a:r>
              <a:rPr lang="ko-KR" altLang="ko-KR" sz="1200" dirty="0"/>
              <a:t>단순 </a:t>
            </a:r>
            <a:r>
              <a:rPr lang="ko-KR" altLang="ko-KR" sz="1200" dirty="0" err="1"/>
              <a:t>물적분할</a:t>
            </a:r>
            <a:r>
              <a:rPr lang="en-US" altLang="ko-KR" sz="1200" dirty="0"/>
              <a:t>(</a:t>
            </a:r>
            <a:r>
              <a:rPr lang="ko-KR" altLang="ko-KR" sz="1200" dirty="0" err="1"/>
              <a:t>찬안공장</a:t>
            </a:r>
            <a:r>
              <a:rPr lang="en-US" altLang="ko-KR" sz="1200" dirty="0"/>
              <a:t> OLED</a:t>
            </a:r>
            <a:r>
              <a:rPr lang="ko-KR" altLang="ko-KR" sz="1200" dirty="0"/>
              <a:t>용 유기물질</a:t>
            </a:r>
            <a:r>
              <a:rPr lang="en-US" altLang="ko-KR" sz="1200" dirty="0"/>
              <a:t> OEM </a:t>
            </a:r>
            <a:r>
              <a:rPr lang="ko-KR" altLang="ko-KR" sz="1200" dirty="0"/>
              <a:t>전문 생산</a:t>
            </a:r>
            <a:r>
              <a:rPr lang="en-US" altLang="ko-KR" sz="1200" dirty="0"/>
              <a:t>)</a:t>
            </a:r>
            <a:r>
              <a:rPr lang="ko-KR" altLang="ko-KR" sz="1200" dirty="0"/>
              <a:t>실시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2019.7 </a:t>
            </a:r>
            <a:r>
              <a:rPr lang="ko-KR" altLang="ko-KR" sz="1200" dirty="0" err="1"/>
              <a:t>씨엠디엘</a:t>
            </a:r>
            <a:r>
              <a:rPr lang="ko-KR" altLang="ko-KR" sz="1200" dirty="0"/>
              <a:t> 출범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44331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16632"/>
            <a:ext cx="411042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ko-KR" altLang="en-US" sz="1200" dirty="0" err="1" smtClean="0"/>
              <a:t>오시는길</a:t>
            </a:r>
            <a:r>
              <a:rPr lang="en-US" altLang="ko-KR" sz="1200" dirty="0" smtClean="0"/>
              <a:t>&gt;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천안본사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충청남도 천안시 </a:t>
            </a:r>
            <a:r>
              <a:rPr lang="ko-KR" altLang="en-US" sz="1200" dirty="0" err="1" smtClean="0"/>
              <a:t>동남구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성남면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5</a:t>
            </a:r>
            <a:r>
              <a:rPr lang="ko-KR" altLang="en-US" sz="1200" dirty="0" smtClean="0"/>
              <a:t>산단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로 </a:t>
            </a:r>
            <a:r>
              <a:rPr lang="en-US" altLang="ko-KR" sz="1200" dirty="0" smtClean="0"/>
              <a:t>107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</a:t>
            </a:r>
            <a:r>
              <a:rPr lang="ko-KR" altLang="en-US" sz="1200" dirty="0" smtClean="0"/>
              <a:t>충청남도 천안시 </a:t>
            </a:r>
            <a:r>
              <a:rPr lang="ko-KR" altLang="en-US" sz="1200" dirty="0" err="1" smtClean="0"/>
              <a:t>동남구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성남면</a:t>
            </a:r>
            <a:r>
              <a:rPr lang="ko-KR" altLang="en-US" sz="1200" dirty="0" smtClean="0"/>
              <a:t> 대화리 </a:t>
            </a:r>
            <a:r>
              <a:rPr lang="en-US" altLang="ko-KR" sz="1200" dirty="0" smtClean="0"/>
              <a:t>371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Tel)041-563-5400, Fax)041-563-5401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성남사무소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경기도 성남시 중원구 </a:t>
            </a:r>
            <a:r>
              <a:rPr lang="ko-KR" altLang="en-US" sz="1200" dirty="0" err="1" smtClean="0"/>
              <a:t>갈마치로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176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</a:t>
            </a:r>
            <a:r>
              <a:rPr lang="ko-KR" altLang="en-US" sz="1200" dirty="0" smtClean="0"/>
              <a:t>경기도 성남시 중원구 상대원동 </a:t>
            </a:r>
            <a:r>
              <a:rPr lang="en-US" altLang="ko-KR" sz="1200" dirty="0" smtClean="0"/>
              <a:t>510-9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Tel)031-734-5400</a:t>
            </a:r>
            <a:r>
              <a:rPr lang="en-US" altLang="ko-KR" sz="1200" dirty="0"/>
              <a:t>, </a:t>
            </a:r>
            <a:r>
              <a:rPr lang="en-US" altLang="ko-KR" sz="1200" dirty="0" smtClean="0"/>
              <a:t>Fax)031-732-1954</a:t>
            </a:r>
          </a:p>
          <a:p>
            <a:endParaRPr lang="en-US" altLang="ko-KR" sz="1200" dirty="0"/>
          </a:p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네이버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지도로 추가할 수 있나요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?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007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5" y="116632"/>
            <a:ext cx="885698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ko-KR" altLang="en-US" sz="1200" dirty="0" smtClean="0"/>
              <a:t>화학사업</a:t>
            </a:r>
            <a:r>
              <a:rPr lang="en-US" altLang="ko-KR" sz="1200" dirty="0" smtClean="0"/>
              <a:t>&gt;</a:t>
            </a:r>
          </a:p>
          <a:p>
            <a:endParaRPr lang="en-US" altLang="ko-KR" sz="1200" dirty="0"/>
          </a:p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여 년간의 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OLED </a:t>
            </a:r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소재의 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합성 공정기술을 바탕으로 반응 및 정제 공정을 컨트롤하여 초고순도의 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OLED 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화학제품 등을 </a:t>
            </a:r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고객 사양으로 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양산 공급하고 있습니다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ko-K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반응에 투입되는 원자재의 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Spec.  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설정 및 관리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(IQC)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반응 및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케미컬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정제 최적 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 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관리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(PQC), </a:t>
            </a:r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등을 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통하여 최종적으로 고객만족을 위한 출하 관리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(OQC) 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할 수 있는 </a:t>
            </a:r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품질 관리 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및 품질 보증에 이르는 완벽한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토탈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솔루션을 제공하고 있습니다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altLang="ko-K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사업 다각화 측면에서 태양 전지 재료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(DSSC, OPV)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관련 정부과제를 수행하고 있습니다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ko-K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실험실 사진</a:t>
            </a:r>
            <a:r>
              <a:rPr lang="en-US" altLang="ko-KR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추후 제공 예정</a:t>
            </a:r>
            <a:r>
              <a:rPr lang="en-US" altLang="ko-KR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ko-KR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100g~1kg scale </a:t>
            </a:r>
            <a:r>
              <a:rPr lang="ko-KR" alt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반응기</a:t>
            </a:r>
            <a:r>
              <a:rPr lang="en-US" altLang="ko-KR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(30L) </a:t>
            </a:r>
            <a:r>
              <a:rPr lang="ko-KR" alt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보유</a:t>
            </a:r>
            <a:endParaRPr lang="en-US" altLang="ko-KR" sz="12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00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5" y="116632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ko-KR" altLang="en-US" sz="1200" dirty="0" smtClean="0"/>
              <a:t>장비사업</a:t>
            </a:r>
            <a:r>
              <a:rPr lang="en-US" altLang="ko-KR" sz="1200" dirty="0" smtClean="0"/>
              <a:t>&gt;</a:t>
            </a:r>
          </a:p>
          <a:p>
            <a:endParaRPr lang="en-US" altLang="ko-KR" sz="1200" dirty="0"/>
          </a:p>
          <a:p>
            <a:endParaRPr lang="en-US" altLang="ko-KR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347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5" y="116632"/>
            <a:ext cx="885698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ko-KR" altLang="en-US" sz="1200" dirty="0" smtClean="0"/>
              <a:t>공장</a:t>
            </a:r>
            <a:r>
              <a:rPr lang="en-US" altLang="ko-KR" sz="1200" dirty="0" smtClean="0"/>
              <a:t>&gt;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공장소개</a:t>
            </a:r>
            <a:endParaRPr lang="en-US" altLang="ko-KR" sz="1200" dirty="0" smtClean="0"/>
          </a:p>
          <a:p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씨엠디엘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천안공장은 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2013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년 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월에 완공되었으며 시장 진입 장벽이 높은 </a:t>
            </a:r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전자재료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OLED 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소재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를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전문적으로 생산 공급하고 있습니다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전용 면적 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7300m3</a:t>
            </a:r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의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부지에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합성동과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승화정제동으로</a:t>
            </a:r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구분되며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설비는 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0.3m3 ~ 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6m3</a:t>
            </a:r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의 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 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및 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G/L 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반응기 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기를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갖추고 있으며 </a:t>
            </a:r>
            <a:r>
              <a:rPr lang="ko-KR" alt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합성품</a:t>
            </a:r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기준  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톤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월 규모로 생산 가능합니다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생산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Capa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를 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증가시키기 위해 지속적으로 설비투자를 하고 있습니다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ko-KR" sz="1200" dirty="0" smtClean="0"/>
          </a:p>
          <a:p>
            <a:r>
              <a:rPr lang="ko-KR" alt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공장 </a:t>
            </a:r>
            <a:r>
              <a:rPr lang="ko-KR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사진</a:t>
            </a:r>
            <a:r>
              <a:rPr lang="en-US" altLang="ko-K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추후 제공 예정</a:t>
            </a:r>
            <a:r>
              <a:rPr lang="en-US" altLang="ko-K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생산공정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반응 공정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원료 투입하여 최적의 반응 온도와 시간 설정 </a:t>
            </a:r>
            <a:r>
              <a:rPr lang="en-US" altLang="ko-KR" sz="1200" dirty="0" smtClean="0"/>
              <a:t>/ HPLC, GC </a:t>
            </a:r>
            <a:r>
              <a:rPr lang="ko-KR" altLang="en-US" sz="1200" dirty="0" smtClean="0"/>
              <a:t>모니터링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여과 및 정제공정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고상 제품을 고순도화하기 위한 화학 정제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건조 공정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고상 제품에 남아있는 유기용제 및 수분을 제거하기 위해 온수 가열 방식 진공 건조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승화정제 공정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제품에 남아있는 미량의 수분 제거와 초고순도화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endParaRPr lang="en-US" altLang="ko-KR" sz="1200" dirty="0"/>
          </a:p>
          <a:p>
            <a:r>
              <a:rPr lang="ko-KR" alt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공정 </a:t>
            </a:r>
            <a:r>
              <a:rPr lang="ko-KR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사진</a:t>
            </a:r>
            <a:r>
              <a:rPr lang="en-US" altLang="ko-K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추후 제공 예정</a:t>
            </a:r>
            <a:r>
              <a:rPr lang="en-US" altLang="ko-K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035802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16632"/>
            <a:ext cx="741420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ko-KR" altLang="en-US" sz="1200" dirty="0" smtClean="0"/>
              <a:t>인재채용</a:t>
            </a:r>
            <a:r>
              <a:rPr lang="en-US" altLang="ko-KR" sz="1200" dirty="0" smtClean="0"/>
              <a:t>&gt;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앞서가는 기업 </a:t>
            </a:r>
            <a:r>
              <a:rPr lang="en-US" altLang="ko-KR" sz="1200" dirty="0" smtClean="0"/>
              <a:t>CMDL </a:t>
            </a:r>
            <a:r>
              <a:rPr lang="en-US" altLang="ko-KR" sz="1200" dirty="0" err="1" smtClean="0"/>
              <a:t>CO.,Ltd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에서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미래를 함께 할 우수한 인재를 선발하고 있습니다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지원방법</a:t>
            </a:r>
            <a:endParaRPr lang="en-US" altLang="ko-KR" sz="1200" dirty="0" smtClean="0"/>
          </a:p>
          <a:p>
            <a:pPr marL="342900" indent="-342900">
              <a:buAutoNum type="arabicPeriod"/>
            </a:pPr>
            <a:r>
              <a:rPr lang="ko-KR" altLang="en-US" sz="1200" dirty="0" smtClean="0"/>
              <a:t>하단에 있는 이력서를 </a:t>
            </a:r>
            <a:r>
              <a:rPr lang="en-US" altLang="ko-KR" sz="1200" dirty="0" smtClean="0"/>
              <a:t>Download </a:t>
            </a:r>
            <a:r>
              <a:rPr lang="ko-KR" altLang="en-US" sz="1200" dirty="0" smtClean="0"/>
              <a:t>하세요</a:t>
            </a:r>
            <a:r>
              <a:rPr lang="en-US" altLang="ko-KR" sz="12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200" dirty="0" smtClean="0"/>
              <a:t>이력서 작성시 </a:t>
            </a:r>
            <a:r>
              <a:rPr lang="en-US" altLang="ko-KR" sz="1200" dirty="0" smtClean="0"/>
              <a:t>‘</a:t>
            </a:r>
            <a:r>
              <a:rPr lang="ko-KR" altLang="en-US" sz="1200" dirty="0" smtClean="0"/>
              <a:t>자기소개서</a:t>
            </a:r>
            <a:r>
              <a:rPr lang="en-US" altLang="ko-KR" sz="1200" dirty="0" smtClean="0"/>
              <a:t>’</a:t>
            </a:r>
            <a:r>
              <a:rPr lang="ko-KR" altLang="en-US" sz="1200" dirty="0" smtClean="0"/>
              <a:t>에는 경력직은 경력위주로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신입직원은 자기소개서 위주로 작성해주세요</a:t>
            </a:r>
            <a:r>
              <a:rPr lang="en-US" altLang="ko-KR" sz="12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200" dirty="0" smtClean="0"/>
              <a:t>이력서 작성 </a:t>
            </a:r>
            <a:r>
              <a:rPr lang="ko-KR" altLang="en-US" sz="1200" dirty="0" err="1" smtClean="0"/>
              <a:t>완료시</a:t>
            </a:r>
            <a:r>
              <a:rPr lang="ko-KR" altLang="en-US" sz="1200" dirty="0" smtClean="0"/>
              <a:t> </a:t>
            </a:r>
            <a:r>
              <a:rPr lang="en-US" altLang="ko-KR" sz="1200" dirty="0" smtClean="0">
                <a:hlinkClick r:id="rId2"/>
              </a:rPr>
              <a:t>dklee@cmdl.com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으로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온라인 지원을 하세요</a:t>
            </a:r>
            <a:r>
              <a:rPr lang="en-US" altLang="ko-KR" sz="1200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sz="1200" dirty="0"/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복리후생</a:t>
            </a:r>
            <a:endParaRPr lang="en-US" altLang="ko-KR" sz="1200" dirty="0" smtClean="0"/>
          </a:p>
          <a:p>
            <a:pPr marL="342900" indent="-342900">
              <a:buAutoNum type="arabicPeriod"/>
            </a:pPr>
            <a:r>
              <a:rPr lang="ko-KR" altLang="en-US" sz="1200" dirty="0" smtClean="0"/>
              <a:t>연차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정기휴가</a:t>
            </a:r>
            <a:endParaRPr lang="en-US" altLang="ko-KR" sz="1200" dirty="0" smtClean="0"/>
          </a:p>
          <a:p>
            <a:pPr marL="342900" indent="-342900">
              <a:buAutoNum type="arabicPeriod"/>
            </a:pPr>
            <a:r>
              <a:rPr lang="ko-KR" altLang="en-US" sz="1200" dirty="0" smtClean="0"/>
              <a:t>건강관리지원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건강검진</a:t>
            </a:r>
            <a:endParaRPr lang="en-US" altLang="ko-KR" sz="1200" dirty="0" smtClean="0"/>
          </a:p>
          <a:p>
            <a:pPr marL="342900" indent="-342900">
              <a:buAutoNum type="arabicPeriod"/>
            </a:pPr>
            <a:r>
              <a:rPr lang="ko-KR" altLang="en-US" sz="1200" dirty="0" smtClean="0"/>
              <a:t>생활안정지원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기숙사운영</a:t>
            </a:r>
            <a:endParaRPr lang="en-US" altLang="ko-KR" sz="1200" dirty="0" smtClean="0"/>
          </a:p>
          <a:p>
            <a:pPr marL="342900" indent="-342900">
              <a:buAutoNum type="arabicPeriod"/>
            </a:pPr>
            <a:r>
              <a:rPr lang="ko-KR" altLang="en-US" sz="1200" dirty="0" smtClean="0"/>
              <a:t>생활편의지원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중식비제공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석식제공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근무복제공</a:t>
            </a:r>
            <a:endParaRPr lang="en-US" altLang="ko-KR" sz="1200" dirty="0" smtClean="0"/>
          </a:p>
          <a:p>
            <a:pPr marL="342900" indent="-342900">
              <a:buAutoNum type="arabicPeriod"/>
            </a:pPr>
            <a:r>
              <a:rPr lang="ko-KR" altLang="en-US" sz="1200" dirty="0" smtClean="0"/>
              <a:t>경조사지원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각종경조금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경조휴가제</a:t>
            </a:r>
            <a:endParaRPr lang="en-US" altLang="ko-KR" sz="1200" dirty="0" smtClean="0"/>
          </a:p>
          <a:p>
            <a:pPr marL="342900" indent="-342900">
              <a:buAutoNum type="arabicPeriod"/>
            </a:pPr>
            <a:r>
              <a:rPr lang="ko-KR" altLang="en-US" sz="1200" dirty="0" smtClean="0"/>
              <a:t>사내편의시설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체력단련실운영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휴게실</a:t>
            </a:r>
            <a:endParaRPr lang="en-US" altLang="ko-KR" sz="1200" dirty="0" smtClean="0"/>
          </a:p>
          <a:p>
            <a:pPr marL="342900" indent="-342900">
              <a:buAutoNum type="arabicPeriod"/>
            </a:pPr>
            <a:r>
              <a:rPr lang="ko-KR" altLang="en-US" sz="1200" dirty="0" smtClean="0"/>
              <a:t>장기근속자 개인연금 지원</a:t>
            </a: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/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채용절차</a:t>
            </a:r>
            <a:endParaRPr lang="en-US" altLang="ko-KR" sz="1200" dirty="0" smtClean="0"/>
          </a:p>
          <a:p>
            <a:endParaRPr lang="en-US" altLang="ko-KR" sz="1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645024"/>
            <a:ext cx="5688632" cy="179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724128" y="4901844"/>
            <a:ext cx="43236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ko-KR" altLang="en-US" sz="1200" dirty="0" smtClean="0"/>
              <a:t>상황에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따라 채용절차는 다소 변경될 수 있습니다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 typeface="Arial" charset="0"/>
              <a:buChar char="•"/>
            </a:pPr>
            <a:r>
              <a:rPr lang="ko-KR" altLang="en-US" sz="1200" dirty="0" err="1" smtClean="0"/>
              <a:t>입사확정자에</a:t>
            </a:r>
            <a:r>
              <a:rPr lang="ko-KR" altLang="en-US" sz="1200" dirty="0" smtClean="0"/>
              <a:t> 한해서 </a:t>
            </a:r>
            <a:r>
              <a:rPr lang="ko-KR" altLang="en-US" sz="1200" dirty="0" err="1" smtClean="0"/>
              <a:t>인사팀에서</a:t>
            </a:r>
            <a:r>
              <a:rPr lang="ko-KR" altLang="en-US" sz="1200" dirty="0" smtClean="0"/>
              <a:t> 별도로 전화통보 합니다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07504" y="5661248"/>
            <a:ext cx="231024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-</a:t>
            </a:r>
            <a:r>
              <a:rPr lang="ko-KR" altLang="en-US" sz="1200" dirty="0" err="1" smtClean="0"/>
              <a:t>채용시</a:t>
            </a:r>
            <a:r>
              <a:rPr lang="ko-KR" altLang="en-US" sz="1200" dirty="0" smtClean="0"/>
              <a:t> 제출서류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졸업증명서 및 성적증명서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경력증명서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경력사원 해당</a:t>
            </a:r>
            <a:r>
              <a:rPr lang="en-US" altLang="ko-KR" sz="1200" dirty="0" smtClean="0"/>
              <a:t>)</a:t>
            </a:r>
          </a:p>
          <a:p>
            <a:pPr marL="228600" indent="-228600">
              <a:buAutoNum type="arabicPeriod"/>
            </a:pPr>
            <a:r>
              <a:rPr lang="en-US" altLang="ko-KR" sz="1200" dirty="0" smtClean="0"/>
              <a:t>TOEIC </a:t>
            </a:r>
            <a:r>
              <a:rPr lang="ko-KR" altLang="en-US" sz="1200" dirty="0" smtClean="0"/>
              <a:t>성적표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해당자 제출</a:t>
            </a:r>
            <a:r>
              <a:rPr lang="en-US" altLang="ko-KR" sz="1200" dirty="0" smtClean="0"/>
              <a:t>)</a:t>
            </a:r>
          </a:p>
          <a:p>
            <a:pPr marL="228600" indent="-228600">
              <a:buAutoNum type="arabicPeriod"/>
            </a:pPr>
            <a:r>
              <a:rPr lang="ko-KR" altLang="en-US" sz="1200" dirty="0" smtClean="0"/>
              <a:t>각종 자격증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소자자에</a:t>
            </a:r>
            <a:r>
              <a:rPr lang="ko-KR" altLang="en-US" sz="1200" dirty="0" smtClean="0"/>
              <a:t> 한함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08604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527</Words>
  <Application>Microsoft Office PowerPoint</Application>
  <PresentationFormat>화면 슬라이드 쇼(4:3)</PresentationFormat>
  <Paragraphs>96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15</cp:revision>
  <dcterms:created xsi:type="dcterms:W3CDTF">2019-10-01T07:00:17Z</dcterms:created>
  <dcterms:modified xsi:type="dcterms:W3CDTF">2019-10-02T05:32:05Z</dcterms:modified>
</cp:coreProperties>
</file>