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60" r:id="rId1"/>
  </p:sldMasterIdLst>
  <p:notesMasterIdLst>
    <p:notesMasterId r:id="rId34"/>
  </p:notesMasterIdLst>
  <p:sldIdLst>
    <p:sldId id="256" r:id="rId2"/>
    <p:sldId id="317" r:id="rId3"/>
    <p:sldId id="265" r:id="rId4"/>
    <p:sldId id="305" r:id="rId5"/>
    <p:sldId id="311" r:id="rId6"/>
    <p:sldId id="306" r:id="rId7"/>
    <p:sldId id="307" r:id="rId8"/>
    <p:sldId id="308" r:id="rId9"/>
    <p:sldId id="309" r:id="rId10"/>
    <p:sldId id="310" r:id="rId11"/>
    <p:sldId id="312" r:id="rId12"/>
    <p:sldId id="313" r:id="rId13"/>
    <p:sldId id="314" r:id="rId14"/>
    <p:sldId id="315" r:id="rId15"/>
    <p:sldId id="316" r:id="rId16"/>
    <p:sldId id="318" r:id="rId17"/>
    <p:sldId id="319" r:id="rId18"/>
    <p:sldId id="320" r:id="rId19"/>
    <p:sldId id="321" r:id="rId20"/>
    <p:sldId id="322" r:id="rId21"/>
    <p:sldId id="323" r:id="rId22"/>
    <p:sldId id="324" r:id="rId23"/>
    <p:sldId id="328" r:id="rId24"/>
    <p:sldId id="327" r:id="rId25"/>
    <p:sldId id="325" r:id="rId26"/>
    <p:sldId id="329" r:id="rId27"/>
    <p:sldId id="330" r:id="rId28"/>
    <p:sldId id="331" r:id="rId29"/>
    <p:sldId id="333" r:id="rId30"/>
    <p:sldId id="334" r:id="rId31"/>
    <p:sldId id="335" r:id="rId32"/>
    <p:sldId id="275" r:id="rId33"/>
  </p:sldIdLst>
  <p:sldSz cx="6858000" cy="9906000" type="A4"/>
  <p:notesSz cx="6858000" cy="9144000"/>
  <p:embeddedFontLst>
    <p:embeddedFont>
      <p:font typeface="Consolas" panose="020B0609020204030204" pitchFamily="49" charset="0"/>
      <p:regular r:id="rId35"/>
      <p:bold r:id="rId36"/>
      <p:italic r:id="rId37"/>
      <p:boldItalic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07" autoAdjust="0"/>
    <p:restoredTop sz="94683" autoAdjust="0"/>
  </p:normalViewPr>
  <p:slideViewPr>
    <p:cSldViewPr snapToGrid="0">
      <p:cViewPr>
        <p:scale>
          <a:sx n="55" d="100"/>
          <a:sy n="55" d="100"/>
        </p:scale>
        <p:origin x="1560" y="2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B90FE-85E4-46E8-8F24-1938B9237321}" type="datetimeFigureOut">
              <a:rPr lang="en-IN" smtClean="0"/>
              <a:t>16-12-2024</a:t>
            </a:fld>
            <a:endParaRPr lang="en-IN" dirty="0"/>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302EF3-23A8-4B4B-A8A0-DD913BE7EA67}" type="slidenum">
              <a:rPr lang="en-IN" smtClean="0"/>
              <a:t>‹#›</a:t>
            </a:fld>
            <a:endParaRPr lang="en-IN" dirty="0"/>
          </a:p>
        </p:txBody>
      </p:sp>
    </p:spTree>
    <p:extLst>
      <p:ext uri="{BB962C8B-B14F-4D97-AF65-F5344CB8AC3E}">
        <p14:creationId xmlns:p14="http://schemas.microsoft.com/office/powerpoint/2010/main" val="2395450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762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3D1183B-64E8-1FF0-77F6-D82B76F00AB1}"/>
              </a:ext>
            </a:extLst>
          </p:cNvPr>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IN" dirty="0"/>
              <a:t>P. </a:t>
            </a:r>
            <a:fld id="{0B0D8F08-E538-478C-9BFE-A5CEC726210E}" type="slidenum">
              <a:rPr lang="en-IN" smtClean="0"/>
              <a:pPr/>
              <a:t>‹#›</a:t>
            </a:fld>
            <a:endParaRPr lang="en-IN" dirty="0"/>
          </a:p>
        </p:txBody>
      </p:sp>
    </p:spTree>
    <p:extLst>
      <p:ext uri="{BB962C8B-B14F-4D97-AF65-F5344CB8AC3E}">
        <p14:creationId xmlns:p14="http://schemas.microsoft.com/office/powerpoint/2010/main" val="33329674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7A637E0-DA53-48A0-8CAC-D44E60081649}" type="datetime1">
              <a:rPr lang="en-IN" smtClean="0"/>
              <a:t>16-12-2024</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B0D8F08-E538-478C-9BFE-A5CEC726210E}" type="slidenum">
              <a:rPr lang="en-IN" smtClean="0"/>
              <a:t>‹#›</a:t>
            </a:fld>
            <a:endParaRPr lang="en-IN" dirty="0"/>
          </a:p>
        </p:txBody>
      </p:sp>
    </p:spTree>
    <p:extLst>
      <p:ext uri="{BB962C8B-B14F-4D97-AF65-F5344CB8AC3E}">
        <p14:creationId xmlns:p14="http://schemas.microsoft.com/office/powerpoint/2010/main" val="468307561"/>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learnpython.org/" TargetMode="External"/><Relationship Id="rId2" Type="http://schemas.openxmlformats.org/officeDocument/2006/relationships/hyperlink" Target="https://www.w3schools.com/pyth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BE1A5F-E044-6D1A-5090-8B2DD0825378}"/>
              </a:ext>
              <a:ext uri="{C183D7F6-B498-43B3-948B-1728B52AA6E4}">
                <adec:decorative xmlns:adec="http://schemas.microsoft.com/office/drawing/2017/decorative" val="0"/>
              </a:ext>
            </a:extLst>
          </p:cNvPr>
          <p:cNvSpPr txBox="1"/>
          <p:nvPr/>
        </p:nvSpPr>
        <p:spPr>
          <a:xfrm>
            <a:off x="1489446" y="2357396"/>
            <a:ext cx="4051231" cy="830997"/>
          </a:xfrm>
          <a:prstGeom prst="rect">
            <a:avLst/>
          </a:prstGeom>
          <a:noFill/>
        </p:spPr>
        <p:txBody>
          <a:bodyPr wrap="square">
            <a:spAutoFit/>
          </a:bodyPr>
          <a:lstStyle/>
          <a:p>
            <a:pPr algn="ctr"/>
            <a:r>
              <a:rPr lang="en-US" sz="2400" b="1" dirty="0">
                <a:latin typeface="Arial" panose="020B0604020202020204" pitchFamily="34" charset="0"/>
                <a:cs typeface="Arial" panose="020B0604020202020204" pitchFamily="34" charset="0"/>
              </a:rPr>
              <a:t>Computer Science (083)</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Practical File</a:t>
            </a:r>
            <a:endParaRPr lang="en-IN" sz="24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B05FD51-8503-7EFE-74BC-257562951DD9}"/>
              </a:ext>
            </a:extLst>
          </p:cNvPr>
          <p:cNvSpPr txBox="1"/>
          <p:nvPr/>
        </p:nvSpPr>
        <p:spPr>
          <a:xfrm>
            <a:off x="362969" y="8383265"/>
            <a:ext cx="2898063" cy="523220"/>
          </a:xfrm>
          <a:prstGeom prst="rect">
            <a:avLst/>
          </a:prstGeom>
          <a:noFill/>
        </p:spPr>
        <p:txBody>
          <a:bodyPr wrap="square">
            <a:spAutoFit/>
          </a:bodyPr>
          <a:lstStyle/>
          <a:p>
            <a:r>
              <a:rPr lang="en-IN" sz="1400" dirty="0">
                <a:latin typeface="Arial" panose="020B0604020202020204" pitchFamily="34" charset="0"/>
                <a:cs typeface="Arial" panose="020B0604020202020204" pitchFamily="34" charset="0"/>
              </a:rPr>
              <a:t>Ranjana Bajaj</a:t>
            </a:r>
          </a:p>
          <a:p>
            <a:endParaRPr lang="en-IN" sz="1400" dirty="0">
              <a:solidFill>
                <a:srgbClr val="C00000"/>
              </a:solidFill>
              <a:latin typeface="Arial" panose="020B0604020202020204" pitchFamily="34" charset="0"/>
              <a:cs typeface="Arial" panose="020B0604020202020204" pitchFamily="34" charset="0"/>
            </a:endParaRPr>
          </a:p>
        </p:txBody>
      </p:sp>
      <p:graphicFrame>
        <p:nvGraphicFramePr>
          <p:cNvPr id="7" name="Table 15">
            <a:extLst>
              <a:ext uri="{FF2B5EF4-FFF2-40B4-BE49-F238E27FC236}">
                <a16:creationId xmlns:a16="http://schemas.microsoft.com/office/drawing/2014/main" id="{279C22A0-CB90-3F2A-37B0-ED93982515C3}"/>
              </a:ext>
            </a:extLst>
          </p:cNvPr>
          <p:cNvGraphicFramePr>
            <a:graphicFrameLocks noGrp="1"/>
          </p:cNvGraphicFramePr>
          <p:nvPr>
            <p:extLst>
              <p:ext uri="{D42A27DB-BD31-4B8C-83A1-F6EECF244321}">
                <p14:modId xmlns:p14="http://schemas.microsoft.com/office/powerpoint/2010/main" val="629345333"/>
              </p:ext>
            </p:extLst>
          </p:nvPr>
        </p:nvGraphicFramePr>
        <p:xfrm>
          <a:off x="3543300" y="8430890"/>
          <a:ext cx="2924175" cy="914400"/>
        </p:xfrm>
        <a:graphic>
          <a:graphicData uri="http://schemas.openxmlformats.org/drawingml/2006/table">
            <a:tbl>
              <a:tblPr firstRow="1" bandRow="1">
                <a:tableStyleId>{2D5ABB26-0587-4C30-8999-92F81FD0307C}</a:tableStyleId>
              </a:tblPr>
              <a:tblGrid>
                <a:gridCol w="1257300">
                  <a:extLst>
                    <a:ext uri="{9D8B030D-6E8A-4147-A177-3AD203B41FA5}">
                      <a16:colId xmlns:a16="http://schemas.microsoft.com/office/drawing/2014/main" val="1228551932"/>
                    </a:ext>
                  </a:extLst>
                </a:gridCol>
                <a:gridCol w="1666875">
                  <a:extLst>
                    <a:ext uri="{9D8B030D-6E8A-4147-A177-3AD203B41FA5}">
                      <a16:colId xmlns:a16="http://schemas.microsoft.com/office/drawing/2014/main" val="4266664146"/>
                    </a:ext>
                  </a:extLst>
                </a:gridCol>
              </a:tblGrid>
              <a:tr h="0">
                <a:tc>
                  <a:txBody>
                    <a:bodyPr/>
                    <a:lstStyle/>
                    <a:p>
                      <a:pPr algn="r"/>
                      <a:r>
                        <a:rPr lang="en-IN" sz="1200" dirty="0">
                          <a:latin typeface="Arial" panose="020B0604020202020204" pitchFamily="34" charset="0"/>
                          <a:cs typeface="Arial" panose="020B0604020202020204" pitchFamily="34" charset="0"/>
                        </a:rPr>
                        <a:t>Name:</a:t>
                      </a:r>
                    </a:p>
                  </a:txBody>
                  <a:tcPr anchor="ctr"/>
                </a:tc>
                <a:tc>
                  <a:txBody>
                    <a:bodyPr/>
                    <a:lstStyle/>
                    <a:p>
                      <a:r>
                        <a:rPr lang="en-IN" sz="1400" dirty="0">
                          <a:latin typeface="Arial" panose="020B0604020202020204" pitchFamily="34" charset="0"/>
                          <a:cs typeface="Arial" panose="020B0604020202020204" pitchFamily="34" charset="0"/>
                        </a:rPr>
                        <a:t>Kunsh Maurya</a:t>
                      </a:r>
                    </a:p>
                  </a:txBody>
                  <a:tcPr anchor="ctr"/>
                </a:tc>
                <a:extLst>
                  <a:ext uri="{0D108BD9-81ED-4DB2-BD59-A6C34878D82A}">
                    <a16:rowId xmlns:a16="http://schemas.microsoft.com/office/drawing/2014/main" val="2781832692"/>
                  </a:ext>
                </a:extLst>
              </a:tr>
              <a:tr h="0">
                <a:tc>
                  <a:txBody>
                    <a:bodyPr/>
                    <a:lstStyle/>
                    <a:p>
                      <a:pPr algn="r"/>
                      <a:r>
                        <a:rPr lang="en-IN" sz="1200" dirty="0">
                          <a:latin typeface="Arial" panose="020B0604020202020204" pitchFamily="34" charset="0"/>
                          <a:cs typeface="Arial" panose="020B0604020202020204" pitchFamily="34" charset="0"/>
                        </a:rPr>
                        <a:t>Class:</a:t>
                      </a:r>
                    </a:p>
                  </a:txBody>
                  <a:tcPr anchor="ctr"/>
                </a:tc>
                <a:tc>
                  <a:txBody>
                    <a:bodyPr/>
                    <a:lstStyle/>
                    <a:p>
                      <a:r>
                        <a:rPr lang="en-IN" sz="1400" dirty="0">
                          <a:latin typeface="Arial" panose="020B0604020202020204" pitchFamily="34" charset="0"/>
                          <a:cs typeface="Arial" panose="020B0604020202020204" pitchFamily="34" charset="0"/>
                        </a:rPr>
                        <a:t>XII-C</a:t>
                      </a:r>
                    </a:p>
                  </a:txBody>
                  <a:tcPr anchor="ctr"/>
                </a:tc>
                <a:extLst>
                  <a:ext uri="{0D108BD9-81ED-4DB2-BD59-A6C34878D82A}">
                    <a16:rowId xmlns:a16="http://schemas.microsoft.com/office/drawing/2014/main" val="1098212833"/>
                  </a:ext>
                </a:extLst>
              </a:tr>
              <a:tr h="266070">
                <a:tc>
                  <a:txBody>
                    <a:bodyPr/>
                    <a:lstStyle/>
                    <a:p>
                      <a:pPr algn="r"/>
                      <a:r>
                        <a:rPr lang="en-IN" sz="1200" dirty="0">
                          <a:latin typeface="Arial" panose="020B0604020202020204" pitchFamily="34" charset="0"/>
                          <a:cs typeface="Arial" panose="020B0604020202020204" pitchFamily="34" charset="0"/>
                        </a:rPr>
                        <a:t>Board Roll No.:</a:t>
                      </a:r>
                    </a:p>
                  </a:txBody>
                  <a:tcPr anchor="ctr"/>
                </a:tc>
                <a:tc>
                  <a:txBody>
                    <a:bodyPr/>
                    <a:lstStyle/>
                    <a:p>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581380856"/>
                  </a:ext>
                </a:extLst>
              </a:tr>
            </a:tbl>
          </a:graphicData>
        </a:graphic>
      </p:graphicFrame>
      <p:sp>
        <p:nvSpPr>
          <p:cNvPr id="11" name="TextBox 10">
            <a:extLst>
              <a:ext uri="{FF2B5EF4-FFF2-40B4-BE49-F238E27FC236}">
                <a16:creationId xmlns:a16="http://schemas.microsoft.com/office/drawing/2014/main" id="{8437C05B-F2C2-0CF0-04BE-2E7AF5BCE4C9}"/>
              </a:ext>
            </a:extLst>
          </p:cNvPr>
          <p:cNvSpPr txBox="1"/>
          <p:nvPr/>
        </p:nvSpPr>
        <p:spPr>
          <a:xfrm>
            <a:off x="4192103" y="8126090"/>
            <a:ext cx="1953846" cy="276999"/>
          </a:xfrm>
          <a:prstGeom prst="rect">
            <a:avLst/>
          </a:prstGeom>
          <a:noFill/>
        </p:spPr>
        <p:txBody>
          <a:bodyPr wrap="square">
            <a:spAutoFit/>
          </a:bodyPr>
          <a:lstStyle/>
          <a:p>
            <a:r>
              <a:rPr lang="en-IN" sz="1200" dirty="0">
                <a:latin typeface="Arial" panose="020B0604020202020204" pitchFamily="34" charset="0"/>
                <a:cs typeface="Arial" panose="020B0604020202020204" pitchFamily="34" charset="0"/>
              </a:rPr>
              <a:t>Submitted by:</a:t>
            </a:r>
          </a:p>
        </p:txBody>
      </p:sp>
      <p:sp>
        <p:nvSpPr>
          <p:cNvPr id="15" name="TextBox 14">
            <a:extLst>
              <a:ext uri="{FF2B5EF4-FFF2-40B4-BE49-F238E27FC236}">
                <a16:creationId xmlns:a16="http://schemas.microsoft.com/office/drawing/2014/main" id="{9375F1BB-E9C2-4E37-D70B-660DC3658465}"/>
              </a:ext>
            </a:extLst>
          </p:cNvPr>
          <p:cNvSpPr txBox="1"/>
          <p:nvPr/>
        </p:nvSpPr>
        <p:spPr>
          <a:xfrm>
            <a:off x="404664" y="8126090"/>
            <a:ext cx="1953846" cy="276999"/>
          </a:xfrm>
          <a:prstGeom prst="rect">
            <a:avLst/>
          </a:prstGeom>
          <a:noFill/>
        </p:spPr>
        <p:txBody>
          <a:bodyPr wrap="square">
            <a:spAutoFit/>
          </a:bodyPr>
          <a:lstStyle/>
          <a:p>
            <a:r>
              <a:rPr lang="en-IN" sz="1200" dirty="0">
                <a:latin typeface="Arial" panose="020B0604020202020204" pitchFamily="34" charset="0"/>
                <a:cs typeface="Arial" panose="020B0604020202020204" pitchFamily="34" charset="0"/>
              </a:rPr>
              <a:t>Submitted to:</a:t>
            </a:r>
          </a:p>
        </p:txBody>
      </p:sp>
      <p:sp>
        <p:nvSpPr>
          <p:cNvPr id="10" name="TextBox 9">
            <a:extLst>
              <a:ext uri="{FF2B5EF4-FFF2-40B4-BE49-F238E27FC236}">
                <a16:creationId xmlns:a16="http://schemas.microsoft.com/office/drawing/2014/main" id="{8E75BB4A-E8CC-04A9-786D-6775F5417EB5}"/>
              </a:ext>
            </a:extLst>
          </p:cNvPr>
          <p:cNvSpPr txBox="1"/>
          <p:nvPr/>
        </p:nvSpPr>
        <p:spPr>
          <a:xfrm>
            <a:off x="2452077" y="1859095"/>
            <a:ext cx="1953846" cy="307777"/>
          </a:xfrm>
          <a:prstGeom prst="rect">
            <a:avLst/>
          </a:prstGeom>
          <a:noFill/>
        </p:spPr>
        <p:txBody>
          <a:bodyPr wrap="square">
            <a:spAutoFit/>
          </a:bodyPr>
          <a:lstStyle/>
          <a:p>
            <a:pPr algn="ctr">
              <a:spcAft>
                <a:spcPts val="1067"/>
              </a:spcAft>
            </a:pPr>
            <a:r>
              <a:rPr lang="en-US" sz="1400" dirty="0">
                <a:latin typeface="Arial" panose="020B0604020202020204" pitchFamily="34" charset="0"/>
                <a:cs typeface="Arial" panose="020B0604020202020204" pitchFamily="34" charset="0"/>
              </a:rPr>
              <a:t>Session 2024-25</a:t>
            </a:r>
          </a:p>
        </p:txBody>
      </p:sp>
      <p:grpSp>
        <p:nvGrpSpPr>
          <p:cNvPr id="17" name="Group 16">
            <a:extLst>
              <a:ext uri="{FF2B5EF4-FFF2-40B4-BE49-F238E27FC236}">
                <a16:creationId xmlns:a16="http://schemas.microsoft.com/office/drawing/2014/main" id="{F249B0B3-583D-44D2-EB1E-0C51D7BE5834}"/>
              </a:ext>
            </a:extLst>
          </p:cNvPr>
          <p:cNvGrpSpPr/>
          <p:nvPr/>
        </p:nvGrpSpPr>
        <p:grpSpPr>
          <a:xfrm>
            <a:off x="2088812" y="342900"/>
            <a:ext cx="2680376" cy="756226"/>
            <a:chOff x="1314548" y="527148"/>
            <a:chExt cx="3173139" cy="895252"/>
          </a:xfrm>
        </p:grpSpPr>
        <p:sp>
          <p:nvSpPr>
            <p:cNvPr id="18" name="TextBox 17">
              <a:extLst>
                <a:ext uri="{FF2B5EF4-FFF2-40B4-BE49-F238E27FC236}">
                  <a16:creationId xmlns:a16="http://schemas.microsoft.com/office/drawing/2014/main" id="{BC2BAD46-05F3-838A-C04F-C16607D4FE01}"/>
                </a:ext>
              </a:extLst>
            </p:cNvPr>
            <p:cNvSpPr txBox="1"/>
            <p:nvPr/>
          </p:nvSpPr>
          <p:spPr>
            <a:xfrm>
              <a:off x="2178190" y="745202"/>
              <a:ext cx="2309497" cy="364359"/>
            </a:xfrm>
            <a:prstGeom prst="rect">
              <a:avLst/>
            </a:prstGeom>
            <a:noFill/>
          </p:spPr>
          <p:txBody>
            <a:bodyPr wrap="square">
              <a:spAutoFit/>
            </a:bodyPr>
            <a:lstStyle/>
            <a:p>
              <a:r>
                <a:rPr lang="en-IN" sz="1400" dirty="0">
                  <a:solidFill>
                    <a:srgbClr val="0070C0"/>
                  </a:solidFill>
                  <a:latin typeface="Arial" panose="020B0604020202020204" pitchFamily="34" charset="0"/>
                  <a:cs typeface="Arial" panose="020B0604020202020204" pitchFamily="34" charset="0"/>
                </a:rPr>
                <a:t>Mayoor School, Noida</a:t>
              </a:r>
            </a:p>
          </p:txBody>
        </p:sp>
        <p:pic>
          <p:nvPicPr>
            <p:cNvPr id="19" name="Picture 18" descr="A picture containing bird, feather, peacock, peafowl&#10;&#10;Description automatically generated">
              <a:extLst>
                <a:ext uri="{FF2B5EF4-FFF2-40B4-BE49-F238E27FC236}">
                  <a16:creationId xmlns:a16="http://schemas.microsoft.com/office/drawing/2014/main" id="{BBF0A954-9598-DBB0-9680-006D68B93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548" y="527148"/>
              <a:ext cx="895251" cy="895252"/>
            </a:xfrm>
            <a:prstGeom prst="rect">
              <a:avLst/>
            </a:prstGeom>
          </p:spPr>
        </p:pic>
      </p:grpSp>
      <p:grpSp>
        <p:nvGrpSpPr>
          <p:cNvPr id="38" name="Group 37">
            <a:extLst>
              <a:ext uri="{FF2B5EF4-FFF2-40B4-BE49-F238E27FC236}">
                <a16:creationId xmlns:a16="http://schemas.microsoft.com/office/drawing/2014/main" id="{A2BF0211-04B4-DE73-0A41-7029A946D27A}"/>
              </a:ext>
            </a:extLst>
          </p:cNvPr>
          <p:cNvGrpSpPr/>
          <p:nvPr/>
        </p:nvGrpSpPr>
        <p:grpSpPr>
          <a:xfrm>
            <a:off x="2722472" y="3697495"/>
            <a:ext cx="1489257" cy="1506724"/>
            <a:chOff x="-22" y="1481162"/>
            <a:chExt cx="6860584" cy="6941050"/>
          </a:xfrm>
        </p:grpSpPr>
        <p:sp>
          <p:nvSpPr>
            <p:cNvPr id="36" name="Freeform: Shape 35">
              <a:extLst>
                <a:ext uri="{FF2B5EF4-FFF2-40B4-BE49-F238E27FC236}">
                  <a16:creationId xmlns:a16="http://schemas.microsoft.com/office/drawing/2014/main" id="{80356681-54F4-2E16-25CE-AB0BCD46BF55}"/>
                </a:ext>
              </a:extLst>
            </p:cNvPr>
            <p:cNvSpPr/>
            <p:nvPr/>
          </p:nvSpPr>
          <p:spPr>
            <a:xfrm>
              <a:off x="-22" y="1481162"/>
              <a:ext cx="5075798" cy="5137887"/>
            </a:xfrm>
            <a:custGeom>
              <a:avLst/>
              <a:gdLst>
                <a:gd name="connsiteX0" fmla="*/ 3384052 w 5075798"/>
                <a:gd name="connsiteY0" fmla="*/ 1615 h 5137887"/>
                <a:gd name="connsiteX1" fmla="*/ 2591179 w 5075798"/>
                <a:gd name="connsiteY1" fmla="*/ 72283 h 5137887"/>
                <a:gd name="connsiteX2" fmla="*/ 1762973 w 5075798"/>
                <a:gd name="connsiteY2" fmla="*/ 935823 h 5137887"/>
                <a:gd name="connsiteX3" fmla="*/ 1762973 w 5075798"/>
                <a:gd name="connsiteY3" fmla="*/ 1570228 h 5137887"/>
                <a:gd name="connsiteX4" fmla="*/ 3419386 w 5075798"/>
                <a:gd name="connsiteY4" fmla="*/ 1570228 h 5137887"/>
                <a:gd name="connsiteX5" fmla="*/ 3419386 w 5075798"/>
                <a:gd name="connsiteY5" fmla="*/ 1781697 h 5137887"/>
                <a:gd name="connsiteX6" fmla="*/ 1146235 w 5075798"/>
                <a:gd name="connsiteY6" fmla="*/ 1781697 h 5137887"/>
                <a:gd name="connsiteX7" fmla="*/ 115661 w 5075798"/>
                <a:gd name="connsiteY7" fmla="*/ 2618469 h 5137887"/>
                <a:gd name="connsiteX8" fmla="*/ 115661 w 5075798"/>
                <a:gd name="connsiteY8" fmla="*/ 4301115 h 5137887"/>
                <a:gd name="connsiteX9" fmla="*/ 996868 w 5075798"/>
                <a:gd name="connsiteY9" fmla="*/ 5137888 h 5137887"/>
                <a:gd name="connsiteX10" fmla="*/ 1569707 w 5075798"/>
                <a:gd name="connsiteY10" fmla="*/ 5137888 h 5137887"/>
                <a:gd name="connsiteX11" fmla="*/ 1569707 w 5075798"/>
                <a:gd name="connsiteY11" fmla="*/ 4380349 h 5137887"/>
                <a:gd name="connsiteX12" fmla="*/ 2600281 w 5075798"/>
                <a:gd name="connsiteY12" fmla="*/ 3349775 h 5137887"/>
                <a:gd name="connsiteX13" fmla="*/ 4247593 w 5075798"/>
                <a:gd name="connsiteY13" fmla="*/ 3349775 h 5137887"/>
                <a:gd name="connsiteX14" fmla="*/ 5075799 w 5075798"/>
                <a:gd name="connsiteY14" fmla="*/ 2503902 h 5137887"/>
                <a:gd name="connsiteX15" fmla="*/ 5075799 w 5075798"/>
                <a:gd name="connsiteY15" fmla="*/ 926722 h 5137887"/>
                <a:gd name="connsiteX16" fmla="*/ 4247593 w 5075798"/>
                <a:gd name="connsiteY16" fmla="*/ 63182 h 5137887"/>
                <a:gd name="connsiteX17" fmla="*/ 3384052 w 5075798"/>
                <a:gd name="connsiteY17" fmla="*/ 1615 h 5137887"/>
                <a:gd name="connsiteX18" fmla="*/ 2485178 w 5075798"/>
                <a:gd name="connsiteY18" fmla="*/ 503785 h 5137887"/>
                <a:gd name="connsiteX19" fmla="*/ 2793546 w 5075798"/>
                <a:gd name="connsiteY19" fmla="*/ 820720 h 5137887"/>
                <a:gd name="connsiteX20" fmla="*/ 2485178 w 5075798"/>
                <a:gd name="connsiteY20" fmla="*/ 1137655 h 5137887"/>
                <a:gd name="connsiteX21" fmla="*/ 2176808 w 5075798"/>
                <a:gd name="connsiteY21" fmla="*/ 820720 h 5137887"/>
                <a:gd name="connsiteX22" fmla="*/ 2485178 w 5075798"/>
                <a:gd name="connsiteY22" fmla="*/ 503785 h 5137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75798" h="5137887">
                  <a:moveTo>
                    <a:pt x="3384052" y="1615"/>
                  </a:moveTo>
                  <a:cubicBezTo>
                    <a:pt x="3101916" y="1615"/>
                    <a:pt x="2828881" y="27848"/>
                    <a:pt x="2591179" y="72283"/>
                  </a:cubicBezTo>
                  <a:cubicBezTo>
                    <a:pt x="1886642" y="195416"/>
                    <a:pt x="1762973" y="451320"/>
                    <a:pt x="1762973" y="935823"/>
                  </a:cubicBezTo>
                  <a:lnTo>
                    <a:pt x="1762973" y="1570228"/>
                  </a:lnTo>
                  <a:lnTo>
                    <a:pt x="3419386" y="1570228"/>
                  </a:lnTo>
                  <a:lnTo>
                    <a:pt x="3419386" y="1781697"/>
                  </a:lnTo>
                  <a:lnTo>
                    <a:pt x="1146235" y="1781697"/>
                  </a:lnTo>
                  <a:cubicBezTo>
                    <a:pt x="670297" y="1781697"/>
                    <a:pt x="247895" y="2072399"/>
                    <a:pt x="115661" y="2618469"/>
                  </a:cubicBezTo>
                  <a:cubicBezTo>
                    <a:pt x="-34241" y="3252874"/>
                    <a:pt x="-42807" y="3640477"/>
                    <a:pt x="115661" y="4301115"/>
                  </a:cubicBezTo>
                  <a:cubicBezTo>
                    <a:pt x="230228" y="4794720"/>
                    <a:pt x="512365" y="5137888"/>
                    <a:pt x="996868" y="5137888"/>
                  </a:cubicBezTo>
                  <a:lnTo>
                    <a:pt x="1569707" y="5137888"/>
                  </a:lnTo>
                  <a:lnTo>
                    <a:pt x="1569707" y="4380349"/>
                  </a:lnTo>
                  <a:cubicBezTo>
                    <a:pt x="1569707" y="3834279"/>
                    <a:pt x="2045644" y="3349775"/>
                    <a:pt x="2600281" y="3349775"/>
                  </a:cubicBezTo>
                  <a:lnTo>
                    <a:pt x="4247593" y="3349775"/>
                  </a:lnTo>
                  <a:cubicBezTo>
                    <a:pt x="4705863" y="3349775"/>
                    <a:pt x="5075799" y="2970738"/>
                    <a:pt x="5075799" y="2503902"/>
                  </a:cubicBezTo>
                  <a:lnTo>
                    <a:pt x="5075799" y="926722"/>
                  </a:lnTo>
                  <a:cubicBezTo>
                    <a:pt x="5075799" y="477553"/>
                    <a:pt x="4696762" y="142415"/>
                    <a:pt x="4247593" y="63182"/>
                  </a:cubicBezTo>
                  <a:cubicBezTo>
                    <a:pt x="3956355" y="19282"/>
                    <a:pt x="3665653" y="-6951"/>
                    <a:pt x="3384052" y="1615"/>
                  </a:cubicBezTo>
                  <a:close/>
                  <a:moveTo>
                    <a:pt x="2485178" y="503785"/>
                  </a:moveTo>
                  <a:cubicBezTo>
                    <a:pt x="2652746" y="503785"/>
                    <a:pt x="2793546" y="644586"/>
                    <a:pt x="2793546" y="820720"/>
                  </a:cubicBezTo>
                  <a:cubicBezTo>
                    <a:pt x="2793546" y="996855"/>
                    <a:pt x="2652746" y="1137655"/>
                    <a:pt x="2485178" y="1137655"/>
                  </a:cubicBezTo>
                  <a:cubicBezTo>
                    <a:pt x="2317609" y="1137655"/>
                    <a:pt x="2176808" y="996855"/>
                    <a:pt x="2176808" y="820720"/>
                  </a:cubicBezTo>
                  <a:cubicBezTo>
                    <a:pt x="2176808" y="644586"/>
                    <a:pt x="2309043" y="503785"/>
                    <a:pt x="2485178" y="503785"/>
                  </a:cubicBezTo>
                  <a:close/>
                </a:path>
              </a:pathLst>
            </a:custGeom>
            <a:solidFill>
              <a:srgbClr val="437DAA"/>
            </a:solidFill>
            <a:ln w="0" cap="flat">
              <a:noFill/>
              <a:prstDash val="solid"/>
              <a:miter/>
            </a:ln>
          </p:spPr>
          <p:txBody>
            <a:bodyPr rtlCol="0" anchor="ctr"/>
            <a:lstStyle/>
            <a:p>
              <a:endParaRPr lang="en-IN" dirty="0">
                <a:latin typeface="Arial" panose="020B0604020202020204" pitchFamily="34" charset="0"/>
                <a:cs typeface="Arial" panose="020B0604020202020204" pitchFamily="34" charset="0"/>
              </a:endParaRPr>
            </a:p>
          </p:txBody>
        </p:sp>
        <p:sp>
          <p:nvSpPr>
            <p:cNvPr id="37" name="Freeform: Shape 36">
              <a:extLst>
                <a:ext uri="{FF2B5EF4-FFF2-40B4-BE49-F238E27FC236}">
                  <a16:creationId xmlns:a16="http://schemas.microsoft.com/office/drawing/2014/main" id="{5659FB78-61C5-C531-FDCB-EC0C07A9B893}"/>
                </a:ext>
              </a:extLst>
            </p:cNvPr>
            <p:cNvSpPr/>
            <p:nvPr/>
          </p:nvSpPr>
          <p:spPr>
            <a:xfrm>
              <a:off x="1762950" y="3244656"/>
              <a:ext cx="5097612" cy="5177556"/>
            </a:xfrm>
            <a:custGeom>
              <a:avLst/>
              <a:gdLst>
                <a:gd name="connsiteX0" fmla="*/ 3515194 w 5097612"/>
                <a:gd name="connsiteY0" fmla="*/ 0 h 5177556"/>
                <a:gd name="connsiteX1" fmla="*/ 3515194 w 5097612"/>
                <a:gd name="connsiteY1" fmla="*/ 731306 h 5177556"/>
                <a:gd name="connsiteX2" fmla="*/ 2475519 w 5097612"/>
                <a:gd name="connsiteY2" fmla="*/ 1779547 h 5177556"/>
                <a:gd name="connsiteX3" fmla="*/ 828207 w 5097612"/>
                <a:gd name="connsiteY3" fmla="*/ 1779547 h 5177556"/>
                <a:gd name="connsiteX4" fmla="*/ 0 w 5097612"/>
                <a:gd name="connsiteY4" fmla="*/ 2625420 h 5177556"/>
                <a:gd name="connsiteX5" fmla="*/ 0 w 5097612"/>
                <a:gd name="connsiteY5" fmla="*/ 4202600 h 5177556"/>
                <a:gd name="connsiteX6" fmla="*/ 828207 w 5097612"/>
                <a:gd name="connsiteY6" fmla="*/ 5048473 h 5177556"/>
                <a:gd name="connsiteX7" fmla="*/ 2484620 w 5097612"/>
                <a:gd name="connsiteY7" fmla="*/ 5048473 h 5177556"/>
                <a:gd name="connsiteX8" fmla="*/ 3312826 w 5097612"/>
                <a:gd name="connsiteY8" fmla="*/ 4202600 h 5177556"/>
                <a:gd name="connsiteX9" fmla="*/ 3312826 w 5097612"/>
                <a:gd name="connsiteY9" fmla="*/ 3568195 h 5177556"/>
                <a:gd name="connsiteX10" fmla="*/ 1655878 w 5097612"/>
                <a:gd name="connsiteY10" fmla="*/ 3568195 h 5177556"/>
                <a:gd name="connsiteX11" fmla="*/ 1655878 w 5097612"/>
                <a:gd name="connsiteY11" fmla="*/ 3356726 h 5177556"/>
                <a:gd name="connsiteX12" fmla="*/ 4140497 w 5097612"/>
                <a:gd name="connsiteY12" fmla="*/ 3356726 h 5177556"/>
                <a:gd name="connsiteX13" fmla="*/ 4968704 w 5097612"/>
                <a:gd name="connsiteY13" fmla="*/ 2519954 h 5177556"/>
                <a:gd name="connsiteX14" fmla="*/ 4968704 w 5097612"/>
                <a:gd name="connsiteY14" fmla="*/ 837308 h 5177556"/>
                <a:gd name="connsiteX15" fmla="*/ 4140497 w 5097612"/>
                <a:gd name="connsiteY15" fmla="*/ 535 h 5177556"/>
                <a:gd name="connsiteX16" fmla="*/ 3515194 w 5097612"/>
                <a:gd name="connsiteY16" fmla="*/ 0 h 5177556"/>
                <a:gd name="connsiteX17" fmla="*/ 2580985 w 5097612"/>
                <a:gd name="connsiteY17" fmla="*/ 3991131 h 5177556"/>
                <a:gd name="connsiteX18" fmla="*/ 2889354 w 5097612"/>
                <a:gd name="connsiteY18" fmla="*/ 4308066 h 5177556"/>
                <a:gd name="connsiteX19" fmla="*/ 2580985 w 5097612"/>
                <a:gd name="connsiteY19" fmla="*/ 4625001 h 5177556"/>
                <a:gd name="connsiteX20" fmla="*/ 2272616 w 5097612"/>
                <a:gd name="connsiteY20" fmla="*/ 4308066 h 5177556"/>
                <a:gd name="connsiteX21" fmla="*/ 2580985 w 5097612"/>
                <a:gd name="connsiteY21" fmla="*/ 3991131 h 517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97612" h="5177556">
                  <a:moveTo>
                    <a:pt x="3515194" y="0"/>
                  </a:moveTo>
                  <a:lnTo>
                    <a:pt x="3515194" y="731306"/>
                  </a:lnTo>
                  <a:cubicBezTo>
                    <a:pt x="3515194" y="1304144"/>
                    <a:pt x="3030690" y="1779547"/>
                    <a:pt x="2475519" y="1779547"/>
                  </a:cubicBezTo>
                  <a:lnTo>
                    <a:pt x="828207" y="1779547"/>
                  </a:lnTo>
                  <a:cubicBezTo>
                    <a:pt x="379037" y="1779547"/>
                    <a:pt x="0" y="2167150"/>
                    <a:pt x="0" y="2625420"/>
                  </a:cubicBezTo>
                  <a:lnTo>
                    <a:pt x="0" y="4202600"/>
                  </a:lnTo>
                  <a:cubicBezTo>
                    <a:pt x="0" y="4651770"/>
                    <a:pt x="387603" y="4916238"/>
                    <a:pt x="828207" y="5048473"/>
                  </a:cubicBezTo>
                  <a:cubicBezTo>
                    <a:pt x="1348044" y="5206941"/>
                    <a:pt x="1850215" y="5233709"/>
                    <a:pt x="2484620" y="5048473"/>
                  </a:cubicBezTo>
                  <a:cubicBezTo>
                    <a:pt x="2898456" y="4925340"/>
                    <a:pt x="3312826" y="4687103"/>
                    <a:pt x="3312826" y="4202600"/>
                  </a:cubicBezTo>
                  <a:lnTo>
                    <a:pt x="3312826" y="3568195"/>
                  </a:lnTo>
                  <a:lnTo>
                    <a:pt x="1655878" y="3568195"/>
                  </a:lnTo>
                  <a:lnTo>
                    <a:pt x="1655878" y="3356726"/>
                  </a:lnTo>
                  <a:lnTo>
                    <a:pt x="4140497" y="3356726"/>
                  </a:lnTo>
                  <a:cubicBezTo>
                    <a:pt x="4616435" y="3356726"/>
                    <a:pt x="4801136" y="3022124"/>
                    <a:pt x="4968704" y="2519954"/>
                  </a:cubicBezTo>
                  <a:cubicBezTo>
                    <a:pt x="5144839" y="2000116"/>
                    <a:pt x="5136273" y="1507047"/>
                    <a:pt x="4968704" y="837308"/>
                  </a:cubicBezTo>
                  <a:cubicBezTo>
                    <a:pt x="4854137" y="361370"/>
                    <a:pt x="4625001" y="535"/>
                    <a:pt x="4140497" y="535"/>
                  </a:cubicBezTo>
                  <a:lnTo>
                    <a:pt x="3515194" y="0"/>
                  </a:lnTo>
                  <a:close/>
                  <a:moveTo>
                    <a:pt x="2580985" y="3991131"/>
                  </a:moveTo>
                  <a:cubicBezTo>
                    <a:pt x="2748554" y="3991131"/>
                    <a:pt x="2889354" y="4131931"/>
                    <a:pt x="2889354" y="4308066"/>
                  </a:cubicBezTo>
                  <a:cubicBezTo>
                    <a:pt x="2889354" y="4484201"/>
                    <a:pt x="2748554" y="4625001"/>
                    <a:pt x="2580985" y="4625001"/>
                  </a:cubicBezTo>
                  <a:cubicBezTo>
                    <a:pt x="2413416" y="4625001"/>
                    <a:pt x="2272616" y="4484201"/>
                    <a:pt x="2272616" y="4308066"/>
                  </a:cubicBezTo>
                  <a:cubicBezTo>
                    <a:pt x="2272616" y="4131931"/>
                    <a:pt x="2413952" y="3991131"/>
                    <a:pt x="2580985" y="3991131"/>
                  </a:cubicBezTo>
                  <a:close/>
                </a:path>
              </a:pathLst>
            </a:custGeom>
            <a:solidFill>
              <a:srgbClr val="FFDA64"/>
            </a:solidFill>
            <a:ln w="0" cap="flat">
              <a:noFill/>
              <a:prstDash val="solid"/>
              <a:miter/>
            </a:ln>
          </p:spPr>
          <p:txBody>
            <a:bodyPr rtlCol="0" anchor="ctr"/>
            <a:lstStyle/>
            <a:p>
              <a:endParaRPr lang="en-IN" dirty="0">
                <a:latin typeface="Arial" panose="020B0604020202020204" pitchFamily="34" charset="0"/>
                <a:cs typeface="Arial" panose="020B0604020202020204" pitchFamily="34" charset="0"/>
              </a:endParaRPr>
            </a:p>
          </p:txBody>
        </p:sp>
      </p:grpSp>
      <p:pic>
        <p:nvPicPr>
          <p:cNvPr id="40" name="Graphic 39">
            <a:extLst>
              <a:ext uri="{FF2B5EF4-FFF2-40B4-BE49-F238E27FC236}">
                <a16:creationId xmlns:a16="http://schemas.microsoft.com/office/drawing/2014/main" id="{7B6FAF06-6CBC-BC85-19BA-C6E464F0B3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36718" y="5365890"/>
            <a:ext cx="1260764" cy="426720"/>
          </a:xfrm>
          <a:prstGeom prst="rect">
            <a:avLst/>
          </a:prstGeom>
        </p:spPr>
      </p:pic>
      <p:grpSp>
        <p:nvGrpSpPr>
          <p:cNvPr id="2" name="Group 1">
            <a:extLst>
              <a:ext uri="{FF2B5EF4-FFF2-40B4-BE49-F238E27FC236}">
                <a16:creationId xmlns:a16="http://schemas.microsoft.com/office/drawing/2014/main" id="{7D257F8B-3573-FA89-C6DA-DA944EECECA7}"/>
              </a:ext>
            </a:extLst>
          </p:cNvPr>
          <p:cNvGrpSpPr/>
          <p:nvPr/>
        </p:nvGrpSpPr>
        <p:grpSpPr>
          <a:xfrm>
            <a:off x="1948730" y="1310112"/>
            <a:ext cx="3158660" cy="343008"/>
            <a:chOff x="2014537" y="1186392"/>
            <a:chExt cx="3158660" cy="343008"/>
          </a:xfrm>
        </p:grpSpPr>
        <p:sp>
          <p:nvSpPr>
            <p:cNvPr id="3" name="Freeform: Shape 2">
              <a:extLst>
                <a:ext uri="{FF2B5EF4-FFF2-40B4-BE49-F238E27FC236}">
                  <a16:creationId xmlns:a16="http://schemas.microsoft.com/office/drawing/2014/main" id="{88645D12-60F6-1A1A-B835-E6AF94B5F5E7}"/>
                </a:ext>
              </a:extLst>
            </p:cNvPr>
            <p:cNvSpPr/>
            <p:nvPr/>
          </p:nvSpPr>
          <p:spPr>
            <a:xfrm>
              <a:off x="2014537" y="1186392"/>
              <a:ext cx="3158660" cy="249829"/>
            </a:xfrm>
            <a:custGeom>
              <a:avLst/>
              <a:gdLst>
                <a:gd name="connsiteX0" fmla="*/ 3118711 w 3158660"/>
                <a:gd name="connsiteY0" fmla="*/ 0 h 249829"/>
                <a:gd name="connsiteX1" fmla="*/ 38937 w 3158660"/>
                <a:gd name="connsiteY1" fmla="*/ 0 h 249829"/>
                <a:gd name="connsiteX2" fmla="*/ 39950 w 3158660"/>
                <a:gd name="connsiteY2" fmla="*/ 1238 h 249829"/>
                <a:gd name="connsiteX3" fmla="*/ 0 w 3158660"/>
                <a:gd name="connsiteY3" fmla="*/ 41526 h 249829"/>
                <a:gd name="connsiteX4" fmla="*/ 0 w 3158660"/>
                <a:gd name="connsiteY4" fmla="*/ 42876 h 249829"/>
                <a:gd name="connsiteX5" fmla="*/ 0 w 3158660"/>
                <a:gd name="connsiteY5" fmla="*/ 43214 h 249829"/>
                <a:gd name="connsiteX6" fmla="*/ 0 w 3158660"/>
                <a:gd name="connsiteY6" fmla="*/ 44564 h 249829"/>
                <a:gd name="connsiteX7" fmla="*/ 39388 w 3158660"/>
                <a:gd name="connsiteY7" fmla="*/ 84064 h 249829"/>
                <a:gd name="connsiteX8" fmla="*/ 0 w 3158660"/>
                <a:gd name="connsiteY8" fmla="*/ 123452 h 249829"/>
                <a:gd name="connsiteX9" fmla="*/ 0 w 3158660"/>
                <a:gd name="connsiteY9" fmla="*/ 124802 h 249829"/>
                <a:gd name="connsiteX10" fmla="*/ 0 w 3158660"/>
                <a:gd name="connsiteY10" fmla="*/ 125253 h 249829"/>
                <a:gd name="connsiteX11" fmla="*/ 0 w 3158660"/>
                <a:gd name="connsiteY11" fmla="*/ 126490 h 249829"/>
                <a:gd name="connsiteX12" fmla="*/ 12379 w 3158660"/>
                <a:gd name="connsiteY12" fmla="*/ 137744 h 249829"/>
                <a:gd name="connsiteX13" fmla="*/ 39388 w 3158660"/>
                <a:gd name="connsiteY13" fmla="*/ 166553 h 249829"/>
                <a:gd name="connsiteX14" fmla="*/ 42539 w 3158660"/>
                <a:gd name="connsiteY14" fmla="*/ 166553 h 249829"/>
                <a:gd name="connsiteX15" fmla="*/ 41301 w 3158660"/>
                <a:gd name="connsiteY15" fmla="*/ 166666 h 249829"/>
                <a:gd name="connsiteX16" fmla="*/ 0 w 3158660"/>
                <a:gd name="connsiteY16" fmla="*/ 206729 h 249829"/>
                <a:gd name="connsiteX17" fmla="*/ 0 w 3158660"/>
                <a:gd name="connsiteY17" fmla="*/ 208529 h 249829"/>
                <a:gd name="connsiteX18" fmla="*/ 39388 w 3158660"/>
                <a:gd name="connsiteY18" fmla="*/ 249830 h 249829"/>
                <a:gd name="connsiteX19" fmla="*/ 298558 w 3158660"/>
                <a:gd name="connsiteY19" fmla="*/ 249830 h 249829"/>
                <a:gd name="connsiteX20" fmla="*/ 3119273 w 3158660"/>
                <a:gd name="connsiteY20" fmla="*/ 249830 h 249829"/>
                <a:gd name="connsiteX21" fmla="*/ 3158661 w 3158660"/>
                <a:gd name="connsiteY21" fmla="*/ 207516 h 249829"/>
                <a:gd name="connsiteX22" fmla="*/ 3158661 w 3158660"/>
                <a:gd name="connsiteY22" fmla="*/ 205716 h 249829"/>
                <a:gd name="connsiteX23" fmla="*/ 3118598 w 3158660"/>
                <a:gd name="connsiteY23" fmla="*/ 165653 h 249829"/>
                <a:gd name="connsiteX24" fmla="*/ 3158661 w 3158660"/>
                <a:gd name="connsiteY24" fmla="*/ 125590 h 249829"/>
                <a:gd name="connsiteX25" fmla="*/ 3158661 w 3158660"/>
                <a:gd name="connsiteY25" fmla="*/ 124240 h 249829"/>
                <a:gd name="connsiteX26" fmla="*/ 3158661 w 3158660"/>
                <a:gd name="connsiteY26" fmla="*/ 123790 h 249829"/>
                <a:gd name="connsiteX27" fmla="*/ 3158661 w 3158660"/>
                <a:gd name="connsiteY27" fmla="*/ 122439 h 249829"/>
                <a:gd name="connsiteX28" fmla="*/ 3119273 w 3158660"/>
                <a:gd name="connsiteY28" fmla="*/ 83052 h 249829"/>
                <a:gd name="connsiteX29" fmla="*/ 3158661 w 3158660"/>
                <a:gd name="connsiteY29" fmla="*/ 43551 h 249829"/>
                <a:gd name="connsiteX30" fmla="*/ 3158661 w 3158660"/>
                <a:gd name="connsiteY30" fmla="*/ 42314 h 249829"/>
                <a:gd name="connsiteX31" fmla="*/ 3158661 w 3158660"/>
                <a:gd name="connsiteY31" fmla="*/ 41863 h 249829"/>
                <a:gd name="connsiteX32" fmla="*/ 3158661 w 3158660"/>
                <a:gd name="connsiteY32" fmla="*/ 40513 h 249829"/>
                <a:gd name="connsiteX33" fmla="*/ 3118598 w 3158660"/>
                <a:gd name="connsiteY33" fmla="*/ 225 h 249829"/>
                <a:gd name="connsiteX34" fmla="*/ 3118711 w 3158660"/>
                <a:gd name="connsiteY34" fmla="*/ 0 h 249829"/>
                <a:gd name="connsiteX35" fmla="*/ 3118711 w 3158660"/>
                <a:gd name="connsiteY35" fmla="*/ 0 h 249829"/>
                <a:gd name="connsiteX36" fmla="*/ 3118711 w 3158660"/>
                <a:gd name="connsiteY36" fmla="*/ 0 h 249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158660" h="249829">
                  <a:moveTo>
                    <a:pt x="3118711" y="0"/>
                  </a:moveTo>
                  <a:lnTo>
                    <a:pt x="38937" y="0"/>
                  </a:lnTo>
                  <a:lnTo>
                    <a:pt x="39950" y="1238"/>
                  </a:lnTo>
                  <a:lnTo>
                    <a:pt x="0" y="41526"/>
                  </a:lnTo>
                  <a:lnTo>
                    <a:pt x="0" y="42876"/>
                  </a:lnTo>
                  <a:lnTo>
                    <a:pt x="0" y="43214"/>
                  </a:lnTo>
                  <a:lnTo>
                    <a:pt x="0" y="44564"/>
                  </a:lnTo>
                  <a:lnTo>
                    <a:pt x="39388" y="84064"/>
                  </a:lnTo>
                  <a:lnTo>
                    <a:pt x="0" y="123452"/>
                  </a:lnTo>
                  <a:lnTo>
                    <a:pt x="0" y="124802"/>
                  </a:lnTo>
                  <a:lnTo>
                    <a:pt x="0" y="125253"/>
                  </a:lnTo>
                  <a:lnTo>
                    <a:pt x="0" y="126490"/>
                  </a:lnTo>
                  <a:lnTo>
                    <a:pt x="12379" y="137744"/>
                  </a:lnTo>
                  <a:lnTo>
                    <a:pt x="39388" y="166553"/>
                  </a:lnTo>
                  <a:lnTo>
                    <a:pt x="42539" y="166553"/>
                  </a:lnTo>
                  <a:lnTo>
                    <a:pt x="41301" y="166666"/>
                  </a:lnTo>
                  <a:lnTo>
                    <a:pt x="0" y="206729"/>
                  </a:lnTo>
                  <a:lnTo>
                    <a:pt x="0" y="208529"/>
                  </a:lnTo>
                  <a:lnTo>
                    <a:pt x="39388" y="249830"/>
                  </a:lnTo>
                  <a:lnTo>
                    <a:pt x="298558" y="249830"/>
                  </a:lnTo>
                  <a:lnTo>
                    <a:pt x="3119273" y="249830"/>
                  </a:lnTo>
                  <a:lnTo>
                    <a:pt x="3158661" y="207516"/>
                  </a:lnTo>
                  <a:lnTo>
                    <a:pt x="3158661" y="205716"/>
                  </a:lnTo>
                  <a:lnTo>
                    <a:pt x="3118598" y="165653"/>
                  </a:lnTo>
                  <a:lnTo>
                    <a:pt x="3158661" y="125590"/>
                  </a:lnTo>
                  <a:lnTo>
                    <a:pt x="3158661" y="124240"/>
                  </a:lnTo>
                  <a:lnTo>
                    <a:pt x="3158661" y="123790"/>
                  </a:lnTo>
                  <a:lnTo>
                    <a:pt x="3158661" y="122439"/>
                  </a:lnTo>
                  <a:lnTo>
                    <a:pt x="3119273" y="83052"/>
                  </a:lnTo>
                  <a:lnTo>
                    <a:pt x="3158661" y="43551"/>
                  </a:lnTo>
                  <a:lnTo>
                    <a:pt x="3158661" y="42314"/>
                  </a:lnTo>
                  <a:lnTo>
                    <a:pt x="3158661" y="41863"/>
                  </a:lnTo>
                  <a:lnTo>
                    <a:pt x="3158661" y="40513"/>
                  </a:lnTo>
                  <a:lnTo>
                    <a:pt x="3118598" y="225"/>
                  </a:lnTo>
                  <a:lnTo>
                    <a:pt x="3118711" y="0"/>
                  </a:lnTo>
                  <a:lnTo>
                    <a:pt x="3118711" y="0"/>
                  </a:lnTo>
                  <a:lnTo>
                    <a:pt x="3118711" y="0"/>
                  </a:lnTo>
                  <a:close/>
                </a:path>
              </a:pathLst>
            </a:custGeom>
            <a:solidFill>
              <a:srgbClr val="FFD966"/>
            </a:solidFill>
            <a:ln w="0" cap="flat">
              <a:noFill/>
              <a:prstDash val="solid"/>
              <a:miter/>
            </a:ln>
          </p:spPr>
          <p:txBody>
            <a:bodyPr rtlCol="0" anchor="ctr"/>
            <a:lstStyle/>
            <a:p>
              <a:endParaRPr lang="en-IN" dirty="0">
                <a:latin typeface="Arial" panose="020B0604020202020204" pitchFamily="34" charset="0"/>
                <a:cs typeface="Arial" panose="020B0604020202020204" pitchFamily="34" charset="0"/>
              </a:endParaRPr>
            </a:p>
          </p:txBody>
        </p:sp>
        <p:sp>
          <p:nvSpPr>
            <p:cNvPr id="4" name="Freeform: Shape 3">
              <a:extLst>
                <a:ext uri="{FF2B5EF4-FFF2-40B4-BE49-F238E27FC236}">
                  <a16:creationId xmlns:a16="http://schemas.microsoft.com/office/drawing/2014/main" id="{1FFE69D6-9CEB-653A-25D7-E323ECE4657F}"/>
                </a:ext>
              </a:extLst>
            </p:cNvPr>
            <p:cNvSpPr/>
            <p:nvPr/>
          </p:nvSpPr>
          <p:spPr>
            <a:xfrm>
              <a:off x="2014537" y="1279571"/>
              <a:ext cx="3158660" cy="249829"/>
            </a:xfrm>
            <a:custGeom>
              <a:avLst/>
              <a:gdLst>
                <a:gd name="connsiteX0" fmla="*/ 3118711 w 3158660"/>
                <a:gd name="connsiteY0" fmla="*/ 0 h 249829"/>
                <a:gd name="connsiteX1" fmla="*/ 38937 w 3158660"/>
                <a:gd name="connsiteY1" fmla="*/ 0 h 249829"/>
                <a:gd name="connsiteX2" fmla="*/ 39950 w 3158660"/>
                <a:gd name="connsiteY2" fmla="*/ 1238 h 249829"/>
                <a:gd name="connsiteX3" fmla="*/ 0 w 3158660"/>
                <a:gd name="connsiteY3" fmla="*/ 41526 h 249829"/>
                <a:gd name="connsiteX4" fmla="*/ 0 w 3158660"/>
                <a:gd name="connsiteY4" fmla="*/ 42876 h 249829"/>
                <a:gd name="connsiteX5" fmla="*/ 0 w 3158660"/>
                <a:gd name="connsiteY5" fmla="*/ 43214 h 249829"/>
                <a:gd name="connsiteX6" fmla="*/ 0 w 3158660"/>
                <a:gd name="connsiteY6" fmla="*/ 44564 h 249829"/>
                <a:gd name="connsiteX7" fmla="*/ 39388 w 3158660"/>
                <a:gd name="connsiteY7" fmla="*/ 83952 h 249829"/>
                <a:gd name="connsiteX8" fmla="*/ 0 w 3158660"/>
                <a:gd name="connsiteY8" fmla="*/ 123452 h 249829"/>
                <a:gd name="connsiteX9" fmla="*/ 0 w 3158660"/>
                <a:gd name="connsiteY9" fmla="*/ 124802 h 249829"/>
                <a:gd name="connsiteX10" fmla="*/ 0 w 3158660"/>
                <a:gd name="connsiteY10" fmla="*/ 125253 h 249829"/>
                <a:gd name="connsiteX11" fmla="*/ 0 w 3158660"/>
                <a:gd name="connsiteY11" fmla="*/ 126490 h 249829"/>
                <a:gd name="connsiteX12" fmla="*/ 12379 w 3158660"/>
                <a:gd name="connsiteY12" fmla="*/ 137744 h 249829"/>
                <a:gd name="connsiteX13" fmla="*/ 39388 w 3158660"/>
                <a:gd name="connsiteY13" fmla="*/ 166553 h 249829"/>
                <a:gd name="connsiteX14" fmla="*/ 42539 w 3158660"/>
                <a:gd name="connsiteY14" fmla="*/ 166553 h 249829"/>
                <a:gd name="connsiteX15" fmla="*/ 41301 w 3158660"/>
                <a:gd name="connsiteY15" fmla="*/ 166666 h 249829"/>
                <a:gd name="connsiteX16" fmla="*/ 0 w 3158660"/>
                <a:gd name="connsiteY16" fmla="*/ 206729 h 249829"/>
                <a:gd name="connsiteX17" fmla="*/ 0 w 3158660"/>
                <a:gd name="connsiteY17" fmla="*/ 208529 h 249829"/>
                <a:gd name="connsiteX18" fmla="*/ 39388 w 3158660"/>
                <a:gd name="connsiteY18" fmla="*/ 249830 h 249829"/>
                <a:gd name="connsiteX19" fmla="*/ 298558 w 3158660"/>
                <a:gd name="connsiteY19" fmla="*/ 249830 h 249829"/>
                <a:gd name="connsiteX20" fmla="*/ 3119273 w 3158660"/>
                <a:gd name="connsiteY20" fmla="*/ 249830 h 249829"/>
                <a:gd name="connsiteX21" fmla="*/ 3158661 w 3158660"/>
                <a:gd name="connsiteY21" fmla="*/ 207516 h 249829"/>
                <a:gd name="connsiteX22" fmla="*/ 3158661 w 3158660"/>
                <a:gd name="connsiteY22" fmla="*/ 205716 h 249829"/>
                <a:gd name="connsiteX23" fmla="*/ 3118598 w 3158660"/>
                <a:gd name="connsiteY23" fmla="*/ 165653 h 249829"/>
                <a:gd name="connsiteX24" fmla="*/ 3158661 w 3158660"/>
                <a:gd name="connsiteY24" fmla="*/ 125478 h 249829"/>
                <a:gd name="connsiteX25" fmla="*/ 3158661 w 3158660"/>
                <a:gd name="connsiteY25" fmla="*/ 124240 h 249829"/>
                <a:gd name="connsiteX26" fmla="*/ 3158661 w 3158660"/>
                <a:gd name="connsiteY26" fmla="*/ 123790 h 249829"/>
                <a:gd name="connsiteX27" fmla="*/ 3158661 w 3158660"/>
                <a:gd name="connsiteY27" fmla="*/ 122439 h 249829"/>
                <a:gd name="connsiteX28" fmla="*/ 3119273 w 3158660"/>
                <a:gd name="connsiteY28" fmla="*/ 83052 h 249829"/>
                <a:gd name="connsiteX29" fmla="*/ 3158661 w 3158660"/>
                <a:gd name="connsiteY29" fmla="*/ 43551 h 249829"/>
                <a:gd name="connsiteX30" fmla="*/ 3158661 w 3158660"/>
                <a:gd name="connsiteY30" fmla="*/ 42201 h 249829"/>
                <a:gd name="connsiteX31" fmla="*/ 3158661 w 3158660"/>
                <a:gd name="connsiteY31" fmla="*/ 41863 h 249829"/>
                <a:gd name="connsiteX32" fmla="*/ 3158661 w 3158660"/>
                <a:gd name="connsiteY32" fmla="*/ 40513 h 249829"/>
                <a:gd name="connsiteX33" fmla="*/ 3118598 w 3158660"/>
                <a:gd name="connsiteY33" fmla="*/ 225 h 249829"/>
                <a:gd name="connsiteX34" fmla="*/ 3118711 w 3158660"/>
                <a:gd name="connsiteY34" fmla="*/ 0 h 249829"/>
                <a:gd name="connsiteX35" fmla="*/ 3118711 w 3158660"/>
                <a:gd name="connsiteY35" fmla="*/ 0 h 249829"/>
                <a:gd name="connsiteX36" fmla="*/ 3118711 w 3158660"/>
                <a:gd name="connsiteY36" fmla="*/ 0 h 249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158660" h="249829">
                  <a:moveTo>
                    <a:pt x="3118711" y="0"/>
                  </a:moveTo>
                  <a:lnTo>
                    <a:pt x="38937" y="0"/>
                  </a:lnTo>
                  <a:lnTo>
                    <a:pt x="39950" y="1238"/>
                  </a:lnTo>
                  <a:lnTo>
                    <a:pt x="0" y="41526"/>
                  </a:lnTo>
                  <a:lnTo>
                    <a:pt x="0" y="42876"/>
                  </a:lnTo>
                  <a:lnTo>
                    <a:pt x="0" y="43214"/>
                  </a:lnTo>
                  <a:lnTo>
                    <a:pt x="0" y="44564"/>
                  </a:lnTo>
                  <a:lnTo>
                    <a:pt x="39388" y="83952"/>
                  </a:lnTo>
                  <a:lnTo>
                    <a:pt x="0" y="123452"/>
                  </a:lnTo>
                  <a:lnTo>
                    <a:pt x="0" y="124802"/>
                  </a:lnTo>
                  <a:lnTo>
                    <a:pt x="0" y="125253"/>
                  </a:lnTo>
                  <a:lnTo>
                    <a:pt x="0" y="126490"/>
                  </a:lnTo>
                  <a:lnTo>
                    <a:pt x="12379" y="137744"/>
                  </a:lnTo>
                  <a:lnTo>
                    <a:pt x="39388" y="166553"/>
                  </a:lnTo>
                  <a:lnTo>
                    <a:pt x="42539" y="166553"/>
                  </a:lnTo>
                  <a:lnTo>
                    <a:pt x="41301" y="166666"/>
                  </a:lnTo>
                  <a:lnTo>
                    <a:pt x="0" y="206729"/>
                  </a:lnTo>
                  <a:lnTo>
                    <a:pt x="0" y="208529"/>
                  </a:lnTo>
                  <a:lnTo>
                    <a:pt x="39388" y="249830"/>
                  </a:lnTo>
                  <a:lnTo>
                    <a:pt x="298558" y="249830"/>
                  </a:lnTo>
                  <a:lnTo>
                    <a:pt x="3119273" y="249830"/>
                  </a:lnTo>
                  <a:lnTo>
                    <a:pt x="3158661" y="207516"/>
                  </a:lnTo>
                  <a:lnTo>
                    <a:pt x="3158661" y="205716"/>
                  </a:lnTo>
                  <a:lnTo>
                    <a:pt x="3118598" y="165653"/>
                  </a:lnTo>
                  <a:lnTo>
                    <a:pt x="3158661" y="125478"/>
                  </a:lnTo>
                  <a:lnTo>
                    <a:pt x="3158661" y="124240"/>
                  </a:lnTo>
                  <a:lnTo>
                    <a:pt x="3158661" y="123790"/>
                  </a:lnTo>
                  <a:lnTo>
                    <a:pt x="3158661" y="122439"/>
                  </a:lnTo>
                  <a:lnTo>
                    <a:pt x="3119273" y="83052"/>
                  </a:lnTo>
                  <a:lnTo>
                    <a:pt x="3158661" y="43551"/>
                  </a:lnTo>
                  <a:lnTo>
                    <a:pt x="3158661" y="42201"/>
                  </a:lnTo>
                  <a:lnTo>
                    <a:pt x="3158661" y="41863"/>
                  </a:lnTo>
                  <a:lnTo>
                    <a:pt x="3158661" y="40513"/>
                  </a:lnTo>
                  <a:lnTo>
                    <a:pt x="3118598" y="225"/>
                  </a:lnTo>
                  <a:lnTo>
                    <a:pt x="3118711" y="0"/>
                  </a:lnTo>
                  <a:lnTo>
                    <a:pt x="3118711" y="0"/>
                  </a:lnTo>
                  <a:lnTo>
                    <a:pt x="3118711" y="0"/>
                  </a:lnTo>
                  <a:close/>
                </a:path>
              </a:pathLst>
            </a:custGeom>
            <a:solidFill>
              <a:srgbClr val="FFD966"/>
            </a:solidFill>
            <a:ln w="0" cap="flat">
              <a:noFill/>
              <a:prstDash val="solid"/>
              <a:miter/>
            </a:ln>
          </p:spPr>
          <p:txBody>
            <a:bodyPr rtlCol="0" anchor="ctr"/>
            <a:lstStyle/>
            <a:p>
              <a:endParaRPr lang="en-IN" dirty="0">
                <a:latin typeface="Arial" panose="020B0604020202020204" pitchFamily="34" charset="0"/>
                <a:cs typeface="Arial" panose="020B0604020202020204" pitchFamily="34" charset="0"/>
              </a:endParaRPr>
            </a:p>
          </p:txBody>
        </p:sp>
      </p:grpSp>
      <p:sp>
        <p:nvSpPr>
          <p:cNvPr id="8" name="TextBox 7">
            <a:extLst>
              <a:ext uri="{FF2B5EF4-FFF2-40B4-BE49-F238E27FC236}">
                <a16:creationId xmlns:a16="http://schemas.microsoft.com/office/drawing/2014/main" id="{8B1D7CDA-880C-153B-1CF3-915D663395C6}"/>
              </a:ext>
              <a:ext uri="{C183D7F6-B498-43B3-948B-1728B52AA6E4}">
                <adec:decorative xmlns:adec="http://schemas.microsoft.com/office/drawing/2017/decorative" val="0"/>
              </a:ext>
            </a:extLst>
          </p:cNvPr>
          <p:cNvSpPr txBox="1"/>
          <p:nvPr/>
        </p:nvSpPr>
        <p:spPr>
          <a:xfrm>
            <a:off x="1979676" y="1334885"/>
            <a:ext cx="3096768" cy="307777"/>
          </a:xfrm>
          <a:prstGeom prst="rect">
            <a:avLst/>
          </a:prstGeom>
          <a:noFill/>
        </p:spPr>
        <p:txBody>
          <a:bodyPr wrap="square">
            <a:spAutoFit/>
          </a:bodyPr>
          <a:lstStyle/>
          <a:p>
            <a:pPr algn="ctr"/>
            <a:r>
              <a:rPr lang="en-IN" sz="1400" dirty="0">
                <a:latin typeface="Arial" panose="020B0604020202020204" pitchFamily="34" charset="0"/>
                <a:cs typeface="Arial" panose="020B0604020202020204" pitchFamily="34" charset="0"/>
              </a:rPr>
              <a:t>Computer Science Assignment</a:t>
            </a:r>
          </a:p>
        </p:txBody>
      </p:sp>
    </p:spTree>
    <p:extLst>
      <p:ext uri="{BB962C8B-B14F-4D97-AF65-F5344CB8AC3E}">
        <p14:creationId xmlns:p14="http://schemas.microsoft.com/office/powerpoint/2010/main" val="4204801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p:txBody>
          <a:bodyPr/>
          <a:lstStyle/>
          <a:p>
            <a:r>
              <a:rPr lang="en-IN" dirty="0">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10</a:t>
            </a:fld>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215366" y="464566"/>
            <a:ext cx="2427268"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7 ..continued</a:t>
            </a:r>
          </a:p>
        </p:txBody>
      </p:sp>
      <p:sp>
        <p:nvSpPr>
          <p:cNvPr id="39" name="Rectangle 38">
            <a:extLst>
              <a:ext uri="{FF2B5EF4-FFF2-40B4-BE49-F238E27FC236}">
                <a16:creationId xmlns:a16="http://schemas.microsoft.com/office/drawing/2014/main" id="{BC622849-92C2-7887-3AEF-9FACFE244ECF}"/>
              </a:ext>
            </a:extLst>
          </p:cNvPr>
          <p:cNvSpPr/>
          <p:nvPr/>
        </p:nvSpPr>
        <p:spPr>
          <a:xfrm>
            <a:off x="370840" y="2690843"/>
            <a:ext cx="6106160" cy="5681631"/>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70E36E4B-4B86-AF34-F887-475873BCA0AD}"/>
              </a:ext>
            </a:extLst>
          </p:cNvPr>
          <p:cNvSpPr txBox="1"/>
          <p:nvPr/>
        </p:nvSpPr>
        <p:spPr>
          <a:xfrm>
            <a:off x="414652" y="2720726"/>
            <a:ext cx="4091307" cy="5632311"/>
          </a:xfrm>
          <a:prstGeom prst="rect">
            <a:avLst/>
          </a:prstGeom>
          <a:noFill/>
        </p:spPr>
        <p:txBody>
          <a:bodyPr wrap="square" rtlCol="0">
            <a:spAutoFit/>
          </a:bodyPr>
          <a:lstStyle/>
          <a:p>
            <a:r>
              <a:rPr lang="en-US" sz="1200" dirty="0">
                <a:solidFill>
                  <a:srgbClr val="000000"/>
                </a:solidFill>
                <a:latin typeface="Consolas" panose="020B0609020204030204" pitchFamily="49" charset="0"/>
                <a:cs typeface="Courier New" panose="02070309020205020404" pitchFamily="49" charset="0"/>
              </a:rPr>
              <a:t>stack operation</a:t>
            </a:r>
          </a:p>
          <a:p>
            <a:r>
              <a:rPr lang="en-US" sz="1200" dirty="0">
                <a:solidFill>
                  <a:srgbClr val="000000"/>
                </a:solidFill>
                <a:latin typeface="Consolas" panose="020B0609020204030204" pitchFamily="49" charset="0"/>
                <a:cs typeface="Courier New" panose="02070309020205020404" pitchFamily="49" charset="0"/>
              </a:rPr>
              <a:t>                 1.push</a:t>
            </a:r>
          </a:p>
          <a:p>
            <a:r>
              <a:rPr lang="en-US" sz="1200" dirty="0">
                <a:solidFill>
                  <a:srgbClr val="000000"/>
                </a:solidFill>
                <a:latin typeface="Consolas" panose="020B0609020204030204" pitchFamily="49" charset="0"/>
                <a:cs typeface="Courier New" panose="02070309020205020404" pitchFamily="49" charset="0"/>
              </a:rPr>
              <a:t>                 2.pop</a:t>
            </a:r>
          </a:p>
          <a:p>
            <a:r>
              <a:rPr lang="en-US" sz="1200" dirty="0">
                <a:solidFill>
                  <a:srgbClr val="000000"/>
                </a:solidFill>
                <a:latin typeface="Consolas" panose="020B0609020204030204" pitchFamily="49" charset="0"/>
                <a:cs typeface="Courier New" panose="02070309020205020404" pitchFamily="49" charset="0"/>
              </a:rPr>
              <a:t>                 3.peek</a:t>
            </a:r>
          </a:p>
          <a:p>
            <a:r>
              <a:rPr lang="en-US" sz="1200" dirty="0">
                <a:solidFill>
                  <a:srgbClr val="000000"/>
                </a:solidFill>
                <a:latin typeface="Consolas" panose="020B0609020204030204" pitchFamily="49" charset="0"/>
                <a:cs typeface="Courier New" panose="02070309020205020404" pitchFamily="49" charset="0"/>
              </a:rPr>
              <a:t>                 4.display</a:t>
            </a:r>
          </a:p>
          <a:p>
            <a:r>
              <a:rPr lang="en-US" sz="1200" dirty="0">
                <a:solidFill>
                  <a:srgbClr val="000000"/>
                </a:solidFill>
                <a:latin typeface="Consolas" panose="020B0609020204030204" pitchFamily="49" charset="0"/>
                <a:cs typeface="Courier New" panose="02070309020205020404" pitchFamily="49" charset="0"/>
              </a:rPr>
              <a:t>                 5.exit</a:t>
            </a:r>
          </a:p>
          <a:p>
            <a:r>
              <a:rPr lang="en-US" sz="1200" dirty="0">
                <a:solidFill>
                  <a:srgbClr val="000000"/>
                </a:solidFill>
                <a:latin typeface="Consolas" panose="020B0609020204030204" pitchFamily="49" charset="0"/>
                <a:cs typeface="Courier New" panose="02070309020205020404" pitchFamily="49" charset="0"/>
              </a:rPr>
              <a:t>-200 &lt;-top</a:t>
            </a:r>
          </a:p>
          <a:p>
            <a:r>
              <a:rPr lang="en-US" sz="1200" dirty="0">
                <a:solidFill>
                  <a:srgbClr val="000000"/>
                </a:solidFill>
                <a:latin typeface="Consolas" panose="020B0609020204030204" pitchFamily="49" charset="0"/>
                <a:cs typeface="Courier New" panose="02070309020205020404" pitchFamily="49" charset="0"/>
              </a:rPr>
              <a:t>52</a:t>
            </a:r>
          </a:p>
          <a:p>
            <a:r>
              <a:rPr lang="en-US" sz="1200" dirty="0">
                <a:solidFill>
                  <a:srgbClr val="000000"/>
                </a:solidFill>
                <a:latin typeface="Consolas" panose="020B0609020204030204" pitchFamily="49" charset="0"/>
                <a:cs typeface="Courier New" panose="02070309020205020404" pitchFamily="49" charset="0"/>
              </a:rPr>
              <a:t>100</a:t>
            </a:r>
          </a:p>
          <a:p>
            <a:r>
              <a:rPr lang="en-US" sz="1200" dirty="0">
                <a:solidFill>
                  <a:srgbClr val="000000"/>
                </a:solidFill>
                <a:latin typeface="Consolas" panose="020B0609020204030204" pitchFamily="49" charset="0"/>
                <a:cs typeface="Courier New" panose="02070309020205020404" pitchFamily="49" charset="0"/>
              </a:rPr>
              <a:t>2</a:t>
            </a:r>
          </a:p>
          <a:p>
            <a:r>
              <a:rPr lang="en-US" sz="1200" dirty="0">
                <a:solidFill>
                  <a:srgbClr val="000000"/>
                </a:solidFill>
                <a:latin typeface="Consolas" panose="020B0609020204030204" pitchFamily="49" charset="0"/>
                <a:cs typeface="Courier New" panose="02070309020205020404" pitchFamily="49" charset="0"/>
              </a:rPr>
              <a:t>5</a:t>
            </a:r>
          </a:p>
          <a:p>
            <a:r>
              <a:rPr lang="en-US" sz="1200" dirty="0">
                <a:solidFill>
                  <a:srgbClr val="000000"/>
                </a:solidFill>
                <a:latin typeface="Consolas" panose="020B0609020204030204" pitchFamily="49" charset="0"/>
                <a:cs typeface="Courier New" panose="02070309020205020404" pitchFamily="49" charset="0"/>
              </a:rPr>
              <a:t>10</a:t>
            </a:r>
          </a:p>
          <a:p>
            <a:r>
              <a:rPr lang="en-US" sz="1200" dirty="0">
                <a:solidFill>
                  <a:srgbClr val="000000"/>
                </a:solidFill>
                <a:latin typeface="Consolas" panose="020B0609020204030204" pitchFamily="49" charset="0"/>
                <a:cs typeface="Courier New" panose="02070309020205020404" pitchFamily="49" charset="0"/>
              </a:rPr>
              <a:t>4</a:t>
            </a:r>
          </a:p>
          <a:p>
            <a:r>
              <a:rPr lang="en-US" sz="1200" dirty="0">
                <a:solidFill>
                  <a:srgbClr val="000000"/>
                </a:solidFill>
                <a:latin typeface="Consolas" panose="020B0609020204030204" pitchFamily="49" charset="0"/>
                <a:cs typeface="Courier New" panose="02070309020205020404" pitchFamily="49" charset="0"/>
              </a:rPr>
              <a:t>3</a:t>
            </a:r>
          </a:p>
          <a:p>
            <a:r>
              <a:rPr lang="en-US" sz="1200" dirty="0">
                <a:solidFill>
                  <a:srgbClr val="000000"/>
                </a:solidFill>
                <a:latin typeface="Consolas" panose="020B0609020204030204" pitchFamily="49" charset="0"/>
                <a:cs typeface="Courier New" panose="02070309020205020404" pitchFamily="49" charset="0"/>
              </a:rPr>
              <a:t>2</a:t>
            </a:r>
          </a:p>
          <a:p>
            <a:r>
              <a:rPr lang="en-US" sz="1200" dirty="0">
                <a:solidFill>
                  <a:srgbClr val="000000"/>
                </a:solidFill>
                <a:latin typeface="Consolas" panose="020B0609020204030204" pitchFamily="49" charset="0"/>
                <a:cs typeface="Courier New" panose="02070309020205020404" pitchFamily="49" charset="0"/>
              </a:rPr>
              <a:t>1</a:t>
            </a:r>
          </a:p>
          <a:p>
            <a:r>
              <a:rPr lang="en-US" sz="1200" dirty="0">
                <a:solidFill>
                  <a:srgbClr val="000000"/>
                </a:solidFill>
                <a:latin typeface="Consolas" panose="020B0609020204030204" pitchFamily="49" charset="0"/>
                <a:cs typeface="Courier New" panose="02070309020205020404" pitchFamily="49" charset="0"/>
              </a:rPr>
              <a:t>stack operation</a:t>
            </a:r>
          </a:p>
          <a:p>
            <a:r>
              <a:rPr lang="en-US" sz="1200" dirty="0">
                <a:solidFill>
                  <a:srgbClr val="000000"/>
                </a:solidFill>
                <a:latin typeface="Consolas" panose="020B0609020204030204" pitchFamily="49" charset="0"/>
                <a:cs typeface="Courier New" panose="02070309020205020404" pitchFamily="49" charset="0"/>
              </a:rPr>
              <a:t>                 1.push</a:t>
            </a:r>
          </a:p>
          <a:p>
            <a:r>
              <a:rPr lang="en-US" sz="1200" dirty="0">
                <a:solidFill>
                  <a:srgbClr val="000000"/>
                </a:solidFill>
                <a:latin typeface="Consolas" panose="020B0609020204030204" pitchFamily="49" charset="0"/>
                <a:cs typeface="Courier New" panose="02070309020205020404" pitchFamily="49" charset="0"/>
              </a:rPr>
              <a:t>                 2.pop</a:t>
            </a:r>
          </a:p>
          <a:p>
            <a:r>
              <a:rPr lang="en-US" sz="1200" dirty="0">
                <a:solidFill>
                  <a:srgbClr val="000000"/>
                </a:solidFill>
                <a:latin typeface="Consolas" panose="020B0609020204030204" pitchFamily="49" charset="0"/>
                <a:cs typeface="Courier New" panose="02070309020205020404" pitchFamily="49" charset="0"/>
              </a:rPr>
              <a:t>                 3.peek</a:t>
            </a:r>
          </a:p>
          <a:p>
            <a:r>
              <a:rPr lang="en-US" sz="1200" dirty="0">
                <a:solidFill>
                  <a:srgbClr val="000000"/>
                </a:solidFill>
                <a:latin typeface="Consolas" panose="020B0609020204030204" pitchFamily="49" charset="0"/>
                <a:cs typeface="Courier New" panose="02070309020205020404" pitchFamily="49" charset="0"/>
              </a:rPr>
              <a:t>                 4.display</a:t>
            </a:r>
          </a:p>
          <a:p>
            <a:r>
              <a:rPr lang="en-US" sz="1200" dirty="0">
                <a:solidFill>
                  <a:srgbClr val="000000"/>
                </a:solidFill>
                <a:latin typeface="Consolas" panose="020B0609020204030204" pitchFamily="49" charset="0"/>
                <a:cs typeface="Courier New" panose="02070309020205020404" pitchFamily="49" charset="0"/>
              </a:rPr>
              <a:t>                 5.exit</a:t>
            </a:r>
          </a:p>
          <a:p>
            <a:r>
              <a:rPr lang="en-US" sz="1200" dirty="0">
                <a:solidFill>
                  <a:srgbClr val="000000"/>
                </a:solidFill>
                <a:latin typeface="Consolas" panose="020B0609020204030204" pitchFamily="49" charset="0"/>
                <a:cs typeface="Courier New" panose="02070309020205020404" pitchFamily="49" charset="0"/>
              </a:rPr>
              <a:t>top most item is: -200</a:t>
            </a:r>
          </a:p>
          <a:p>
            <a:endParaRPr lang="en-US" sz="1200" dirty="0">
              <a:solidFill>
                <a:srgbClr val="000000"/>
              </a:solidFill>
              <a:latin typeface="Consolas" panose="020B0609020204030204" pitchFamily="49" charset="0"/>
              <a:cs typeface="Courier New" panose="02070309020205020404" pitchFamily="49" charset="0"/>
            </a:endParaRPr>
          </a:p>
          <a:p>
            <a:r>
              <a:rPr lang="en-US" sz="1200" dirty="0">
                <a:solidFill>
                  <a:srgbClr val="000000"/>
                </a:solidFill>
                <a:latin typeface="Consolas" panose="020B0609020204030204" pitchFamily="49" charset="0"/>
                <a:cs typeface="Courier New" panose="02070309020205020404" pitchFamily="49" charset="0"/>
              </a:rPr>
              <a:t>stack operation</a:t>
            </a:r>
          </a:p>
          <a:p>
            <a:r>
              <a:rPr lang="en-US" sz="1200" dirty="0">
                <a:solidFill>
                  <a:srgbClr val="000000"/>
                </a:solidFill>
                <a:latin typeface="Consolas" panose="020B0609020204030204" pitchFamily="49" charset="0"/>
                <a:cs typeface="Courier New" panose="02070309020205020404" pitchFamily="49" charset="0"/>
              </a:rPr>
              <a:t>                 1.push</a:t>
            </a:r>
          </a:p>
          <a:p>
            <a:r>
              <a:rPr lang="en-US" sz="1200" dirty="0">
                <a:solidFill>
                  <a:srgbClr val="000000"/>
                </a:solidFill>
                <a:latin typeface="Consolas" panose="020B0609020204030204" pitchFamily="49" charset="0"/>
                <a:cs typeface="Courier New" panose="02070309020205020404" pitchFamily="49" charset="0"/>
              </a:rPr>
              <a:t>                 2.pop</a:t>
            </a:r>
          </a:p>
          <a:p>
            <a:r>
              <a:rPr lang="en-US" sz="1200" dirty="0">
                <a:solidFill>
                  <a:srgbClr val="000000"/>
                </a:solidFill>
                <a:latin typeface="Consolas" panose="020B0609020204030204" pitchFamily="49" charset="0"/>
                <a:cs typeface="Courier New" panose="02070309020205020404" pitchFamily="49" charset="0"/>
              </a:rPr>
              <a:t>                 3.peek</a:t>
            </a:r>
          </a:p>
          <a:p>
            <a:r>
              <a:rPr lang="en-US" sz="1200" dirty="0">
                <a:solidFill>
                  <a:srgbClr val="000000"/>
                </a:solidFill>
                <a:latin typeface="Consolas" panose="020B0609020204030204" pitchFamily="49" charset="0"/>
                <a:cs typeface="Courier New" panose="02070309020205020404" pitchFamily="49" charset="0"/>
              </a:rPr>
              <a:t>                 4.display</a:t>
            </a:r>
          </a:p>
          <a:p>
            <a:r>
              <a:rPr lang="en-US" sz="1200" dirty="0">
                <a:solidFill>
                  <a:srgbClr val="000000"/>
                </a:solidFill>
                <a:latin typeface="Consolas" panose="020B0609020204030204" pitchFamily="49" charset="0"/>
                <a:cs typeface="Courier New" panose="02070309020205020404" pitchFamily="49" charset="0"/>
              </a:rPr>
              <a:t>                 5.exit</a:t>
            </a:r>
          </a:p>
        </p:txBody>
      </p:sp>
      <p:sp>
        <p:nvSpPr>
          <p:cNvPr id="41" name="TextBox 40">
            <a:extLst>
              <a:ext uri="{FF2B5EF4-FFF2-40B4-BE49-F238E27FC236}">
                <a16:creationId xmlns:a16="http://schemas.microsoft.com/office/drawing/2014/main" id="{6F0B67E7-0E50-99E1-69D1-5326C0AD8298}"/>
              </a:ext>
            </a:extLst>
          </p:cNvPr>
          <p:cNvSpPr txBox="1"/>
          <p:nvPr/>
        </p:nvSpPr>
        <p:spPr>
          <a:xfrm>
            <a:off x="347980" y="2396518"/>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096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a:xfrm>
            <a:off x="1978343" y="9181397"/>
            <a:ext cx="1543050" cy="527403"/>
          </a:xfrm>
        </p:spPr>
        <p:txBody>
          <a:bodyPr/>
          <a:lstStyle/>
          <a:p>
            <a:r>
              <a:rPr lang="en-IN" dirty="0">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11</a:t>
            </a:fld>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341501-75E6-54D7-994A-ABE50794C56F}"/>
              </a:ext>
            </a:extLst>
          </p:cNvPr>
          <p:cNvSpPr txBox="1"/>
          <p:nvPr/>
        </p:nvSpPr>
        <p:spPr>
          <a:xfrm>
            <a:off x="383540" y="855468"/>
            <a:ext cx="5555673" cy="523220"/>
          </a:xfrm>
          <a:prstGeom prst="rect">
            <a:avLst/>
          </a:prstGeom>
          <a:noFill/>
        </p:spPr>
        <p:txBody>
          <a:bodyPr wrap="square" rtlCol="0">
            <a:spAutoFit/>
          </a:bodyPr>
          <a:lstStyle/>
          <a:p>
            <a:r>
              <a:rPr lang="en-US" sz="1400" b="1" i="0" dirty="0">
                <a:solidFill>
                  <a:srgbClr val="000000"/>
                </a:solidFill>
                <a:effectLst/>
                <a:latin typeface="Arial" panose="020B0604020202020204" pitchFamily="34" charset="0"/>
                <a:cs typeface="Arial" panose="020B0604020202020204" pitchFamily="34" charset="0"/>
              </a:rPr>
              <a:t>Remove all the lines that contain the character ‘a' in a file and write it to another file</a:t>
            </a:r>
            <a:endParaRPr lang="en-IN" sz="14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716305" y="464566"/>
            <a:ext cx="1425390"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8</a:t>
            </a:r>
          </a:p>
        </p:txBody>
      </p:sp>
      <p:sp>
        <p:nvSpPr>
          <p:cNvPr id="5" name="Rectangle 4">
            <a:extLst>
              <a:ext uri="{FF2B5EF4-FFF2-40B4-BE49-F238E27FC236}">
                <a16:creationId xmlns:a16="http://schemas.microsoft.com/office/drawing/2014/main" id="{62BA2FB7-6EC7-236B-DCD4-ACDA07A15819}"/>
              </a:ext>
            </a:extLst>
          </p:cNvPr>
          <p:cNvSpPr/>
          <p:nvPr/>
        </p:nvSpPr>
        <p:spPr>
          <a:xfrm>
            <a:off x="383540" y="2013267"/>
            <a:ext cx="3474476" cy="3826701"/>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6565BAE-D5F4-D3C0-C2CD-6EF37CE03674}"/>
              </a:ext>
            </a:extLst>
          </p:cNvPr>
          <p:cNvSpPr txBox="1"/>
          <p:nvPr/>
        </p:nvSpPr>
        <p:spPr>
          <a:xfrm>
            <a:off x="389252" y="2082203"/>
            <a:ext cx="5554348" cy="2308324"/>
          </a:xfrm>
          <a:prstGeom prst="rect">
            <a:avLst/>
          </a:prstGeom>
          <a:noFill/>
        </p:spPr>
        <p:txBody>
          <a:bodyPr wrap="square" rtlCol="0">
            <a:spAutoFit/>
          </a:bodyPr>
          <a:lstStyle/>
          <a:p>
            <a:r>
              <a:rPr lang="en-US" sz="1200" b="0" dirty="0">
                <a:solidFill>
                  <a:srgbClr val="000000"/>
                </a:solidFill>
                <a:effectLst/>
                <a:latin typeface="Consolas" panose="020B0609020204030204" pitchFamily="49" charset="0"/>
              </a:rPr>
              <a:t>f1 = open(</a:t>
            </a:r>
            <a:r>
              <a:rPr lang="en-US" sz="1200" b="0" dirty="0">
                <a:solidFill>
                  <a:srgbClr val="A31515"/>
                </a:solidFill>
                <a:effectLst/>
                <a:latin typeface="Consolas" panose="020B0609020204030204" pitchFamily="49" charset="0"/>
              </a:rPr>
              <a:t>"Mydoc.txt"</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f2 = open(</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copyMydoc.txt"</a:t>
            </a:r>
            <a:r>
              <a:rPr lang="en-US" sz="1200" b="0" dirty="0" err="1">
                <a:solidFill>
                  <a:srgbClr val="000000"/>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"w</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p>
          <a:p>
            <a:r>
              <a:rPr lang="en-US" sz="1200" b="0" dirty="0">
                <a:solidFill>
                  <a:srgbClr val="0000FF"/>
                </a:solidFill>
                <a:effectLst/>
                <a:latin typeface="Consolas" panose="020B0609020204030204" pitchFamily="49" charset="0"/>
              </a:rPr>
              <a:t>for</a:t>
            </a:r>
            <a:r>
              <a:rPr lang="en-US" sz="1200" b="0" dirty="0">
                <a:solidFill>
                  <a:srgbClr val="000000"/>
                </a:solidFill>
                <a:effectLst/>
                <a:latin typeface="Consolas" panose="020B0609020204030204" pitchFamily="49" charset="0"/>
              </a:rPr>
              <a:t> line </a:t>
            </a:r>
            <a:r>
              <a:rPr lang="en-US" sz="1200" b="0" dirty="0">
                <a:solidFill>
                  <a:srgbClr val="0000FF"/>
                </a:solidFill>
                <a:effectLst/>
                <a:latin typeface="Consolas" panose="020B0609020204030204" pitchFamily="49" charset="0"/>
              </a:rPr>
              <a:t>in</a:t>
            </a:r>
            <a:r>
              <a:rPr lang="en-US" sz="1200" b="0" dirty="0">
                <a:solidFill>
                  <a:srgbClr val="000000"/>
                </a:solidFill>
                <a:effectLst/>
                <a:latin typeface="Consolas" panose="020B0609020204030204" pitchFamily="49" charset="0"/>
              </a:rPr>
              <a:t> f1:</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if</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'a'</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not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in</a:t>
            </a:r>
            <a:r>
              <a:rPr lang="en-US" sz="1200" b="0" dirty="0">
                <a:solidFill>
                  <a:srgbClr val="000000"/>
                </a:solidFill>
                <a:effectLst/>
                <a:latin typeface="Consolas" panose="020B0609020204030204" pitchFamily="49" charset="0"/>
              </a:rPr>
              <a:t> line:</a:t>
            </a:r>
          </a:p>
          <a:p>
            <a:r>
              <a:rPr lang="en-US" sz="1200" b="0" dirty="0">
                <a:solidFill>
                  <a:srgbClr val="000000"/>
                </a:solidFill>
                <a:effectLst/>
                <a:latin typeface="Consolas" panose="020B0609020204030204" pitchFamily="49" charset="0"/>
              </a:rPr>
              <a:t>          f2.write(line)</a:t>
            </a:r>
          </a:p>
          <a:p>
            <a:r>
              <a:rPr lang="en-US" sz="1200" b="0" dirty="0">
                <a:solidFill>
                  <a:srgbClr val="000000"/>
                </a:solidFill>
                <a:effectLst/>
                <a:latin typeface="Consolas" panose="020B0609020204030204" pitchFamily="49" charset="0"/>
              </a:rPr>
              <a:t>print(</a:t>
            </a:r>
            <a:r>
              <a:rPr lang="en-US" sz="1200" b="0" dirty="0">
                <a:solidFill>
                  <a:srgbClr val="A31515"/>
                </a:solidFill>
                <a:effectLst/>
                <a:latin typeface="Consolas" panose="020B0609020204030204" pitchFamily="49" charset="0"/>
              </a:rPr>
              <a:t>'## File Copied Successfully! ##'</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f1.close()</a:t>
            </a:r>
          </a:p>
          <a:p>
            <a:r>
              <a:rPr lang="en-US" sz="1200" b="0" dirty="0">
                <a:solidFill>
                  <a:srgbClr val="000000"/>
                </a:solidFill>
                <a:effectLst/>
                <a:latin typeface="Consolas" panose="020B0609020204030204" pitchFamily="49" charset="0"/>
              </a:rPr>
              <a:t>f2.close()</a:t>
            </a:r>
          </a:p>
          <a:p>
            <a:br>
              <a:rPr lang="en-US" sz="1200" b="0" dirty="0">
                <a:solidFill>
                  <a:srgbClr val="000000"/>
                </a:solidFill>
                <a:effectLst/>
                <a:latin typeface="Consolas" panose="020B0609020204030204" pitchFamily="49" charset="0"/>
              </a:rPr>
            </a:br>
            <a:r>
              <a:rPr lang="en-US" sz="1200" b="0" dirty="0">
                <a:solidFill>
                  <a:srgbClr val="000000"/>
                </a:solidFill>
                <a:effectLst/>
                <a:latin typeface="Consolas" panose="020B0609020204030204" pitchFamily="49" charset="0"/>
              </a:rPr>
              <a:t>f2 = open(</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copyMydoc.txt"</a:t>
            </a:r>
            <a:r>
              <a:rPr lang="en-US" sz="1200" b="0" dirty="0" err="1">
                <a:solidFill>
                  <a:srgbClr val="000000"/>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"r</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print(f2.read())</a:t>
            </a:r>
          </a:p>
          <a:p>
            <a:endParaRPr lang="en-US" sz="1200" b="0" dirty="0">
              <a:solidFill>
                <a:srgbClr val="000000"/>
              </a:solidFill>
              <a:effectLst/>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3B504D02-B8B7-F410-D12B-DC482955304A}"/>
              </a:ext>
            </a:extLst>
          </p:cNvPr>
          <p:cNvSpPr txBox="1"/>
          <p:nvPr/>
        </p:nvSpPr>
        <p:spPr>
          <a:xfrm>
            <a:off x="383540" y="1665602"/>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Code</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CAFB918B-87FB-4C23-75D1-B571166F99EF}"/>
              </a:ext>
            </a:extLst>
          </p:cNvPr>
          <p:cNvSpPr/>
          <p:nvPr/>
        </p:nvSpPr>
        <p:spPr>
          <a:xfrm>
            <a:off x="383540" y="6703028"/>
            <a:ext cx="3474476" cy="539020"/>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301F5AE3-AB9D-A2C5-32ED-5C6B1A7B1E8A}"/>
              </a:ext>
            </a:extLst>
          </p:cNvPr>
          <p:cNvSpPr txBox="1"/>
          <p:nvPr/>
        </p:nvSpPr>
        <p:spPr>
          <a:xfrm>
            <a:off x="427353" y="6818254"/>
            <a:ext cx="2948308" cy="276999"/>
          </a:xfrm>
          <a:prstGeom prst="rect">
            <a:avLst/>
          </a:prstGeom>
          <a:noFill/>
        </p:spPr>
        <p:txBody>
          <a:bodyPr wrap="square" rtlCol="0">
            <a:spAutoFit/>
          </a:bodyPr>
          <a:lstStyle/>
          <a:p>
            <a:pPr algn="l"/>
            <a:r>
              <a:rPr lang="en-IN" sz="1200" b="0" i="0" dirty="0">
                <a:solidFill>
                  <a:srgbClr val="000000"/>
                </a:solidFill>
                <a:effectLst/>
                <a:latin typeface="Consolas" panose="020B0609020204030204" pitchFamily="49" charset="0"/>
              </a:rPr>
              <a:t>## File Copied Successfully! ##</a:t>
            </a:r>
            <a:endParaRPr lang="en-IN" sz="1200" b="0" i="0" dirty="0">
              <a:solidFill>
                <a:srgbClr val="000000"/>
              </a:solidFill>
              <a:effectLst/>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927D21C5-BCBC-DB98-4931-9707C41AE565}"/>
              </a:ext>
            </a:extLst>
          </p:cNvPr>
          <p:cNvSpPr txBox="1"/>
          <p:nvPr/>
        </p:nvSpPr>
        <p:spPr>
          <a:xfrm>
            <a:off x="360680" y="6408702"/>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7F082BC3-59A0-2720-6ACC-30ECFBFA21E8}"/>
              </a:ext>
            </a:extLst>
          </p:cNvPr>
          <p:cNvSpPr/>
          <p:nvPr/>
        </p:nvSpPr>
        <p:spPr>
          <a:xfrm>
            <a:off x="4084320" y="1901176"/>
            <a:ext cx="2188692" cy="3667774"/>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4BC488B-4947-6D88-DEFC-FD8F8A281D54}"/>
              </a:ext>
            </a:extLst>
          </p:cNvPr>
          <p:cNvSpPr txBox="1"/>
          <p:nvPr/>
        </p:nvSpPr>
        <p:spPr>
          <a:xfrm>
            <a:off x="4089596" y="2027070"/>
            <a:ext cx="2210583" cy="3600986"/>
          </a:xfrm>
          <a:prstGeom prst="rect">
            <a:avLst/>
          </a:prstGeom>
          <a:noFill/>
        </p:spPr>
        <p:txBody>
          <a:bodyPr wrap="square" rtlCol="0">
            <a:spAutoFit/>
          </a:bodyPr>
          <a:lstStyle/>
          <a:p>
            <a:pPr algn="l"/>
            <a:r>
              <a:rPr lang="en-US" sz="1200" b="0" i="0" dirty="0">
                <a:solidFill>
                  <a:srgbClr val="000000"/>
                </a:solidFill>
                <a:effectLst/>
                <a:latin typeface="Consolas" panose="020B0609020204030204" pitchFamily="49" charset="0"/>
                <a:cs typeface="Courier New" panose="02070309020205020404" pitchFamily="49" charset="0"/>
              </a:rPr>
              <a:t>Geological phenomena such as the drifting of land masses and their separating into countries help us to know about the history of humankind.</a:t>
            </a:r>
          </a:p>
          <a:p>
            <a:pPr algn="l"/>
            <a:endParaRPr lang="en-US" sz="1200" dirty="0">
              <a:solidFill>
                <a:srgbClr val="000000"/>
              </a:solidFill>
              <a:latin typeface="Consolas" panose="020B0609020204030204" pitchFamily="49" charset="0"/>
              <a:cs typeface="Courier New" panose="02070309020205020404" pitchFamily="49" charset="0"/>
            </a:endParaRPr>
          </a:p>
          <a:p>
            <a:pPr algn="l"/>
            <a:r>
              <a:rPr lang="en-US" sz="1200" b="0" i="0" dirty="0">
                <a:solidFill>
                  <a:srgbClr val="000000"/>
                </a:solidFill>
                <a:effectLst/>
                <a:latin typeface="Consolas" panose="020B0609020204030204" pitchFamily="49" charset="0"/>
                <a:cs typeface="Courier New" panose="02070309020205020404" pitchFamily="49" charset="0"/>
              </a:rPr>
              <a:t>A visit to Antarctica around which Gondwana once existed, is like going back to past as it gives us an understanding of evolution and extinction, ozone and carbon, where humankind came from, and where it is headed.</a:t>
            </a:r>
            <a:endParaRPr lang="en-IN" sz="1200" b="0" i="0" dirty="0">
              <a:solidFill>
                <a:srgbClr val="000000"/>
              </a:solidFill>
              <a:effectLst/>
              <a:latin typeface="Consolas" panose="020B0609020204030204" pitchFamily="49" charset="0"/>
              <a:cs typeface="Courier New" panose="02070309020205020404" pitchFamily="49" charset="0"/>
            </a:endParaRPr>
          </a:p>
        </p:txBody>
      </p:sp>
      <p:sp>
        <p:nvSpPr>
          <p:cNvPr id="18" name="TextBox 17">
            <a:extLst>
              <a:ext uri="{FF2B5EF4-FFF2-40B4-BE49-F238E27FC236}">
                <a16:creationId xmlns:a16="http://schemas.microsoft.com/office/drawing/2014/main" id="{04D09191-7608-7D19-BCA7-91E97375A84C}"/>
              </a:ext>
            </a:extLst>
          </p:cNvPr>
          <p:cNvSpPr txBox="1"/>
          <p:nvPr/>
        </p:nvSpPr>
        <p:spPr>
          <a:xfrm>
            <a:off x="4002024" y="1580258"/>
            <a:ext cx="2136125" cy="276999"/>
          </a:xfrm>
          <a:prstGeom prst="rect">
            <a:avLst/>
          </a:prstGeom>
          <a:noFill/>
        </p:spPr>
        <p:txBody>
          <a:bodyPr wrap="square">
            <a:spAutoFit/>
          </a:bodyPr>
          <a:lstStyle/>
          <a:p>
            <a:pPr algn="l"/>
            <a:r>
              <a:rPr lang="en-IN" sz="1200" b="1" i="0" dirty="0">
                <a:solidFill>
                  <a:schemeClr val="accent5">
                    <a:lumMod val="75000"/>
                  </a:schemeClr>
                </a:solidFill>
                <a:effectLst/>
                <a:latin typeface="Arial" panose="020B0604020202020204" pitchFamily="34" charset="0"/>
                <a:cs typeface="Arial" panose="020B0604020202020204" pitchFamily="34" charset="0"/>
              </a:rPr>
              <a:t>Input Text file: “Mydoc.txt”</a:t>
            </a:r>
          </a:p>
        </p:txBody>
      </p:sp>
      <p:sp>
        <p:nvSpPr>
          <p:cNvPr id="20" name="Rectangle 19">
            <a:extLst>
              <a:ext uri="{FF2B5EF4-FFF2-40B4-BE49-F238E27FC236}">
                <a16:creationId xmlns:a16="http://schemas.microsoft.com/office/drawing/2014/main" id="{5139DE95-F701-906A-25D8-E23A5C61123B}"/>
              </a:ext>
            </a:extLst>
          </p:cNvPr>
          <p:cNvSpPr/>
          <p:nvPr/>
        </p:nvSpPr>
        <p:spPr>
          <a:xfrm>
            <a:off x="4087116" y="6313905"/>
            <a:ext cx="2185896" cy="2976400"/>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735B1767-F754-AEFD-7AFD-5C0119D10E75}"/>
              </a:ext>
            </a:extLst>
          </p:cNvPr>
          <p:cNvSpPr txBox="1"/>
          <p:nvPr/>
        </p:nvSpPr>
        <p:spPr>
          <a:xfrm>
            <a:off x="4058460" y="6384934"/>
            <a:ext cx="2260008" cy="2862322"/>
          </a:xfrm>
          <a:prstGeom prst="rect">
            <a:avLst/>
          </a:prstGeom>
          <a:noFill/>
        </p:spPr>
        <p:txBody>
          <a:bodyPr wrap="square" rtlCol="0">
            <a:spAutoFit/>
          </a:bodyPr>
          <a:lstStyle/>
          <a:p>
            <a:pPr algn="l"/>
            <a:r>
              <a:rPr lang="en-US" sz="1200" b="0" i="0" dirty="0" err="1">
                <a:solidFill>
                  <a:srgbClr val="000000"/>
                </a:solidFill>
                <a:effectLst/>
                <a:latin typeface="Consolas" panose="020B0609020204030204" pitchFamily="49" charset="0"/>
                <a:cs typeface="Courier New" panose="02070309020205020404" pitchFamily="49" charset="0"/>
              </a:rPr>
              <a:t>Geologicl</a:t>
            </a:r>
            <a:r>
              <a:rPr lang="en-US" sz="1200" b="0" i="0" dirty="0">
                <a:solidFill>
                  <a:srgbClr val="000000"/>
                </a:solidFill>
                <a:effectLst/>
                <a:latin typeface="Consolas" panose="020B0609020204030204" pitchFamily="49" charset="0"/>
                <a:cs typeface="Courier New" panose="02070309020205020404" pitchFamily="49" charset="0"/>
              </a:rPr>
              <a:t> </a:t>
            </a:r>
            <a:r>
              <a:rPr lang="en-US" sz="1200" b="0" i="0" dirty="0" err="1">
                <a:solidFill>
                  <a:srgbClr val="000000"/>
                </a:solidFill>
                <a:effectLst/>
                <a:latin typeface="Consolas" panose="020B0609020204030204" pitchFamily="49" charset="0"/>
                <a:cs typeface="Courier New" panose="02070309020205020404" pitchFamily="49" charset="0"/>
              </a:rPr>
              <a:t>phenomen</a:t>
            </a:r>
            <a:r>
              <a:rPr lang="en-US" sz="1200" b="0" i="0" dirty="0">
                <a:solidFill>
                  <a:srgbClr val="000000"/>
                </a:solidFill>
                <a:effectLst/>
                <a:latin typeface="Consolas" panose="020B0609020204030204" pitchFamily="49" charset="0"/>
                <a:cs typeface="Courier New" panose="02070309020205020404" pitchFamily="49" charset="0"/>
              </a:rPr>
              <a:t>  such s the drifting of </a:t>
            </a:r>
            <a:r>
              <a:rPr lang="en-US" sz="1200" b="0" i="0" dirty="0" err="1">
                <a:solidFill>
                  <a:srgbClr val="000000"/>
                </a:solidFill>
                <a:effectLst/>
                <a:latin typeface="Consolas" panose="020B0609020204030204" pitchFamily="49" charset="0"/>
                <a:cs typeface="Courier New" panose="02070309020205020404" pitchFamily="49" charset="0"/>
              </a:rPr>
              <a:t>lnd</a:t>
            </a:r>
            <a:r>
              <a:rPr lang="en-US" sz="1200" b="0" i="0" dirty="0">
                <a:solidFill>
                  <a:srgbClr val="000000"/>
                </a:solidFill>
                <a:effectLst/>
                <a:latin typeface="Consolas" panose="020B0609020204030204" pitchFamily="49" charset="0"/>
                <a:cs typeface="Courier New" panose="02070309020205020404" pitchFamily="49" charset="0"/>
              </a:rPr>
              <a:t> </a:t>
            </a:r>
            <a:r>
              <a:rPr lang="en-US" sz="1200" b="0" i="0" dirty="0" err="1">
                <a:solidFill>
                  <a:srgbClr val="000000"/>
                </a:solidFill>
                <a:effectLst/>
                <a:latin typeface="Consolas" panose="020B0609020204030204" pitchFamily="49" charset="0"/>
                <a:cs typeface="Courier New" panose="02070309020205020404" pitchFamily="49" charset="0"/>
              </a:rPr>
              <a:t>msses</a:t>
            </a:r>
            <a:r>
              <a:rPr lang="en-US" sz="1200" b="0" i="0" dirty="0">
                <a:solidFill>
                  <a:srgbClr val="000000"/>
                </a:solidFill>
                <a:effectLst/>
                <a:latin typeface="Consolas" panose="020B0609020204030204" pitchFamily="49" charset="0"/>
                <a:cs typeface="Courier New" panose="02070309020205020404" pitchFamily="49" charset="0"/>
              </a:rPr>
              <a:t> </a:t>
            </a:r>
            <a:r>
              <a:rPr lang="en-US" sz="1200" b="0" i="0" dirty="0" err="1">
                <a:solidFill>
                  <a:srgbClr val="000000"/>
                </a:solidFill>
                <a:effectLst/>
                <a:latin typeface="Consolas" panose="020B0609020204030204" pitchFamily="49" charset="0"/>
                <a:cs typeface="Courier New" panose="02070309020205020404" pitchFamily="49" charset="0"/>
              </a:rPr>
              <a:t>nd</a:t>
            </a:r>
            <a:r>
              <a:rPr lang="en-US" sz="1200" b="0" i="0" dirty="0">
                <a:solidFill>
                  <a:srgbClr val="000000"/>
                </a:solidFill>
                <a:effectLst/>
                <a:latin typeface="Consolas" panose="020B0609020204030204" pitchFamily="49" charset="0"/>
                <a:cs typeface="Courier New" panose="02070309020205020404" pitchFamily="49" charset="0"/>
              </a:rPr>
              <a:t> their </a:t>
            </a:r>
            <a:r>
              <a:rPr lang="en-US" sz="1200" b="0" i="0" dirty="0" err="1">
                <a:solidFill>
                  <a:srgbClr val="000000"/>
                </a:solidFill>
                <a:effectLst/>
                <a:latin typeface="Consolas" panose="020B0609020204030204" pitchFamily="49" charset="0"/>
                <a:cs typeface="Courier New" panose="02070309020205020404" pitchFamily="49" charset="0"/>
              </a:rPr>
              <a:t>seprting</a:t>
            </a:r>
            <a:r>
              <a:rPr lang="en-US" sz="1200" b="0" i="0" dirty="0">
                <a:solidFill>
                  <a:srgbClr val="000000"/>
                </a:solidFill>
                <a:effectLst/>
                <a:latin typeface="Consolas" panose="020B0609020204030204" pitchFamily="49" charset="0"/>
                <a:cs typeface="Courier New" panose="02070309020205020404" pitchFamily="49" charset="0"/>
              </a:rPr>
              <a:t> into countries help us to know bout the history of </a:t>
            </a:r>
            <a:r>
              <a:rPr lang="en-US" sz="1200" b="0" i="0" dirty="0" err="1">
                <a:solidFill>
                  <a:srgbClr val="000000"/>
                </a:solidFill>
                <a:effectLst/>
                <a:latin typeface="Consolas" panose="020B0609020204030204" pitchFamily="49" charset="0"/>
                <a:cs typeface="Courier New" panose="02070309020205020404" pitchFamily="49" charset="0"/>
              </a:rPr>
              <a:t>humnkind</a:t>
            </a:r>
            <a:r>
              <a:rPr lang="en-US" sz="1200" b="0" i="0" dirty="0">
                <a:solidFill>
                  <a:srgbClr val="000000"/>
                </a:solidFill>
                <a:effectLst/>
                <a:latin typeface="Consolas" panose="020B0609020204030204" pitchFamily="49" charset="0"/>
                <a:cs typeface="Courier New" panose="02070309020205020404" pitchFamily="49" charset="0"/>
              </a:rPr>
              <a:t>. A visit to </a:t>
            </a:r>
            <a:r>
              <a:rPr lang="en-US" sz="1200" b="0" i="0" dirty="0" err="1">
                <a:solidFill>
                  <a:srgbClr val="000000"/>
                </a:solidFill>
                <a:effectLst/>
                <a:latin typeface="Consolas" panose="020B0609020204030204" pitchFamily="49" charset="0"/>
                <a:cs typeface="Courier New" panose="02070309020205020404" pitchFamily="49" charset="0"/>
              </a:rPr>
              <a:t>Antrctic</a:t>
            </a:r>
            <a:r>
              <a:rPr lang="en-US" sz="1200" b="0" i="0" dirty="0">
                <a:solidFill>
                  <a:srgbClr val="000000"/>
                </a:solidFill>
                <a:effectLst/>
                <a:latin typeface="Consolas" panose="020B0609020204030204" pitchFamily="49" charset="0"/>
                <a:cs typeface="Courier New" panose="02070309020205020404" pitchFamily="49" charset="0"/>
              </a:rPr>
              <a:t> round which </a:t>
            </a:r>
            <a:r>
              <a:rPr lang="en-US" sz="1200" b="0" i="0" dirty="0" err="1">
                <a:solidFill>
                  <a:srgbClr val="000000"/>
                </a:solidFill>
                <a:effectLst/>
                <a:latin typeface="Consolas" panose="020B0609020204030204" pitchFamily="49" charset="0"/>
                <a:cs typeface="Courier New" panose="02070309020205020404" pitchFamily="49" charset="0"/>
              </a:rPr>
              <a:t>Gondwn</a:t>
            </a:r>
            <a:r>
              <a:rPr lang="en-US" sz="1200" b="0" i="0" dirty="0">
                <a:solidFill>
                  <a:srgbClr val="000000"/>
                </a:solidFill>
                <a:effectLst/>
                <a:latin typeface="Consolas" panose="020B0609020204030204" pitchFamily="49" charset="0"/>
                <a:cs typeface="Courier New" panose="02070309020205020404" pitchFamily="49" charset="0"/>
              </a:rPr>
              <a:t> once existed, is like going </a:t>
            </a:r>
            <a:r>
              <a:rPr lang="en-US" sz="1200" b="0" i="0" dirty="0" err="1">
                <a:solidFill>
                  <a:srgbClr val="000000"/>
                </a:solidFill>
                <a:effectLst/>
                <a:latin typeface="Consolas" panose="020B0609020204030204" pitchFamily="49" charset="0"/>
                <a:cs typeface="Courier New" panose="02070309020205020404" pitchFamily="49" charset="0"/>
              </a:rPr>
              <a:t>bck</a:t>
            </a:r>
            <a:r>
              <a:rPr lang="en-US" sz="1200" b="0" i="0" dirty="0">
                <a:solidFill>
                  <a:srgbClr val="000000"/>
                </a:solidFill>
                <a:effectLst/>
                <a:latin typeface="Consolas" panose="020B0609020204030204" pitchFamily="49" charset="0"/>
                <a:cs typeface="Courier New" panose="02070309020205020404" pitchFamily="49" charset="0"/>
              </a:rPr>
              <a:t> to </a:t>
            </a:r>
            <a:r>
              <a:rPr lang="en-US" sz="1200" b="0" i="0" dirty="0" err="1">
                <a:solidFill>
                  <a:srgbClr val="000000"/>
                </a:solidFill>
                <a:effectLst/>
                <a:latin typeface="Consolas" panose="020B0609020204030204" pitchFamily="49" charset="0"/>
                <a:cs typeface="Courier New" panose="02070309020205020404" pitchFamily="49" charset="0"/>
              </a:rPr>
              <a:t>pst</a:t>
            </a:r>
            <a:r>
              <a:rPr lang="en-US" sz="1200" b="0" i="0" dirty="0">
                <a:solidFill>
                  <a:srgbClr val="000000"/>
                </a:solidFill>
                <a:effectLst/>
                <a:latin typeface="Consolas" panose="020B0609020204030204" pitchFamily="49" charset="0"/>
                <a:cs typeface="Courier New" panose="02070309020205020404" pitchFamily="49" charset="0"/>
              </a:rPr>
              <a:t> s it gives us n </a:t>
            </a:r>
            <a:r>
              <a:rPr lang="en-US" sz="1200" b="0" i="0" dirty="0" err="1">
                <a:solidFill>
                  <a:srgbClr val="000000"/>
                </a:solidFill>
                <a:effectLst/>
                <a:latin typeface="Consolas" panose="020B0609020204030204" pitchFamily="49" charset="0"/>
                <a:cs typeface="Courier New" panose="02070309020205020404" pitchFamily="49" charset="0"/>
              </a:rPr>
              <a:t>understnding</a:t>
            </a:r>
            <a:r>
              <a:rPr lang="en-US" sz="1200" b="0" i="0" dirty="0">
                <a:solidFill>
                  <a:srgbClr val="000000"/>
                </a:solidFill>
                <a:effectLst/>
                <a:latin typeface="Consolas" panose="020B0609020204030204" pitchFamily="49" charset="0"/>
                <a:cs typeface="Courier New" panose="02070309020205020404" pitchFamily="49" charset="0"/>
              </a:rPr>
              <a:t> of evolution </a:t>
            </a:r>
            <a:r>
              <a:rPr lang="en-US" sz="1200" b="0" i="0" dirty="0" err="1">
                <a:solidFill>
                  <a:srgbClr val="000000"/>
                </a:solidFill>
                <a:effectLst/>
                <a:latin typeface="Consolas" panose="020B0609020204030204" pitchFamily="49" charset="0"/>
                <a:cs typeface="Courier New" panose="02070309020205020404" pitchFamily="49" charset="0"/>
              </a:rPr>
              <a:t>nd</a:t>
            </a:r>
            <a:r>
              <a:rPr lang="en-US" sz="1200" b="0" i="0" dirty="0">
                <a:solidFill>
                  <a:srgbClr val="000000"/>
                </a:solidFill>
                <a:effectLst/>
                <a:latin typeface="Consolas" panose="020B0609020204030204" pitchFamily="49" charset="0"/>
                <a:cs typeface="Courier New" panose="02070309020205020404" pitchFamily="49" charset="0"/>
              </a:rPr>
              <a:t> extinction, ozone </a:t>
            </a:r>
            <a:r>
              <a:rPr lang="en-US" sz="1200" b="0" i="0" dirty="0" err="1">
                <a:solidFill>
                  <a:srgbClr val="000000"/>
                </a:solidFill>
                <a:effectLst/>
                <a:latin typeface="Consolas" panose="020B0609020204030204" pitchFamily="49" charset="0"/>
                <a:cs typeface="Courier New" panose="02070309020205020404" pitchFamily="49" charset="0"/>
              </a:rPr>
              <a:t>nd</a:t>
            </a:r>
            <a:r>
              <a:rPr lang="en-US" sz="1200" b="0" i="0" dirty="0">
                <a:solidFill>
                  <a:srgbClr val="000000"/>
                </a:solidFill>
                <a:effectLst/>
                <a:latin typeface="Consolas" panose="020B0609020204030204" pitchFamily="49" charset="0"/>
                <a:cs typeface="Courier New" panose="02070309020205020404" pitchFamily="49" charset="0"/>
              </a:rPr>
              <a:t> </a:t>
            </a:r>
            <a:r>
              <a:rPr lang="en-US" sz="1200" b="0" i="0" dirty="0" err="1">
                <a:solidFill>
                  <a:srgbClr val="000000"/>
                </a:solidFill>
                <a:effectLst/>
                <a:latin typeface="Consolas" panose="020B0609020204030204" pitchFamily="49" charset="0"/>
                <a:cs typeface="Courier New" panose="02070309020205020404" pitchFamily="49" charset="0"/>
              </a:rPr>
              <a:t>crbon</a:t>
            </a:r>
            <a:r>
              <a:rPr lang="en-US" sz="1200" b="0" i="0" dirty="0">
                <a:solidFill>
                  <a:srgbClr val="000000"/>
                </a:solidFill>
                <a:effectLst/>
                <a:latin typeface="Consolas" panose="020B0609020204030204" pitchFamily="49" charset="0"/>
                <a:cs typeface="Courier New" panose="02070309020205020404" pitchFamily="49" charset="0"/>
              </a:rPr>
              <a:t>, where </a:t>
            </a:r>
            <a:r>
              <a:rPr lang="en-US" sz="1200" b="0" i="0" dirty="0" err="1">
                <a:solidFill>
                  <a:srgbClr val="000000"/>
                </a:solidFill>
                <a:effectLst/>
                <a:latin typeface="Consolas" panose="020B0609020204030204" pitchFamily="49" charset="0"/>
                <a:cs typeface="Courier New" panose="02070309020205020404" pitchFamily="49" charset="0"/>
              </a:rPr>
              <a:t>humnkind</a:t>
            </a:r>
            <a:r>
              <a:rPr lang="en-US" sz="1200" b="0" i="0" dirty="0">
                <a:solidFill>
                  <a:srgbClr val="000000"/>
                </a:solidFill>
                <a:effectLst/>
                <a:latin typeface="Consolas" panose="020B0609020204030204" pitchFamily="49" charset="0"/>
                <a:cs typeface="Courier New" panose="02070309020205020404" pitchFamily="49" charset="0"/>
              </a:rPr>
              <a:t> </a:t>
            </a:r>
            <a:r>
              <a:rPr lang="en-US" sz="1200" b="0" i="0" dirty="0" err="1">
                <a:solidFill>
                  <a:srgbClr val="000000"/>
                </a:solidFill>
                <a:effectLst/>
                <a:latin typeface="Consolas" panose="020B0609020204030204" pitchFamily="49" charset="0"/>
                <a:cs typeface="Courier New" panose="02070309020205020404" pitchFamily="49" charset="0"/>
              </a:rPr>
              <a:t>cme</a:t>
            </a:r>
            <a:r>
              <a:rPr lang="en-US" sz="1200" b="0" i="0" dirty="0">
                <a:solidFill>
                  <a:srgbClr val="000000"/>
                </a:solidFill>
                <a:effectLst/>
                <a:latin typeface="Consolas" panose="020B0609020204030204" pitchFamily="49" charset="0"/>
                <a:cs typeface="Courier New" panose="02070309020205020404" pitchFamily="49" charset="0"/>
              </a:rPr>
              <a:t> from, </a:t>
            </a:r>
            <a:r>
              <a:rPr lang="en-US" sz="1200" b="0" i="0" dirty="0" err="1">
                <a:solidFill>
                  <a:srgbClr val="000000"/>
                </a:solidFill>
                <a:effectLst/>
                <a:latin typeface="Consolas" panose="020B0609020204030204" pitchFamily="49" charset="0"/>
                <a:cs typeface="Courier New" panose="02070309020205020404" pitchFamily="49" charset="0"/>
              </a:rPr>
              <a:t>nd</a:t>
            </a:r>
            <a:r>
              <a:rPr lang="en-US" sz="1200" b="0" i="0" dirty="0">
                <a:solidFill>
                  <a:srgbClr val="000000"/>
                </a:solidFill>
                <a:effectLst/>
                <a:latin typeface="Consolas" panose="020B0609020204030204" pitchFamily="49" charset="0"/>
                <a:cs typeface="Courier New" panose="02070309020205020404" pitchFamily="49" charset="0"/>
              </a:rPr>
              <a:t> where it is </a:t>
            </a:r>
            <a:r>
              <a:rPr lang="en-US" sz="1200" b="0" i="0" dirty="0" err="1">
                <a:solidFill>
                  <a:srgbClr val="000000"/>
                </a:solidFill>
                <a:effectLst/>
                <a:latin typeface="Consolas" panose="020B0609020204030204" pitchFamily="49" charset="0"/>
                <a:cs typeface="Courier New" panose="02070309020205020404" pitchFamily="49" charset="0"/>
              </a:rPr>
              <a:t>heded</a:t>
            </a:r>
            <a:r>
              <a:rPr lang="en-US" sz="1200" b="0" i="0" dirty="0">
                <a:solidFill>
                  <a:srgbClr val="000000"/>
                </a:solidFill>
                <a:effectLst/>
                <a:latin typeface="Consolas" panose="020B0609020204030204" pitchFamily="49" charset="0"/>
                <a:cs typeface="Courier New" panose="02070309020205020404" pitchFamily="49" charset="0"/>
              </a:rPr>
              <a:t>.</a:t>
            </a:r>
            <a:endParaRPr lang="en-IN" sz="1200" b="0" i="0" dirty="0">
              <a:solidFill>
                <a:srgbClr val="000000"/>
              </a:solidFill>
              <a:effectLst/>
              <a:latin typeface="Consolas" panose="020B06090202040302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7DB83EF8-BB67-E721-E732-84440BB42B5A}"/>
              </a:ext>
            </a:extLst>
          </p:cNvPr>
          <p:cNvSpPr txBox="1"/>
          <p:nvPr/>
        </p:nvSpPr>
        <p:spPr>
          <a:xfrm>
            <a:off x="3881374" y="5986636"/>
            <a:ext cx="2740152" cy="276999"/>
          </a:xfrm>
          <a:prstGeom prst="rect">
            <a:avLst/>
          </a:prstGeom>
          <a:noFill/>
        </p:spPr>
        <p:txBody>
          <a:bodyPr wrap="square">
            <a:spAutoFit/>
          </a:bodyPr>
          <a:lstStyle/>
          <a:p>
            <a:pPr algn="l"/>
            <a:r>
              <a:rPr lang="en-IN" sz="1200" b="1" i="0" dirty="0">
                <a:solidFill>
                  <a:schemeClr val="accent5">
                    <a:lumMod val="75000"/>
                  </a:schemeClr>
                </a:solidFill>
                <a:effectLst/>
                <a:latin typeface="Arial" panose="020B0604020202020204" pitchFamily="34" charset="0"/>
                <a:cs typeface="Arial" panose="020B0604020202020204" pitchFamily="34" charset="0"/>
              </a:rPr>
              <a:t>Output Text file: “copyMydoc.txt”</a:t>
            </a:r>
          </a:p>
        </p:txBody>
      </p:sp>
    </p:spTree>
    <p:extLst>
      <p:ext uri="{BB962C8B-B14F-4D97-AF65-F5344CB8AC3E}">
        <p14:creationId xmlns:p14="http://schemas.microsoft.com/office/powerpoint/2010/main" val="404315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p:txBody>
          <a:bodyPr/>
          <a:lstStyle/>
          <a:p>
            <a:r>
              <a:rPr lang="en-IN" dirty="0">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12</a:t>
            </a:fld>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341501-75E6-54D7-994A-ABE50794C56F}"/>
              </a:ext>
            </a:extLst>
          </p:cNvPr>
          <p:cNvSpPr txBox="1"/>
          <p:nvPr/>
        </p:nvSpPr>
        <p:spPr>
          <a:xfrm>
            <a:off x="383540" y="855468"/>
            <a:ext cx="5555673" cy="307777"/>
          </a:xfrm>
          <a:prstGeom prst="rect">
            <a:avLst/>
          </a:prstGeom>
          <a:noFill/>
        </p:spPr>
        <p:txBody>
          <a:bodyPr wrap="square" rtlCol="0">
            <a:spAutoFit/>
          </a:bodyPr>
          <a:lstStyle/>
          <a:p>
            <a:r>
              <a:rPr lang="en-US" sz="1400" b="1" i="0" dirty="0">
                <a:solidFill>
                  <a:srgbClr val="000000"/>
                </a:solidFill>
                <a:effectLst/>
                <a:latin typeface="Arial" panose="020B0604020202020204" pitchFamily="34" charset="0"/>
                <a:cs typeface="Arial" panose="020B0604020202020204" pitchFamily="34" charset="0"/>
              </a:rPr>
              <a:t>Write a recursive code to compute the nth Fibonacci number.</a:t>
            </a:r>
            <a:endParaRPr lang="en-IN" sz="14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716305" y="464566"/>
            <a:ext cx="1425390"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9</a:t>
            </a:r>
          </a:p>
        </p:txBody>
      </p:sp>
      <p:sp>
        <p:nvSpPr>
          <p:cNvPr id="5" name="Rectangle 4">
            <a:extLst>
              <a:ext uri="{FF2B5EF4-FFF2-40B4-BE49-F238E27FC236}">
                <a16:creationId xmlns:a16="http://schemas.microsoft.com/office/drawing/2014/main" id="{62BA2FB7-6EC7-236B-DCD4-ACDA07A15819}"/>
              </a:ext>
            </a:extLst>
          </p:cNvPr>
          <p:cNvSpPr/>
          <p:nvPr/>
        </p:nvSpPr>
        <p:spPr>
          <a:xfrm>
            <a:off x="383540" y="2013267"/>
            <a:ext cx="6068060" cy="3692589"/>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6565BAE-D5F4-D3C0-C2CD-6EF37CE03674}"/>
              </a:ext>
            </a:extLst>
          </p:cNvPr>
          <p:cNvSpPr txBox="1"/>
          <p:nvPr/>
        </p:nvSpPr>
        <p:spPr>
          <a:xfrm>
            <a:off x="503552" y="2106015"/>
            <a:ext cx="5554348" cy="3416320"/>
          </a:xfrm>
          <a:prstGeom prst="rect">
            <a:avLst/>
          </a:prstGeom>
          <a:noFill/>
        </p:spPr>
        <p:txBody>
          <a:bodyPr wrap="square" rtlCol="0">
            <a:spAutoFit/>
          </a:bodyPr>
          <a:lstStyle/>
          <a:p>
            <a:r>
              <a:rPr lang="en-IN" sz="1200" b="0" dirty="0">
                <a:solidFill>
                  <a:srgbClr val="0000FF"/>
                </a:solidFill>
                <a:effectLst/>
                <a:latin typeface="Consolas" panose="020B0609020204030204" pitchFamily="49" charset="0"/>
                <a:cs typeface="Courier New" panose="02070309020205020404" pitchFamily="49" charset="0"/>
              </a:rPr>
              <a:t>def</a:t>
            </a:r>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fibonacci</a:t>
            </a:r>
            <a:r>
              <a:rPr lang="en-IN" sz="1200" b="0" dirty="0">
                <a:solidFill>
                  <a:srgbClr val="000000"/>
                </a:solidFill>
                <a:effectLst/>
                <a:latin typeface="Consolas" panose="020B0609020204030204" pitchFamily="49" charset="0"/>
                <a:cs typeface="Courier New" panose="02070309020205020404" pitchFamily="49" charset="0"/>
              </a:rPr>
              <a:t>(n):</a:t>
            </a: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000FF"/>
                </a:solidFill>
                <a:effectLst/>
                <a:latin typeface="Consolas" panose="020B0609020204030204" pitchFamily="49" charset="0"/>
                <a:cs typeface="Courier New" panose="02070309020205020404" pitchFamily="49" charset="0"/>
              </a:rPr>
              <a:t>if</a:t>
            </a:r>
            <a:r>
              <a:rPr lang="en-IN" sz="1200" b="0" dirty="0">
                <a:solidFill>
                  <a:srgbClr val="000000"/>
                </a:solidFill>
                <a:effectLst/>
                <a:latin typeface="Consolas" panose="020B0609020204030204" pitchFamily="49" charset="0"/>
                <a:cs typeface="Courier New" panose="02070309020205020404" pitchFamily="49" charset="0"/>
              </a:rPr>
              <a:t> n == </a:t>
            </a:r>
            <a:r>
              <a:rPr lang="en-IN" sz="1200" b="0" dirty="0">
                <a:solidFill>
                  <a:srgbClr val="098658"/>
                </a:solidFill>
                <a:effectLst/>
                <a:latin typeface="Consolas" panose="020B0609020204030204" pitchFamily="49" charset="0"/>
                <a:cs typeface="Courier New" panose="02070309020205020404" pitchFamily="49" charset="0"/>
              </a:rPr>
              <a:t>0</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000FF"/>
                </a:solidFill>
                <a:effectLst/>
                <a:latin typeface="Consolas" panose="020B0609020204030204" pitchFamily="49" charset="0"/>
                <a:cs typeface="Courier New" panose="02070309020205020404" pitchFamily="49" charset="0"/>
              </a:rPr>
              <a:t>return</a:t>
            </a:r>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98658"/>
                </a:solidFill>
                <a:effectLst/>
                <a:latin typeface="Consolas" panose="020B0609020204030204" pitchFamily="49" charset="0"/>
                <a:cs typeface="Courier New" panose="02070309020205020404" pitchFamily="49" charset="0"/>
              </a:rPr>
              <a:t>0</a:t>
            </a:r>
            <a:endParaRPr lang="en-IN" sz="1200" b="0" dirty="0">
              <a:solidFill>
                <a:srgbClr val="000000"/>
              </a:solidFill>
              <a:effectLst/>
              <a:latin typeface="Consolas" panose="020B0609020204030204" pitchFamily="49" charset="0"/>
              <a:cs typeface="Courier New" panose="02070309020205020404" pitchFamily="49" charset="0"/>
            </a:endParaRP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FF"/>
                </a:solidFill>
                <a:effectLst/>
                <a:latin typeface="Consolas" panose="020B0609020204030204" pitchFamily="49" charset="0"/>
                <a:cs typeface="Courier New" panose="02070309020205020404" pitchFamily="49" charset="0"/>
              </a:rPr>
              <a:t>elif</a:t>
            </a:r>
            <a:r>
              <a:rPr lang="en-IN" sz="1200" b="0" dirty="0">
                <a:solidFill>
                  <a:srgbClr val="000000"/>
                </a:solidFill>
                <a:effectLst/>
                <a:latin typeface="Consolas" panose="020B0609020204030204" pitchFamily="49" charset="0"/>
                <a:cs typeface="Courier New" panose="02070309020205020404" pitchFamily="49" charset="0"/>
              </a:rPr>
              <a:t> n == </a:t>
            </a:r>
            <a:r>
              <a:rPr lang="en-IN" sz="1200" b="0" dirty="0">
                <a:solidFill>
                  <a:srgbClr val="098658"/>
                </a:solidFill>
                <a:effectLst/>
                <a:latin typeface="Consolas" panose="020B0609020204030204" pitchFamily="49" charset="0"/>
                <a:cs typeface="Courier New" panose="02070309020205020404" pitchFamily="49" charset="0"/>
              </a:rPr>
              <a:t>1</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000FF"/>
                </a:solidFill>
                <a:effectLst/>
                <a:latin typeface="Consolas" panose="020B0609020204030204" pitchFamily="49" charset="0"/>
                <a:cs typeface="Courier New" panose="02070309020205020404" pitchFamily="49" charset="0"/>
              </a:rPr>
              <a:t>return</a:t>
            </a:r>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98658"/>
                </a:solidFill>
                <a:effectLst/>
                <a:latin typeface="Consolas" panose="020B0609020204030204" pitchFamily="49" charset="0"/>
                <a:cs typeface="Courier New" panose="02070309020205020404" pitchFamily="49" charset="0"/>
              </a:rPr>
              <a:t>1</a:t>
            </a:r>
            <a:endParaRPr lang="en-IN" sz="1200" b="0" dirty="0">
              <a:solidFill>
                <a:srgbClr val="000000"/>
              </a:solidFill>
              <a:effectLst/>
              <a:latin typeface="Consolas" panose="020B0609020204030204" pitchFamily="49" charset="0"/>
              <a:cs typeface="Courier New" panose="02070309020205020404" pitchFamily="49" charset="0"/>
            </a:endParaRP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000FF"/>
                </a:solidFill>
                <a:effectLst/>
                <a:latin typeface="Consolas" panose="020B0609020204030204" pitchFamily="49" charset="0"/>
                <a:cs typeface="Courier New" panose="02070309020205020404" pitchFamily="49" charset="0"/>
              </a:rPr>
              <a:t>else</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000FF"/>
                </a:solidFill>
                <a:effectLst/>
                <a:latin typeface="Consolas" panose="020B0609020204030204" pitchFamily="49" charset="0"/>
                <a:cs typeface="Courier New" panose="02070309020205020404" pitchFamily="49" charset="0"/>
              </a:rPr>
              <a:t>return</a:t>
            </a:r>
            <a:r>
              <a:rPr lang="en-IN" sz="1200" b="0" dirty="0">
                <a:solidFill>
                  <a:srgbClr val="000000"/>
                </a:solidFill>
                <a:effectLst/>
                <a:latin typeface="Consolas" panose="020B0609020204030204" pitchFamily="49" charset="0"/>
                <a:cs typeface="Courier New" panose="02070309020205020404" pitchFamily="49" charset="0"/>
              </a:rPr>
              <a:t>(</a:t>
            </a:r>
            <a:r>
              <a:rPr lang="en-IN" sz="1200" b="0" dirty="0" err="1">
                <a:solidFill>
                  <a:srgbClr val="000000"/>
                </a:solidFill>
                <a:effectLst/>
                <a:latin typeface="Consolas" panose="020B0609020204030204" pitchFamily="49" charset="0"/>
                <a:cs typeface="Courier New" panose="02070309020205020404" pitchFamily="49" charset="0"/>
              </a:rPr>
              <a:t>fibonacci</a:t>
            </a:r>
            <a:r>
              <a:rPr lang="en-IN" sz="1200" b="0" dirty="0">
                <a:solidFill>
                  <a:srgbClr val="000000"/>
                </a:solidFill>
                <a:effectLst/>
                <a:latin typeface="Consolas" panose="020B0609020204030204" pitchFamily="49" charset="0"/>
                <a:cs typeface="Courier New" panose="02070309020205020404" pitchFamily="49" charset="0"/>
              </a:rPr>
              <a:t>(n-</a:t>
            </a:r>
            <a:r>
              <a:rPr lang="en-IN" sz="1200" b="0" dirty="0">
                <a:solidFill>
                  <a:srgbClr val="098658"/>
                </a:solidFill>
                <a:effectLst/>
                <a:latin typeface="Consolas" panose="020B0609020204030204" pitchFamily="49" charset="0"/>
                <a:cs typeface="Courier New" panose="02070309020205020404" pitchFamily="49" charset="0"/>
              </a:rPr>
              <a:t>2</a:t>
            </a:r>
            <a:r>
              <a:rPr lang="en-IN" sz="1200" b="0" dirty="0">
                <a:solidFill>
                  <a:srgbClr val="000000"/>
                </a:solidFill>
                <a:effectLst/>
                <a:latin typeface="Consolas" panose="020B0609020204030204" pitchFamily="49" charset="0"/>
                <a:cs typeface="Courier New" panose="02070309020205020404" pitchFamily="49" charset="0"/>
              </a:rPr>
              <a:t>) + </a:t>
            </a:r>
            <a:r>
              <a:rPr lang="en-IN" sz="1200" b="0" dirty="0" err="1">
                <a:solidFill>
                  <a:srgbClr val="000000"/>
                </a:solidFill>
                <a:effectLst/>
                <a:latin typeface="Consolas" panose="020B0609020204030204" pitchFamily="49" charset="0"/>
                <a:cs typeface="Courier New" panose="02070309020205020404" pitchFamily="49" charset="0"/>
              </a:rPr>
              <a:t>fibonacci</a:t>
            </a:r>
            <a:r>
              <a:rPr lang="en-IN" sz="1200" b="0" dirty="0">
                <a:solidFill>
                  <a:srgbClr val="000000"/>
                </a:solidFill>
                <a:effectLst/>
                <a:latin typeface="Consolas" panose="020B0609020204030204" pitchFamily="49" charset="0"/>
                <a:cs typeface="Courier New" panose="02070309020205020404" pitchFamily="49" charset="0"/>
              </a:rPr>
              <a:t>(n-</a:t>
            </a:r>
            <a:r>
              <a:rPr lang="en-IN" sz="1200" b="0" dirty="0">
                <a:solidFill>
                  <a:srgbClr val="098658"/>
                </a:solidFill>
                <a:effectLst/>
                <a:latin typeface="Consolas" panose="020B0609020204030204" pitchFamily="49" charset="0"/>
                <a:cs typeface="Courier New" panose="02070309020205020404" pitchFamily="49" charset="0"/>
              </a:rPr>
              <a:t>1</a:t>
            </a:r>
            <a:r>
              <a:rPr lang="en-IN" sz="1200" b="0" dirty="0">
                <a:solidFill>
                  <a:srgbClr val="000000"/>
                </a:solidFill>
                <a:effectLst/>
                <a:latin typeface="Consolas" panose="020B0609020204030204" pitchFamily="49" charset="0"/>
                <a:cs typeface="Courier New" panose="02070309020205020404" pitchFamily="49" charset="0"/>
              </a:rPr>
              <a:t>))</a:t>
            </a:r>
          </a:p>
          <a:p>
            <a:br>
              <a:rPr lang="en-IN" sz="1200" b="0" dirty="0">
                <a:solidFill>
                  <a:srgbClr val="000000"/>
                </a:solidFill>
                <a:effectLst/>
                <a:latin typeface="Consolas" panose="020B0609020204030204" pitchFamily="49" charset="0"/>
                <a:cs typeface="Courier New" panose="02070309020205020404" pitchFamily="49" charset="0"/>
              </a:rPr>
            </a:br>
            <a:r>
              <a:rPr lang="en-IN" sz="1200" b="0" dirty="0" err="1">
                <a:solidFill>
                  <a:srgbClr val="000000"/>
                </a:solidFill>
                <a:effectLst/>
                <a:latin typeface="Consolas" panose="020B0609020204030204" pitchFamily="49" charset="0"/>
                <a:cs typeface="Courier New" panose="02070309020205020404" pitchFamily="49" charset="0"/>
              </a:rPr>
              <a:t>nterms</a:t>
            </a:r>
            <a:r>
              <a:rPr lang="en-IN" sz="1200" b="0" dirty="0">
                <a:solidFill>
                  <a:srgbClr val="000000"/>
                </a:solidFill>
                <a:effectLst/>
                <a:latin typeface="Consolas" panose="020B0609020204030204" pitchFamily="49" charset="0"/>
                <a:cs typeface="Courier New" panose="02070309020205020404" pitchFamily="49" charset="0"/>
              </a:rPr>
              <a:t> = int(input(</a:t>
            </a:r>
            <a:r>
              <a:rPr lang="en-IN" sz="1200" b="0" dirty="0">
                <a:solidFill>
                  <a:srgbClr val="A31515"/>
                </a:solidFill>
                <a:effectLst/>
                <a:latin typeface="Consolas" panose="020B0609020204030204" pitchFamily="49" charset="0"/>
                <a:cs typeface="Courier New" panose="02070309020205020404" pitchFamily="49" charset="0"/>
              </a:rPr>
              <a:t>"Please enter the Range Number: "</a:t>
            </a:r>
            <a:r>
              <a:rPr lang="en-IN" sz="1200" b="0" dirty="0">
                <a:solidFill>
                  <a:srgbClr val="000000"/>
                </a:solidFill>
                <a:effectLst/>
                <a:latin typeface="Consolas" panose="020B0609020204030204" pitchFamily="49" charset="0"/>
                <a:cs typeface="Courier New" panose="02070309020205020404" pitchFamily="49" charset="0"/>
              </a:rPr>
              <a:t>))</a:t>
            </a:r>
          </a:p>
          <a:p>
            <a:br>
              <a:rPr lang="en-IN" sz="1200" b="0" dirty="0">
                <a:solidFill>
                  <a:srgbClr val="000000"/>
                </a:solidFill>
                <a:effectLst/>
                <a:latin typeface="Consolas" panose="020B0609020204030204" pitchFamily="49" charset="0"/>
                <a:cs typeface="Courier New" panose="02070309020205020404" pitchFamily="49" charset="0"/>
              </a:rPr>
            </a:br>
            <a:r>
              <a:rPr lang="en-IN" sz="1200" b="0" dirty="0">
                <a:solidFill>
                  <a:srgbClr val="008000"/>
                </a:solidFill>
                <a:effectLst/>
                <a:latin typeface="Consolas" panose="020B0609020204030204" pitchFamily="49" charset="0"/>
                <a:cs typeface="Courier New" panose="02070309020205020404" pitchFamily="49" charset="0"/>
              </a:rPr>
              <a:t># check if the number of terms is valid</a:t>
            </a:r>
            <a:endParaRPr lang="en-IN" sz="1200" b="0" dirty="0">
              <a:solidFill>
                <a:srgbClr val="000000"/>
              </a:solidFill>
              <a:effectLst/>
              <a:latin typeface="Consolas" panose="020B0609020204030204" pitchFamily="49" charset="0"/>
              <a:cs typeface="Courier New" panose="02070309020205020404" pitchFamily="49" charset="0"/>
            </a:endParaRPr>
          </a:p>
          <a:p>
            <a:r>
              <a:rPr lang="en-IN" sz="1200" b="0" dirty="0">
                <a:solidFill>
                  <a:srgbClr val="0000FF"/>
                </a:solidFill>
                <a:effectLst/>
                <a:latin typeface="Consolas" panose="020B0609020204030204" pitchFamily="49" charset="0"/>
                <a:cs typeface="Courier New" panose="02070309020205020404" pitchFamily="49" charset="0"/>
              </a:rPr>
              <a:t>if</a:t>
            </a:r>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nterms</a:t>
            </a:r>
            <a:r>
              <a:rPr lang="en-IN" sz="1200" b="0" dirty="0">
                <a:solidFill>
                  <a:srgbClr val="000000"/>
                </a:solidFill>
                <a:effectLst/>
                <a:latin typeface="Consolas" panose="020B0609020204030204" pitchFamily="49" charset="0"/>
                <a:cs typeface="Courier New" panose="02070309020205020404" pitchFamily="49" charset="0"/>
              </a:rPr>
              <a:t> &lt;= </a:t>
            </a:r>
            <a:r>
              <a:rPr lang="en-IN" sz="1200" b="0" dirty="0">
                <a:solidFill>
                  <a:srgbClr val="098658"/>
                </a:solidFill>
                <a:effectLst/>
                <a:latin typeface="Consolas" panose="020B0609020204030204" pitchFamily="49" charset="0"/>
                <a:cs typeface="Courier New" panose="02070309020205020404" pitchFamily="49" charset="0"/>
              </a:rPr>
              <a:t>0</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print(</a:t>
            </a:r>
            <a:r>
              <a:rPr lang="en-IN" sz="1200" b="0" dirty="0">
                <a:solidFill>
                  <a:srgbClr val="A31515"/>
                </a:solidFill>
                <a:effectLst/>
                <a:latin typeface="Consolas" panose="020B0609020204030204" pitchFamily="49" charset="0"/>
                <a:cs typeface="Courier New" panose="02070309020205020404" pitchFamily="49" charset="0"/>
              </a:rPr>
              <a:t>"</a:t>
            </a:r>
            <a:r>
              <a:rPr lang="en-IN" sz="1200" b="0" dirty="0" err="1">
                <a:solidFill>
                  <a:srgbClr val="A31515"/>
                </a:solidFill>
                <a:effectLst/>
                <a:latin typeface="Consolas" panose="020B0609020204030204" pitchFamily="49" charset="0"/>
                <a:cs typeface="Courier New" panose="02070309020205020404" pitchFamily="49" charset="0"/>
              </a:rPr>
              <a:t>Plese</a:t>
            </a:r>
            <a:r>
              <a:rPr lang="en-IN" sz="1200" b="0" dirty="0">
                <a:solidFill>
                  <a:srgbClr val="A31515"/>
                </a:solidFill>
                <a:effectLst/>
                <a:latin typeface="Consolas" panose="020B0609020204030204" pitchFamily="49" charset="0"/>
                <a:cs typeface="Courier New" panose="02070309020205020404" pitchFamily="49" charset="0"/>
              </a:rPr>
              <a:t> enter a positive integer"</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FF"/>
                </a:solidFill>
                <a:effectLst/>
                <a:latin typeface="Consolas" panose="020B0609020204030204" pitchFamily="49" charset="0"/>
                <a:cs typeface="Courier New" panose="02070309020205020404" pitchFamily="49" charset="0"/>
              </a:rPr>
              <a:t>else</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print(</a:t>
            </a:r>
            <a:r>
              <a:rPr lang="en-IN" sz="1200" b="0" dirty="0">
                <a:solidFill>
                  <a:srgbClr val="A31515"/>
                </a:solidFill>
                <a:effectLst/>
                <a:latin typeface="Consolas" panose="020B0609020204030204" pitchFamily="49" charset="0"/>
                <a:cs typeface="Courier New" panose="02070309020205020404" pitchFamily="49" charset="0"/>
              </a:rPr>
              <a:t>"Fibonacci sequence:"</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000FF"/>
                </a:solidFill>
                <a:effectLst/>
                <a:latin typeface="Consolas" panose="020B0609020204030204" pitchFamily="49" charset="0"/>
                <a:cs typeface="Courier New" panose="02070309020205020404" pitchFamily="49" charset="0"/>
              </a:rPr>
              <a:t>for</a:t>
            </a:r>
            <a:r>
              <a:rPr lang="en-IN" sz="1200" b="0" dirty="0">
                <a:solidFill>
                  <a:srgbClr val="000000"/>
                </a:solidFill>
                <a:effectLst/>
                <a:latin typeface="Consolas" panose="020B0609020204030204" pitchFamily="49" charset="0"/>
                <a:cs typeface="Courier New" panose="02070309020205020404" pitchFamily="49" charset="0"/>
              </a:rPr>
              <a:t> i </a:t>
            </a:r>
            <a:r>
              <a:rPr lang="en-IN" sz="1200" b="0" dirty="0">
                <a:solidFill>
                  <a:srgbClr val="0000FF"/>
                </a:solidFill>
                <a:effectLst/>
                <a:latin typeface="Consolas" panose="020B0609020204030204" pitchFamily="49" charset="0"/>
                <a:cs typeface="Courier New" panose="02070309020205020404" pitchFamily="49" charset="0"/>
              </a:rPr>
              <a:t>in</a:t>
            </a:r>
            <a:r>
              <a:rPr lang="en-IN" sz="1200" b="0" dirty="0">
                <a:solidFill>
                  <a:srgbClr val="000000"/>
                </a:solidFill>
                <a:effectLst/>
                <a:latin typeface="Consolas" panose="020B0609020204030204" pitchFamily="49" charset="0"/>
                <a:cs typeface="Courier New" panose="02070309020205020404" pitchFamily="49" charset="0"/>
              </a:rPr>
              <a:t> range(</a:t>
            </a:r>
            <a:r>
              <a:rPr lang="en-IN" sz="1200" b="0" dirty="0" err="1">
                <a:solidFill>
                  <a:srgbClr val="000000"/>
                </a:solidFill>
                <a:effectLst/>
                <a:latin typeface="Consolas" panose="020B0609020204030204" pitchFamily="49" charset="0"/>
                <a:cs typeface="Courier New" panose="02070309020205020404" pitchFamily="49" charset="0"/>
              </a:rPr>
              <a:t>nterms</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print(</a:t>
            </a:r>
            <a:r>
              <a:rPr lang="en-IN" sz="1200" b="0" dirty="0" err="1">
                <a:solidFill>
                  <a:srgbClr val="000000"/>
                </a:solidFill>
                <a:effectLst/>
                <a:latin typeface="Consolas" panose="020B0609020204030204" pitchFamily="49" charset="0"/>
                <a:cs typeface="Courier New" panose="02070309020205020404" pitchFamily="49" charset="0"/>
              </a:rPr>
              <a:t>fibonacci</a:t>
            </a:r>
            <a:r>
              <a:rPr lang="en-IN" sz="1200" b="0" dirty="0">
                <a:solidFill>
                  <a:srgbClr val="000000"/>
                </a:solidFill>
                <a:effectLst/>
                <a:latin typeface="Consolas" panose="020B0609020204030204" pitchFamily="49" charset="0"/>
                <a:cs typeface="Courier New" panose="02070309020205020404" pitchFamily="49" charset="0"/>
              </a:rPr>
              <a:t>(i))</a:t>
            </a:r>
          </a:p>
          <a:p>
            <a:endParaRPr lang="en-US" sz="1200" b="0" dirty="0">
              <a:solidFill>
                <a:srgbClr val="000000"/>
              </a:solidFill>
              <a:effectLst/>
              <a:latin typeface="Consolas" panose="020B06090202040302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3B504D02-B8B7-F410-D12B-DC482955304A}"/>
              </a:ext>
            </a:extLst>
          </p:cNvPr>
          <p:cNvSpPr txBox="1"/>
          <p:nvPr/>
        </p:nvSpPr>
        <p:spPr>
          <a:xfrm>
            <a:off x="383540" y="1665602"/>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Input</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CAFB918B-87FB-4C23-75D1-B571166F99EF}"/>
              </a:ext>
            </a:extLst>
          </p:cNvPr>
          <p:cNvSpPr/>
          <p:nvPr/>
        </p:nvSpPr>
        <p:spPr>
          <a:xfrm>
            <a:off x="383540" y="6203156"/>
            <a:ext cx="6106160" cy="3042444"/>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301F5AE3-AB9D-A2C5-32ED-5C6B1A7B1E8A}"/>
              </a:ext>
            </a:extLst>
          </p:cNvPr>
          <p:cNvSpPr txBox="1"/>
          <p:nvPr/>
        </p:nvSpPr>
        <p:spPr>
          <a:xfrm>
            <a:off x="439546" y="6709320"/>
            <a:ext cx="627254" cy="2123658"/>
          </a:xfrm>
          <a:prstGeom prst="rect">
            <a:avLst/>
          </a:prstGeom>
          <a:noFill/>
        </p:spPr>
        <p:txBody>
          <a:bodyPr wrap="square" numCol="1" rtlCol="0">
            <a:spAutoFit/>
          </a:bodyPr>
          <a:lstStyle/>
          <a:p>
            <a:pPr algn="l"/>
            <a:r>
              <a:rPr lang="it-IT" sz="1200" b="0" i="0">
                <a:solidFill>
                  <a:srgbClr val="000000"/>
                </a:solidFill>
                <a:effectLst/>
                <a:latin typeface="Courier New" panose="02070309020205020404" pitchFamily="49" charset="0"/>
                <a:cs typeface="Courier New" panose="02070309020205020404" pitchFamily="49" charset="0"/>
              </a:rPr>
              <a:t>0</a:t>
            </a:r>
          </a:p>
          <a:p>
            <a:pPr algn="l"/>
            <a:r>
              <a:rPr lang="it-IT" sz="1200" b="0" i="0">
                <a:solidFill>
                  <a:srgbClr val="000000"/>
                </a:solidFill>
                <a:effectLst/>
                <a:latin typeface="Courier New" panose="02070309020205020404" pitchFamily="49" charset="0"/>
                <a:cs typeface="Courier New" panose="02070309020205020404" pitchFamily="49" charset="0"/>
              </a:rPr>
              <a:t>1</a:t>
            </a:r>
          </a:p>
          <a:p>
            <a:pPr algn="l"/>
            <a:r>
              <a:rPr lang="it-IT" sz="1200" b="0" i="0">
                <a:solidFill>
                  <a:srgbClr val="000000"/>
                </a:solidFill>
                <a:effectLst/>
                <a:latin typeface="Courier New" panose="02070309020205020404" pitchFamily="49" charset="0"/>
                <a:cs typeface="Courier New" panose="02070309020205020404" pitchFamily="49" charset="0"/>
              </a:rPr>
              <a:t>1</a:t>
            </a:r>
          </a:p>
          <a:p>
            <a:pPr algn="l"/>
            <a:r>
              <a:rPr lang="it-IT" sz="1200" b="0" i="0">
                <a:solidFill>
                  <a:srgbClr val="000000"/>
                </a:solidFill>
                <a:effectLst/>
                <a:latin typeface="Courier New" panose="02070309020205020404" pitchFamily="49" charset="0"/>
                <a:cs typeface="Courier New" panose="02070309020205020404" pitchFamily="49" charset="0"/>
              </a:rPr>
              <a:t>2</a:t>
            </a:r>
          </a:p>
          <a:p>
            <a:pPr algn="l"/>
            <a:r>
              <a:rPr lang="it-IT" sz="1200" b="0" i="0">
                <a:solidFill>
                  <a:srgbClr val="000000"/>
                </a:solidFill>
                <a:effectLst/>
                <a:latin typeface="Courier New" panose="02070309020205020404" pitchFamily="49" charset="0"/>
                <a:cs typeface="Courier New" panose="02070309020205020404" pitchFamily="49" charset="0"/>
              </a:rPr>
              <a:t>3</a:t>
            </a:r>
          </a:p>
          <a:p>
            <a:pPr algn="l"/>
            <a:r>
              <a:rPr lang="it-IT" sz="1200" b="0" i="0">
                <a:solidFill>
                  <a:srgbClr val="000000"/>
                </a:solidFill>
                <a:effectLst/>
                <a:latin typeface="Courier New" panose="02070309020205020404" pitchFamily="49" charset="0"/>
                <a:cs typeface="Courier New" panose="02070309020205020404" pitchFamily="49" charset="0"/>
              </a:rPr>
              <a:t>5</a:t>
            </a:r>
          </a:p>
          <a:p>
            <a:pPr algn="l"/>
            <a:r>
              <a:rPr lang="it-IT" sz="1200" b="0" i="0">
                <a:solidFill>
                  <a:srgbClr val="000000"/>
                </a:solidFill>
                <a:effectLst/>
                <a:latin typeface="Courier New" panose="02070309020205020404" pitchFamily="49" charset="0"/>
                <a:cs typeface="Courier New" panose="02070309020205020404" pitchFamily="49" charset="0"/>
              </a:rPr>
              <a:t>8</a:t>
            </a:r>
          </a:p>
          <a:p>
            <a:pPr algn="l"/>
            <a:r>
              <a:rPr lang="it-IT" sz="1200" b="0" i="0">
                <a:solidFill>
                  <a:srgbClr val="000000"/>
                </a:solidFill>
                <a:effectLst/>
                <a:latin typeface="Courier New" panose="02070309020205020404" pitchFamily="49" charset="0"/>
                <a:cs typeface="Courier New" panose="02070309020205020404" pitchFamily="49" charset="0"/>
              </a:rPr>
              <a:t>13</a:t>
            </a:r>
          </a:p>
          <a:p>
            <a:pPr algn="l"/>
            <a:r>
              <a:rPr lang="it-IT" sz="1200" b="0" i="0">
                <a:solidFill>
                  <a:srgbClr val="000000"/>
                </a:solidFill>
                <a:effectLst/>
                <a:latin typeface="Courier New" panose="02070309020205020404" pitchFamily="49" charset="0"/>
                <a:cs typeface="Courier New" panose="02070309020205020404" pitchFamily="49" charset="0"/>
              </a:rPr>
              <a:t>21</a:t>
            </a:r>
          </a:p>
          <a:p>
            <a:pPr algn="l"/>
            <a:r>
              <a:rPr lang="it-IT" sz="1200" b="0" i="0">
                <a:solidFill>
                  <a:srgbClr val="000000"/>
                </a:solidFill>
                <a:effectLst/>
                <a:latin typeface="Courier New" panose="02070309020205020404" pitchFamily="49" charset="0"/>
                <a:cs typeface="Courier New" panose="02070309020205020404" pitchFamily="49" charset="0"/>
              </a:rPr>
              <a:t>34</a:t>
            </a:r>
          </a:p>
          <a:p>
            <a:pPr algn="l"/>
            <a:endParaRPr lang="it-IT" sz="1200" b="0" i="0" dirty="0">
              <a:solidFill>
                <a:srgbClr val="000000"/>
              </a:solidFill>
              <a:effectLst/>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927D21C5-BCBC-DB98-4931-9707C41AE565}"/>
              </a:ext>
            </a:extLst>
          </p:cNvPr>
          <p:cNvSpPr txBox="1"/>
          <p:nvPr/>
        </p:nvSpPr>
        <p:spPr>
          <a:xfrm>
            <a:off x="360680" y="5908830"/>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3737FFA4-A54F-29E4-34FC-77661F5F3471}"/>
              </a:ext>
            </a:extLst>
          </p:cNvPr>
          <p:cNvSpPr txBox="1"/>
          <p:nvPr/>
        </p:nvSpPr>
        <p:spPr>
          <a:xfrm>
            <a:off x="1590320" y="6703151"/>
            <a:ext cx="680767" cy="1938992"/>
          </a:xfrm>
          <a:prstGeom prst="rect">
            <a:avLst/>
          </a:prstGeom>
          <a:noFill/>
        </p:spPr>
        <p:txBody>
          <a:bodyPr wrap="square" numCol="1" rtlCol="0">
            <a:spAutoFit/>
          </a:bodyPr>
          <a:lstStyle/>
          <a:p>
            <a:pPr algn="l"/>
            <a:r>
              <a:rPr lang="it-IT" sz="1200" b="0" i="0" dirty="0">
                <a:solidFill>
                  <a:srgbClr val="000000"/>
                </a:solidFill>
                <a:effectLst/>
                <a:latin typeface="Courier New" panose="02070309020205020404" pitchFamily="49" charset="0"/>
                <a:cs typeface="Courier New" panose="02070309020205020404" pitchFamily="49" charset="0"/>
              </a:rPr>
              <a:t>55</a:t>
            </a:r>
          </a:p>
          <a:p>
            <a:pPr algn="l"/>
            <a:r>
              <a:rPr lang="it-IT" sz="1200" b="0" i="0" dirty="0">
                <a:solidFill>
                  <a:srgbClr val="000000"/>
                </a:solidFill>
                <a:effectLst/>
                <a:latin typeface="Courier New" panose="02070309020205020404" pitchFamily="49" charset="0"/>
                <a:cs typeface="Courier New" panose="02070309020205020404" pitchFamily="49" charset="0"/>
              </a:rPr>
              <a:t>89</a:t>
            </a:r>
          </a:p>
          <a:p>
            <a:pPr algn="l"/>
            <a:r>
              <a:rPr lang="it-IT" sz="1200" b="0" i="0" dirty="0">
                <a:solidFill>
                  <a:srgbClr val="000000"/>
                </a:solidFill>
                <a:effectLst/>
                <a:latin typeface="Courier New" panose="02070309020205020404" pitchFamily="49" charset="0"/>
                <a:cs typeface="Courier New" panose="02070309020205020404" pitchFamily="49" charset="0"/>
              </a:rPr>
              <a:t>144 </a:t>
            </a:r>
          </a:p>
          <a:p>
            <a:pPr algn="l"/>
            <a:r>
              <a:rPr lang="it-IT" sz="1200" b="0" i="0" dirty="0">
                <a:solidFill>
                  <a:srgbClr val="000000"/>
                </a:solidFill>
                <a:effectLst/>
                <a:latin typeface="Courier New" panose="02070309020205020404" pitchFamily="49" charset="0"/>
                <a:cs typeface="Courier New" panose="02070309020205020404" pitchFamily="49" charset="0"/>
              </a:rPr>
              <a:t>233</a:t>
            </a:r>
          </a:p>
          <a:p>
            <a:pPr algn="l"/>
            <a:r>
              <a:rPr lang="it-IT" sz="1200" b="0" i="0" dirty="0">
                <a:solidFill>
                  <a:srgbClr val="000000"/>
                </a:solidFill>
                <a:effectLst/>
                <a:latin typeface="Courier New" panose="02070309020205020404" pitchFamily="49" charset="0"/>
                <a:cs typeface="Courier New" panose="02070309020205020404" pitchFamily="49" charset="0"/>
              </a:rPr>
              <a:t>377</a:t>
            </a:r>
          </a:p>
          <a:p>
            <a:pPr algn="l"/>
            <a:r>
              <a:rPr lang="it-IT" sz="1200" b="0" i="0" dirty="0">
                <a:solidFill>
                  <a:srgbClr val="000000"/>
                </a:solidFill>
                <a:effectLst/>
                <a:latin typeface="Courier New" panose="02070309020205020404" pitchFamily="49" charset="0"/>
                <a:cs typeface="Courier New" panose="02070309020205020404" pitchFamily="49" charset="0"/>
              </a:rPr>
              <a:t>610</a:t>
            </a:r>
          </a:p>
          <a:p>
            <a:pPr algn="l"/>
            <a:r>
              <a:rPr lang="it-IT" sz="1200" b="0" i="0" dirty="0">
                <a:solidFill>
                  <a:srgbClr val="000000"/>
                </a:solidFill>
                <a:effectLst/>
                <a:latin typeface="Courier New" panose="02070309020205020404" pitchFamily="49" charset="0"/>
                <a:cs typeface="Courier New" panose="02070309020205020404" pitchFamily="49" charset="0"/>
              </a:rPr>
              <a:t>987</a:t>
            </a:r>
          </a:p>
          <a:p>
            <a:pPr algn="l"/>
            <a:r>
              <a:rPr lang="it-IT" sz="1200" b="0" i="0" dirty="0">
                <a:solidFill>
                  <a:srgbClr val="000000"/>
                </a:solidFill>
                <a:effectLst/>
                <a:latin typeface="Courier New" panose="02070309020205020404" pitchFamily="49" charset="0"/>
                <a:cs typeface="Courier New" panose="02070309020205020404" pitchFamily="49" charset="0"/>
              </a:rPr>
              <a:t>1597</a:t>
            </a:r>
          </a:p>
          <a:p>
            <a:pPr algn="l"/>
            <a:r>
              <a:rPr lang="it-IT" sz="1200" b="0" i="0" dirty="0">
                <a:solidFill>
                  <a:srgbClr val="000000"/>
                </a:solidFill>
                <a:effectLst/>
                <a:latin typeface="Courier New" panose="02070309020205020404" pitchFamily="49" charset="0"/>
                <a:cs typeface="Courier New" panose="02070309020205020404" pitchFamily="49" charset="0"/>
              </a:rPr>
              <a:t>2584</a:t>
            </a:r>
          </a:p>
          <a:p>
            <a:pPr algn="l"/>
            <a:r>
              <a:rPr lang="it-IT" sz="1200" b="0" i="0" dirty="0">
                <a:solidFill>
                  <a:srgbClr val="000000"/>
                </a:solidFill>
                <a:effectLst/>
                <a:latin typeface="Courier New" panose="02070309020205020404" pitchFamily="49" charset="0"/>
                <a:cs typeface="Courier New" panose="02070309020205020404" pitchFamily="49" charset="0"/>
              </a:rPr>
              <a:t>4181</a:t>
            </a:r>
          </a:p>
        </p:txBody>
      </p:sp>
      <p:sp>
        <p:nvSpPr>
          <p:cNvPr id="15" name="TextBox 14">
            <a:extLst>
              <a:ext uri="{FF2B5EF4-FFF2-40B4-BE49-F238E27FC236}">
                <a16:creationId xmlns:a16="http://schemas.microsoft.com/office/drawing/2014/main" id="{0487EE90-13C6-7FEC-6D82-349B903F7800}"/>
              </a:ext>
            </a:extLst>
          </p:cNvPr>
          <p:cNvSpPr txBox="1"/>
          <p:nvPr/>
        </p:nvSpPr>
        <p:spPr>
          <a:xfrm>
            <a:off x="2794607" y="6715851"/>
            <a:ext cx="930776" cy="1938992"/>
          </a:xfrm>
          <a:prstGeom prst="rect">
            <a:avLst/>
          </a:prstGeom>
          <a:noFill/>
        </p:spPr>
        <p:txBody>
          <a:bodyPr wrap="square" numCol="1" rtlCol="0">
            <a:spAutoFit/>
          </a:bodyPr>
          <a:lstStyle/>
          <a:p>
            <a:pPr algn="l"/>
            <a:r>
              <a:rPr lang="it-IT" sz="1200" b="0" i="0" dirty="0">
                <a:solidFill>
                  <a:srgbClr val="000000"/>
                </a:solidFill>
                <a:effectLst/>
                <a:latin typeface="Courier New" panose="02070309020205020404" pitchFamily="49" charset="0"/>
                <a:cs typeface="Courier New" panose="02070309020205020404" pitchFamily="49" charset="0"/>
              </a:rPr>
              <a:t>6765</a:t>
            </a:r>
          </a:p>
          <a:p>
            <a:pPr algn="l"/>
            <a:r>
              <a:rPr lang="it-IT" sz="1200" b="0" i="0" dirty="0">
                <a:solidFill>
                  <a:srgbClr val="000000"/>
                </a:solidFill>
                <a:effectLst/>
                <a:latin typeface="Courier New" panose="02070309020205020404" pitchFamily="49" charset="0"/>
                <a:cs typeface="Courier New" panose="02070309020205020404" pitchFamily="49" charset="0"/>
              </a:rPr>
              <a:t>10946</a:t>
            </a:r>
          </a:p>
          <a:p>
            <a:pPr algn="l"/>
            <a:r>
              <a:rPr lang="it-IT" sz="1200" b="0" i="0" dirty="0">
                <a:solidFill>
                  <a:srgbClr val="000000"/>
                </a:solidFill>
                <a:effectLst/>
                <a:latin typeface="Courier New" panose="02070309020205020404" pitchFamily="49" charset="0"/>
                <a:cs typeface="Courier New" panose="02070309020205020404" pitchFamily="49" charset="0"/>
              </a:rPr>
              <a:t>17711</a:t>
            </a:r>
          </a:p>
          <a:p>
            <a:pPr algn="l"/>
            <a:r>
              <a:rPr lang="it-IT" sz="1200" b="0" i="0" dirty="0">
                <a:solidFill>
                  <a:srgbClr val="000000"/>
                </a:solidFill>
                <a:effectLst/>
                <a:latin typeface="Courier New" panose="02070309020205020404" pitchFamily="49" charset="0"/>
                <a:cs typeface="Courier New" panose="02070309020205020404" pitchFamily="49" charset="0"/>
              </a:rPr>
              <a:t>28657</a:t>
            </a:r>
          </a:p>
          <a:p>
            <a:pPr algn="l"/>
            <a:r>
              <a:rPr lang="it-IT" sz="1200" b="0" i="0" dirty="0">
                <a:solidFill>
                  <a:srgbClr val="000000"/>
                </a:solidFill>
                <a:effectLst/>
                <a:latin typeface="Courier New" panose="02070309020205020404" pitchFamily="49" charset="0"/>
                <a:cs typeface="Courier New" panose="02070309020205020404" pitchFamily="49" charset="0"/>
              </a:rPr>
              <a:t>46368</a:t>
            </a:r>
          </a:p>
          <a:p>
            <a:pPr algn="l"/>
            <a:r>
              <a:rPr lang="it-IT" sz="1200" b="0" i="0" dirty="0">
                <a:solidFill>
                  <a:srgbClr val="000000"/>
                </a:solidFill>
                <a:effectLst/>
                <a:latin typeface="Courier New" panose="02070309020205020404" pitchFamily="49" charset="0"/>
                <a:cs typeface="Courier New" panose="02070309020205020404" pitchFamily="49" charset="0"/>
              </a:rPr>
              <a:t>75025</a:t>
            </a:r>
          </a:p>
          <a:p>
            <a:r>
              <a:rPr lang="it-IT" sz="1200" b="0" i="0" dirty="0">
                <a:solidFill>
                  <a:srgbClr val="000000"/>
                </a:solidFill>
                <a:effectLst/>
                <a:latin typeface="Courier New" panose="02070309020205020404" pitchFamily="49" charset="0"/>
                <a:cs typeface="Courier New" panose="02070309020205020404" pitchFamily="49" charset="0"/>
              </a:rPr>
              <a:t>121393</a:t>
            </a:r>
          </a:p>
          <a:p>
            <a:pPr algn="l"/>
            <a:r>
              <a:rPr lang="it-IT" sz="1200" b="0" i="0" dirty="0">
                <a:solidFill>
                  <a:srgbClr val="000000"/>
                </a:solidFill>
                <a:effectLst/>
                <a:latin typeface="Courier New" panose="02070309020205020404" pitchFamily="49" charset="0"/>
                <a:cs typeface="Courier New" panose="02070309020205020404" pitchFamily="49" charset="0"/>
              </a:rPr>
              <a:t>196418</a:t>
            </a:r>
          </a:p>
          <a:p>
            <a:pPr algn="l"/>
            <a:r>
              <a:rPr lang="it-IT" sz="1200" b="0" i="0" dirty="0">
                <a:solidFill>
                  <a:srgbClr val="000000"/>
                </a:solidFill>
                <a:effectLst/>
                <a:latin typeface="Courier New" panose="02070309020205020404" pitchFamily="49" charset="0"/>
                <a:cs typeface="Courier New" panose="02070309020205020404" pitchFamily="49" charset="0"/>
              </a:rPr>
              <a:t>317811</a:t>
            </a:r>
          </a:p>
          <a:p>
            <a:pPr algn="l"/>
            <a:r>
              <a:rPr lang="it-IT" sz="1200" b="0" i="0" dirty="0">
                <a:solidFill>
                  <a:srgbClr val="000000"/>
                </a:solidFill>
                <a:effectLst/>
                <a:latin typeface="Courier New" panose="02070309020205020404" pitchFamily="49" charset="0"/>
                <a:cs typeface="Courier New" panose="02070309020205020404" pitchFamily="49" charset="0"/>
              </a:rPr>
              <a:t>514229</a:t>
            </a:r>
          </a:p>
        </p:txBody>
      </p:sp>
      <p:sp>
        <p:nvSpPr>
          <p:cNvPr id="25" name="Rectangle 24">
            <a:extLst>
              <a:ext uri="{FF2B5EF4-FFF2-40B4-BE49-F238E27FC236}">
                <a16:creationId xmlns:a16="http://schemas.microsoft.com/office/drawing/2014/main" id="{8EE28ED5-498F-369F-EFB7-F97A83C50AB9}"/>
              </a:ext>
            </a:extLst>
          </p:cNvPr>
          <p:cNvSpPr/>
          <p:nvPr/>
        </p:nvSpPr>
        <p:spPr>
          <a:xfrm>
            <a:off x="4050665" y="2072893"/>
            <a:ext cx="2263775" cy="8531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F4487EC8-BD57-3152-0092-9277A14171BA}"/>
              </a:ext>
            </a:extLst>
          </p:cNvPr>
          <p:cNvSpPr/>
          <p:nvPr/>
        </p:nvSpPr>
        <p:spPr>
          <a:xfrm>
            <a:off x="4165368" y="2336534"/>
            <a:ext cx="2016122" cy="428182"/>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600" dirty="0">
              <a:solidFill>
                <a:srgbClr val="000000"/>
              </a:solidFill>
              <a:latin typeface="Consolas" panose="020B0609020204030204" pitchFamily="49" charset="0"/>
              <a:cs typeface="Courier New" panose="02070309020205020404" pitchFamily="49" charset="0"/>
            </a:endParaRPr>
          </a:p>
        </p:txBody>
      </p:sp>
      <p:sp>
        <p:nvSpPr>
          <p:cNvPr id="27" name="TextBox 26">
            <a:extLst>
              <a:ext uri="{FF2B5EF4-FFF2-40B4-BE49-F238E27FC236}">
                <a16:creationId xmlns:a16="http://schemas.microsoft.com/office/drawing/2014/main" id="{A93F0316-FD3D-4E1E-2DA9-73A83213108D}"/>
              </a:ext>
            </a:extLst>
          </p:cNvPr>
          <p:cNvSpPr txBox="1"/>
          <p:nvPr/>
        </p:nvSpPr>
        <p:spPr>
          <a:xfrm>
            <a:off x="4063544" y="2072764"/>
            <a:ext cx="2195972" cy="285880"/>
          </a:xfrm>
          <a:prstGeom prst="rect">
            <a:avLst/>
          </a:prstGeom>
          <a:noFill/>
        </p:spPr>
        <p:txBody>
          <a:bodyPr wrap="square">
            <a:spAutoFit/>
          </a:bodyPr>
          <a:lstStyle/>
          <a:p>
            <a:pPr algn="l"/>
            <a:r>
              <a:rPr lang="en-IN" sz="1200" b="1" i="0" dirty="0">
                <a:solidFill>
                  <a:schemeClr val="accent5">
                    <a:lumMod val="75000"/>
                  </a:schemeClr>
                </a:solidFill>
                <a:effectLst/>
                <a:latin typeface="Arial" panose="020B0604020202020204" pitchFamily="34" charset="0"/>
                <a:cs typeface="Arial" panose="020B0604020202020204" pitchFamily="34" charset="0"/>
              </a:rPr>
              <a:t>Input:</a:t>
            </a:r>
          </a:p>
        </p:txBody>
      </p:sp>
      <p:sp>
        <p:nvSpPr>
          <p:cNvPr id="28" name="TextBox 27">
            <a:extLst>
              <a:ext uri="{FF2B5EF4-FFF2-40B4-BE49-F238E27FC236}">
                <a16:creationId xmlns:a16="http://schemas.microsoft.com/office/drawing/2014/main" id="{9AE7DE78-7EB1-149C-ED33-8D1646A11BF9}"/>
              </a:ext>
            </a:extLst>
          </p:cNvPr>
          <p:cNvSpPr txBox="1"/>
          <p:nvPr/>
        </p:nvSpPr>
        <p:spPr>
          <a:xfrm>
            <a:off x="4170762" y="2390755"/>
            <a:ext cx="2000804" cy="276999"/>
          </a:xfrm>
          <a:prstGeom prst="rect">
            <a:avLst/>
          </a:prstGeom>
          <a:noFill/>
        </p:spPr>
        <p:txBody>
          <a:bodyPr wrap="square">
            <a:spAutoFit/>
          </a:bodyPr>
          <a:lstStyle/>
          <a:p>
            <a:r>
              <a:rPr lang="en-IN" sz="1200" dirty="0">
                <a:solidFill>
                  <a:srgbClr val="000000"/>
                </a:solidFill>
                <a:latin typeface="Consolas" panose="020B0609020204030204" pitchFamily="49" charset="0"/>
                <a:cs typeface="Courier New" panose="02070309020205020404" pitchFamily="49" charset="0"/>
              </a:rPr>
              <a:t>n=50</a:t>
            </a:r>
            <a:endParaRPr lang="en-US" sz="1200" dirty="0">
              <a:solidFill>
                <a:srgbClr val="000000"/>
              </a:solidFill>
              <a:latin typeface="Consolas" panose="020B0609020204030204" pitchFamily="49" charset="0"/>
              <a:cs typeface="Courier New" panose="02070309020205020404" pitchFamily="49" charset="0"/>
            </a:endParaRPr>
          </a:p>
        </p:txBody>
      </p:sp>
      <p:sp>
        <p:nvSpPr>
          <p:cNvPr id="30" name="TextBox 29">
            <a:extLst>
              <a:ext uri="{FF2B5EF4-FFF2-40B4-BE49-F238E27FC236}">
                <a16:creationId xmlns:a16="http://schemas.microsoft.com/office/drawing/2014/main" id="{A4329EBE-5BC3-D738-1C40-C7EB389662E1}"/>
              </a:ext>
            </a:extLst>
          </p:cNvPr>
          <p:cNvSpPr txBox="1"/>
          <p:nvPr/>
        </p:nvSpPr>
        <p:spPr>
          <a:xfrm>
            <a:off x="4020304" y="6715851"/>
            <a:ext cx="1051970" cy="1384995"/>
          </a:xfrm>
          <a:prstGeom prst="rect">
            <a:avLst/>
          </a:prstGeom>
          <a:noFill/>
        </p:spPr>
        <p:txBody>
          <a:bodyPr wrap="square" numCol="1" rtlCol="0">
            <a:spAutoFit/>
          </a:bodyPr>
          <a:lstStyle/>
          <a:p>
            <a:pPr algn="l"/>
            <a:r>
              <a:rPr lang="it-IT" sz="1200" b="0" i="0" dirty="0">
                <a:solidFill>
                  <a:srgbClr val="000000"/>
                </a:solidFill>
                <a:effectLst/>
                <a:latin typeface="Courier New" panose="02070309020205020404" pitchFamily="49" charset="0"/>
                <a:cs typeface="Courier New" panose="02070309020205020404" pitchFamily="49" charset="0"/>
              </a:rPr>
              <a:t>832040</a:t>
            </a:r>
          </a:p>
          <a:p>
            <a:pPr algn="l"/>
            <a:r>
              <a:rPr lang="it-IT" sz="1200" b="0" i="0" dirty="0">
                <a:solidFill>
                  <a:srgbClr val="000000"/>
                </a:solidFill>
                <a:effectLst/>
                <a:latin typeface="Courier New" panose="02070309020205020404" pitchFamily="49" charset="0"/>
                <a:cs typeface="Courier New" panose="02070309020205020404" pitchFamily="49" charset="0"/>
              </a:rPr>
              <a:t>1346269</a:t>
            </a:r>
          </a:p>
          <a:p>
            <a:pPr algn="l"/>
            <a:r>
              <a:rPr lang="it-IT" sz="1200" b="0" i="0" dirty="0">
                <a:solidFill>
                  <a:srgbClr val="000000"/>
                </a:solidFill>
                <a:effectLst/>
                <a:latin typeface="Courier New" panose="02070309020205020404" pitchFamily="49" charset="0"/>
                <a:cs typeface="Courier New" panose="02070309020205020404" pitchFamily="49" charset="0"/>
              </a:rPr>
              <a:t>2178309</a:t>
            </a:r>
          </a:p>
          <a:p>
            <a:pPr algn="l"/>
            <a:r>
              <a:rPr lang="it-IT" sz="1200" b="0" i="0" dirty="0">
                <a:solidFill>
                  <a:srgbClr val="000000"/>
                </a:solidFill>
                <a:effectLst/>
                <a:latin typeface="Courier New" panose="02070309020205020404" pitchFamily="49" charset="0"/>
                <a:cs typeface="Courier New" panose="02070309020205020404" pitchFamily="49" charset="0"/>
              </a:rPr>
              <a:t>3524578</a:t>
            </a:r>
          </a:p>
          <a:p>
            <a:pPr algn="l"/>
            <a:r>
              <a:rPr lang="it-IT" sz="1200" b="0" i="0" dirty="0">
                <a:solidFill>
                  <a:srgbClr val="000000"/>
                </a:solidFill>
                <a:effectLst/>
                <a:latin typeface="Courier New" panose="02070309020205020404" pitchFamily="49" charset="0"/>
                <a:cs typeface="Courier New" panose="02070309020205020404" pitchFamily="49" charset="0"/>
              </a:rPr>
              <a:t>5702887</a:t>
            </a:r>
          </a:p>
          <a:p>
            <a:pPr algn="l"/>
            <a:r>
              <a:rPr lang="it-IT" sz="1200" b="0" i="0" dirty="0">
                <a:solidFill>
                  <a:srgbClr val="000000"/>
                </a:solidFill>
                <a:effectLst/>
                <a:latin typeface="Courier New" panose="02070309020205020404" pitchFamily="49" charset="0"/>
                <a:cs typeface="Courier New" panose="02070309020205020404" pitchFamily="49" charset="0"/>
              </a:rPr>
              <a:t>9227465</a:t>
            </a:r>
          </a:p>
          <a:p>
            <a:pPr algn="l"/>
            <a:r>
              <a:rPr lang="it-IT" sz="1200" b="0" i="0" dirty="0">
                <a:solidFill>
                  <a:srgbClr val="000000"/>
                </a:solidFill>
                <a:effectLst/>
                <a:latin typeface="Courier New" panose="02070309020205020404" pitchFamily="49" charset="0"/>
                <a:cs typeface="Courier New" panose="02070309020205020404" pitchFamily="49" charset="0"/>
              </a:rPr>
              <a:t>14930352</a:t>
            </a:r>
            <a:endParaRPr lang="en-IN" sz="1200" b="0" i="0" dirty="0">
              <a:solidFill>
                <a:srgbClr val="000000"/>
              </a:solidFill>
              <a:effectLst/>
              <a:latin typeface="Courier New" panose="02070309020205020404" pitchFamily="49" charset="0"/>
              <a:cs typeface="Courier New" panose="02070309020205020404" pitchFamily="49" charset="0"/>
            </a:endParaRPr>
          </a:p>
        </p:txBody>
      </p:sp>
      <p:sp>
        <p:nvSpPr>
          <p:cNvPr id="32" name="TextBox 31">
            <a:extLst>
              <a:ext uri="{FF2B5EF4-FFF2-40B4-BE49-F238E27FC236}">
                <a16:creationId xmlns:a16="http://schemas.microsoft.com/office/drawing/2014/main" id="{D608661A-04ED-EB0E-F16D-653689850591}"/>
              </a:ext>
            </a:extLst>
          </p:cNvPr>
          <p:cNvSpPr txBox="1"/>
          <p:nvPr/>
        </p:nvSpPr>
        <p:spPr>
          <a:xfrm>
            <a:off x="449580" y="6261854"/>
            <a:ext cx="3429000" cy="276999"/>
          </a:xfrm>
          <a:prstGeom prst="rect">
            <a:avLst/>
          </a:prstGeom>
          <a:noFill/>
        </p:spPr>
        <p:txBody>
          <a:bodyPr wrap="square">
            <a:spAutoFit/>
          </a:bodyPr>
          <a:lstStyle/>
          <a:p>
            <a:pPr algn="l"/>
            <a:r>
              <a:rPr lang="it-IT" sz="1200" b="0" i="0" dirty="0">
                <a:solidFill>
                  <a:srgbClr val="000000"/>
                </a:solidFill>
                <a:effectLst/>
                <a:latin typeface="Courier New" panose="02070309020205020404" pitchFamily="49" charset="0"/>
                <a:cs typeface="Courier New" panose="02070309020205020404" pitchFamily="49" charset="0"/>
              </a:rPr>
              <a:t>Fibonacci sequence:</a:t>
            </a:r>
          </a:p>
        </p:txBody>
      </p:sp>
    </p:spTree>
    <p:extLst>
      <p:ext uri="{BB962C8B-B14F-4D97-AF65-F5344CB8AC3E}">
        <p14:creationId xmlns:p14="http://schemas.microsoft.com/office/powerpoint/2010/main" val="2939092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p:txBody>
          <a:bodyPr/>
          <a:lstStyle/>
          <a:p>
            <a:r>
              <a:rPr lang="en-IN" dirty="0">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13</a:t>
            </a:fld>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341501-75E6-54D7-994A-ABE50794C56F}"/>
              </a:ext>
            </a:extLst>
          </p:cNvPr>
          <p:cNvSpPr txBox="1"/>
          <p:nvPr/>
        </p:nvSpPr>
        <p:spPr>
          <a:xfrm>
            <a:off x="383540" y="768382"/>
            <a:ext cx="5968492" cy="2677656"/>
          </a:xfrm>
          <a:prstGeom prst="rect">
            <a:avLst/>
          </a:prstGeom>
          <a:noFill/>
        </p:spPr>
        <p:txBody>
          <a:bodyPr wrap="square" rtlCol="0">
            <a:spAutoFit/>
          </a:bodyPr>
          <a:lstStyle/>
          <a:p>
            <a:r>
              <a:rPr lang="en-US" sz="1400" b="1" dirty="0">
                <a:solidFill>
                  <a:srgbClr val="000000"/>
                </a:solidFill>
                <a:latin typeface="Arial" panose="020B0604020202020204" pitchFamily="34" charset="0"/>
                <a:cs typeface="Arial" panose="020B0604020202020204" pitchFamily="34" charset="0"/>
              </a:rPr>
              <a:t>Write a program to input your friends’ names and their Phone Numbers and store them in the dictionary as the key-value pair. </a:t>
            </a:r>
          </a:p>
          <a:p>
            <a:endParaRPr lang="en-US" sz="1400" b="1" dirty="0">
              <a:solidFill>
                <a:srgbClr val="000000"/>
              </a:solidFill>
              <a:latin typeface="Arial" panose="020B0604020202020204" pitchFamily="34" charset="0"/>
              <a:cs typeface="Arial" panose="020B0604020202020204" pitchFamily="34" charset="0"/>
            </a:endParaRPr>
          </a:p>
          <a:p>
            <a:r>
              <a:rPr lang="en-US" sz="1400" b="1" dirty="0">
                <a:solidFill>
                  <a:srgbClr val="000000"/>
                </a:solidFill>
                <a:latin typeface="Arial" panose="020B0604020202020204" pitchFamily="34" charset="0"/>
                <a:cs typeface="Arial" panose="020B0604020202020204" pitchFamily="34" charset="0"/>
              </a:rPr>
              <a:t>Perform the following operations on the dictionary:</a:t>
            </a:r>
          </a:p>
          <a:p>
            <a:endParaRPr lang="en-US" sz="1400" b="1" dirty="0">
              <a:solidFill>
                <a:srgbClr val="000000"/>
              </a:solidFill>
              <a:latin typeface="Arial" panose="020B0604020202020204" pitchFamily="34" charset="0"/>
              <a:cs typeface="Arial" panose="020B0604020202020204" pitchFamily="34" charset="0"/>
            </a:endParaRPr>
          </a:p>
          <a:p>
            <a:pPr marL="800100" lvl="1" indent="-342900">
              <a:buFont typeface="+mj-lt"/>
              <a:buAutoNum type="alphaLcParenR"/>
            </a:pPr>
            <a:r>
              <a:rPr lang="en-US" sz="1400" b="1" dirty="0">
                <a:solidFill>
                  <a:srgbClr val="000000"/>
                </a:solidFill>
                <a:latin typeface="Arial" panose="020B0604020202020204" pitchFamily="34" charset="0"/>
                <a:cs typeface="Arial" panose="020B0604020202020204" pitchFamily="34" charset="0"/>
              </a:rPr>
              <a:t>Display the name and phone number of all your friends</a:t>
            </a:r>
          </a:p>
          <a:p>
            <a:pPr marL="800100" lvl="1" indent="-342900">
              <a:buFont typeface="+mj-lt"/>
              <a:buAutoNum type="alphaLcParenR"/>
            </a:pPr>
            <a:r>
              <a:rPr lang="en-US" sz="1400" b="1" dirty="0">
                <a:solidFill>
                  <a:srgbClr val="000000"/>
                </a:solidFill>
                <a:latin typeface="Arial" panose="020B0604020202020204" pitchFamily="34" charset="0"/>
                <a:cs typeface="Arial" panose="020B0604020202020204" pitchFamily="34" charset="0"/>
              </a:rPr>
              <a:t>Add a new key-value pair in this dictionary and display the modified dictionary</a:t>
            </a:r>
          </a:p>
          <a:p>
            <a:pPr marL="800100" lvl="1" indent="-342900">
              <a:buFont typeface="+mj-lt"/>
              <a:buAutoNum type="alphaLcParenR"/>
            </a:pPr>
            <a:r>
              <a:rPr lang="en-US" sz="1400" b="1" dirty="0">
                <a:solidFill>
                  <a:srgbClr val="000000"/>
                </a:solidFill>
                <a:latin typeface="Arial" panose="020B0604020202020204" pitchFamily="34" charset="0"/>
                <a:cs typeface="Arial" panose="020B0604020202020204" pitchFamily="34" charset="0"/>
              </a:rPr>
              <a:t>Delete a particular friend from the dictionary</a:t>
            </a:r>
          </a:p>
          <a:p>
            <a:pPr marL="800100" lvl="1" indent="-342900">
              <a:buFont typeface="+mj-lt"/>
              <a:buAutoNum type="alphaLcParenR"/>
            </a:pPr>
            <a:r>
              <a:rPr lang="en-US" sz="1400" b="1" dirty="0">
                <a:solidFill>
                  <a:srgbClr val="000000"/>
                </a:solidFill>
                <a:latin typeface="Arial" panose="020B0604020202020204" pitchFamily="34" charset="0"/>
                <a:cs typeface="Arial" panose="020B0604020202020204" pitchFamily="34" charset="0"/>
              </a:rPr>
              <a:t>Modify the phone number of an existing friend</a:t>
            </a:r>
          </a:p>
          <a:p>
            <a:pPr marL="800100" lvl="1" indent="-342900">
              <a:buFont typeface="+mj-lt"/>
              <a:buAutoNum type="alphaLcParenR"/>
            </a:pPr>
            <a:r>
              <a:rPr lang="en-US" sz="1400" b="1" dirty="0">
                <a:solidFill>
                  <a:srgbClr val="000000"/>
                </a:solidFill>
                <a:latin typeface="Arial" panose="020B0604020202020204" pitchFamily="34" charset="0"/>
                <a:cs typeface="Arial" panose="020B0604020202020204" pitchFamily="34" charset="0"/>
              </a:rPr>
              <a:t>Check if a friend is present in the dictionary or not</a:t>
            </a:r>
          </a:p>
          <a:p>
            <a:pPr marL="800100" lvl="1" indent="-342900">
              <a:buFont typeface="+mj-lt"/>
              <a:buAutoNum type="alphaLcParenR"/>
            </a:pPr>
            <a:r>
              <a:rPr lang="en-US" sz="1400" b="1" dirty="0">
                <a:solidFill>
                  <a:srgbClr val="000000"/>
                </a:solidFill>
                <a:latin typeface="Arial" panose="020B0604020202020204" pitchFamily="34" charset="0"/>
                <a:cs typeface="Arial" panose="020B0604020202020204" pitchFamily="34" charset="0"/>
              </a:rPr>
              <a:t>Display the dictionary in sorted order of names</a:t>
            </a:r>
            <a:endParaRPr lang="en-IN" sz="1400" b="1" dirty="0">
              <a:solidFill>
                <a:srgbClr val="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666612" y="464566"/>
            <a:ext cx="1524776"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10</a:t>
            </a:r>
          </a:p>
        </p:txBody>
      </p:sp>
      <p:sp>
        <p:nvSpPr>
          <p:cNvPr id="5" name="Rectangle 4">
            <a:extLst>
              <a:ext uri="{FF2B5EF4-FFF2-40B4-BE49-F238E27FC236}">
                <a16:creationId xmlns:a16="http://schemas.microsoft.com/office/drawing/2014/main" id="{62BA2FB7-6EC7-236B-DCD4-ACDA07A15819}"/>
              </a:ext>
            </a:extLst>
          </p:cNvPr>
          <p:cNvSpPr/>
          <p:nvPr/>
        </p:nvSpPr>
        <p:spPr>
          <a:xfrm>
            <a:off x="383540" y="3781107"/>
            <a:ext cx="6068060" cy="4131501"/>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6565BAE-D5F4-D3C0-C2CD-6EF37CE03674}"/>
              </a:ext>
            </a:extLst>
          </p:cNvPr>
          <p:cNvSpPr txBox="1"/>
          <p:nvPr/>
        </p:nvSpPr>
        <p:spPr>
          <a:xfrm>
            <a:off x="503552" y="3873855"/>
            <a:ext cx="5554348" cy="3970318"/>
          </a:xfrm>
          <a:prstGeom prst="rect">
            <a:avLst/>
          </a:prstGeom>
          <a:noFill/>
        </p:spPr>
        <p:txBody>
          <a:bodyPr wrap="square" rtlCol="0">
            <a:spAutoFit/>
          </a:bodyPr>
          <a:lstStyle/>
          <a:p>
            <a:r>
              <a:rPr lang="en-US" sz="1200" b="0" dirty="0" err="1">
                <a:solidFill>
                  <a:srgbClr val="000000"/>
                </a:solidFill>
                <a:effectLst/>
                <a:latin typeface="Consolas" panose="020B0609020204030204" pitchFamily="49" charset="0"/>
              </a:rPr>
              <a:t>dic</a:t>
            </a:r>
            <a:r>
              <a:rPr lang="en-US" sz="1200" b="0" dirty="0">
                <a:solidFill>
                  <a:srgbClr val="000000"/>
                </a:solidFill>
                <a:effectLst/>
                <a:latin typeface="Consolas" panose="020B0609020204030204" pitchFamily="49" charset="0"/>
              </a:rPr>
              <a:t> = {}</a:t>
            </a:r>
          </a:p>
          <a:p>
            <a:r>
              <a:rPr lang="en-US" sz="1200" b="0" dirty="0">
                <a:solidFill>
                  <a:srgbClr val="008000"/>
                </a:solidFill>
                <a:effectLst/>
                <a:latin typeface="Consolas" panose="020B0609020204030204" pitchFamily="49" charset="0"/>
              </a:rPr>
              <a:t>#Creates an empty dictionary</a:t>
            </a:r>
            <a:endParaRPr lang="en-US" sz="1200" b="0" dirty="0">
              <a:solidFill>
                <a:srgbClr val="000000"/>
              </a:solidFill>
              <a:effectLst/>
              <a:latin typeface="Consolas" panose="020B0609020204030204" pitchFamily="49" charset="0"/>
            </a:endParaRPr>
          </a:p>
          <a:p>
            <a:br>
              <a:rPr lang="en-US" sz="1200" b="0" dirty="0">
                <a:solidFill>
                  <a:srgbClr val="000000"/>
                </a:solidFill>
                <a:effectLst/>
                <a:latin typeface="Consolas" panose="020B0609020204030204" pitchFamily="49" charset="0"/>
              </a:rPr>
            </a:br>
            <a:r>
              <a:rPr lang="en-US" sz="1200" b="0" dirty="0">
                <a:solidFill>
                  <a:srgbClr val="008000"/>
                </a:solidFill>
                <a:effectLst/>
                <a:latin typeface="Consolas" panose="020B0609020204030204" pitchFamily="49" charset="0"/>
              </a:rPr>
              <a:t>#While loop to provide the options repeatedly</a:t>
            </a:r>
            <a:endParaRPr lang="en-US" sz="1200" b="0" dirty="0">
              <a:solidFill>
                <a:srgbClr val="000000"/>
              </a:solidFill>
              <a:effectLst/>
              <a:latin typeface="Consolas" panose="020B0609020204030204" pitchFamily="49" charset="0"/>
            </a:endParaRPr>
          </a:p>
          <a:p>
            <a:r>
              <a:rPr lang="en-US" sz="1200" b="0" dirty="0">
                <a:solidFill>
                  <a:srgbClr val="008000"/>
                </a:solidFill>
                <a:effectLst/>
                <a:latin typeface="Consolas" panose="020B0609020204030204" pitchFamily="49" charset="0"/>
              </a:rPr>
              <a:t>#it will exit when the user enters 7</a:t>
            </a:r>
            <a:endParaRPr lang="en-US" sz="1200" b="0" dirty="0">
              <a:solidFill>
                <a:srgbClr val="000000"/>
              </a:solidFill>
              <a:effectLst/>
              <a:latin typeface="Consolas" panose="020B0609020204030204" pitchFamily="49" charset="0"/>
            </a:endParaRPr>
          </a:p>
          <a:p>
            <a:r>
              <a:rPr lang="en-US" sz="1200" b="0" dirty="0">
                <a:solidFill>
                  <a:srgbClr val="0000FF"/>
                </a:solidFill>
                <a:effectLst/>
                <a:latin typeface="Consolas" panose="020B0609020204030204" pitchFamily="49" charset="0"/>
              </a:rPr>
              <a:t>while</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True</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print(</a:t>
            </a:r>
            <a:r>
              <a:rPr lang="en-US" sz="1200" b="0" dirty="0">
                <a:solidFill>
                  <a:srgbClr val="A31515"/>
                </a:solidFill>
                <a:effectLst/>
                <a:latin typeface="Consolas" panose="020B0609020204030204" pitchFamily="49" charset="0"/>
              </a:rPr>
              <a:t>"1. Add New Contact"</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print(</a:t>
            </a:r>
            <a:r>
              <a:rPr lang="en-US" sz="1200" b="0" dirty="0">
                <a:solidFill>
                  <a:srgbClr val="A31515"/>
                </a:solidFill>
                <a:effectLst/>
                <a:latin typeface="Consolas" panose="020B0609020204030204" pitchFamily="49" charset="0"/>
              </a:rPr>
              <a:t>"2. Modify Phone Number of Contact"</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print(</a:t>
            </a:r>
            <a:r>
              <a:rPr lang="en-US" sz="1200" b="0" dirty="0">
                <a:solidFill>
                  <a:srgbClr val="A31515"/>
                </a:solidFill>
                <a:effectLst/>
                <a:latin typeface="Consolas" panose="020B0609020204030204" pitchFamily="49" charset="0"/>
              </a:rPr>
              <a:t>"3. Delete a Friend's contact"</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print(</a:t>
            </a:r>
            <a:r>
              <a:rPr lang="en-US" sz="1200" b="0" dirty="0">
                <a:solidFill>
                  <a:srgbClr val="A31515"/>
                </a:solidFill>
                <a:effectLst/>
                <a:latin typeface="Consolas" panose="020B0609020204030204" pitchFamily="49" charset="0"/>
              </a:rPr>
              <a:t>"4. Display all entries"</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print(</a:t>
            </a:r>
            <a:r>
              <a:rPr lang="en-US" sz="1200" b="0" dirty="0">
                <a:solidFill>
                  <a:srgbClr val="A31515"/>
                </a:solidFill>
                <a:effectLst/>
                <a:latin typeface="Consolas" panose="020B0609020204030204" pitchFamily="49" charset="0"/>
              </a:rPr>
              <a:t>"5. Check if a friend is present or not"</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print(</a:t>
            </a:r>
            <a:r>
              <a:rPr lang="en-US" sz="1200" b="0" dirty="0">
                <a:solidFill>
                  <a:srgbClr val="A31515"/>
                </a:solidFill>
                <a:effectLst/>
                <a:latin typeface="Consolas" panose="020B0609020204030204" pitchFamily="49" charset="0"/>
              </a:rPr>
              <a:t>"6. Display in sorted order of names"</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print(</a:t>
            </a:r>
            <a:r>
              <a:rPr lang="en-US" sz="1200" b="0" dirty="0">
                <a:solidFill>
                  <a:srgbClr val="A31515"/>
                </a:solidFill>
                <a:effectLst/>
                <a:latin typeface="Consolas" panose="020B0609020204030204" pitchFamily="49" charset="0"/>
              </a:rPr>
              <a:t>"7. Exit"</a:t>
            </a:r>
            <a:r>
              <a:rPr lang="en-US" sz="1200" b="0" dirty="0">
                <a:solidFill>
                  <a:srgbClr val="000000"/>
                </a:solidFill>
                <a:effectLst/>
                <a:latin typeface="Consolas" panose="020B0609020204030204" pitchFamily="49" charset="0"/>
              </a:rPr>
              <a:t>)</a:t>
            </a:r>
          </a:p>
          <a:p>
            <a:r>
              <a:rPr lang="en-US" sz="1200" b="0" dirty="0" err="1">
                <a:solidFill>
                  <a:srgbClr val="000000"/>
                </a:solidFill>
                <a:effectLst/>
                <a:latin typeface="Consolas" panose="020B0609020204030204" pitchFamily="49" charset="0"/>
              </a:rPr>
              <a:t>inp</a:t>
            </a:r>
            <a:r>
              <a:rPr lang="en-US" sz="1200" b="0" dirty="0">
                <a:solidFill>
                  <a:srgbClr val="000000"/>
                </a:solidFill>
                <a:effectLst/>
                <a:latin typeface="Consolas" panose="020B0609020204030204" pitchFamily="49" charset="0"/>
              </a:rPr>
              <a:t> = int(input(</a:t>
            </a:r>
            <a:r>
              <a:rPr lang="en-US" sz="1200" b="0" dirty="0">
                <a:solidFill>
                  <a:srgbClr val="A31515"/>
                </a:solidFill>
                <a:effectLst/>
                <a:latin typeface="Consolas" panose="020B0609020204030204" pitchFamily="49" charset="0"/>
              </a:rPr>
              <a:t>"Enter your choice(1-7): "</a:t>
            </a:r>
            <a:r>
              <a:rPr lang="en-US" sz="1200" b="0" dirty="0">
                <a:solidFill>
                  <a:srgbClr val="000000"/>
                </a:solidFill>
                <a:effectLst/>
                <a:latin typeface="Consolas" panose="020B0609020204030204" pitchFamily="49" charset="0"/>
              </a:rPr>
              <a:t>))</a:t>
            </a:r>
          </a:p>
          <a:p>
            <a:br>
              <a:rPr lang="en-US" sz="1200" b="0" dirty="0">
                <a:solidFill>
                  <a:srgbClr val="000000"/>
                </a:solidFill>
                <a:effectLst/>
                <a:latin typeface="Consolas" panose="020B0609020204030204" pitchFamily="49" charset="0"/>
              </a:rPr>
            </a:br>
            <a:r>
              <a:rPr lang="en-US" sz="1200" b="0" dirty="0">
                <a:solidFill>
                  <a:srgbClr val="008000"/>
                </a:solidFill>
                <a:effectLst/>
                <a:latin typeface="Consolas" panose="020B0609020204030204" pitchFamily="49" charset="0"/>
              </a:rPr>
              <a:t>#Adding a contact</a:t>
            </a:r>
            <a:endParaRPr lang="en-US" sz="1200" b="0" dirty="0">
              <a:solidFill>
                <a:srgbClr val="000000"/>
              </a:solidFill>
              <a:effectLst/>
              <a:latin typeface="Consolas" panose="020B0609020204030204" pitchFamily="49" charset="0"/>
            </a:endParaRPr>
          </a:p>
          <a:p>
            <a:r>
              <a:rPr lang="en-US" sz="1200" b="0" dirty="0">
                <a:solidFill>
                  <a:srgbClr val="0000FF"/>
                </a:solidFill>
                <a:effectLst/>
                <a:latin typeface="Consolas" panose="020B0609020204030204" pitchFamily="49" charset="0"/>
              </a:rPr>
              <a:t>if</a:t>
            </a:r>
            <a:r>
              <a:rPr lang="en-US" sz="1200" b="0" dirty="0">
                <a:solidFill>
                  <a:srgbClr val="000000"/>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inp</a:t>
            </a:r>
            <a:r>
              <a:rPr lang="en-US" sz="1200" b="0" dirty="0">
                <a:solidFill>
                  <a:srgbClr val="000000"/>
                </a:solidFill>
                <a:effectLst/>
                <a:latin typeface="Consolas" panose="020B0609020204030204" pitchFamily="49" charset="0"/>
              </a:rPr>
              <a:t> == </a:t>
            </a:r>
            <a:r>
              <a:rPr lang="en-US" sz="1200" b="0" dirty="0">
                <a:solidFill>
                  <a:srgbClr val="098658"/>
                </a:solidFill>
                <a:effectLst/>
                <a:latin typeface="Consolas" panose="020B0609020204030204" pitchFamily="49" charset="0"/>
              </a:rPr>
              <a:t>1</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name = input(</a:t>
            </a:r>
            <a:r>
              <a:rPr lang="en-US" sz="1200" b="0" dirty="0">
                <a:solidFill>
                  <a:srgbClr val="A31515"/>
                </a:solidFill>
                <a:effectLst/>
                <a:latin typeface="Consolas" panose="020B0609020204030204" pitchFamily="49" charset="0"/>
              </a:rPr>
              <a:t>"Enter your friend name: "</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phonenumber</a:t>
            </a:r>
            <a:r>
              <a:rPr lang="en-US" sz="1200" b="0" dirty="0">
                <a:solidFill>
                  <a:srgbClr val="000000"/>
                </a:solidFill>
                <a:effectLst/>
                <a:latin typeface="Consolas" panose="020B0609020204030204" pitchFamily="49" charset="0"/>
              </a:rPr>
              <a:t> = input(</a:t>
            </a:r>
            <a:r>
              <a:rPr lang="en-US" sz="1200" b="0" dirty="0">
                <a:solidFill>
                  <a:srgbClr val="A31515"/>
                </a:solidFill>
                <a:effectLst/>
                <a:latin typeface="Consolas" panose="020B0609020204030204" pitchFamily="49" charset="0"/>
              </a:rPr>
              <a:t>"Enter your friend's contact number: "</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dic</a:t>
            </a:r>
            <a:r>
              <a:rPr lang="en-US" sz="1200" b="0" dirty="0">
                <a:solidFill>
                  <a:srgbClr val="000000"/>
                </a:solidFill>
                <a:effectLst/>
                <a:latin typeface="Consolas" panose="020B0609020204030204" pitchFamily="49" charset="0"/>
              </a:rPr>
              <a:t>[name] = </a:t>
            </a:r>
            <a:r>
              <a:rPr lang="en-US" sz="1200" b="0" dirty="0" err="1">
                <a:solidFill>
                  <a:srgbClr val="000000"/>
                </a:solidFill>
                <a:effectLst/>
                <a:latin typeface="Consolas" panose="020B0609020204030204" pitchFamily="49" charset="0"/>
              </a:rPr>
              <a:t>phonenumber</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print(</a:t>
            </a:r>
            <a:r>
              <a:rPr lang="en-US" sz="1200" b="0" dirty="0">
                <a:solidFill>
                  <a:srgbClr val="A31515"/>
                </a:solidFill>
                <a:effectLst/>
                <a:latin typeface="Consolas" panose="020B0609020204030204" pitchFamily="49" charset="0"/>
              </a:rPr>
              <a:t>"Contact Added \n\n"</a:t>
            </a:r>
            <a:r>
              <a:rPr lang="en-US" sz="1200" b="0" dirty="0">
                <a:solidFill>
                  <a:srgbClr val="000000"/>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3B504D02-B8B7-F410-D12B-DC482955304A}"/>
              </a:ext>
            </a:extLst>
          </p:cNvPr>
          <p:cNvSpPr txBox="1"/>
          <p:nvPr/>
        </p:nvSpPr>
        <p:spPr>
          <a:xfrm>
            <a:off x="383540" y="3433442"/>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Code</a:t>
            </a:r>
            <a:endParaRPr lang="en-IN" sz="1200" b="0" i="0" dirty="0">
              <a:solidFill>
                <a:srgbClr val="0070C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698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p:txBody>
          <a:bodyPr/>
          <a:lstStyle/>
          <a:p>
            <a:r>
              <a:rPr lang="en-IN" dirty="0">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14</a:t>
            </a:fld>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066287" y="464566"/>
            <a:ext cx="2725426"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10 (…continued)</a:t>
            </a:r>
          </a:p>
        </p:txBody>
      </p:sp>
      <p:sp>
        <p:nvSpPr>
          <p:cNvPr id="5" name="Rectangle 4">
            <a:extLst>
              <a:ext uri="{FF2B5EF4-FFF2-40B4-BE49-F238E27FC236}">
                <a16:creationId xmlns:a16="http://schemas.microsoft.com/office/drawing/2014/main" id="{62BA2FB7-6EC7-236B-DCD4-ACDA07A15819}"/>
              </a:ext>
            </a:extLst>
          </p:cNvPr>
          <p:cNvSpPr/>
          <p:nvPr/>
        </p:nvSpPr>
        <p:spPr>
          <a:xfrm>
            <a:off x="383540" y="1050099"/>
            <a:ext cx="6068060" cy="8240205"/>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96565BAE-D5F4-D3C0-C2CD-6EF37CE03674}"/>
              </a:ext>
            </a:extLst>
          </p:cNvPr>
          <p:cNvSpPr txBox="1"/>
          <p:nvPr/>
        </p:nvSpPr>
        <p:spPr>
          <a:xfrm>
            <a:off x="369439" y="1142847"/>
            <a:ext cx="6158505" cy="8333050"/>
          </a:xfrm>
          <a:prstGeom prst="rect">
            <a:avLst/>
          </a:prstGeom>
          <a:noFill/>
        </p:spPr>
        <p:txBody>
          <a:bodyPr wrap="square" rtlCol="0">
            <a:spAutoFit/>
          </a:bodyPr>
          <a:lstStyle/>
          <a:p>
            <a:r>
              <a:rPr lang="en-US" sz="1050" b="0" dirty="0">
                <a:solidFill>
                  <a:srgbClr val="008000"/>
                </a:solidFill>
                <a:effectLst/>
                <a:latin typeface="Consolas" panose="020B0609020204030204" pitchFamily="49" charset="0"/>
              </a:rPr>
              <a:t>#Modifying a contact if the entered name is present in the dictionary</a:t>
            </a:r>
            <a:endParaRPr lang="en-US" sz="1050" b="0" dirty="0">
              <a:solidFill>
                <a:srgbClr val="000000"/>
              </a:solidFill>
              <a:effectLst/>
              <a:latin typeface="Consolas" panose="020B0609020204030204" pitchFamily="49" charset="0"/>
            </a:endParaRPr>
          </a:p>
          <a:p>
            <a:r>
              <a:rPr lang="en-US" sz="1050" b="0" dirty="0">
                <a:solidFill>
                  <a:srgbClr val="000000"/>
                </a:solidFill>
                <a:effectLst/>
                <a:latin typeface="Consolas" panose="020B0609020204030204" pitchFamily="49" charset="0"/>
              </a:rPr>
              <a:t>    </a:t>
            </a:r>
            <a:r>
              <a:rPr lang="en-US" sz="1050" b="0" dirty="0" err="1">
                <a:solidFill>
                  <a:srgbClr val="0000FF"/>
                </a:solidFill>
                <a:effectLst/>
                <a:latin typeface="Consolas" panose="020B0609020204030204" pitchFamily="49" charset="0"/>
              </a:rPr>
              <a:t>elif</a:t>
            </a:r>
            <a:r>
              <a:rPr lang="en-US" sz="1050" b="0" dirty="0">
                <a:solidFill>
                  <a:srgbClr val="000000"/>
                </a:solidFill>
                <a:effectLst/>
                <a:latin typeface="Consolas" panose="020B0609020204030204" pitchFamily="49" charset="0"/>
              </a:rPr>
              <a:t>(</a:t>
            </a:r>
            <a:r>
              <a:rPr lang="en-US" sz="1050" b="0" dirty="0" err="1">
                <a:solidFill>
                  <a:srgbClr val="000000"/>
                </a:solidFill>
                <a:effectLst/>
                <a:latin typeface="Consolas" panose="020B0609020204030204" pitchFamily="49" charset="0"/>
              </a:rPr>
              <a:t>inp</a:t>
            </a:r>
            <a:r>
              <a:rPr lang="en-US" sz="1050" b="0" dirty="0">
                <a:solidFill>
                  <a:srgbClr val="000000"/>
                </a:solidFill>
                <a:effectLst/>
                <a:latin typeface="Consolas" panose="020B0609020204030204" pitchFamily="49" charset="0"/>
              </a:rPr>
              <a:t> == </a:t>
            </a:r>
            <a:r>
              <a:rPr lang="en-US" sz="1050" b="0" dirty="0">
                <a:solidFill>
                  <a:srgbClr val="098658"/>
                </a:solidFill>
                <a:effectLst/>
                <a:latin typeface="Consolas" panose="020B0609020204030204" pitchFamily="49" charset="0"/>
              </a:rPr>
              <a:t>2</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name = input(</a:t>
            </a:r>
            <a:r>
              <a:rPr lang="en-US" sz="1050" b="0" dirty="0">
                <a:solidFill>
                  <a:srgbClr val="A31515"/>
                </a:solidFill>
                <a:effectLst/>
                <a:latin typeface="Consolas" panose="020B0609020204030204" pitchFamily="49" charset="0"/>
              </a:rPr>
              <a:t>"Enter the name of friend whose number is to be modified: "</a:t>
            </a:r>
            <a:r>
              <a:rPr lang="en-US" sz="1050" b="0" dirty="0">
                <a:solidFill>
                  <a:srgbClr val="000000"/>
                </a:solidFill>
                <a:effectLst/>
                <a:latin typeface="Consolas" panose="020B0609020204030204" pitchFamily="49" charset="0"/>
              </a:rPr>
              <a:t>)</a:t>
            </a:r>
          </a:p>
          <a:p>
            <a:br>
              <a:rPr lang="en-US" sz="1050" b="0" dirty="0">
                <a:solidFill>
                  <a:srgbClr val="000000"/>
                </a:solidFill>
                <a:effectLst/>
                <a:latin typeface="Consolas" panose="020B0609020204030204" pitchFamily="49" charset="0"/>
              </a:rPr>
            </a:br>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if</a:t>
            </a:r>
            <a:r>
              <a:rPr lang="en-US" sz="1050" b="0" dirty="0">
                <a:solidFill>
                  <a:srgbClr val="000000"/>
                </a:solidFill>
                <a:effectLst/>
                <a:latin typeface="Consolas" panose="020B0609020204030204" pitchFamily="49" charset="0"/>
              </a:rPr>
              <a:t>(name </a:t>
            </a:r>
            <a:r>
              <a:rPr lang="en-US" sz="1050" b="0" dirty="0">
                <a:solidFill>
                  <a:srgbClr val="0000FF"/>
                </a:solidFill>
                <a:effectLst/>
                <a:latin typeface="Consolas" panose="020B0609020204030204" pitchFamily="49" charset="0"/>
              </a:rPr>
              <a:t>in</a:t>
            </a:r>
            <a:r>
              <a:rPr lang="en-US" sz="1050" b="0" dirty="0">
                <a:solidFill>
                  <a:srgbClr val="000000"/>
                </a:solidFill>
                <a:effectLst/>
                <a:latin typeface="Consolas" panose="020B0609020204030204" pitchFamily="49" charset="0"/>
              </a:rPr>
              <a:t> </a:t>
            </a:r>
            <a:r>
              <a:rPr lang="en-US" sz="1050" b="0" dirty="0" err="1">
                <a:solidFill>
                  <a:srgbClr val="000000"/>
                </a:solidFill>
                <a:effectLst/>
                <a:latin typeface="Consolas" panose="020B0609020204030204" pitchFamily="49" charset="0"/>
              </a:rPr>
              <a:t>dic</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a:t>
            </a:r>
            <a:r>
              <a:rPr lang="en-US" sz="1050" b="0" dirty="0" err="1">
                <a:solidFill>
                  <a:srgbClr val="000000"/>
                </a:solidFill>
                <a:effectLst/>
                <a:latin typeface="Consolas" panose="020B0609020204030204" pitchFamily="49" charset="0"/>
              </a:rPr>
              <a:t>phonenumber</a:t>
            </a:r>
            <a:r>
              <a:rPr lang="en-US" sz="1050" b="0" dirty="0">
                <a:solidFill>
                  <a:srgbClr val="000000"/>
                </a:solidFill>
                <a:effectLst/>
                <a:latin typeface="Consolas" panose="020B0609020204030204" pitchFamily="49" charset="0"/>
              </a:rPr>
              <a:t> = input(</a:t>
            </a:r>
            <a:r>
              <a:rPr lang="en-US" sz="1050" b="0" dirty="0">
                <a:solidFill>
                  <a:srgbClr val="A31515"/>
                </a:solidFill>
                <a:effectLst/>
                <a:latin typeface="Consolas" panose="020B0609020204030204" pitchFamily="49" charset="0"/>
              </a:rPr>
              <a:t>"Enter the new contact number: "</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a:t>
            </a:r>
            <a:r>
              <a:rPr lang="en-US" sz="1050" b="0" dirty="0" err="1">
                <a:solidFill>
                  <a:srgbClr val="000000"/>
                </a:solidFill>
                <a:effectLst/>
                <a:latin typeface="Consolas" panose="020B0609020204030204" pitchFamily="49" charset="0"/>
              </a:rPr>
              <a:t>dic</a:t>
            </a:r>
            <a:r>
              <a:rPr lang="en-US" sz="1050" b="0" dirty="0">
                <a:solidFill>
                  <a:srgbClr val="000000"/>
                </a:solidFill>
                <a:effectLst/>
                <a:latin typeface="Consolas" panose="020B0609020204030204" pitchFamily="49" charset="0"/>
              </a:rPr>
              <a:t>[name] = </a:t>
            </a:r>
            <a:r>
              <a:rPr lang="en-US" sz="1050" b="0" dirty="0" err="1">
                <a:solidFill>
                  <a:srgbClr val="000000"/>
                </a:solidFill>
                <a:effectLst/>
                <a:latin typeface="Consolas" panose="020B0609020204030204" pitchFamily="49" charset="0"/>
              </a:rPr>
              <a:t>phonenumber</a:t>
            </a:r>
            <a:endParaRPr lang="en-US" sz="1050" b="0" dirty="0">
              <a:solidFill>
                <a:srgbClr val="000000"/>
              </a:solidFill>
              <a:effectLst/>
              <a:latin typeface="Consolas" panose="020B0609020204030204" pitchFamily="49" charset="0"/>
            </a:endParaRPr>
          </a:p>
          <a:p>
            <a:r>
              <a:rPr lang="en-US" sz="1050" b="0" dirty="0">
                <a:solidFill>
                  <a:srgbClr val="000000"/>
                </a:solidFill>
                <a:effectLst/>
                <a:latin typeface="Consolas" panose="020B0609020204030204" pitchFamily="49" charset="0"/>
              </a:rPr>
              <a:t>        print(</a:t>
            </a:r>
            <a:r>
              <a:rPr lang="en-US" sz="1050" b="0" dirty="0">
                <a:solidFill>
                  <a:srgbClr val="A31515"/>
                </a:solidFill>
                <a:effectLst/>
                <a:latin typeface="Consolas" panose="020B0609020204030204" pitchFamily="49" charset="0"/>
              </a:rPr>
              <a:t>"Contact Modified\n\n"</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else</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print(</a:t>
            </a:r>
            <a:r>
              <a:rPr lang="en-US" sz="1050" b="0" dirty="0">
                <a:solidFill>
                  <a:srgbClr val="A31515"/>
                </a:solidFill>
                <a:effectLst/>
                <a:latin typeface="Consolas" panose="020B0609020204030204" pitchFamily="49" charset="0"/>
              </a:rPr>
              <a:t>"This friend's name is not present in the contact list"</a:t>
            </a:r>
            <a:r>
              <a:rPr lang="en-US" sz="1050" b="0" dirty="0">
                <a:solidFill>
                  <a:srgbClr val="000000"/>
                </a:solidFill>
                <a:effectLst/>
                <a:latin typeface="Consolas" panose="020B0609020204030204" pitchFamily="49" charset="0"/>
              </a:rPr>
              <a:t>)</a:t>
            </a:r>
          </a:p>
          <a:p>
            <a:br>
              <a:rPr lang="en-US" sz="1050" b="0" dirty="0">
                <a:solidFill>
                  <a:srgbClr val="000000"/>
                </a:solidFill>
                <a:effectLst/>
                <a:latin typeface="Consolas" panose="020B0609020204030204" pitchFamily="49" charset="0"/>
              </a:rPr>
            </a:br>
            <a:r>
              <a:rPr lang="en-US" sz="1050" b="0" dirty="0">
                <a:solidFill>
                  <a:srgbClr val="000000"/>
                </a:solidFill>
                <a:effectLst/>
                <a:latin typeface="Consolas" panose="020B0609020204030204" pitchFamily="49" charset="0"/>
              </a:rPr>
              <a:t> </a:t>
            </a:r>
            <a:r>
              <a:rPr lang="en-US" sz="1050" b="0" dirty="0">
                <a:solidFill>
                  <a:srgbClr val="008000"/>
                </a:solidFill>
                <a:effectLst/>
                <a:latin typeface="Consolas" panose="020B0609020204030204" pitchFamily="49" charset="0"/>
              </a:rPr>
              <a:t>#Deleting a contact if the entered name is present in the dictionary</a:t>
            </a:r>
            <a:endParaRPr lang="en-US" sz="1050" b="0" dirty="0">
              <a:solidFill>
                <a:srgbClr val="000000"/>
              </a:solidFill>
              <a:effectLst/>
              <a:latin typeface="Consolas" panose="020B0609020204030204" pitchFamily="49" charset="0"/>
            </a:endParaRPr>
          </a:p>
          <a:p>
            <a:r>
              <a:rPr lang="en-US" sz="1050" b="0" dirty="0">
                <a:solidFill>
                  <a:srgbClr val="000000"/>
                </a:solidFill>
                <a:effectLst/>
                <a:latin typeface="Consolas" panose="020B0609020204030204" pitchFamily="49" charset="0"/>
              </a:rPr>
              <a:t>    </a:t>
            </a:r>
            <a:r>
              <a:rPr lang="en-US" sz="1050" b="0" dirty="0" err="1">
                <a:solidFill>
                  <a:srgbClr val="0000FF"/>
                </a:solidFill>
                <a:effectLst/>
                <a:latin typeface="Consolas" panose="020B0609020204030204" pitchFamily="49" charset="0"/>
              </a:rPr>
              <a:t>elif</a:t>
            </a:r>
            <a:r>
              <a:rPr lang="en-US" sz="1050" b="0" dirty="0">
                <a:solidFill>
                  <a:srgbClr val="000000"/>
                </a:solidFill>
                <a:effectLst/>
                <a:latin typeface="Consolas" panose="020B0609020204030204" pitchFamily="49" charset="0"/>
              </a:rPr>
              <a:t>(</a:t>
            </a:r>
            <a:r>
              <a:rPr lang="en-US" sz="1050" b="0" dirty="0" err="1">
                <a:solidFill>
                  <a:srgbClr val="000000"/>
                </a:solidFill>
                <a:effectLst/>
                <a:latin typeface="Consolas" panose="020B0609020204030204" pitchFamily="49" charset="0"/>
              </a:rPr>
              <a:t>inp</a:t>
            </a:r>
            <a:r>
              <a:rPr lang="en-US" sz="1050" b="0" dirty="0">
                <a:solidFill>
                  <a:srgbClr val="000000"/>
                </a:solidFill>
                <a:effectLst/>
                <a:latin typeface="Consolas" panose="020B0609020204030204" pitchFamily="49" charset="0"/>
              </a:rPr>
              <a:t> == </a:t>
            </a:r>
            <a:r>
              <a:rPr lang="en-US" sz="1050" b="0" dirty="0">
                <a:solidFill>
                  <a:srgbClr val="098658"/>
                </a:solidFill>
                <a:effectLst/>
                <a:latin typeface="Consolas" panose="020B0609020204030204" pitchFamily="49" charset="0"/>
              </a:rPr>
              <a:t>3</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name = input(</a:t>
            </a:r>
            <a:r>
              <a:rPr lang="en-US" sz="1050" b="0" dirty="0">
                <a:solidFill>
                  <a:srgbClr val="A31515"/>
                </a:solidFill>
                <a:effectLst/>
                <a:latin typeface="Consolas" panose="020B0609020204030204" pitchFamily="49" charset="0"/>
              </a:rPr>
              <a:t>"Enter the name of friend whose contact is to be deleted: "</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if</a:t>
            </a:r>
            <a:r>
              <a:rPr lang="en-US" sz="1050" b="0" dirty="0">
                <a:solidFill>
                  <a:srgbClr val="000000"/>
                </a:solidFill>
                <a:effectLst/>
                <a:latin typeface="Consolas" panose="020B0609020204030204" pitchFamily="49" charset="0"/>
              </a:rPr>
              <a:t>(name </a:t>
            </a:r>
            <a:r>
              <a:rPr lang="en-US" sz="1050" b="0" dirty="0">
                <a:solidFill>
                  <a:srgbClr val="0000FF"/>
                </a:solidFill>
                <a:effectLst/>
                <a:latin typeface="Consolas" panose="020B0609020204030204" pitchFamily="49" charset="0"/>
              </a:rPr>
              <a:t>in</a:t>
            </a:r>
            <a:r>
              <a:rPr lang="en-US" sz="1050" b="0" dirty="0">
                <a:solidFill>
                  <a:srgbClr val="000000"/>
                </a:solidFill>
                <a:effectLst/>
                <a:latin typeface="Consolas" panose="020B0609020204030204" pitchFamily="49" charset="0"/>
              </a:rPr>
              <a:t> </a:t>
            </a:r>
            <a:r>
              <a:rPr lang="en-US" sz="1050" b="0" dirty="0" err="1">
                <a:solidFill>
                  <a:srgbClr val="000000"/>
                </a:solidFill>
                <a:effectLst/>
                <a:latin typeface="Consolas" panose="020B0609020204030204" pitchFamily="49" charset="0"/>
              </a:rPr>
              <a:t>dic</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del</a:t>
            </a:r>
            <a:r>
              <a:rPr lang="en-US" sz="1050" b="0" dirty="0">
                <a:solidFill>
                  <a:srgbClr val="000000"/>
                </a:solidFill>
                <a:effectLst/>
                <a:latin typeface="Consolas" panose="020B0609020204030204" pitchFamily="49" charset="0"/>
              </a:rPr>
              <a:t> </a:t>
            </a:r>
            <a:r>
              <a:rPr lang="en-US" sz="1050" b="0" dirty="0" err="1">
                <a:solidFill>
                  <a:srgbClr val="000000"/>
                </a:solidFill>
                <a:effectLst/>
                <a:latin typeface="Consolas" panose="020B0609020204030204" pitchFamily="49" charset="0"/>
              </a:rPr>
              <a:t>dic</a:t>
            </a:r>
            <a:r>
              <a:rPr lang="en-US" sz="1050" b="0" dirty="0">
                <a:solidFill>
                  <a:srgbClr val="000000"/>
                </a:solidFill>
                <a:effectLst/>
                <a:latin typeface="Consolas" panose="020B0609020204030204" pitchFamily="49" charset="0"/>
              </a:rPr>
              <a:t>[name]</a:t>
            </a:r>
          </a:p>
          <a:p>
            <a:r>
              <a:rPr lang="en-US" sz="1050" b="0" dirty="0">
                <a:solidFill>
                  <a:srgbClr val="000000"/>
                </a:solidFill>
                <a:effectLst/>
                <a:latin typeface="Consolas" panose="020B0609020204030204" pitchFamily="49" charset="0"/>
              </a:rPr>
              <a:t>        print(</a:t>
            </a:r>
            <a:r>
              <a:rPr lang="en-US" sz="1050" b="0" dirty="0">
                <a:solidFill>
                  <a:srgbClr val="A31515"/>
                </a:solidFill>
                <a:effectLst/>
                <a:latin typeface="Consolas" panose="020B0609020204030204" pitchFamily="49" charset="0"/>
              </a:rPr>
              <a:t>"Contact Deleted\n\n"</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else</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print(</a:t>
            </a:r>
            <a:r>
              <a:rPr lang="en-US" sz="1050" b="0" dirty="0">
                <a:solidFill>
                  <a:srgbClr val="A31515"/>
                </a:solidFill>
                <a:effectLst/>
                <a:latin typeface="Consolas" panose="020B0609020204030204" pitchFamily="49" charset="0"/>
              </a:rPr>
              <a:t>"This friend's name is not present in the contact list"</a:t>
            </a:r>
            <a:r>
              <a:rPr lang="en-US" sz="1050" b="0" dirty="0">
                <a:solidFill>
                  <a:srgbClr val="000000"/>
                </a:solidFill>
                <a:effectLst/>
                <a:latin typeface="Consolas" panose="020B0609020204030204" pitchFamily="49" charset="0"/>
              </a:rPr>
              <a:t>)</a:t>
            </a:r>
          </a:p>
          <a:p>
            <a:br>
              <a:rPr lang="en-US" sz="1050" b="0" dirty="0">
                <a:solidFill>
                  <a:srgbClr val="000000"/>
                </a:solidFill>
                <a:effectLst/>
                <a:latin typeface="Consolas" panose="020B0609020204030204" pitchFamily="49" charset="0"/>
              </a:rPr>
            </a:br>
            <a:r>
              <a:rPr lang="en-US" sz="1050" b="0" dirty="0">
                <a:solidFill>
                  <a:srgbClr val="008000"/>
                </a:solidFill>
                <a:effectLst/>
                <a:latin typeface="Consolas" panose="020B0609020204030204" pitchFamily="49" charset="0"/>
              </a:rPr>
              <a:t>#Displaying all entries in the dictionary</a:t>
            </a:r>
            <a:endParaRPr lang="en-US" sz="1050" b="0" dirty="0">
              <a:solidFill>
                <a:srgbClr val="000000"/>
              </a:solidFill>
              <a:effectLst/>
              <a:latin typeface="Consolas" panose="020B0609020204030204" pitchFamily="49" charset="0"/>
            </a:endParaRPr>
          </a:p>
          <a:p>
            <a:r>
              <a:rPr lang="en-US" sz="1050" b="0" dirty="0">
                <a:solidFill>
                  <a:srgbClr val="000000"/>
                </a:solidFill>
                <a:effectLst/>
                <a:latin typeface="Consolas" panose="020B0609020204030204" pitchFamily="49" charset="0"/>
              </a:rPr>
              <a:t>    </a:t>
            </a:r>
            <a:r>
              <a:rPr lang="en-US" sz="1050" b="0" dirty="0" err="1">
                <a:solidFill>
                  <a:srgbClr val="0000FF"/>
                </a:solidFill>
                <a:effectLst/>
                <a:latin typeface="Consolas" panose="020B0609020204030204" pitchFamily="49" charset="0"/>
              </a:rPr>
              <a:t>elif</a:t>
            </a:r>
            <a:r>
              <a:rPr lang="en-US" sz="1050" b="0" dirty="0">
                <a:solidFill>
                  <a:srgbClr val="000000"/>
                </a:solidFill>
                <a:effectLst/>
                <a:latin typeface="Consolas" panose="020B0609020204030204" pitchFamily="49" charset="0"/>
              </a:rPr>
              <a:t>(</a:t>
            </a:r>
            <a:r>
              <a:rPr lang="en-US" sz="1050" b="0" dirty="0" err="1">
                <a:solidFill>
                  <a:srgbClr val="000000"/>
                </a:solidFill>
                <a:effectLst/>
                <a:latin typeface="Consolas" panose="020B0609020204030204" pitchFamily="49" charset="0"/>
              </a:rPr>
              <a:t>inp</a:t>
            </a:r>
            <a:r>
              <a:rPr lang="en-US" sz="1050" b="0" dirty="0">
                <a:solidFill>
                  <a:srgbClr val="000000"/>
                </a:solidFill>
                <a:effectLst/>
                <a:latin typeface="Consolas" panose="020B0609020204030204" pitchFamily="49" charset="0"/>
              </a:rPr>
              <a:t> == </a:t>
            </a:r>
            <a:r>
              <a:rPr lang="en-US" sz="1050" b="0" dirty="0">
                <a:solidFill>
                  <a:srgbClr val="098658"/>
                </a:solidFill>
                <a:effectLst/>
                <a:latin typeface="Consolas" panose="020B0609020204030204" pitchFamily="49" charset="0"/>
              </a:rPr>
              <a:t>4</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print(</a:t>
            </a:r>
            <a:r>
              <a:rPr lang="en-US" sz="1050" b="0" dirty="0">
                <a:solidFill>
                  <a:srgbClr val="A31515"/>
                </a:solidFill>
                <a:effectLst/>
                <a:latin typeface="Consolas" panose="020B0609020204030204" pitchFamily="49" charset="0"/>
              </a:rPr>
              <a:t>"All entries in the contact"</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for</a:t>
            </a:r>
            <a:r>
              <a:rPr lang="en-US" sz="1050" b="0" dirty="0">
                <a:solidFill>
                  <a:srgbClr val="000000"/>
                </a:solidFill>
                <a:effectLst/>
                <a:latin typeface="Consolas" panose="020B0609020204030204" pitchFamily="49" charset="0"/>
              </a:rPr>
              <a:t> a </a:t>
            </a:r>
            <a:r>
              <a:rPr lang="en-US" sz="1050" b="0" dirty="0">
                <a:solidFill>
                  <a:srgbClr val="0000FF"/>
                </a:solidFill>
                <a:effectLst/>
                <a:latin typeface="Consolas" panose="020B0609020204030204" pitchFamily="49" charset="0"/>
              </a:rPr>
              <a:t>in</a:t>
            </a:r>
            <a:r>
              <a:rPr lang="en-US" sz="1050" b="0" dirty="0">
                <a:solidFill>
                  <a:srgbClr val="000000"/>
                </a:solidFill>
                <a:effectLst/>
                <a:latin typeface="Consolas" panose="020B0609020204030204" pitchFamily="49" charset="0"/>
              </a:rPr>
              <a:t> </a:t>
            </a:r>
            <a:r>
              <a:rPr lang="en-US" sz="1050" b="0" dirty="0" err="1">
                <a:solidFill>
                  <a:srgbClr val="000000"/>
                </a:solidFill>
                <a:effectLst/>
                <a:latin typeface="Consolas" panose="020B0609020204030204" pitchFamily="49" charset="0"/>
              </a:rPr>
              <a:t>dic</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print(a,</a:t>
            </a:r>
            <a:r>
              <a:rPr lang="en-US" sz="1050" b="0" dirty="0">
                <a:solidFill>
                  <a:srgbClr val="A31515"/>
                </a:solidFill>
                <a:effectLst/>
                <a:latin typeface="Consolas" panose="020B0609020204030204" pitchFamily="49" charset="0"/>
              </a:rPr>
              <a:t>"\t\t"</a:t>
            </a:r>
            <a:r>
              <a:rPr lang="en-US" sz="1050" b="0" dirty="0">
                <a:solidFill>
                  <a:srgbClr val="000000"/>
                </a:solidFill>
                <a:effectLst/>
                <a:latin typeface="Consolas" panose="020B0609020204030204" pitchFamily="49" charset="0"/>
              </a:rPr>
              <a:t>,</a:t>
            </a:r>
            <a:r>
              <a:rPr lang="en-US" sz="1050" b="0" dirty="0" err="1">
                <a:solidFill>
                  <a:srgbClr val="000000"/>
                </a:solidFill>
                <a:effectLst/>
                <a:latin typeface="Consolas" panose="020B0609020204030204" pitchFamily="49" charset="0"/>
              </a:rPr>
              <a:t>dic</a:t>
            </a:r>
            <a:r>
              <a:rPr lang="en-US" sz="1050" b="0" dirty="0">
                <a:solidFill>
                  <a:srgbClr val="000000"/>
                </a:solidFill>
                <a:effectLst/>
                <a:latin typeface="Consolas" panose="020B0609020204030204" pitchFamily="49" charset="0"/>
              </a:rPr>
              <a:t>[a])</a:t>
            </a:r>
          </a:p>
          <a:p>
            <a:r>
              <a:rPr lang="en-US" sz="1050" b="0" dirty="0">
                <a:solidFill>
                  <a:srgbClr val="000000"/>
                </a:solidFill>
                <a:effectLst/>
                <a:latin typeface="Consolas" panose="020B0609020204030204" pitchFamily="49" charset="0"/>
              </a:rPr>
              <a:t>    print(</a:t>
            </a:r>
            <a:r>
              <a:rPr lang="en-US" sz="1050" b="0" dirty="0">
                <a:solidFill>
                  <a:srgbClr val="A31515"/>
                </a:solidFill>
                <a:effectLst/>
                <a:latin typeface="Consolas" panose="020B0609020204030204" pitchFamily="49" charset="0"/>
              </a:rPr>
              <a:t>"\n\n\n"</a:t>
            </a:r>
            <a:r>
              <a:rPr lang="en-US" sz="1050" b="0" dirty="0">
                <a:solidFill>
                  <a:srgbClr val="000000"/>
                </a:solidFill>
                <a:effectLst/>
                <a:latin typeface="Consolas" panose="020B0609020204030204" pitchFamily="49" charset="0"/>
              </a:rPr>
              <a:t>)</a:t>
            </a:r>
          </a:p>
          <a:p>
            <a:br>
              <a:rPr lang="en-US" sz="1050" b="0" dirty="0">
                <a:solidFill>
                  <a:srgbClr val="000000"/>
                </a:solidFill>
                <a:effectLst/>
                <a:latin typeface="Consolas" panose="020B0609020204030204" pitchFamily="49" charset="0"/>
              </a:rPr>
            </a:br>
            <a:r>
              <a:rPr lang="en-US" sz="1050" b="0" dirty="0">
                <a:solidFill>
                  <a:srgbClr val="008000"/>
                </a:solidFill>
                <a:effectLst/>
                <a:latin typeface="Consolas" panose="020B0609020204030204" pitchFamily="49" charset="0"/>
              </a:rPr>
              <a:t>#Searching a friend name in the dictionary</a:t>
            </a:r>
            <a:endParaRPr lang="en-US" sz="1050" b="0" dirty="0">
              <a:solidFill>
                <a:srgbClr val="000000"/>
              </a:solidFill>
              <a:effectLst/>
              <a:latin typeface="Consolas" panose="020B0609020204030204" pitchFamily="49" charset="0"/>
            </a:endParaRPr>
          </a:p>
          <a:p>
            <a:r>
              <a:rPr lang="en-US" sz="1050" b="0" dirty="0">
                <a:solidFill>
                  <a:srgbClr val="000000"/>
                </a:solidFill>
                <a:effectLst/>
                <a:latin typeface="Consolas" panose="020B0609020204030204" pitchFamily="49" charset="0"/>
              </a:rPr>
              <a:t>    </a:t>
            </a:r>
            <a:r>
              <a:rPr lang="en-US" sz="1050" b="0" dirty="0" err="1">
                <a:solidFill>
                  <a:srgbClr val="0000FF"/>
                </a:solidFill>
                <a:effectLst/>
                <a:latin typeface="Consolas" panose="020B0609020204030204" pitchFamily="49" charset="0"/>
              </a:rPr>
              <a:t>elif</a:t>
            </a:r>
            <a:r>
              <a:rPr lang="en-US" sz="1050" b="0" dirty="0">
                <a:solidFill>
                  <a:srgbClr val="000000"/>
                </a:solidFill>
                <a:effectLst/>
                <a:latin typeface="Consolas" panose="020B0609020204030204" pitchFamily="49" charset="0"/>
              </a:rPr>
              <a:t>(</a:t>
            </a:r>
            <a:r>
              <a:rPr lang="en-US" sz="1050" b="0" dirty="0" err="1">
                <a:solidFill>
                  <a:srgbClr val="000000"/>
                </a:solidFill>
                <a:effectLst/>
                <a:latin typeface="Consolas" panose="020B0609020204030204" pitchFamily="49" charset="0"/>
              </a:rPr>
              <a:t>inp</a:t>
            </a:r>
            <a:r>
              <a:rPr lang="en-US" sz="1050" b="0" dirty="0">
                <a:solidFill>
                  <a:srgbClr val="000000"/>
                </a:solidFill>
                <a:effectLst/>
                <a:latin typeface="Consolas" panose="020B0609020204030204" pitchFamily="49" charset="0"/>
              </a:rPr>
              <a:t> == </a:t>
            </a:r>
            <a:r>
              <a:rPr lang="en-US" sz="1050" b="0" dirty="0">
                <a:solidFill>
                  <a:srgbClr val="098658"/>
                </a:solidFill>
                <a:effectLst/>
                <a:latin typeface="Consolas" panose="020B0609020204030204" pitchFamily="49" charset="0"/>
              </a:rPr>
              <a:t>5</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name = input(</a:t>
            </a:r>
            <a:r>
              <a:rPr lang="en-US" sz="1050" b="0" dirty="0">
                <a:solidFill>
                  <a:srgbClr val="A31515"/>
                </a:solidFill>
                <a:effectLst/>
                <a:latin typeface="Consolas" panose="020B0609020204030204" pitchFamily="49" charset="0"/>
              </a:rPr>
              <a:t>"Enter the </a:t>
            </a:r>
            <a:r>
              <a:rPr lang="en-US" sz="1050" b="0" dirty="0">
                <a:solidFill>
                  <a:srgbClr val="A31515"/>
                </a:solidFill>
                <a:effectLst/>
                <a:latin typeface="Courier New" panose="02070309020205020404" pitchFamily="49" charset="0"/>
                <a:cs typeface="Courier New" panose="02070309020205020404" pitchFamily="49" charset="0"/>
              </a:rPr>
              <a:t>name</a:t>
            </a:r>
            <a:r>
              <a:rPr lang="en-US" sz="1050" b="0" dirty="0">
                <a:solidFill>
                  <a:srgbClr val="A31515"/>
                </a:solidFill>
                <a:effectLst/>
                <a:latin typeface="Consolas" panose="020B0609020204030204" pitchFamily="49" charset="0"/>
              </a:rPr>
              <a:t> of friend to search: "</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if</a:t>
            </a:r>
            <a:r>
              <a:rPr lang="en-US" sz="1050" b="0" dirty="0">
                <a:solidFill>
                  <a:srgbClr val="000000"/>
                </a:solidFill>
                <a:effectLst/>
                <a:latin typeface="Consolas" panose="020B0609020204030204" pitchFamily="49" charset="0"/>
              </a:rPr>
              <a:t>(name </a:t>
            </a:r>
            <a:r>
              <a:rPr lang="en-US" sz="1050" b="0" dirty="0">
                <a:solidFill>
                  <a:srgbClr val="0000FF"/>
                </a:solidFill>
                <a:effectLst/>
                <a:latin typeface="Consolas" panose="020B0609020204030204" pitchFamily="49" charset="0"/>
              </a:rPr>
              <a:t>in</a:t>
            </a:r>
            <a:r>
              <a:rPr lang="en-US" sz="1050" b="0" dirty="0">
                <a:solidFill>
                  <a:srgbClr val="000000"/>
                </a:solidFill>
                <a:effectLst/>
                <a:latin typeface="Consolas" panose="020B0609020204030204" pitchFamily="49" charset="0"/>
              </a:rPr>
              <a:t> </a:t>
            </a:r>
            <a:r>
              <a:rPr lang="en-US" sz="1050" b="0" dirty="0" err="1">
                <a:solidFill>
                  <a:srgbClr val="000000"/>
                </a:solidFill>
                <a:effectLst/>
                <a:latin typeface="Consolas" panose="020B0609020204030204" pitchFamily="49" charset="0"/>
              </a:rPr>
              <a:t>dic</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print(</a:t>
            </a:r>
            <a:r>
              <a:rPr lang="en-US" sz="1050" b="0" dirty="0">
                <a:solidFill>
                  <a:srgbClr val="A31515"/>
                </a:solidFill>
                <a:effectLst/>
                <a:latin typeface="Consolas" panose="020B0609020204030204" pitchFamily="49" charset="0"/>
              </a:rPr>
              <a:t>"The </a:t>
            </a:r>
            <a:r>
              <a:rPr lang="en-US" sz="1050" b="0" dirty="0" err="1">
                <a:solidFill>
                  <a:srgbClr val="A31515"/>
                </a:solidFill>
                <a:effectLst/>
                <a:latin typeface="Consolas" panose="020B0609020204030204" pitchFamily="49" charset="0"/>
              </a:rPr>
              <a:t>friend"</a:t>
            </a:r>
            <a:r>
              <a:rPr lang="en-US" sz="1050" b="0" dirty="0" err="1">
                <a:solidFill>
                  <a:srgbClr val="000000"/>
                </a:solidFill>
                <a:effectLst/>
                <a:latin typeface="Consolas" panose="020B0609020204030204" pitchFamily="49" charset="0"/>
              </a:rPr>
              <a:t>,name,</a:t>
            </a:r>
            <a:r>
              <a:rPr lang="en-US" sz="1050" b="0" dirty="0" err="1">
                <a:solidFill>
                  <a:srgbClr val="A31515"/>
                </a:solidFill>
                <a:effectLst/>
                <a:latin typeface="Consolas" panose="020B0609020204030204" pitchFamily="49" charset="0"/>
              </a:rPr>
              <a:t>"is</a:t>
            </a:r>
            <a:r>
              <a:rPr lang="en-US" sz="1050" b="0" dirty="0">
                <a:solidFill>
                  <a:srgbClr val="A31515"/>
                </a:solidFill>
                <a:effectLst/>
                <a:latin typeface="Consolas" panose="020B0609020204030204" pitchFamily="49" charset="0"/>
              </a:rPr>
              <a:t> present in the list\n\n"</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else</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print(</a:t>
            </a:r>
            <a:r>
              <a:rPr lang="en-US" sz="1050" b="0" dirty="0">
                <a:solidFill>
                  <a:srgbClr val="A31515"/>
                </a:solidFill>
                <a:effectLst/>
                <a:latin typeface="Consolas" panose="020B0609020204030204" pitchFamily="49" charset="0"/>
              </a:rPr>
              <a:t>"The </a:t>
            </a:r>
            <a:r>
              <a:rPr lang="en-US" sz="1050" b="0" dirty="0" err="1">
                <a:solidFill>
                  <a:srgbClr val="A31515"/>
                </a:solidFill>
                <a:effectLst/>
                <a:latin typeface="Consolas" panose="020B0609020204030204" pitchFamily="49" charset="0"/>
              </a:rPr>
              <a:t>friend"</a:t>
            </a:r>
            <a:r>
              <a:rPr lang="en-US" sz="1050" b="0" dirty="0" err="1">
                <a:solidFill>
                  <a:srgbClr val="000000"/>
                </a:solidFill>
                <a:effectLst/>
                <a:latin typeface="Consolas" panose="020B0609020204030204" pitchFamily="49" charset="0"/>
              </a:rPr>
              <a:t>,name,</a:t>
            </a:r>
            <a:r>
              <a:rPr lang="en-US" sz="1050" b="0" dirty="0" err="1">
                <a:solidFill>
                  <a:srgbClr val="A31515"/>
                </a:solidFill>
                <a:effectLst/>
                <a:latin typeface="Consolas" panose="020B0609020204030204" pitchFamily="49" charset="0"/>
              </a:rPr>
              <a:t>"is</a:t>
            </a:r>
            <a:r>
              <a:rPr lang="en-US" sz="1050" b="0" dirty="0">
                <a:solidFill>
                  <a:srgbClr val="A31515"/>
                </a:solidFill>
                <a:effectLst/>
                <a:latin typeface="Consolas" panose="020B0609020204030204" pitchFamily="49" charset="0"/>
              </a:rPr>
              <a:t> not present in the list\n\n"</a:t>
            </a:r>
            <a:r>
              <a:rPr lang="en-US" sz="1050" b="0" dirty="0">
                <a:solidFill>
                  <a:srgbClr val="000000"/>
                </a:solidFill>
                <a:effectLst/>
                <a:latin typeface="Consolas" panose="020B0609020204030204" pitchFamily="49" charset="0"/>
              </a:rPr>
              <a:t>)</a:t>
            </a:r>
          </a:p>
          <a:p>
            <a:br>
              <a:rPr lang="en-US" sz="1050" b="0" dirty="0">
                <a:solidFill>
                  <a:srgbClr val="000000"/>
                </a:solidFill>
                <a:effectLst/>
                <a:latin typeface="Consolas" panose="020B0609020204030204" pitchFamily="49" charset="0"/>
              </a:rPr>
            </a:br>
            <a:r>
              <a:rPr lang="en-US" sz="1050" b="0" dirty="0">
                <a:solidFill>
                  <a:srgbClr val="008000"/>
                </a:solidFill>
                <a:effectLst/>
                <a:latin typeface="Consolas" panose="020B0609020204030204" pitchFamily="49" charset="0"/>
              </a:rPr>
              <a:t>#Displaying the dictionary in the sorted order of the names</a:t>
            </a:r>
            <a:endParaRPr lang="en-US" sz="1050" b="0" dirty="0">
              <a:solidFill>
                <a:srgbClr val="000000"/>
              </a:solidFill>
              <a:effectLst/>
              <a:latin typeface="Consolas" panose="020B0609020204030204" pitchFamily="49" charset="0"/>
            </a:endParaRPr>
          </a:p>
          <a:p>
            <a:r>
              <a:rPr lang="en-US" sz="1050" b="0" dirty="0" err="1">
                <a:solidFill>
                  <a:srgbClr val="0000FF"/>
                </a:solidFill>
                <a:effectLst/>
                <a:latin typeface="Consolas" panose="020B0609020204030204" pitchFamily="49" charset="0"/>
              </a:rPr>
              <a:t>elif</a:t>
            </a:r>
            <a:r>
              <a:rPr lang="en-US" sz="1050" b="0" dirty="0">
                <a:solidFill>
                  <a:srgbClr val="000000"/>
                </a:solidFill>
                <a:effectLst/>
                <a:latin typeface="Consolas" panose="020B0609020204030204" pitchFamily="49" charset="0"/>
              </a:rPr>
              <a:t>(</a:t>
            </a:r>
            <a:r>
              <a:rPr lang="en-US" sz="1050" b="0" dirty="0" err="1">
                <a:solidFill>
                  <a:srgbClr val="000000"/>
                </a:solidFill>
                <a:effectLst/>
                <a:latin typeface="Consolas" panose="020B0609020204030204" pitchFamily="49" charset="0"/>
              </a:rPr>
              <a:t>inp</a:t>
            </a:r>
            <a:r>
              <a:rPr lang="en-US" sz="1050" b="0" dirty="0">
                <a:solidFill>
                  <a:srgbClr val="000000"/>
                </a:solidFill>
                <a:effectLst/>
                <a:latin typeface="Consolas" panose="020B0609020204030204" pitchFamily="49" charset="0"/>
              </a:rPr>
              <a:t> == </a:t>
            </a:r>
            <a:r>
              <a:rPr lang="en-US" sz="1050" b="0" dirty="0">
                <a:solidFill>
                  <a:srgbClr val="098658"/>
                </a:solidFill>
                <a:effectLst/>
                <a:latin typeface="Consolas" panose="020B0609020204030204" pitchFamily="49" charset="0"/>
              </a:rPr>
              <a:t>6</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print(</a:t>
            </a:r>
            <a:r>
              <a:rPr lang="en-US" sz="1050" b="0" dirty="0">
                <a:solidFill>
                  <a:srgbClr val="A31515"/>
                </a:solidFill>
                <a:effectLst/>
                <a:latin typeface="Consolas" panose="020B0609020204030204" pitchFamily="49" charset="0"/>
              </a:rPr>
              <a:t>"Name\t\t\</a:t>
            </a:r>
            <a:r>
              <a:rPr lang="en-US" sz="1050" b="0" dirty="0" err="1">
                <a:solidFill>
                  <a:srgbClr val="A31515"/>
                </a:solidFill>
                <a:effectLst/>
                <a:latin typeface="Consolas" panose="020B0609020204030204" pitchFamily="49" charset="0"/>
              </a:rPr>
              <a:t>tContact</a:t>
            </a:r>
            <a:r>
              <a:rPr lang="en-US" sz="1050" b="0" dirty="0">
                <a:solidFill>
                  <a:srgbClr val="A31515"/>
                </a:solidFill>
                <a:effectLst/>
                <a:latin typeface="Consolas" panose="020B0609020204030204" pitchFamily="49" charset="0"/>
              </a:rPr>
              <a:t> Number"</a:t>
            </a:r>
            <a:r>
              <a:rPr lang="en-US" sz="1050" b="0" dirty="0">
                <a:solidFill>
                  <a:srgbClr val="000000"/>
                </a:solidFill>
                <a:effectLst/>
                <a:latin typeface="Consolas" panose="020B0609020204030204" pitchFamily="49" charset="0"/>
              </a:rPr>
              <a:t>)</a:t>
            </a:r>
          </a:p>
          <a:p>
            <a:br>
              <a:rPr lang="en-US" sz="1050" b="0" dirty="0">
                <a:solidFill>
                  <a:srgbClr val="000000"/>
                </a:solidFill>
                <a:effectLst/>
                <a:latin typeface="Consolas" panose="020B0609020204030204" pitchFamily="49" charset="0"/>
              </a:rPr>
            </a:br>
            <a:r>
              <a:rPr lang="en-US" sz="1050" b="0" dirty="0">
                <a:solidFill>
                  <a:srgbClr val="0000FF"/>
                </a:solidFill>
                <a:effectLst/>
                <a:latin typeface="Consolas" panose="020B0609020204030204" pitchFamily="49" charset="0"/>
              </a:rPr>
              <a:t>for</a:t>
            </a:r>
            <a:r>
              <a:rPr lang="en-US" sz="1050" b="0" dirty="0">
                <a:solidFill>
                  <a:srgbClr val="000000"/>
                </a:solidFill>
                <a:effectLst/>
                <a:latin typeface="Consolas" panose="020B0609020204030204" pitchFamily="49" charset="0"/>
              </a:rPr>
              <a:t> i </a:t>
            </a:r>
            <a:r>
              <a:rPr lang="en-US" sz="1050" b="0" dirty="0">
                <a:solidFill>
                  <a:srgbClr val="0000FF"/>
                </a:solidFill>
                <a:effectLst/>
                <a:latin typeface="Consolas" panose="020B0609020204030204" pitchFamily="49" charset="0"/>
              </a:rPr>
              <a:t>in</a:t>
            </a:r>
            <a:r>
              <a:rPr lang="en-US" sz="1050" b="0" dirty="0">
                <a:solidFill>
                  <a:srgbClr val="000000"/>
                </a:solidFill>
                <a:effectLst/>
                <a:latin typeface="Consolas" panose="020B0609020204030204" pitchFamily="49" charset="0"/>
              </a:rPr>
              <a:t> sorted(</a:t>
            </a:r>
            <a:r>
              <a:rPr lang="en-US" sz="1050" b="0" dirty="0" err="1">
                <a:solidFill>
                  <a:srgbClr val="000000"/>
                </a:solidFill>
                <a:effectLst/>
                <a:latin typeface="Consolas" panose="020B0609020204030204" pitchFamily="49" charset="0"/>
              </a:rPr>
              <a:t>dic.keys</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print(i,</a:t>
            </a:r>
            <a:r>
              <a:rPr lang="en-US" sz="1050" b="0" dirty="0">
                <a:solidFill>
                  <a:srgbClr val="A31515"/>
                </a:solidFill>
                <a:effectLst/>
                <a:latin typeface="Consolas" panose="020B0609020204030204" pitchFamily="49" charset="0"/>
              </a:rPr>
              <a:t>"\t\t\t"</a:t>
            </a:r>
            <a:r>
              <a:rPr lang="en-US" sz="1050" b="0" dirty="0">
                <a:solidFill>
                  <a:srgbClr val="000000"/>
                </a:solidFill>
                <a:effectLst/>
                <a:latin typeface="Consolas" panose="020B0609020204030204" pitchFamily="49" charset="0"/>
              </a:rPr>
              <a:t>,</a:t>
            </a:r>
            <a:r>
              <a:rPr lang="en-US" sz="1050" b="0" dirty="0" err="1">
                <a:solidFill>
                  <a:srgbClr val="000000"/>
                </a:solidFill>
                <a:effectLst/>
                <a:latin typeface="Consolas" panose="020B0609020204030204" pitchFamily="49" charset="0"/>
              </a:rPr>
              <a:t>dic</a:t>
            </a:r>
            <a:r>
              <a:rPr lang="en-US" sz="1050" b="0" dirty="0">
                <a:solidFill>
                  <a:srgbClr val="000000"/>
                </a:solidFill>
                <a:effectLst/>
                <a:latin typeface="Consolas" panose="020B0609020204030204" pitchFamily="49" charset="0"/>
              </a:rPr>
              <a:t>[i])</a:t>
            </a:r>
          </a:p>
          <a:p>
            <a:r>
              <a:rPr lang="en-US" sz="1050" b="0" dirty="0">
                <a:solidFill>
                  <a:srgbClr val="000000"/>
                </a:solidFill>
                <a:effectLst/>
                <a:latin typeface="Consolas" panose="020B0609020204030204" pitchFamily="49" charset="0"/>
              </a:rPr>
              <a:t>print(</a:t>
            </a:r>
            <a:r>
              <a:rPr lang="en-US" sz="1050" b="0" dirty="0">
                <a:solidFill>
                  <a:srgbClr val="A31515"/>
                </a:solidFill>
                <a:effectLst/>
                <a:latin typeface="Consolas" panose="020B0609020204030204" pitchFamily="49" charset="0"/>
              </a:rPr>
              <a:t>"\n\n"</a:t>
            </a:r>
            <a:r>
              <a:rPr lang="en-US" sz="1050" b="0" dirty="0">
                <a:solidFill>
                  <a:srgbClr val="000000"/>
                </a:solidFill>
                <a:effectLst/>
                <a:latin typeface="Consolas" panose="020B0609020204030204" pitchFamily="49" charset="0"/>
              </a:rPr>
              <a:t>)</a:t>
            </a:r>
          </a:p>
          <a:p>
            <a:br>
              <a:rPr lang="en-US" sz="1050" b="0" dirty="0">
                <a:solidFill>
                  <a:srgbClr val="000000"/>
                </a:solidFill>
                <a:effectLst/>
                <a:latin typeface="Consolas" panose="020B0609020204030204" pitchFamily="49" charset="0"/>
              </a:rPr>
            </a:br>
            <a:r>
              <a:rPr lang="en-US" sz="1050" b="0" dirty="0">
                <a:solidFill>
                  <a:srgbClr val="008000"/>
                </a:solidFill>
                <a:effectLst/>
                <a:latin typeface="Consolas" panose="020B0609020204030204" pitchFamily="49" charset="0"/>
              </a:rPr>
              <a:t>#Exit the while loop if user enters 7</a:t>
            </a:r>
            <a:endParaRPr lang="en-US" sz="1050" b="0" dirty="0">
              <a:solidFill>
                <a:srgbClr val="000000"/>
              </a:solidFill>
              <a:effectLst/>
              <a:latin typeface="Consolas" panose="020B0609020204030204" pitchFamily="49" charset="0"/>
            </a:endParaRPr>
          </a:p>
          <a:p>
            <a:r>
              <a:rPr lang="en-US" sz="1050" b="0" dirty="0" err="1">
                <a:solidFill>
                  <a:srgbClr val="0000FF"/>
                </a:solidFill>
                <a:effectLst/>
                <a:latin typeface="Consolas" panose="020B0609020204030204" pitchFamily="49" charset="0"/>
              </a:rPr>
              <a:t>elif</a:t>
            </a:r>
            <a:r>
              <a:rPr lang="en-US" sz="1050" b="0" dirty="0">
                <a:solidFill>
                  <a:srgbClr val="000000"/>
                </a:solidFill>
                <a:effectLst/>
                <a:latin typeface="Consolas" panose="020B0609020204030204" pitchFamily="49" charset="0"/>
              </a:rPr>
              <a:t>(</a:t>
            </a:r>
            <a:r>
              <a:rPr lang="en-US" sz="1050" b="0" dirty="0" err="1">
                <a:solidFill>
                  <a:srgbClr val="000000"/>
                </a:solidFill>
                <a:effectLst/>
                <a:latin typeface="Consolas" panose="020B0609020204030204" pitchFamily="49" charset="0"/>
              </a:rPr>
              <a:t>inp</a:t>
            </a:r>
            <a:r>
              <a:rPr lang="en-US" sz="1050" b="0" dirty="0">
                <a:solidFill>
                  <a:srgbClr val="000000"/>
                </a:solidFill>
                <a:effectLst/>
                <a:latin typeface="Consolas" panose="020B0609020204030204" pitchFamily="49" charset="0"/>
              </a:rPr>
              <a:t> == </a:t>
            </a:r>
            <a:r>
              <a:rPr lang="en-US" sz="1050" b="0" dirty="0">
                <a:solidFill>
                  <a:srgbClr val="098658"/>
                </a:solidFill>
                <a:effectLst/>
                <a:latin typeface="Consolas" panose="020B0609020204030204" pitchFamily="49" charset="0"/>
              </a:rPr>
              <a:t>7</a:t>
            </a:r>
            <a:r>
              <a:rPr lang="en-US" sz="1050" b="0" dirty="0">
                <a:solidFill>
                  <a:srgbClr val="000000"/>
                </a:solidFill>
                <a:effectLst/>
                <a:latin typeface="Consolas" panose="020B0609020204030204" pitchFamily="49" charset="0"/>
              </a:rPr>
              <a:t>):</a:t>
            </a:r>
          </a:p>
          <a:p>
            <a:r>
              <a:rPr lang="en-US" sz="1050" b="0" dirty="0">
                <a:solidFill>
                  <a:srgbClr val="0000FF"/>
                </a:solidFill>
                <a:effectLst/>
                <a:latin typeface="Consolas" panose="020B0609020204030204" pitchFamily="49" charset="0"/>
              </a:rPr>
              <a:t>break</a:t>
            </a:r>
            <a:endParaRPr lang="en-US" sz="1050" b="0" dirty="0">
              <a:solidFill>
                <a:srgbClr val="000000"/>
              </a:solidFill>
              <a:effectLst/>
              <a:latin typeface="Consolas" panose="020B0609020204030204" pitchFamily="49" charset="0"/>
            </a:endParaRPr>
          </a:p>
          <a:p>
            <a:br>
              <a:rPr lang="en-US" sz="1050" b="0" dirty="0">
                <a:solidFill>
                  <a:srgbClr val="000000"/>
                </a:solidFill>
                <a:effectLst/>
                <a:latin typeface="Consolas" panose="020B0609020204030204" pitchFamily="49" charset="0"/>
              </a:rPr>
            </a:br>
            <a:r>
              <a:rPr lang="en-US" sz="1050" b="0" dirty="0">
                <a:solidFill>
                  <a:srgbClr val="008000"/>
                </a:solidFill>
                <a:effectLst/>
                <a:latin typeface="Consolas" panose="020B0609020204030204" pitchFamily="49" charset="0"/>
              </a:rPr>
              <a:t>#Displaying the invalid choice when any other values are entered</a:t>
            </a:r>
            <a:endParaRPr lang="en-US" sz="1050" b="0" dirty="0">
              <a:solidFill>
                <a:srgbClr val="000000"/>
              </a:solidFill>
              <a:effectLst/>
              <a:latin typeface="Consolas" panose="020B0609020204030204" pitchFamily="49" charset="0"/>
            </a:endParaRPr>
          </a:p>
          <a:p>
            <a:r>
              <a:rPr lang="en-US" sz="1050" b="0" dirty="0">
                <a:solidFill>
                  <a:srgbClr val="0000FF"/>
                </a:solidFill>
                <a:effectLst/>
                <a:latin typeface="Consolas" panose="020B0609020204030204" pitchFamily="49" charset="0"/>
              </a:rPr>
              <a:t>else</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print(</a:t>
            </a:r>
            <a:r>
              <a:rPr lang="en-US" sz="1050" b="0" dirty="0">
                <a:solidFill>
                  <a:srgbClr val="A31515"/>
                </a:solidFill>
                <a:effectLst/>
                <a:latin typeface="Consolas" panose="020B0609020204030204" pitchFamily="49" charset="0"/>
              </a:rPr>
              <a:t>"Invalid Choice. Please try again\n"</a:t>
            </a:r>
            <a:r>
              <a:rPr lang="en-US" sz="1050" b="0" dirty="0">
                <a:solidFill>
                  <a:srgbClr val="000000"/>
                </a:solidFill>
                <a:effectLst/>
                <a:latin typeface="Consolas" panose="020B0609020204030204" pitchFamily="49" charset="0"/>
              </a:rPr>
              <a:t>)</a:t>
            </a:r>
          </a:p>
          <a:p>
            <a:endParaRPr lang="en-US" sz="1050" b="0" dirty="0">
              <a:solidFill>
                <a:srgbClr val="000000"/>
              </a:solidFill>
              <a:effectLst/>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3B504D02-B8B7-F410-D12B-DC482955304A}"/>
              </a:ext>
            </a:extLst>
          </p:cNvPr>
          <p:cNvSpPr txBox="1"/>
          <p:nvPr/>
        </p:nvSpPr>
        <p:spPr>
          <a:xfrm>
            <a:off x="383540" y="702434"/>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Code</a:t>
            </a:r>
            <a:endParaRPr lang="en-IN" sz="1200" b="0" i="0" dirty="0">
              <a:solidFill>
                <a:srgbClr val="0070C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53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p:txBody>
          <a:bodyPr/>
          <a:lstStyle/>
          <a:p>
            <a:r>
              <a:rPr lang="en-IN" dirty="0">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15</a:t>
            </a:fld>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066287" y="464566"/>
            <a:ext cx="2725426"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10 (…continued)</a:t>
            </a:r>
          </a:p>
        </p:txBody>
      </p:sp>
      <p:sp>
        <p:nvSpPr>
          <p:cNvPr id="5" name="Rectangle 4">
            <a:extLst>
              <a:ext uri="{FF2B5EF4-FFF2-40B4-BE49-F238E27FC236}">
                <a16:creationId xmlns:a16="http://schemas.microsoft.com/office/drawing/2014/main" id="{62BA2FB7-6EC7-236B-DCD4-ACDA07A15819}"/>
              </a:ext>
            </a:extLst>
          </p:cNvPr>
          <p:cNvSpPr/>
          <p:nvPr/>
        </p:nvSpPr>
        <p:spPr>
          <a:xfrm>
            <a:off x="383540" y="1050099"/>
            <a:ext cx="6068060" cy="8240205"/>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B504D02-B8B7-F410-D12B-DC482955304A}"/>
              </a:ext>
            </a:extLst>
          </p:cNvPr>
          <p:cNvSpPr txBox="1"/>
          <p:nvPr/>
        </p:nvSpPr>
        <p:spPr>
          <a:xfrm>
            <a:off x="383540" y="702434"/>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CB6AD6F-C32D-0F67-CE44-E481C58D9B90}"/>
              </a:ext>
            </a:extLst>
          </p:cNvPr>
          <p:cNvSpPr txBox="1"/>
          <p:nvPr/>
        </p:nvSpPr>
        <p:spPr>
          <a:xfrm>
            <a:off x="578922" y="1100328"/>
            <a:ext cx="5053781" cy="8217634"/>
          </a:xfrm>
          <a:prstGeom prst="rect">
            <a:avLst/>
          </a:prstGeom>
          <a:noFill/>
        </p:spPr>
        <p:txBody>
          <a:bodyPr wrap="square">
            <a:spAutoFit/>
          </a:bodyPr>
          <a:lstStyle/>
          <a:p>
            <a:r>
              <a:rPr lang="en-US" sz="1100" b="0" i="0" dirty="0">
                <a:solidFill>
                  <a:srgbClr val="333333"/>
                </a:solidFill>
                <a:effectLst/>
                <a:latin typeface="Consolas" panose="020B0609020204030204" pitchFamily="49" charset="0"/>
                <a:cs typeface="Arial" panose="020B0604020202020204" pitchFamily="34" charset="0"/>
              </a:rPr>
              <a:t>1. Add New Contact</a:t>
            </a:r>
          </a:p>
          <a:p>
            <a:r>
              <a:rPr lang="en-US" sz="1100" b="0" i="0" dirty="0">
                <a:solidFill>
                  <a:srgbClr val="333333"/>
                </a:solidFill>
                <a:effectLst/>
                <a:latin typeface="Consolas" panose="020B0609020204030204" pitchFamily="49" charset="0"/>
                <a:cs typeface="Arial" panose="020B0604020202020204" pitchFamily="34" charset="0"/>
              </a:rPr>
              <a:t>2. Modify Phone Number of Contact</a:t>
            </a:r>
          </a:p>
          <a:p>
            <a:r>
              <a:rPr lang="en-US" sz="1100" b="0" i="0" dirty="0">
                <a:solidFill>
                  <a:srgbClr val="333333"/>
                </a:solidFill>
                <a:effectLst/>
                <a:latin typeface="Consolas" panose="020B0609020204030204" pitchFamily="49" charset="0"/>
                <a:cs typeface="Arial" panose="020B0604020202020204" pitchFamily="34" charset="0"/>
              </a:rPr>
              <a:t>3. Delete a Friend's contact</a:t>
            </a:r>
          </a:p>
          <a:p>
            <a:r>
              <a:rPr lang="en-US" sz="1100" b="0" i="0" dirty="0">
                <a:solidFill>
                  <a:srgbClr val="333333"/>
                </a:solidFill>
                <a:effectLst/>
                <a:latin typeface="Consolas" panose="020B0609020204030204" pitchFamily="49" charset="0"/>
                <a:cs typeface="Arial" panose="020B0604020202020204" pitchFamily="34" charset="0"/>
              </a:rPr>
              <a:t>4. Display all entries</a:t>
            </a:r>
          </a:p>
          <a:p>
            <a:r>
              <a:rPr lang="en-US" sz="1100" b="0" i="0" dirty="0">
                <a:solidFill>
                  <a:srgbClr val="333333"/>
                </a:solidFill>
                <a:effectLst/>
                <a:latin typeface="Consolas" panose="020B0609020204030204" pitchFamily="49" charset="0"/>
                <a:cs typeface="Arial" panose="020B0604020202020204" pitchFamily="34" charset="0"/>
              </a:rPr>
              <a:t>5. Check if a friend is present or not</a:t>
            </a:r>
          </a:p>
          <a:p>
            <a:r>
              <a:rPr lang="en-US" sz="1100" b="0" i="0" dirty="0">
                <a:solidFill>
                  <a:srgbClr val="333333"/>
                </a:solidFill>
                <a:effectLst/>
                <a:latin typeface="Consolas" panose="020B0609020204030204" pitchFamily="49" charset="0"/>
                <a:cs typeface="Arial" panose="020B0604020202020204" pitchFamily="34" charset="0"/>
              </a:rPr>
              <a:t>6. Display in sorted order of names</a:t>
            </a:r>
          </a:p>
          <a:p>
            <a:r>
              <a:rPr lang="en-US" sz="1100" b="0" i="0" dirty="0">
                <a:solidFill>
                  <a:srgbClr val="333333"/>
                </a:solidFill>
                <a:effectLst/>
                <a:latin typeface="Consolas" panose="020B0609020204030204" pitchFamily="49" charset="0"/>
                <a:cs typeface="Arial" panose="020B0604020202020204" pitchFamily="34" charset="0"/>
              </a:rPr>
              <a:t>7. Exit</a:t>
            </a:r>
          </a:p>
          <a:p>
            <a:endParaRPr lang="en-US" sz="1100" dirty="0">
              <a:solidFill>
                <a:srgbClr val="333333"/>
              </a:solidFill>
              <a:latin typeface="Consolas" panose="020B0609020204030204" pitchFamily="49" charset="0"/>
              <a:cs typeface="Arial" panose="020B0604020202020204" pitchFamily="34" charset="0"/>
            </a:endParaRPr>
          </a:p>
          <a:p>
            <a:endParaRPr lang="en-US" sz="1100" b="0" i="0" dirty="0">
              <a:solidFill>
                <a:srgbClr val="333333"/>
              </a:solidFill>
              <a:effectLst/>
              <a:latin typeface="Consolas" panose="020B0609020204030204" pitchFamily="49" charset="0"/>
              <a:cs typeface="Arial" panose="020B0604020202020204" pitchFamily="34" charset="0"/>
            </a:endParaRPr>
          </a:p>
          <a:p>
            <a:r>
              <a:rPr lang="en-US" sz="1100" b="1" i="0" dirty="0">
                <a:solidFill>
                  <a:srgbClr val="333333"/>
                </a:solidFill>
                <a:effectLst/>
                <a:latin typeface="Consolas" panose="020B0609020204030204" pitchFamily="49" charset="0"/>
                <a:cs typeface="Arial" panose="020B0604020202020204" pitchFamily="34" charset="0"/>
              </a:rPr>
              <a:t>Enter your choice(1-7): 1</a:t>
            </a:r>
          </a:p>
          <a:p>
            <a:r>
              <a:rPr lang="en-US" sz="1100" b="0" i="0" dirty="0">
                <a:solidFill>
                  <a:srgbClr val="333333"/>
                </a:solidFill>
                <a:effectLst/>
                <a:latin typeface="Consolas" panose="020B0609020204030204" pitchFamily="49" charset="0"/>
                <a:cs typeface="Arial" panose="020B0604020202020204" pitchFamily="34" charset="0"/>
              </a:rPr>
              <a:t>Enter your friend name: Mohit</a:t>
            </a:r>
          </a:p>
          <a:p>
            <a:r>
              <a:rPr lang="en-US" sz="1100" b="0" i="0" dirty="0">
                <a:solidFill>
                  <a:srgbClr val="333333"/>
                </a:solidFill>
                <a:effectLst/>
                <a:latin typeface="Consolas" panose="020B0609020204030204" pitchFamily="49" charset="0"/>
                <a:cs typeface="Arial" panose="020B0604020202020204" pitchFamily="34" charset="0"/>
              </a:rPr>
              <a:t>Enter your friend's contact number: 98765*****</a:t>
            </a:r>
          </a:p>
          <a:p>
            <a:r>
              <a:rPr lang="en-US" sz="1100" b="0" i="0" dirty="0">
                <a:solidFill>
                  <a:srgbClr val="333333"/>
                </a:solidFill>
                <a:effectLst/>
                <a:latin typeface="Consolas" panose="020B0609020204030204" pitchFamily="49" charset="0"/>
                <a:cs typeface="Arial" panose="020B0604020202020204" pitchFamily="34" charset="0"/>
              </a:rPr>
              <a:t>Contact Added</a:t>
            </a:r>
          </a:p>
          <a:p>
            <a:r>
              <a:rPr lang="en-US" sz="1100" b="0" i="0" dirty="0">
                <a:solidFill>
                  <a:srgbClr val="333333"/>
                </a:solidFill>
                <a:effectLst/>
                <a:latin typeface="Consolas" panose="020B0609020204030204" pitchFamily="49" charset="0"/>
                <a:cs typeface="Arial" panose="020B0604020202020204" pitchFamily="34" charset="0"/>
              </a:rPr>
              <a:t>1. Add New Contact</a:t>
            </a:r>
          </a:p>
          <a:p>
            <a:r>
              <a:rPr lang="en-US" sz="1100" b="0" i="0" dirty="0">
                <a:solidFill>
                  <a:srgbClr val="333333"/>
                </a:solidFill>
                <a:effectLst/>
                <a:latin typeface="Consolas" panose="020B0609020204030204" pitchFamily="49" charset="0"/>
                <a:cs typeface="Arial" panose="020B0604020202020204" pitchFamily="34" charset="0"/>
              </a:rPr>
              <a:t>2. Modify Phone Number of Contact</a:t>
            </a:r>
          </a:p>
          <a:p>
            <a:r>
              <a:rPr lang="en-US" sz="1100" b="0" i="0" dirty="0">
                <a:solidFill>
                  <a:srgbClr val="333333"/>
                </a:solidFill>
                <a:effectLst/>
                <a:latin typeface="Consolas" panose="020B0609020204030204" pitchFamily="49" charset="0"/>
                <a:cs typeface="Arial" panose="020B0604020202020204" pitchFamily="34" charset="0"/>
              </a:rPr>
              <a:t>3. Delete a Friend's contact</a:t>
            </a:r>
          </a:p>
          <a:p>
            <a:r>
              <a:rPr lang="en-US" sz="1100" b="0" i="0" dirty="0">
                <a:solidFill>
                  <a:srgbClr val="333333"/>
                </a:solidFill>
                <a:effectLst/>
                <a:latin typeface="Consolas" panose="020B0609020204030204" pitchFamily="49" charset="0"/>
                <a:cs typeface="Arial" panose="020B0604020202020204" pitchFamily="34" charset="0"/>
              </a:rPr>
              <a:t>4. Display all entries</a:t>
            </a:r>
          </a:p>
          <a:p>
            <a:r>
              <a:rPr lang="en-US" sz="1100" b="0" i="0" dirty="0">
                <a:solidFill>
                  <a:srgbClr val="333333"/>
                </a:solidFill>
                <a:effectLst/>
                <a:latin typeface="Consolas" panose="020B0609020204030204" pitchFamily="49" charset="0"/>
                <a:cs typeface="Arial" panose="020B0604020202020204" pitchFamily="34" charset="0"/>
              </a:rPr>
              <a:t>5. Check if a friend is present or not</a:t>
            </a:r>
          </a:p>
          <a:p>
            <a:r>
              <a:rPr lang="en-US" sz="1100" b="0" i="0" dirty="0">
                <a:solidFill>
                  <a:srgbClr val="333333"/>
                </a:solidFill>
                <a:effectLst/>
                <a:latin typeface="Consolas" panose="020B0609020204030204" pitchFamily="49" charset="0"/>
                <a:cs typeface="Arial" panose="020B0604020202020204" pitchFamily="34" charset="0"/>
              </a:rPr>
              <a:t>6. Display in sorted order of names</a:t>
            </a:r>
          </a:p>
          <a:p>
            <a:r>
              <a:rPr lang="en-US" sz="1100" b="0" i="0" dirty="0">
                <a:solidFill>
                  <a:srgbClr val="333333"/>
                </a:solidFill>
                <a:effectLst/>
                <a:latin typeface="Consolas" panose="020B0609020204030204" pitchFamily="49" charset="0"/>
                <a:cs typeface="Arial" panose="020B0604020202020204" pitchFamily="34" charset="0"/>
              </a:rPr>
              <a:t>7. Exit</a:t>
            </a:r>
          </a:p>
          <a:p>
            <a:br>
              <a:rPr lang="en-US" sz="1100" b="0" i="0" dirty="0">
                <a:solidFill>
                  <a:srgbClr val="333333"/>
                </a:solidFill>
                <a:effectLst/>
                <a:latin typeface="Consolas" panose="020B0609020204030204" pitchFamily="49" charset="0"/>
                <a:cs typeface="Arial" panose="020B0604020202020204" pitchFamily="34" charset="0"/>
              </a:rPr>
            </a:br>
            <a:r>
              <a:rPr lang="en-US" sz="1100" b="1" i="0" dirty="0">
                <a:solidFill>
                  <a:srgbClr val="333333"/>
                </a:solidFill>
                <a:effectLst/>
                <a:latin typeface="Consolas" panose="020B0609020204030204" pitchFamily="49" charset="0"/>
                <a:cs typeface="Arial" panose="020B0604020202020204" pitchFamily="34" charset="0"/>
              </a:rPr>
              <a:t>Enter your choice(1-7): 1</a:t>
            </a:r>
          </a:p>
          <a:p>
            <a:r>
              <a:rPr lang="en-US" sz="1100" b="0" i="0" dirty="0">
                <a:solidFill>
                  <a:srgbClr val="333333"/>
                </a:solidFill>
                <a:effectLst/>
                <a:latin typeface="Consolas" panose="020B0609020204030204" pitchFamily="49" charset="0"/>
                <a:cs typeface="Arial" panose="020B0604020202020204" pitchFamily="34" charset="0"/>
              </a:rPr>
              <a:t>Enter your friend name: Mohan</a:t>
            </a:r>
          </a:p>
          <a:p>
            <a:r>
              <a:rPr lang="en-US" sz="1100" b="0" i="0" dirty="0">
                <a:solidFill>
                  <a:srgbClr val="333333"/>
                </a:solidFill>
                <a:effectLst/>
                <a:latin typeface="Consolas" panose="020B0609020204030204" pitchFamily="49" charset="0"/>
                <a:cs typeface="Arial" panose="020B0604020202020204" pitchFamily="34" charset="0"/>
              </a:rPr>
              <a:t>Enter your friend's contact number: 98764*****</a:t>
            </a:r>
          </a:p>
          <a:p>
            <a:r>
              <a:rPr lang="en-US" sz="1100" b="0" i="0" dirty="0">
                <a:solidFill>
                  <a:srgbClr val="333333"/>
                </a:solidFill>
                <a:effectLst/>
                <a:latin typeface="Consolas" panose="020B0609020204030204" pitchFamily="49" charset="0"/>
                <a:cs typeface="Arial" panose="020B0604020202020204" pitchFamily="34" charset="0"/>
              </a:rPr>
              <a:t>Contact Added</a:t>
            </a:r>
          </a:p>
          <a:p>
            <a:r>
              <a:rPr lang="en-US" sz="1100" b="0" i="0" dirty="0">
                <a:solidFill>
                  <a:srgbClr val="333333"/>
                </a:solidFill>
                <a:effectLst/>
                <a:latin typeface="Consolas" panose="020B0609020204030204" pitchFamily="49" charset="0"/>
                <a:cs typeface="Arial" panose="020B0604020202020204" pitchFamily="34" charset="0"/>
              </a:rPr>
              <a:t>1. Add New Contact</a:t>
            </a:r>
          </a:p>
          <a:p>
            <a:r>
              <a:rPr lang="en-US" sz="1100" b="0" i="0" dirty="0">
                <a:solidFill>
                  <a:srgbClr val="333333"/>
                </a:solidFill>
                <a:effectLst/>
                <a:latin typeface="Consolas" panose="020B0609020204030204" pitchFamily="49" charset="0"/>
                <a:cs typeface="Arial" panose="020B0604020202020204" pitchFamily="34" charset="0"/>
              </a:rPr>
              <a:t>2. Modify Phone Number of Contact</a:t>
            </a:r>
          </a:p>
          <a:p>
            <a:r>
              <a:rPr lang="en-US" sz="1100" b="0" i="0" dirty="0">
                <a:solidFill>
                  <a:srgbClr val="333333"/>
                </a:solidFill>
                <a:effectLst/>
                <a:latin typeface="Consolas" panose="020B0609020204030204" pitchFamily="49" charset="0"/>
                <a:cs typeface="Arial" panose="020B0604020202020204" pitchFamily="34" charset="0"/>
              </a:rPr>
              <a:t>3. Delete a Friend's contact</a:t>
            </a:r>
          </a:p>
          <a:p>
            <a:r>
              <a:rPr lang="en-US" sz="1100" b="0" i="0" dirty="0">
                <a:solidFill>
                  <a:srgbClr val="333333"/>
                </a:solidFill>
                <a:effectLst/>
                <a:latin typeface="Consolas" panose="020B0609020204030204" pitchFamily="49" charset="0"/>
                <a:cs typeface="Arial" panose="020B0604020202020204" pitchFamily="34" charset="0"/>
              </a:rPr>
              <a:t>4. Display all entries</a:t>
            </a:r>
          </a:p>
          <a:p>
            <a:r>
              <a:rPr lang="en-US" sz="1100" b="0" i="0" dirty="0">
                <a:solidFill>
                  <a:srgbClr val="333333"/>
                </a:solidFill>
                <a:effectLst/>
                <a:latin typeface="Consolas" panose="020B0609020204030204" pitchFamily="49" charset="0"/>
                <a:cs typeface="Arial" panose="020B0604020202020204" pitchFamily="34" charset="0"/>
              </a:rPr>
              <a:t>5. Check if a friend is present or not</a:t>
            </a:r>
          </a:p>
          <a:p>
            <a:r>
              <a:rPr lang="en-US" sz="1100" b="0" i="0" dirty="0">
                <a:solidFill>
                  <a:srgbClr val="333333"/>
                </a:solidFill>
                <a:effectLst/>
                <a:latin typeface="Consolas" panose="020B0609020204030204" pitchFamily="49" charset="0"/>
                <a:cs typeface="Arial" panose="020B0604020202020204" pitchFamily="34" charset="0"/>
              </a:rPr>
              <a:t>6. Display in sorted order of names</a:t>
            </a:r>
          </a:p>
          <a:p>
            <a:r>
              <a:rPr lang="en-US" sz="1100" b="0" i="0" dirty="0">
                <a:solidFill>
                  <a:srgbClr val="333333"/>
                </a:solidFill>
                <a:effectLst/>
                <a:latin typeface="Consolas" panose="020B0609020204030204" pitchFamily="49" charset="0"/>
                <a:cs typeface="Arial" panose="020B0604020202020204" pitchFamily="34" charset="0"/>
              </a:rPr>
              <a:t>7. Exit</a:t>
            </a:r>
          </a:p>
          <a:p>
            <a:endParaRPr lang="en-US" sz="1100" dirty="0">
              <a:solidFill>
                <a:srgbClr val="333333"/>
              </a:solidFill>
              <a:latin typeface="Consolas" panose="020B0609020204030204" pitchFamily="49" charset="0"/>
              <a:cs typeface="Arial" panose="020B0604020202020204" pitchFamily="34" charset="0"/>
            </a:endParaRPr>
          </a:p>
          <a:p>
            <a:endParaRPr lang="en-US" sz="1100" b="0" i="0" dirty="0">
              <a:solidFill>
                <a:srgbClr val="333333"/>
              </a:solidFill>
              <a:effectLst/>
              <a:latin typeface="Consolas" panose="020B0609020204030204" pitchFamily="49" charset="0"/>
              <a:cs typeface="Arial" panose="020B0604020202020204" pitchFamily="34" charset="0"/>
            </a:endParaRPr>
          </a:p>
          <a:p>
            <a:r>
              <a:rPr lang="en-US" sz="1100" b="1" i="0" dirty="0">
                <a:solidFill>
                  <a:srgbClr val="333333"/>
                </a:solidFill>
                <a:effectLst/>
                <a:latin typeface="Consolas" panose="020B0609020204030204" pitchFamily="49" charset="0"/>
                <a:cs typeface="Arial" panose="020B0604020202020204" pitchFamily="34" charset="0"/>
              </a:rPr>
              <a:t>Enter your choice(1-7): 6</a:t>
            </a:r>
          </a:p>
          <a:p>
            <a:r>
              <a:rPr lang="en-US" sz="1100" b="0" i="0" dirty="0">
                <a:solidFill>
                  <a:srgbClr val="333333"/>
                </a:solidFill>
                <a:effectLst/>
                <a:latin typeface="Consolas" panose="020B0609020204030204" pitchFamily="49" charset="0"/>
                <a:cs typeface="Arial" panose="020B0604020202020204" pitchFamily="34" charset="0"/>
              </a:rPr>
              <a:t>Name Contact Number</a:t>
            </a:r>
          </a:p>
          <a:p>
            <a:r>
              <a:rPr lang="en-US" sz="1100" b="0" i="0" dirty="0">
                <a:solidFill>
                  <a:srgbClr val="333333"/>
                </a:solidFill>
                <a:effectLst/>
                <a:latin typeface="Consolas" panose="020B0609020204030204" pitchFamily="49" charset="0"/>
                <a:cs typeface="Arial" panose="020B0604020202020204" pitchFamily="34" charset="0"/>
              </a:rPr>
              <a:t>Mohan   98764*****</a:t>
            </a:r>
          </a:p>
          <a:p>
            <a:r>
              <a:rPr lang="en-US" sz="1100" b="0" i="0" dirty="0">
                <a:solidFill>
                  <a:srgbClr val="333333"/>
                </a:solidFill>
                <a:effectLst/>
                <a:latin typeface="Consolas" panose="020B0609020204030204" pitchFamily="49" charset="0"/>
                <a:cs typeface="Arial" panose="020B0604020202020204" pitchFamily="34" charset="0"/>
              </a:rPr>
              <a:t>Mohit   98765*****</a:t>
            </a:r>
          </a:p>
          <a:p>
            <a:r>
              <a:rPr lang="en-US" sz="1100" b="0" i="0" dirty="0">
                <a:solidFill>
                  <a:srgbClr val="333333"/>
                </a:solidFill>
                <a:effectLst/>
                <a:latin typeface="Consolas" panose="020B0609020204030204" pitchFamily="49" charset="0"/>
                <a:cs typeface="Arial" panose="020B0604020202020204" pitchFamily="34" charset="0"/>
              </a:rPr>
              <a:t>1. Add New Contact</a:t>
            </a:r>
          </a:p>
          <a:p>
            <a:r>
              <a:rPr lang="en-US" sz="1100" b="0" i="0" dirty="0">
                <a:solidFill>
                  <a:srgbClr val="333333"/>
                </a:solidFill>
                <a:effectLst/>
                <a:latin typeface="Consolas" panose="020B0609020204030204" pitchFamily="49" charset="0"/>
                <a:cs typeface="Arial" panose="020B0604020202020204" pitchFamily="34" charset="0"/>
              </a:rPr>
              <a:t>2. Modify Phone Number of Contact</a:t>
            </a:r>
          </a:p>
          <a:p>
            <a:r>
              <a:rPr lang="en-US" sz="1100" b="0" i="0" dirty="0">
                <a:solidFill>
                  <a:srgbClr val="333333"/>
                </a:solidFill>
                <a:effectLst/>
                <a:latin typeface="Consolas" panose="020B0609020204030204" pitchFamily="49" charset="0"/>
                <a:cs typeface="Arial" panose="020B0604020202020204" pitchFamily="34" charset="0"/>
              </a:rPr>
              <a:t>3. Delete a Friend's contact</a:t>
            </a:r>
          </a:p>
          <a:p>
            <a:r>
              <a:rPr lang="en-US" sz="1100" b="0" i="0" dirty="0">
                <a:solidFill>
                  <a:srgbClr val="333333"/>
                </a:solidFill>
                <a:effectLst/>
                <a:latin typeface="Consolas" panose="020B0609020204030204" pitchFamily="49" charset="0"/>
                <a:cs typeface="Arial" panose="020B0604020202020204" pitchFamily="34" charset="0"/>
              </a:rPr>
              <a:t>4. Display all entries</a:t>
            </a:r>
          </a:p>
          <a:p>
            <a:r>
              <a:rPr lang="en-US" sz="1100" b="0" i="0" dirty="0">
                <a:solidFill>
                  <a:srgbClr val="333333"/>
                </a:solidFill>
                <a:effectLst/>
                <a:latin typeface="Consolas" panose="020B0609020204030204" pitchFamily="49" charset="0"/>
                <a:cs typeface="Arial" panose="020B0604020202020204" pitchFamily="34" charset="0"/>
              </a:rPr>
              <a:t>5. Check if a friend is present or not</a:t>
            </a:r>
          </a:p>
          <a:p>
            <a:r>
              <a:rPr lang="en-US" sz="1100" b="0" i="0" dirty="0">
                <a:solidFill>
                  <a:srgbClr val="333333"/>
                </a:solidFill>
                <a:effectLst/>
                <a:latin typeface="Consolas" panose="020B0609020204030204" pitchFamily="49" charset="0"/>
                <a:cs typeface="Arial" panose="020B0604020202020204" pitchFamily="34" charset="0"/>
              </a:rPr>
              <a:t>6. Display in sorted order of names</a:t>
            </a:r>
          </a:p>
          <a:p>
            <a:r>
              <a:rPr lang="en-US" sz="1100" b="0" i="0" dirty="0">
                <a:solidFill>
                  <a:srgbClr val="333333"/>
                </a:solidFill>
                <a:effectLst/>
                <a:latin typeface="Consolas" panose="020B0609020204030204" pitchFamily="49" charset="0"/>
                <a:cs typeface="Arial" panose="020B0604020202020204" pitchFamily="34" charset="0"/>
              </a:rPr>
              <a:t>7. Exit</a:t>
            </a:r>
          </a:p>
          <a:p>
            <a:endParaRPr lang="en-US" sz="1100" b="0" i="0" dirty="0">
              <a:solidFill>
                <a:srgbClr val="333333"/>
              </a:solidFill>
              <a:effectLst/>
              <a:latin typeface="Consolas" panose="020B0609020204030204" pitchFamily="49" charset="0"/>
              <a:cs typeface="Arial" panose="020B0604020202020204" pitchFamily="34" charset="0"/>
            </a:endParaRPr>
          </a:p>
          <a:p>
            <a:r>
              <a:rPr lang="en-US" sz="1100" b="1" i="0" dirty="0">
                <a:solidFill>
                  <a:srgbClr val="333333"/>
                </a:solidFill>
                <a:effectLst/>
                <a:latin typeface="Consolas" panose="020B0609020204030204" pitchFamily="49" charset="0"/>
                <a:cs typeface="Arial" panose="020B0604020202020204" pitchFamily="34" charset="0"/>
              </a:rPr>
              <a:t>Enter your choice(1-7): 7</a:t>
            </a:r>
          </a:p>
          <a:p>
            <a:r>
              <a:rPr lang="en-US" sz="1100" b="0" i="0" dirty="0">
                <a:solidFill>
                  <a:srgbClr val="333333"/>
                </a:solidFill>
                <a:effectLst/>
                <a:latin typeface="Consolas" panose="020B0609020204030204" pitchFamily="49" charset="0"/>
                <a:cs typeface="Arial" panose="020B0604020202020204" pitchFamily="34" charset="0"/>
              </a:rPr>
              <a:t>Exit</a:t>
            </a:r>
            <a:endParaRPr lang="en-IN" sz="1100" b="1"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280412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4777E-87B5-967B-9ED3-3DBED00A2C59}"/>
              </a:ext>
            </a:extLst>
          </p:cNvPr>
          <p:cNvSpPr/>
          <p:nvPr/>
        </p:nvSpPr>
        <p:spPr>
          <a:xfrm>
            <a:off x="383540" y="1793812"/>
            <a:ext cx="4432300" cy="5631116"/>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5095A65B-D1F3-2230-7859-92CC9320D2CD}"/>
              </a:ext>
            </a:extLst>
          </p:cNvPr>
          <p:cNvSpPr/>
          <p:nvPr/>
        </p:nvSpPr>
        <p:spPr>
          <a:xfrm>
            <a:off x="4617720" y="1811153"/>
            <a:ext cx="2113596" cy="4478395"/>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5498930-83E6-10B6-AF61-1DCD61C1B143}"/>
              </a:ext>
            </a:extLst>
          </p:cNvPr>
          <p:cNvSpPr txBox="1"/>
          <p:nvPr/>
        </p:nvSpPr>
        <p:spPr>
          <a:xfrm>
            <a:off x="4767998" y="1859323"/>
            <a:ext cx="1999894" cy="3970318"/>
          </a:xfrm>
          <a:prstGeom prst="rect">
            <a:avLst/>
          </a:prstGeom>
          <a:noFill/>
        </p:spPr>
        <p:txBody>
          <a:bodyPr wrap="square" rtlCol="0">
            <a:spAutoFit/>
          </a:bodyPr>
          <a:lstStyle/>
          <a:p>
            <a:pPr algn="l"/>
            <a:r>
              <a:rPr lang="en-US" sz="1200" dirty="0">
                <a:solidFill>
                  <a:srgbClr val="3B3B3B"/>
                </a:solidFill>
                <a:latin typeface="Consolas" panose="020B0609020204030204" pitchFamily="49" charset="0"/>
              </a:rPr>
              <a:t>Geological phenomena a such as the drifting of land masses and their separating into countries help us to know about the history of humankind.</a:t>
            </a:r>
          </a:p>
          <a:p>
            <a:pPr algn="l"/>
            <a:endParaRPr lang="en-US" sz="1200" dirty="0">
              <a:solidFill>
                <a:srgbClr val="3B3B3B"/>
              </a:solidFill>
              <a:latin typeface="Consolas" panose="020B0609020204030204" pitchFamily="49" charset="0"/>
            </a:endParaRPr>
          </a:p>
          <a:p>
            <a:pPr algn="l"/>
            <a:r>
              <a:rPr lang="en-US" sz="1200" dirty="0">
                <a:solidFill>
                  <a:srgbClr val="3B3B3B"/>
                </a:solidFill>
                <a:latin typeface="Consolas" panose="020B0609020204030204" pitchFamily="49" charset="0"/>
              </a:rPr>
              <a:t>A visit to Antarctica around which Gondwana </a:t>
            </a:r>
          </a:p>
          <a:p>
            <a:pPr algn="l"/>
            <a:r>
              <a:rPr lang="en-US" sz="1200" dirty="0">
                <a:solidFill>
                  <a:srgbClr val="3B3B3B"/>
                </a:solidFill>
                <a:latin typeface="Consolas" panose="020B0609020204030204" pitchFamily="49" charset="0"/>
              </a:rPr>
              <a:t>once existed, is like going back to past as it gives us an understanding of </a:t>
            </a:r>
          </a:p>
          <a:p>
            <a:pPr algn="l"/>
            <a:r>
              <a:rPr lang="en-US" sz="1200" dirty="0">
                <a:solidFill>
                  <a:srgbClr val="3B3B3B"/>
                </a:solidFill>
                <a:latin typeface="Consolas" panose="020B0609020204030204" pitchFamily="49" charset="0"/>
              </a:rPr>
              <a:t>evolution and extinction, ozone and carbon, where humankind came from, and where it is headed.</a:t>
            </a:r>
            <a:endParaRPr lang="en-IN" sz="1200" dirty="0">
              <a:solidFill>
                <a:srgbClr val="3B3B3B"/>
              </a:solidFill>
              <a:latin typeface="Consolas" panose="020B0609020204030204" pitchFamily="49" charset="0"/>
            </a:endParaRPr>
          </a:p>
        </p:txBody>
      </p:sp>
      <p:sp>
        <p:nvSpPr>
          <p:cNvPr id="11" name="TextBox 10">
            <a:extLst>
              <a:ext uri="{FF2B5EF4-FFF2-40B4-BE49-F238E27FC236}">
                <a16:creationId xmlns:a16="http://schemas.microsoft.com/office/drawing/2014/main" id="{3EE75F58-FE8B-37B6-9611-90094E242586}"/>
              </a:ext>
            </a:extLst>
          </p:cNvPr>
          <p:cNvSpPr txBox="1"/>
          <p:nvPr/>
        </p:nvSpPr>
        <p:spPr>
          <a:xfrm>
            <a:off x="4634016" y="1455183"/>
            <a:ext cx="2223984" cy="276999"/>
          </a:xfrm>
          <a:prstGeom prst="rect">
            <a:avLst/>
          </a:prstGeom>
          <a:noFill/>
        </p:spPr>
        <p:txBody>
          <a:bodyPr wrap="square">
            <a:spAutoFit/>
          </a:bodyPr>
          <a:lstStyle/>
          <a:p>
            <a:pPr algn="l"/>
            <a:r>
              <a:rPr lang="en-IN" sz="1200" b="1" i="0" dirty="0">
                <a:solidFill>
                  <a:schemeClr val="accent5">
                    <a:lumMod val="75000"/>
                  </a:schemeClr>
                </a:solidFill>
                <a:effectLst/>
                <a:latin typeface="Arial" panose="020B0604020202020204" pitchFamily="34" charset="0"/>
                <a:cs typeface="Arial" panose="020B0604020202020204" pitchFamily="34" charset="0"/>
              </a:rPr>
              <a:t>Text file: “Mydoc.txt”</a:t>
            </a:r>
          </a:p>
        </p:txBody>
      </p:sp>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p:txBody>
          <a:bodyPr/>
          <a:lstStyle/>
          <a:p>
            <a:r>
              <a:rPr lang="en-IN">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16</a:t>
            </a:fld>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341501-75E6-54D7-994A-ABE50794C56F}"/>
              </a:ext>
            </a:extLst>
          </p:cNvPr>
          <p:cNvSpPr txBox="1"/>
          <p:nvPr/>
        </p:nvSpPr>
        <p:spPr>
          <a:xfrm>
            <a:off x="383539" y="855468"/>
            <a:ext cx="6293031" cy="738664"/>
          </a:xfrm>
          <a:prstGeom prst="rect">
            <a:avLst/>
          </a:prstGeom>
          <a:noFill/>
        </p:spPr>
        <p:txBody>
          <a:bodyPr wrap="square" rtlCol="0">
            <a:spAutoFit/>
          </a:bodyPr>
          <a:lstStyle/>
          <a:p>
            <a:r>
              <a:rPr lang="en-US" sz="1400" b="1" dirty="0">
                <a:solidFill>
                  <a:srgbClr val="000000"/>
                </a:solidFill>
                <a:latin typeface="Arial" panose="020B0604020202020204" pitchFamily="34" charset="0"/>
                <a:cs typeface="Arial" panose="020B0604020202020204" pitchFamily="34" charset="0"/>
              </a:rPr>
              <a:t>Write a program to show and count the number of words in a text file 'Mydoc.txt' which is starting/ended with a word  'The', 'the', 'To', 'to', 'Of', 'of', 'A', 'a'.</a:t>
            </a:r>
            <a:endParaRPr lang="en-IN" sz="1400" b="1" dirty="0">
              <a:solidFill>
                <a:srgbClr val="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815691" y="464566"/>
            <a:ext cx="1514902"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11</a:t>
            </a:r>
          </a:p>
        </p:txBody>
      </p:sp>
      <p:sp>
        <p:nvSpPr>
          <p:cNvPr id="10" name="TextBox 9">
            <a:extLst>
              <a:ext uri="{FF2B5EF4-FFF2-40B4-BE49-F238E27FC236}">
                <a16:creationId xmlns:a16="http://schemas.microsoft.com/office/drawing/2014/main" id="{96565BAE-D5F4-D3C0-C2CD-6EF37CE03674}"/>
              </a:ext>
            </a:extLst>
          </p:cNvPr>
          <p:cNvSpPr txBox="1"/>
          <p:nvPr/>
        </p:nvSpPr>
        <p:spPr>
          <a:xfrm>
            <a:off x="399378" y="1813384"/>
            <a:ext cx="4635918" cy="5447645"/>
          </a:xfrm>
          <a:prstGeom prst="rect">
            <a:avLst/>
          </a:prstGeom>
          <a:noFill/>
        </p:spPr>
        <p:txBody>
          <a:bodyPr wrap="square" rtlCol="0">
            <a:spAutoFit/>
          </a:bodyPr>
          <a:lstStyle/>
          <a:p>
            <a:r>
              <a:rPr lang="en-US" sz="1200" b="0" dirty="0">
                <a:solidFill>
                  <a:srgbClr val="3B3B3B"/>
                </a:solidFill>
                <a:effectLst/>
                <a:latin typeface="Consolas" panose="020B0609020204030204" pitchFamily="49" charset="0"/>
              </a:rPr>
              <a:t>f1</a:t>
            </a:r>
            <a:r>
              <a:rPr lang="en-US" sz="1200" b="0" dirty="0">
                <a:solidFill>
                  <a:srgbClr val="000000"/>
                </a:solidFill>
                <a:effectLst/>
                <a:latin typeface="Consolas" panose="020B0609020204030204" pitchFamily="49" charset="0"/>
              </a:rPr>
              <a:t>=</a:t>
            </a:r>
            <a:r>
              <a:rPr lang="en-US" sz="1200" b="0" dirty="0">
                <a:solidFill>
                  <a:srgbClr val="795E26"/>
                </a:solidFill>
                <a:effectLst/>
                <a:latin typeface="Consolas" panose="020B0609020204030204" pitchFamily="49" charset="0"/>
              </a:rPr>
              <a:t>open</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Mydoc.txt"</a:t>
            </a:r>
            <a:r>
              <a:rPr lang="en-US" sz="1200" b="0" dirty="0" err="1">
                <a:solidFill>
                  <a:srgbClr val="3B3B3B"/>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"r</a:t>
            </a:r>
            <a:r>
              <a:rPr lang="en-US" sz="1200" b="0" dirty="0">
                <a:solidFill>
                  <a:srgbClr val="A31515"/>
                </a:solidFill>
                <a:effectLst/>
                <a:latin typeface="Consolas" panose="020B0609020204030204" pitchFamily="49" charset="0"/>
              </a:rPr>
              <a:t>"</a:t>
            </a:r>
            <a:r>
              <a:rPr lang="en-US" sz="1200" b="0" dirty="0">
                <a:solidFill>
                  <a:srgbClr val="3B3B3B"/>
                </a:solidFill>
                <a:effectLst/>
                <a:latin typeface="Consolas" panose="020B0609020204030204" pitchFamily="49" charset="0"/>
              </a:rPr>
              <a:t>)</a:t>
            </a:r>
          </a:p>
          <a:p>
            <a:r>
              <a:rPr lang="en-US" sz="1200" b="0" dirty="0">
                <a:solidFill>
                  <a:srgbClr val="3B3B3B"/>
                </a:solidFill>
                <a:effectLst/>
                <a:latin typeface="Consolas" panose="020B0609020204030204" pitchFamily="49" charset="0"/>
              </a:rPr>
              <a:t>s</a:t>
            </a:r>
            <a:r>
              <a:rPr lang="en-US" sz="1200" b="0" dirty="0">
                <a:solidFill>
                  <a:srgbClr val="000000"/>
                </a:solidFill>
                <a:effectLst/>
                <a:latin typeface="Consolas" panose="020B0609020204030204" pitchFamily="49" charset="0"/>
              </a:rPr>
              <a:t>=</a:t>
            </a:r>
            <a:r>
              <a:rPr lang="en-US" sz="1200" b="0" dirty="0">
                <a:solidFill>
                  <a:srgbClr val="3B3B3B"/>
                </a:solidFill>
                <a:effectLst/>
                <a:latin typeface="Consolas" panose="020B0609020204030204" pitchFamily="49" charset="0"/>
              </a:rPr>
              <a:t>f1.read() </a:t>
            </a:r>
          </a:p>
          <a:p>
            <a:r>
              <a:rPr lang="en-US" sz="1200" b="0" dirty="0">
                <a:solidFill>
                  <a:srgbClr val="3B3B3B"/>
                </a:solidFill>
                <a:effectLst/>
                <a:latin typeface="Consolas" panose="020B0609020204030204" pitchFamily="49" charset="0"/>
              </a:rPr>
              <a:t>count</a:t>
            </a:r>
            <a:r>
              <a:rPr lang="en-US" sz="1200" b="0" dirty="0">
                <a:solidFill>
                  <a:srgbClr val="000000"/>
                </a:solidFill>
                <a:effectLst/>
                <a:latin typeface="Consolas" panose="020B0609020204030204" pitchFamily="49" charset="0"/>
              </a:rPr>
              <a:t>=</a:t>
            </a:r>
            <a:r>
              <a:rPr lang="en-US" sz="1200" b="0" dirty="0">
                <a:solidFill>
                  <a:srgbClr val="098658"/>
                </a:solidFill>
                <a:effectLst/>
                <a:latin typeface="Consolas" panose="020B0609020204030204" pitchFamily="49" charset="0"/>
              </a:rPr>
              <a:t>0</a:t>
            </a:r>
            <a:endParaRPr lang="en-US" sz="1200" b="0" dirty="0">
              <a:solidFill>
                <a:srgbClr val="3B3B3B"/>
              </a:solidFill>
              <a:effectLst/>
              <a:latin typeface="Consolas" panose="020B0609020204030204" pitchFamily="49" charset="0"/>
            </a:endParaRPr>
          </a:p>
          <a:p>
            <a:r>
              <a:rPr lang="en-US" sz="1200" b="0" dirty="0">
                <a:solidFill>
                  <a:srgbClr val="3B3B3B"/>
                </a:solidFill>
                <a:effectLst/>
                <a:latin typeface="Consolas" panose="020B0609020204030204" pitchFamily="49" charset="0"/>
              </a:rPr>
              <a:t>count1</a:t>
            </a:r>
            <a:r>
              <a:rPr lang="en-US" sz="1200" b="0" dirty="0">
                <a:solidFill>
                  <a:srgbClr val="000000"/>
                </a:solidFill>
                <a:effectLst/>
                <a:latin typeface="Consolas" panose="020B0609020204030204" pitchFamily="49" charset="0"/>
              </a:rPr>
              <a:t>=</a:t>
            </a:r>
            <a:r>
              <a:rPr lang="en-US" sz="1200" b="0" dirty="0">
                <a:solidFill>
                  <a:srgbClr val="098658"/>
                </a:solidFill>
                <a:effectLst/>
                <a:latin typeface="Consolas" panose="020B0609020204030204" pitchFamily="49" charset="0"/>
              </a:rPr>
              <a:t>0</a:t>
            </a:r>
            <a:endParaRPr lang="en-US" sz="1200" b="0" dirty="0">
              <a:solidFill>
                <a:srgbClr val="3B3B3B"/>
              </a:solidFill>
              <a:effectLst/>
              <a:latin typeface="Consolas" panose="020B0609020204030204" pitchFamily="49" charset="0"/>
            </a:endParaRPr>
          </a:p>
          <a:p>
            <a:r>
              <a:rPr lang="en-US" sz="1200" b="0" dirty="0">
                <a:solidFill>
                  <a:srgbClr val="3B3B3B"/>
                </a:solidFill>
                <a:effectLst/>
                <a:latin typeface="Consolas" panose="020B0609020204030204" pitchFamily="49" charset="0"/>
              </a:rPr>
              <a:t>count2</a:t>
            </a:r>
            <a:r>
              <a:rPr lang="en-US" sz="1200" b="0" dirty="0">
                <a:solidFill>
                  <a:srgbClr val="000000"/>
                </a:solidFill>
                <a:effectLst/>
                <a:latin typeface="Consolas" panose="020B0609020204030204" pitchFamily="49" charset="0"/>
              </a:rPr>
              <a:t>=</a:t>
            </a:r>
            <a:r>
              <a:rPr lang="en-US" sz="1200" b="0" dirty="0">
                <a:solidFill>
                  <a:srgbClr val="098658"/>
                </a:solidFill>
                <a:effectLst/>
                <a:latin typeface="Consolas" panose="020B0609020204030204" pitchFamily="49" charset="0"/>
              </a:rPr>
              <a:t>0</a:t>
            </a:r>
            <a:endParaRPr lang="en-US" sz="1200" b="0" dirty="0">
              <a:solidFill>
                <a:srgbClr val="3B3B3B"/>
              </a:solidFill>
              <a:effectLst/>
              <a:latin typeface="Consolas" panose="020B0609020204030204" pitchFamily="49" charset="0"/>
            </a:endParaRPr>
          </a:p>
          <a:p>
            <a:r>
              <a:rPr lang="en-US" sz="1200" b="0" dirty="0">
                <a:solidFill>
                  <a:srgbClr val="3B3B3B"/>
                </a:solidFill>
                <a:effectLst/>
                <a:latin typeface="Consolas" panose="020B0609020204030204" pitchFamily="49" charset="0"/>
              </a:rPr>
              <a:t>count3</a:t>
            </a:r>
            <a:r>
              <a:rPr lang="en-US" sz="1200" b="0" dirty="0">
                <a:solidFill>
                  <a:srgbClr val="000000"/>
                </a:solidFill>
                <a:effectLst/>
                <a:latin typeface="Consolas" panose="020B0609020204030204" pitchFamily="49" charset="0"/>
              </a:rPr>
              <a:t>=</a:t>
            </a:r>
            <a:r>
              <a:rPr lang="en-US" sz="1200" b="0" dirty="0">
                <a:solidFill>
                  <a:srgbClr val="098658"/>
                </a:solidFill>
                <a:effectLst/>
                <a:latin typeface="Consolas" panose="020B0609020204030204" pitchFamily="49" charset="0"/>
              </a:rPr>
              <a:t>0</a:t>
            </a:r>
            <a:endParaRPr lang="en-US" sz="1200" b="0" dirty="0">
              <a:solidFill>
                <a:srgbClr val="3B3B3B"/>
              </a:solidFill>
              <a:effectLst/>
              <a:latin typeface="Consolas" panose="020B0609020204030204" pitchFamily="49" charset="0"/>
            </a:endParaRPr>
          </a:p>
          <a:p>
            <a:r>
              <a:rPr lang="en-US" sz="1200" b="0" dirty="0">
                <a:solidFill>
                  <a:srgbClr val="3B3B3B"/>
                </a:solidFill>
                <a:effectLst/>
                <a:latin typeface="Consolas" panose="020B0609020204030204" pitchFamily="49" charset="0"/>
              </a:rPr>
              <a:t>count4</a:t>
            </a:r>
            <a:r>
              <a:rPr lang="en-US" sz="1200" b="0" dirty="0">
                <a:solidFill>
                  <a:srgbClr val="000000"/>
                </a:solidFill>
                <a:effectLst/>
                <a:latin typeface="Consolas" panose="020B0609020204030204" pitchFamily="49" charset="0"/>
              </a:rPr>
              <a:t>=</a:t>
            </a:r>
            <a:r>
              <a:rPr lang="en-US" sz="1200" b="0" dirty="0">
                <a:solidFill>
                  <a:srgbClr val="098658"/>
                </a:solidFill>
                <a:effectLst/>
                <a:latin typeface="Consolas" panose="020B0609020204030204" pitchFamily="49" charset="0"/>
              </a:rPr>
              <a:t>0</a:t>
            </a:r>
            <a:endParaRPr lang="en-US" sz="1200" b="0" dirty="0">
              <a:solidFill>
                <a:srgbClr val="3B3B3B"/>
              </a:solidFill>
              <a:effectLst/>
              <a:latin typeface="Consolas" panose="020B0609020204030204" pitchFamily="49" charset="0"/>
            </a:endParaRPr>
          </a:p>
          <a:p>
            <a:r>
              <a:rPr lang="en-US" sz="1200" b="0" dirty="0">
                <a:solidFill>
                  <a:srgbClr val="3B3B3B"/>
                </a:solidFill>
                <a:effectLst/>
                <a:latin typeface="Consolas" panose="020B0609020204030204" pitchFamily="49" charset="0"/>
              </a:rPr>
              <a:t>words</a:t>
            </a:r>
            <a:r>
              <a:rPr lang="en-US" sz="1200" b="0" dirty="0">
                <a:solidFill>
                  <a:srgbClr val="000000"/>
                </a:solidFill>
                <a:effectLst/>
                <a:latin typeface="Consolas" panose="020B0609020204030204" pitchFamily="49" charset="0"/>
              </a:rPr>
              <a:t>=</a:t>
            </a:r>
            <a:r>
              <a:rPr lang="en-US" sz="1200" b="0" dirty="0" err="1">
                <a:solidFill>
                  <a:srgbClr val="3B3B3B"/>
                </a:solidFill>
                <a:effectLst/>
                <a:latin typeface="Consolas" panose="020B0609020204030204" pitchFamily="49" charset="0"/>
              </a:rPr>
              <a:t>s.split</a:t>
            </a:r>
            <a:r>
              <a:rPr lang="en-US" sz="1200" b="0" dirty="0">
                <a:solidFill>
                  <a:srgbClr val="3B3B3B"/>
                </a:solidFill>
                <a:effectLst/>
                <a:latin typeface="Consolas" panose="020B0609020204030204" pitchFamily="49" charset="0"/>
              </a:rPr>
              <a:t>() </a:t>
            </a:r>
          </a:p>
          <a:p>
            <a:r>
              <a:rPr lang="en-US" sz="1200" b="0" dirty="0">
                <a:solidFill>
                  <a:srgbClr val="795E26"/>
                </a:solidFill>
                <a:effectLst/>
                <a:latin typeface="Consolas" panose="020B0609020204030204" pitchFamily="49" charset="0"/>
              </a:rPr>
              <a:t>print</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"Total length is:"</a:t>
            </a:r>
            <a:r>
              <a:rPr lang="en-US" sz="1200" b="0" dirty="0">
                <a:solidFill>
                  <a:srgbClr val="3B3B3B"/>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len</a:t>
            </a:r>
            <a:r>
              <a:rPr lang="en-US" sz="1200" b="0" dirty="0">
                <a:solidFill>
                  <a:srgbClr val="3B3B3B"/>
                </a:solidFill>
                <a:effectLst/>
                <a:latin typeface="Consolas" panose="020B0609020204030204" pitchFamily="49" charset="0"/>
              </a:rPr>
              <a:t>(words))</a:t>
            </a:r>
          </a:p>
          <a:p>
            <a:r>
              <a:rPr lang="en-US" sz="1200" b="0" dirty="0">
                <a:solidFill>
                  <a:srgbClr val="AF00DB"/>
                </a:solidFill>
                <a:effectLst/>
                <a:latin typeface="Consolas" panose="020B0609020204030204" pitchFamily="49" charset="0"/>
              </a:rPr>
              <a:t>for</a:t>
            </a:r>
            <a:r>
              <a:rPr lang="en-US" sz="1200" b="0" dirty="0">
                <a:solidFill>
                  <a:srgbClr val="3B3B3B"/>
                </a:solidFill>
                <a:effectLst/>
                <a:latin typeface="Consolas" panose="020B0609020204030204" pitchFamily="49" charset="0"/>
              </a:rPr>
              <a:t> word </a:t>
            </a:r>
            <a:r>
              <a:rPr lang="en-US" sz="1200" b="0" dirty="0">
                <a:solidFill>
                  <a:srgbClr val="AF00DB"/>
                </a:solidFill>
                <a:effectLst/>
                <a:latin typeface="Consolas" panose="020B0609020204030204" pitchFamily="49" charset="0"/>
              </a:rPr>
              <a:t>in</a:t>
            </a:r>
            <a:r>
              <a:rPr lang="en-US" sz="1200" b="0" dirty="0">
                <a:solidFill>
                  <a:srgbClr val="3B3B3B"/>
                </a:solidFill>
                <a:effectLst/>
                <a:latin typeface="Consolas" panose="020B0609020204030204" pitchFamily="49" charset="0"/>
              </a:rPr>
              <a:t> words:</a:t>
            </a:r>
          </a:p>
          <a:p>
            <a:br>
              <a:rPr lang="en-US" sz="1200" b="0" dirty="0">
                <a:solidFill>
                  <a:srgbClr val="3B3B3B"/>
                </a:solidFill>
                <a:effectLst/>
                <a:latin typeface="Consolas" panose="020B0609020204030204" pitchFamily="49" charset="0"/>
              </a:rPr>
            </a:br>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if</a:t>
            </a:r>
            <a:r>
              <a:rPr lang="en-US" sz="1200" b="0" dirty="0">
                <a:solidFill>
                  <a:srgbClr val="3B3B3B"/>
                </a:solidFill>
                <a:effectLst/>
                <a:latin typeface="Consolas" panose="020B0609020204030204" pitchFamily="49" charset="0"/>
              </a:rPr>
              <a:t> </a:t>
            </a:r>
            <a:r>
              <a:rPr lang="en-US" sz="1200" b="0" dirty="0" err="1">
                <a:solidFill>
                  <a:srgbClr val="3B3B3B"/>
                </a:solidFill>
                <a:effectLst/>
                <a:latin typeface="Consolas" panose="020B0609020204030204" pitchFamily="49" charset="0"/>
              </a:rPr>
              <a:t>word.startswith</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The"</a:t>
            </a:r>
            <a:r>
              <a:rPr lang="en-US" sz="1200" b="0" dirty="0" err="1">
                <a:solidFill>
                  <a:srgbClr val="3B3B3B"/>
                </a:solidFill>
                <a:effectLst/>
                <a:latin typeface="Consolas" panose="020B0609020204030204" pitchFamily="49" charset="0"/>
              </a:rPr>
              <a:t>.lower</a:t>
            </a:r>
            <a:r>
              <a:rPr lang="en-US" sz="1200" b="0" dirty="0">
                <a:solidFill>
                  <a:srgbClr val="3B3B3B"/>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True</a:t>
            </a:r>
            <a:r>
              <a:rPr lang="en-US" sz="1200" b="0" dirty="0">
                <a:solidFill>
                  <a:srgbClr val="3B3B3B"/>
                </a:solidFill>
                <a:effectLst/>
                <a:latin typeface="Consolas" panose="020B0609020204030204" pitchFamily="49" charset="0"/>
              </a:rPr>
              <a:t> </a:t>
            </a:r>
            <a:r>
              <a:rPr lang="en-US" sz="1200" b="0" dirty="0">
                <a:solidFill>
                  <a:srgbClr val="0000FF"/>
                </a:solidFill>
                <a:effectLst/>
                <a:latin typeface="Consolas" panose="020B0609020204030204" pitchFamily="49" charset="0"/>
              </a:rPr>
              <a:t>and</a:t>
            </a:r>
            <a:r>
              <a:rPr lang="en-US" sz="1200" b="0" dirty="0">
                <a:solidFill>
                  <a:srgbClr val="3B3B3B"/>
                </a:solidFill>
                <a:effectLst/>
                <a:latin typeface="Consolas" panose="020B0609020204030204" pitchFamily="49" charset="0"/>
              </a:rPr>
              <a:t> </a:t>
            </a:r>
            <a:r>
              <a:rPr lang="en-US" sz="1200" b="0" dirty="0" err="1">
                <a:solidFill>
                  <a:srgbClr val="3B3B3B"/>
                </a:solidFill>
                <a:effectLst/>
                <a:latin typeface="Consolas" panose="020B0609020204030204" pitchFamily="49" charset="0"/>
              </a:rPr>
              <a:t>word.startswith</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"the"</a:t>
            </a:r>
            <a:r>
              <a:rPr lang="en-US" sz="1200" b="0" dirty="0">
                <a:solidFill>
                  <a:srgbClr val="3B3B3B"/>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True</a:t>
            </a:r>
            <a:r>
              <a:rPr lang="en-US" sz="1200" b="0" dirty="0">
                <a:solidFill>
                  <a:srgbClr val="3B3B3B"/>
                </a:solidFill>
                <a:effectLst/>
                <a:latin typeface="Consolas" panose="020B0609020204030204" pitchFamily="49" charset="0"/>
              </a:rPr>
              <a:t>  :</a:t>
            </a:r>
          </a:p>
          <a:p>
            <a:r>
              <a:rPr lang="en-US" sz="1200" b="0" dirty="0">
                <a:solidFill>
                  <a:srgbClr val="3B3B3B"/>
                </a:solidFill>
                <a:effectLst/>
                <a:latin typeface="Consolas" panose="020B0609020204030204" pitchFamily="49" charset="0"/>
              </a:rPr>
              <a:t>        count</a:t>
            </a:r>
            <a:r>
              <a:rPr lang="en-US" sz="1200" b="0" dirty="0">
                <a:solidFill>
                  <a:srgbClr val="000000"/>
                </a:solidFill>
                <a:effectLst/>
                <a:latin typeface="Consolas" panose="020B0609020204030204" pitchFamily="49" charset="0"/>
              </a:rPr>
              <a:t>+=</a:t>
            </a:r>
            <a:r>
              <a:rPr lang="en-US" sz="1200" b="0" dirty="0">
                <a:solidFill>
                  <a:srgbClr val="098658"/>
                </a:solidFill>
                <a:effectLst/>
                <a:latin typeface="Consolas" panose="020B0609020204030204" pitchFamily="49" charset="0"/>
              </a:rPr>
              <a:t>1</a:t>
            </a:r>
            <a:endParaRPr lang="en-US" sz="1200" b="0" dirty="0">
              <a:solidFill>
                <a:srgbClr val="3B3B3B"/>
              </a:solidFill>
              <a:effectLst/>
              <a:latin typeface="Consolas" panose="020B0609020204030204" pitchFamily="49" charset="0"/>
            </a:endParaRPr>
          </a:p>
          <a:p>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if</a:t>
            </a:r>
            <a:r>
              <a:rPr lang="en-US" sz="1200" b="0" dirty="0">
                <a:solidFill>
                  <a:srgbClr val="3B3B3B"/>
                </a:solidFill>
                <a:effectLst/>
                <a:latin typeface="Consolas" panose="020B0609020204030204" pitchFamily="49" charset="0"/>
              </a:rPr>
              <a:t> </a:t>
            </a:r>
            <a:r>
              <a:rPr lang="en-US" sz="1200" b="0" dirty="0" err="1">
                <a:solidFill>
                  <a:srgbClr val="3B3B3B"/>
                </a:solidFill>
                <a:effectLst/>
                <a:latin typeface="Consolas" panose="020B0609020204030204" pitchFamily="49" charset="0"/>
              </a:rPr>
              <a:t>word.startswith</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To"</a:t>
            </a:r>
            <a:r>
              <a:rPr lang="en-US" sz="1200" b="0" dirty="0" err="1">
                <a:solidFill>
                  <a:srgbClr val="3B3B3B"/>
                </a:solidFill>
                <a:effectLst/>
                <a:latin typeface="Consolas" panose="020B0609020204030204" pitchFamily="49" charset="0"/>
              </a:rPr>
              <a:t>.lower</a:t>
            </a:r>
            <a:r>
              <a:rPr lang="en-US" sz="1200" b="0" dirty="0">
                <a:solidFill>
                  <a:srgbClr val="3B3B3B"/>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True</a:t>
            </a:r>
            <a:r>
              <a:rPr lang="en-US" sz="1200" b="0" dirty="0">
                <a:solidFill>
                  <a:srgbClr val="3B3B3B"/>
                </a:solidFill>
                <a:effectLst/>
                <a:latin typeface="Consolas" panose="020B0609020204030204" pitchFamily="49" charset="0"/>
              </a:rPr>
              <a:t> </a:t>
            </a:r>
            <a:r>
              <a:rPr lang="en-US" sz="1200" b="0" dirty="0">
                <a:solidFill>
                  <a:srgbClr val="0000FF"/>
                </a:solidFill>
                <a:effectLst/>
                <a:latin typeface="Consolas" panose="020B0609020204030204" pitchFamily="49" charset="0"/>
              </a:rPr>
              <a:t>and</a:t>
            </a:r>
            <a:r>
              <a:rPr lang="en-US" sz="1200" b="0" dirty="0">
                <a:solidFill>
                  <a:srgbClr val="3B3B3B"/>
                </a:solidFill>
                <a:effectLst/>
                <a:latin typeface="Consolas" panose="020B0609020204030204" pitchFamily="49" charset="0"/>
              </a:rPr>
              <a:t> </a:t>
            </a:r>
            <a:r>
              <a:rPr lang="en-US" sz="1200" b="0" dirty="0" err="1">
                <a:solidFill>
                  <a:srgbClr val="3B3B3B"/>
                </a:solidFill>
                <a:effectLst/>
                <a:latin typeface="Consolas" panose="020B0609020204030204" pitchFamily="49" charset="0"/>
              </a:rPr>
              <a:t>word.startswith</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"to"</a:t>
            </a:r>
            <a:r>
              <a:rPr lang="en-US" sz="1200" b="0" dirty="0">
                <a:solidFill>
                  <a:srgbClr val="3B3B3B"/>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True</a:t>
            </a:r>
            <a:r>
              <a:rPr lang="en-US" sz="1200" b="0" dirty="0">
                <a:solidFill>
                  <a:srgbClr val="3B3B3B"/>
                </a:solidFill>
                <a:effectLst/>
                <a:latin typeface="Consolas" panose="020B0609020204030204" pitchFamily="49" charset="0"/>
              </a:rPr>
              <a:t>: </a:t>
            </a:r>
          </a:p>
          <a:p>
            <a:r>
              <a:rPr lang="en-US" sz="1200" b="0" dirty="0">
                <a:solidFill>
                  <a:srgbClr val="3B3B3B"/>
                </a:solidFill>
                <a:effectLst/>
                <a:latin typeface="Consolas" panose="020B0609020204030204" pitchFamily="49" charset="0"/>
              </a:rPr>
              <a:t>        count1</a:t>
            </a:r>
            <a:r>
              <a:rPr lang="en-US" sz="1200" b="0" dirty="0">
                <a:solidFill>
                  <a:srgbClr val="000000"/>
                </a:solidFill>
                <a:effectLst/>
                <a:latin typeface="Consolas" panose="020B0609020204030204" pitchFamily="49" charset="0"/>
              </a:rPr>
              <a:t>+=</a:t>
            </a:r>
            <a:r>
              <a:rPr lang="en-US" sz="1200" b="0" dirty="0">
                <a:solidFill>
                  <a:srgbClr val="098658"/>
                </a:solidFill>
                <a:effectLst/>
                <a:latin typeface="Consolas" panose="020B0609020204030204" pitchFamily="49" charset="0"/>
              </a:rPr>
              <a:t>1</a:t>
            </a:r>
            <a:endParaRPr lang="en-US" sz="1200" b="0" dirty="0">
              <a:solidFill>
                <a:srgbClr val="3B3B3B"/>
              </a:solidFill>
              <a:effectLst/>
              <a:latin typeface="Consolas" panose="020B0609020204030204" pitchFamily="49" charset="0"/>
            </a:endParaRPr>
          </a:p>
          <a:p>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if</a:t>
            </a:r>
            <a:r>
              <a:rPr lang="en-US" sz="1200" b="0" dirty="0">
                <a:solidFill>
                  <a:srgbClr val="3B3B3B"/>
                </a:solidFill>
                <a:effectLst/>
                <a:latin typeface="Consolas" panose="020B0609020204030204" pitchFamily="49" charset="0"/>
              </a:rPr>
              <a:t> </a:t>
            </a:r>
            <a:r>
              <a:rPr lang="en-US" sz="1200" b="0" dirty="0" err="1">
                <a:solidFill>
                  <a:srgbClr val="3B3B3B"/>
                </a:solidFill>
                <a:effectLst/>
                <a:latin typeface="Consolas" panose="020B0609020204030204" pitchFamily="49" charset="0"/>
              </a:rPr>
              <a:t>word.startswith</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Of"</a:t>
            </a:r>
            <a:r>
              <a:rPr lang="en-US" sz="1200" b="0" dirty="0" err="1">
                <a:solidFill>
                  <a:srgbClr val="3B3B3B"/>
                </a:solidFill>
                <a:effectLst/>
                <a:latin typeface="Consolas" panose="020B0609020204030204" pitchFamily="49" charset="0"/>
              </a:rPr>
              <a:t>.lower</a:t>
            </a:r>
            <a:r>
              <a:rPr lang="en-US" sz="1200" b="0" dirty="0">
                <a:solidFill>
                  <a:srgbClr val="3B3B3B"/>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True</a:t>
            </a:r>
            <a:r>
              <a:rPr lang="en-US" sz="1200" b="0" dirty="0">
                <a:solidFill>
                  <a:srgbClr val="3B3B3B"/>
                </a:solidFill>
                <a:effectLst/>
                <a:latin typeface="Consolas" panose="020B0609020204030204" pitchFamily="49" charset="0"/>
              </a:rPr>
              <a:t> </a:t>
            </a:r>
            <a:r>
              <a:rPr lang="en-US" sz="1200" b="0" dirty="0">
                <a:solidFill>
                  <a:srgbClr val="0000FF"/>
                </a:solidFill>
                <a:effectLst/>
                <a:latin typeface="Consolas" panose="020B0609020204030204" pitchFamily="49" charset="0"/>
              </a:rPr>
              <a:t>and</a:t>
            </a:r>
            <a:r>
              <a:rPr lang="en-US" sz="1200" b="0" dirty="0">
                <a:solidFill>
                  <a:srgbClr val="3B3B3B"/>
                </a:solidFill>
                <a:effectLst/>
                <a:latin typeface="Consolas" panose="020B0609020204030204" pitchFamily="49" charset="0"/>
              </a:rPr>
              <a:t> </a:t>
            </a:r>
            <a:r>
              <a:rPr lang="en-US" sz="1200" b="0" dirty="0" err="1">
                <a:solidFill>
                  <a:srgbClr val="3B3B3B"/>
                </a:solidFill>
                <a:effectLst/>
                <a:latin typeface="Consolas" panose="020B0609020204030204" pitchFamily="49" charset="0"/>
              </a:rPr>
              <a:t>word.startswith</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"of"</a:t>
            </a:r>
            <a:r>
              <a:rPr lang="en-US" sz="1200" b="0" dirty="0">
                <a:solidFill>
                  <a:srgbClr val="3B3B3B"/>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True</a:t>
            </a:r>
            <a:r>
              <a:rPr lang="en-US" sz="1200" b="0" dirty="0">
                <a:solidFill>
                  <a:srgbClr val="3B3B3B"/>
                </a:solidFill>
                <a:effectLst/>
                <a:latin typeface="Consolas" panose="020B0609020204030204" pitchFamily="49" charset="0"/>
              </a:rPr>
              <a:t>: </a:t>
            </a:r>
          </a:p>
          <a:p>
            <a:r>
              <a:rPr lang="en-US" sz="1200" b="0" dirty="0">
                <a:solidFill>
                  <a:srgbClr val="3B3B3B"/>
                </a:solidFill>
                <a:effectLst/>
                <a:latin typeface="Consolas" panose="020B0609020204030204" pitchFamily="49" charset="0"/>
              </a:rPr>
              <a:t>        count2</a:t>
            </a:r>
            <a:r>
              <a:rPr lang="en-US" sz="1200" b="0" dirty="0">
                <a:solidFill>
                  <a:srgbClr val="000000"/>
                </a:solidFill>
                <a:effectLst/>
                <a:latin typeface="Consolas" panose="020B0609020204030204" pitchFamily="49" charset="0"/>
              </a:rPr>
              <a:t>+=</a:t>
            </a:r>
            <a:r>
              <a:rPr lang="en-US" sz="1200" b="0" dirty="0">
                <a:solidFill>
                  <a:srgbClr val="098658"/>
                </a:solidFill>
                <a:effectLst/>
                <a:latin typeface="Consolas" panose="020B0609020204030204" pitchFamily="49" charset="0"/>
              </a:rPr>
              <a:t>1</a:t>
            </a:r>
            <a:endParaRPr lang="en-US" sz="1200" b="0" dirty="0">
              <a:solidFill>
                <a:srgbClr val="3B3B3B"/>
              </a:solidFill>
              <a:effectLst/>
              <a:latin typeface="Consolas" panose="020B0609020204030204" pitchFamily="49" charset="0"/>
            </a:endParaRPr>
          </a:p>
          <a:p>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if</a:t>
            </a:r>
            <a:r>
              <a:rPr lang="en-US" sz="1200" b="0" dirty="0">
                <a:solidFill>
                  <a:srgbClr val="3B3B3B"/>
                </a:solidFill>
                <a:effectLst/>
                <a:latin typeface="Consolas" panose="020B0609020204030204" pitchFamily="49" charset="0"/>
              </a:rPr>
              <a:t> </a:t>
            </a:r>
            <a:r>
              <a:rPr lang="en-US" sz="1200" b="0" dirty="0" err="1">
                <a:solidFill>
                  <a:srgbClr val="3B3B3B"/>
                </a:solidFill>
                <a:effectLst/>
                <a:latin typeface="Consolas" panose="020B0609020204030204" pitchFamily="49" charset="0"/>
              </a:rPr>
              <a:t>word.startswith</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A"</a:t>
            </a:r>
            <a:r>
              <a:rPr lang="en-US" sz="1200" b="0" dirty="0" err="1">
                <a:solidFill>
                  <a:srgbClr val="3B3B3B"/>
                </a:solidFill>
                <a:effectLst/>
                <a:latin typeface="Consolas" panose="020B0609020204030204" pitchFamily="49" charset="0"/>
              </a:rPr>
              <a:t>.lower</a:t>
            </a:r>
            <a:r>
              <a:rPr lang="en-US" sz="1200" b="0" dirty="0">
                <a:solidFill>
                  <a:srgbClr val="3B3B3B"/>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True</a:t>
            </a:r>
            <a:r>
              <a:rPr lang="en-US" sz="1200" b="0" dirty="0">
                <a:solidFill>
                  <a:srgbClr val="3B3B3B"/>
                </a:solidFill>
                <a:effectLst/>
                <a:latin typeface="Consolas" panose="020B0609020204030204" pitchFamily="49" charset="0"/>
              </a:rPr>
              <a:t> </a:t>
            </a:r>
            <a:r>
              <a:rPr lang="en-US" sz="1200" b="0" dirty="0">
                <a:solidFill>
                  <a:srgbClr val="0000FF"/>
                </a:solidFill>
                <a:effectLst/>
                <a:latin typeface="Consolas" panose="020B0609020204030204" pitchFamily="49" charset="0"/>
              </a:rPr>
              <a:t>and</a:t>
            </a:r>
            <a:r>
              <a:rPr lang="en-US" sz="1200" b="0" dirty="0">
                <a:solidFill>
                  <a:srgbClr val="3B3B3B"/>
                </a:solidFill>
                <a:effectLst/>
                <a:latin typeface="Consolas" panose="020B0609020204030204" pitchFamily="49" charset="0"/>
              </a:rPr>
              <a:t> </a:t>
            </a:r>
            <a:r>
              <a:rPr lang="en-US" sz="1200" b="0" dirty="0" err="1">
                <a:solidFill>
                  <a:srgbClr val="3B3B3B"/>
                </a:solidFill>
                <a:effectLst/>
                <a:latin typeface="Consolas" panose="020B0609020204030204" pitchFamily="49" charset="0"/>
              </a:rPr>
              <a:t>word.startswith</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"a"</a:t>
            </a:r>
            <a:r>
              <a:rPr lang="en-US" sz="1200" b="0" dirty="0">
                <a:solidFill>
                  <a:srgbClr val="3B3B3B"/>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True</a:t>
            </a:r>
            <a:r>
              <a:rPr lang="en-US" sz="1200" b="0" dirty="0">
                <a:solidFill>
                  <a:srgbClr val="3B3B3B"/>
                </a:solidFill>
                <a:effectLst/>
                <a:latin typeface="Consolas" panose="020B0609020204030204" pitchFamily="49" charset="0"/>
              </a:rPr>
              <a:t>: </a:t>
            </a:r>
          </a:p>
          <a:p>
            <a:r>
              <a:rPr lang="en-US" sz="1200" b="0" dirty="0">
                <a:solidFill>
                  <a:srgbClr val="3B3B3B"/>
                </a:solidFill>
                <a:effectLst/>
                <a:latin typeface="Consolas" panose="020B0609020204030204" pitchFamily="49" charset="0"/>
              </a:rPr>
              <a:t>        count3</a:t>
            </a:r>
            <a:r>
              <a:rPr lang="en-US" sz="1200" b="0" dirty="0">
                <a:solidFill>
                  <a:srgbClr val="000000"/>
                </a:solidFill>
                <a:effectLst/>
                <a:latin typeface="Consolas" panose="020B0609020204030204" pitchFamily="49" charset="0"/>
              </a:rPr>
              <a:t>+=</a:t>
            </a:r>
            <a:r>
              <a:rPr lang="en-US" sz="1200" b="0" dirty="0">
                <a:solidFill>
                  <a:srgbClr val="098658"/>
                </a:solidFill>
                <a:effectLst/>
                <a:latin typeface="Consolas" panose="020B0609020204030204" pitchFamily="49" charset="0"/>
              </a:rPr>
              <a:t>1</a:t>
            </a:r>
            <a:endParaRPr lang="en-US" sz="1200" b="0" dirty="0">
              <a:solidFill>
                <a:srgbClr val="3B3B3B"/>
              </a:solidFill>
              <a:effectLst/>
              <a:latin typeface="Consolas" panose="020B0609020204030204" pitchFamily="49" charset="0"/>
            </a:endParaRPr>
          </a:p>
          <a:p>
            <a:endParaRPr lang="en-US" sz="1200" b="0" dirty="0">
              <a:solidFill>
                <a:srgbClr val="3B3B3B"/>
              </a:solidFill>
              <a:effectLst/>
              <a:latin typeface="Consolas" panose="020B0609020204030204" pitchFamily="49" charset="0"/>
            </a:endParaRPr>
          </a:p>
          <a:p>
            <a:br>
              <a:rPr lang="en-US" sz="1200" b="0" dirty="0">
                <a:solidFill>
                  <a:srgbClr val="3B3B3B"/>
                </a:solidFill>
                <a:effectLst/>
                <a:latin typeface="Consolas" panose="020B0609020204030204" pitchFamily="49" charset="0"/>
              </a:rPr>
            </a:br>
            <a:r>
              <a:rPr lang="en-US" sz="1200" b="0" dirty="0">
                <a:solidFill>
                  <a:srgbClr val="795E26"/>
                </a:solidFill>
                <a:effectLst/>
                <a:latin typeface="Consolas" panose="020B0609020204030204" pitchFamily="49" charset="0"/>
              </a:rPr>
              <a:t>print</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"Words start with 'The' and 'the' </a:t>
            </a:r>
            <a:r>
              <a:rPr lang="en-US" sz="1200" b="0" dirty="0" err="1">
                <a:solidFill>
                  <a:srgbClr val="A31515"/>
                </a:solidFill>
                <a:effectLst/>
                <a:latin typeface="Consolas" panose="020B0609020204030204" pitchFamily="49" charset="0"/>
              </a:rPr>
              <a:t>is:"</a:t>
            </a:r>
            <a:r>
              <a:rPr lang="en-US" sz="1200" b="0" dirty="0" err="1">
                <a:solidFill>
                  <a:srgbClr val="3B3B3B"/>
                </a:solidFill>
                <a:effectLst/>
                <a:latin typeface="Consolas" panose="020B0609020204030204" pitchFamily="49" charset="0"/>
              </a:rPr>
              <a:t>,count</a:t>
            </a:r>
            <a:r>
              <a:rPr lang="en-US" sz="1200" b="0" dirty="0">
                <a:solidFill>
                  <a:srgbClr val="3B3B3B"/>
                </a:solidFill>
                <a:effectLst/>
                <a:latin typeface="Consolas" panose="020B0609020204030204" pitchFamily="49" charset="0"/>
              </a:rPr>
              <a:t>)</a:t>
            </a:r>
          </a:p>
          <a:p>
            <a:r>
              <a:rPr lang="en-US" sz="1200" b="0" dirty="0">
                <a:solidFill>
                  <a:srgbClr val="795E26"/>
                </a:solidFill>
                <a:effectLst/>
                <a:latin typeface="Consolas" panose="020B0609020204030204" pitchFamily="49" charset="0"/>
              </a:rPr>
              <a:t>print</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"Words start with 'To' and 'to' is:"</a:t>
            </a:r>
            <a:r>
              <a:rPr lang="en-US" sz="1200" b="0" dirty="0">
                <a:solidFill>
                  <a:srgbClr val="3B3B3B"/>
                </a:solidFill>
                <a:effectLst/>
                <a:latin typeface="Consolas" panose="020B0609020204030204" pitchFamily="49" charset="0"/>
              </a:rPr>
              <a:t>,count1)</a:t>
            </a:r>
          </a:p>
          <a:p>
            <a:r>
              <a:rPr lang="en-US" sz="1200" b="0" dirty="0">
                <a:solidFill>
                  <a:srgbClr val="795E26"/>
                </a:solidFill>
                <a:effectLst/>
                <a:latin typeface="Consolas" panose="020B0609020204030204" pitchFamily="49" charset="0"/>
              </a:rPr>
              <a:t>print</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"Words start with 'Of' and 'of' is:"</a:t>
            </a:r>
            <a:r>
              <a:rPr lang="en-US" sz="1200" b="0" dirty="0">
                <a:solidFill>
                  <a:srgbClr val="3B3B3B"/>
                </a:solidFill>
                <a:effectLst/>
                <a:latin typeface="Consolas" panose="020B0609020204030204" pitchFamily="49" charset="0"/>
              </a:rPr>
              <a:t>,count2)</a:t>
            </a:r>
          </a:p>
          <a:p>
            <a:r>
              <a:rPr lang="en-US" sz="1200" b="0" dirty="0">
                <a:solidFill>
                  <a:srgbClr val="795E26"/>
                </a:solidFill>
                <a:effectLst/>
                <a:latin typeface="Consolas" panose="020B0609020204030204" pitchFamily="49" charset="0"/>
              </a:rPr>
              <a:t>print</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"Words start with 'A' and 'a' is:"</a:t>
            </a:r>
            <a:r>
              <a:rPr lang="en-US" sz="1200" b="0" dirty="0">
                <a:solidFill>
                  <a:srgbClr val="3B3B3B"/>
                </a:solidFill>
                <a:effectLst/>
                <a:latin typeface="Consolas" panose="020B0609020204030204" pitchFamily="49" charset="0"/>
              </a:rPr>
              <a:t>,count3)</a:t>
            </a:r>
          </a:p>
        </p:txBody>
      </p:sp>
      <p:sp>
        <p:nvSpPr>
          <p:cNvPr id="16" name="TextBox 15">
            <a:extLst>
              <a:ext uri="{FF2B5EF4-FFF2-40B4-BE49-F238E27FC236}">
                <a16:creationId xmlns:a16="http://schemas.microsoft.com/office/drawing/2014/main" id="{3B504D02-B8B7-F410-D12B-DC482955304A}"/>
              </a:ext>
            </a:extLst>
          </p:cNvPr>
          <p:cNvSpPr txBox="1"/>
          <p:nvPr/>
        </p:nvSpPr>
        <p:spPr>
          <a:xfrm>
            <a:off x="345440" y="1522346"/>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Code</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332CAA64-C54E-5B13-063C-E016BCB3317D}"/>
              </a:ext>
            </a:extLst>
          </p:cNvPr>
          <p:cNvSpPr/>
          <p:nvPr/>
        </p:nvSpPr>
        <p:spPr>
          <a:xfrm>
            <a:off x="383539" y="8044520"/>
            <a:ext cx="4448655" cy="1381977"/>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B850C8-B22D-A0ED-9906-B781C53E7836}"/>
              </a:ext>
            </a:extLst>
          </p:cNvPr>
          <p:cNvSpPr txBox="1"/>
          <p:nvPr/>
        </p:nvSpPr>
        <p:spPr>
          <a:xfrm>
            <a:off x="463826" y="8129871"/>
            <a:ext cx="3592880" cy="1200329"/>
          </a:xfrm>
          <a:prstGeom prst="rect">
            <a:avLst/>
          </a:prstGeom>
          <a:noFill/>
        </p:spPr>
        <p:txBody>
          <a:bodyPr wrap="square" rtlCol="0">
            <a:spAutoFit/>
          </a:bodyPr>
          <a:lstStyle/>
          <a:p>
            <a:r>
              <a:rPr lang="en-US" sz="1200" b="0" i="0" dirty="0">
                <a:solidFill>
                  <a:srgbClr val="3B3B3B"/>
                </a:solidFill>
                <a:effectLst/>
                <a:latin typeface="Consolas" panose="020B0609020204030204" pitchFamily="49" charset="0"/>
              </a:rPr>
              <a:t>Total length is: 61</a:t>
            </a:r>
          </a:p>
          <a:p>
            <a:endParaRPr lang="en-US" sz="1200" b="0" i="0" dirty="0">
              <a:solidFill>
                <a:srgbClr val="3B3B3B"/>
              </a:solidFill>
              <a:effectLst/>
              <a:latin typeface="Consolas" panose="020B0609020204030204" pitchFamily="49" charset="0"/>
            </a:endParaRPr>
          </a:p>
          <a:p>
            <a:r>
              <a:rPr lang="en-US" sz="1200" b="0" i="0" dirty="0">
                <a:solidFill>
                  <a:srgbClr val="3B3B3B"/>
                </a:solidFill>
                <a:effectLst/>
                <a:latin typeface="Consolas" panose="020B0609020204030204" pitchFamily="49" charset="0"/>
              </a:rPr>
              <a:t>Words start with 'The' and 'the' is: 3</a:t>
            </a:r>
          </a:p>
          <a:p>
            <a:r>
              <a:rPr lang="en-US" sz="1200" b="0" i="0" dirty="0">
                <a:solidFill>
                  <a:srgbClr val="3B3B3B"/>
                </a:solidFill>
                <a:effectLst/>
                <a:latin typeface="Consolas" panose="020B0609020204030204" pitchFamily="49" charset="0"/>
              </a:rPr>
              <a:t>Words start with 'To' and 'to' is: 3</a:t>
            </a:r>
          </a:p>
          <a:p>
            <a:r>
              <a:rPr lang="en-US" sz="1200" b="0" i="0" dirty="0">
                <a:solidFill>
                  <a:srgbClr val="3B3B3B"/>
                </a:solidFill>
                <a:effectLst/>
                <a:latin typeface="Consolas" panose="020B0609020204030204" pitchFamily="49" charset="0"/>
              </a:rPr>
              <a:t>Words start with 'Of' and 'of' is: 3</a:t>
            </a:r>
          </a:p>
          <a:p>
            <a:r>
              <a:rPr lang="en-US" sz="1200" b="0" i="0" dirty="0">
                <a:solidFill>
                  <a:srgbClr val="3B3B3B"/>
                </a:solidFill>
                <a:effectLst/>
                <a:latin typeface="Consolas" panose="020B0609020204030204" pitchFamily="49" charset="0"/>
              </a:rPr>
              <a:t>Words start with 'A' and 'a' is: 10</a:t>
            </a:r>
          </a:p>
        </p:txBody>
      </p:sp>
      <p:sp>
        <p:nvSpPr>
          <p:cNvPr id="17" name="TextBox 16">
            <a:extLst>
              <a:ext uri="{FF2B5EF4-FFF2-40B4-BE49-F238E27FC236}">
                <a16:creationId xmlns:a16="http://schemas.microsoft.com/office/drawing/2014/main" id="{C77F8667-9F73-6FFA-C17E-1ACA82CE2189}"/>
              </a:ext>
            </a:extLst>
          </p:cNvPr>
          <p:cNvSpPr txBox="1"/>
          <p:nvPr/>
        </p:nvSpPr>
        <p:spPr>
          <a:xfrm>
            <a:off x="287676" y="7711603"/>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560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p:txBody>
          <a:bodyPr/>
          <a:lstStyle/>
          <a:p>
            <a:r>
              <a:rPr lang="en-IN">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17</a:t>
            </a:fld>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341501-75E6-54D7-994A-ABE50794C56F}"/>
              </a:ext>
            </a:extLst>
          </p:cNvPr>
          <p:cNvSpPr txBox="1"/>
          <p:nvPr/>
        </p:nvSpPr>
        <p:spPr>
          <a:xfrm>
            <a:off x="383540" y="855468"/>
            <a:ext cx="5555673" cy="523220"/>
          </a:xfrm>
          <a:prstGeom prst="rect">
            <a:avLst/>
          </a:prstGeom>
          <a:noFill/>
        </p:spPr>
        <p:txBody>
          <a:bodyPr wrap="square" rtlCol="0">
            <a:spAutoFit/>
          </a:bodyPr>
          <a:lstStyle/>
          <a:p>
            <a:r>
              <a:rPr lang="en-US" sz="1400" b="1" i="0" dirty="0">
                <a:solidFill>
                  <a:srgbClr val="000000"/>
                </a:solidFill>
                <a:effectLst/>
                <a:latin typeface="Arial" panose="020B0604020202020204" pitchFamily="34" charset="0"/>
                <a:cs typeface="Arial" panose="020B0604020202020204" pitchFamily="34" charset="0"/>
              </a:rPr>
              <a:t>Write a program to read data from a text file Mydoc.txt, and display word which have maximum/minimum characters</a:t>
            </a:r>
            <a:endParaRPr lang="en-IN" sz="14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815691" y="464566"/>
            <a:ext cx="1524776" cy="307777"/>
          </a:xfrm>
          <a:prstGeom prst="rect">
            <a:avLst/>
          </a:prstGeom>
          <a:noFill/>
        </p:spPr>
        <p:txBody>
          <a:bodyPr wrap="none" rtlCol="0">
            <a:spAutoFit/>
          </a:bodyPr>
          <a:lstStyle/>
          <a:p>
            <a:r>
              <a:rPr lang="en-IN" sz="1400" b="1" dirty="0">
                <a:solidFill>
                  <a:schemeClr val="accent5">
                    <a:lumMod val="75000"/>
                  </a:schemeClr>
                </a:solidFill>
                <a:latin typeface="Arial" panose="020B0604020202020204" pitchFamily="34" charset="0"/>
                <a:cs typeface="Arial" panose="020B0604020202020204" pitchFamily="34" charset="0"/>
              </a:rPr>
              <a:t>Question no. 12</a:t>
            </a:r>
          </a:p>
        </p:txBody>
      </p:sp>
      <p:sp>
        <p:nvSpPr>
          <p:cNvPr id="5" name="Rectangle 4">
            <a:extLst>
              <a:ext uri="{FF2B5EF4-FFF2-40B4-BE49-F238E27FC236}">
                <a16:creationId xmlns:a16="http://schemas.microsoft.com/office/drawing/2014/main" id="{62BA2FB7-6EC7-236B-DCD4-ACDA07A15819}"/>
              </a:ext>
            </a:extLst>
          </p:cNvPr>
          <p:cNvSpPr/>
          <p:nvPr/>
        </p:nvSpPr>
        <p:spPr>
          <a:xfrm>
            <a:off x="383540" y="1793811"/>
            <a:ext cx="3718560" cy="4213289"/>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6565BAE-D5F4-D3C0-C2CD-6EF37CE03674}"/>
              </a:ext>
            </a:extLst>
          </p:cNvPr>
          <p:cNvSpPr txBox="1"/>
          <p:nvPr/>
        </p:nvSpPr>
        <p:spPr>
          <a:xfrm>
            <a:off x="503552" y="1953234"/>
            <a:ext cx="3789048" cy="3970318"/>
          </a:xfrm>
          <a:prstGeom prst="rect">
            <a:avLst/>
          </a:prstGeom>
          <a:noFill/>
        </p:spPr>
        <p:txBody>
          <a:bodyPr wrap="square" rtlCol="0">
            <a:spAutoFit/>
          </a:bodyPr>
          <a:lstStyle/>
          <a:p>
            <a:r>
              <a:rPr lang="en-IN" sz="1200" b="0" dirty="0">
                <a:solidFill>
                  <a:srgbClr val="3B3B3B"/>
                </a:solidFill>
                <a:effectLst/>
                <a:latin typeface="Consolas" panose="020B0609020204030204" pitchFamily="49" charset="0"/>
              </a:rPr>
              <a:t>f1</a:t>
            </a:r>
            <a:r>
              <a:rPr lang="en-IN" sz="1200" b="0" dirty="0">
                <a:solidFill>
                  <a:srgbClr val="000000"/>
                </a:solidFill>
                <a:effectLst/>
                <a:latin typeface="Consolas" panose="020B0609020204030204" pitchFamily="49" charset="0"/>
              </a:rPr>
              <a:t>=</a:t>
            </a:r>
            <a:r>
              <a:rPr lang="en-IN" sz="1200" b="0" dirty="0">
                <a:solidFill>
                  <a:srgbClr val="795E26"/>
                </a:solidFill>
                <a:effectLst/>
                <a:latin typeface="Consolas" panose="020B0609020204030204" pitchFamily="49" charset="0"/>
              </a:rPr>
              <a:t>open</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Mydoc.txt"</a:t>
            </a:r>
            <a:r>
              <a:rPr lang="en-IN" sz="1200" b="0" dirty="0" err="1">
                <a:solidFill>
                  <a:srgbClr val="3B3B3B"/>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"r</a:t>
            </a:r>
            <a:r>
              <a:rPr lang="en-IN" sz="1200" b="0" dirty="0">
                <a:solidFill>
                  <a:srgbClr val="A31515"/>
                </a:solidFill>
                <a:effectLst/>
                <a:latin typeface="Consolas" panose="020B0609020204030204" pitchFamily="49" charset="0"/>
              </a:rPr>
              <a:t>"</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s</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f1.read()</a:t>
            </a:r>
          </a:p>
          <a:p>
            <a:r>
              <a:rPr lang="en-IN" sz="1200" b="0" dirty="0">
                <a:solidFill>
                  <a:srgbClr val="3B3B3B"/>
                </a:solidFill>
                <a:effectLst/>
                <a:latin typeface="Consolas" panose="020B0609020204030204" pitchFamily="49" charset="0"/>
              </a:rPr>
              <a:t>words</a:t>
            </a:r>
            <a:r>
              <a:rPr lang="en-IN" sz="1200" b="0" dirty="0">
                <a:solidFill>
                  <a:srgbClr val="000000"/>
                </a:solidFill>
                <a:effectLst/>
                <a:latin typeface="Consolas" panose="020B0609020204030204" pitchFamily="49" charset="0"/>
              </a:rPr>
              <a:t>=</a:t>
            </a:r>
            <a:r>
              <a:rPr lang="en-IN" sz="1200" b="0" dirty="0" err="1">
                <a:solidFill>
                  <a:srgbClr val="3B3B3B"/>
                </a:solidFill>
                <a:effectLst/>
                <a:latin typeface="Consolas" panose="020B0609020204030204" pitchFamily="49" charset="0"/>
              </a:rPr>
              <a:t>s.split</a:t>
            </a:r>
            <a:r>
              <a:rPr lang="en-IN" sz="1200" b="0" dirty="0">
                <a:solidFill>
                  <a:srgbClr val="3B3B3B"/>
                </a:solidFill>
                <a:effectLst/>
                <a:latin typeface="Consolas" panose="020B0609020204030204" pitchFamily="49" charset="0"/>
              </a:rPr>
              <a:t>()</a:t>
            </a:r>
          </a:p>
          <a:p>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"Length ="</a:t>
            </a:r>
            <a:r>
              <a:rPr lang="en-IN" sz="1200" b="0" dirty="0">
                <a:solidFill>
                  <a:srgbClr val="3B3B3B"/>
                </a:solidFill>
                <a:effectLst/>
                <a:latin typeface="Consolas" panose="020B0609020204030204" pitchFamily="49" charset="0"/>
              </a:rPr>
              <a:t>,</a:t>
            </a:r>
            <a:r>
              <a:rPr lang="en-IN" sz="1200" b="0" dirty="0" err="1">
                <a:solidFill>
                  <a:srgbClr val="795E26"/>
                </a:solidFill>
                <a:effectLst/>
                <a:latin typeface="Consolas" panose="020B0609020204030204" pitchFamily="49" charset="0"/>
              </a:rPr>
              <a:t>len</a:t>
            </a:r>
            <a:r>
              <a:rPr lang="en-IN" sz="1200" b="0" dirty="0">
                <a:solidFill>
                  <a:srgbClr val="3B3B3B"/>
                </a:solidFill>
                <a:effectLst/>
                <a:latin typeface="Consolas" panose="020B0609020204030204" pitchFamily="49" charset="0"/>
              </a:rPr>
              <a:t>(words))</a:t>
            </a:r>
          </a:p>
          <a:p>
            <a:r>
              <a:rPr lang="en-IN" sz="1200" b="0" dirty="0" err="1">
                <a:solidFill>
                  <a:srgbClr val="3B3B3B"/>
                </a:solidFill>
                <a:effectLst/>
                <a:latin typeface="Consolas" panose="020B0609020204030204" pitchFamily="49" charset="0"/>
              </a:rPr>
              <a:t>maxC</a:t>
            </a:r>
            <a:r>
              <a:rPr lang="en-IN" sz="1200" b="0" dirty="0">
                <a:solidFill>
                  <a:srgbClr val="000000"/>
                </a:solidFill>
                <a:effectLst/>
                <a:latin typeface="Consolas" panose="020B0609020204030204" pitchFamily="49" charset="0"/>
              </a:rPr>
              <a:t>=</a:t>
            </a:r>
            <a:r>
              <a:rPr lang="en-IN" sz="1200" b="0" dirty="0" err="1">
                <a:solidFill>
                  <a:srgbClr val="795E26"/>
                </a:solidFill>
                <a:effectLst/>
                <a:latin typeface="Consolas" panose="020B0609020204030204" pitchFamily="49" charset="0"/>
              </a:rPr>
              <a:t>len</a:t>
            </a:r>
            <a:r>
              <a:rPr lang="en-IN" sz="1200" b="0" dirty="0">
                <a:solidFill>
                  <a:srgbClr val="3B3B3B"/>
                </a:solidFill>
                <a:effectLst/>
                <a:latin typeface="Consolas" panose="020B0609020204030204" pitchFamily="49" charset="0"/>
              </a:rPr>
              <a:t>(words[</a:t>
            </a:r>
            <a:r>
              <a:rPr lang="en-IN" sz="1200" b="0" dirty="0">
                <a:solidFill>
                  <a:srgbClr val="000000"/>
                </a:solidFill>
                <a:effectLst/>
                <a:latin typeface="Consolas" panose="020B0609020204030204" pitchFamily="49" charset="0"/>
              </a:rPr>
              <a:t>-</a:t>
            </a:r>
            <a:r>
              <a:rPr lang="en-IN" sz="1200" b="0" dirty="0">
                <a:solidFill>
                  <a:srgbClr val="098658"/>
                </a:solidFill>
                <a:effectLst/>
                <a:latin typeface="Consolas" panose="020B0609020204030204" pitchFamily="49" charset="0"/>
              </a:rPr>
              <a:t>1</a:t>
            </a:r>
            <a:r>
              <a:rPr lang="en-IN" sz="1200" b="0" dirty="0">
                <a:solidFill>
                  <a:srgbClr val="3B3B3B"/>
                </a:solidFill>
                <a:effectLst/>
                <a:latin typeface="Consolas" panose="020B0609020204030204" pitchFamily="49" charset="0"/>
              </a:rPr>
              <a:t>])</a:t>
            </a:r>
          </a:p>
          <a:p>
            <a:r>
              <a:rPr lang="en-IN" sz="1200" b="0" dirty="0" err="1">
                <a:solidFill>
                  <a:srgbClr val="3B3B3B"/>
                </a:solidFill>
                <a:effectLst/>
                <a:latin typeface="Consolas" panose="020B0609020204030204" pitchFamily="49" charset="0"/>
              </a:rPr>
              <a:t>minC</a:t>
            </a:r>
            <a:r>
              <a:rPr lang="en-IN" sz="1200" b="0" dirty="0">
                <a:solidFill>
                  <a:srgbClr val="000000"/>
                </a:solidFill>
                <a:effectLst/>
                <a:latin typeface="Consolas" panose="020B0609020204030204" pitchFamily="49" charset="0"/>
              </a:rPr>
              <a:t>=</a:t>
            </a:r>
            <a:r>
              <a:rPr lang="en-IN" sz="1200" b="0" dirty="0" err="1">
                <a:solidFill>
                  <a:srgbClr val="795E26"/>
                </a:solidFill>
                <a:effectLst/>
                <a:latin typeface="Consolas" panose="020B0609020204030204" pitchFamily="49" charset="0"/>
              </a:rPr>
              <a:t>len</a:t>
            </a:r>
            <a:r>
              <a:rPr lang="en-IN" sz="1200" b="0" dirty="0">
                <a:solidFill>
                  <a:srgbClr val="3B3B3B"/>
                </a:solidFill>
                <a:effectLst/>
                <a:latin typeface="Consolas" panose="020B0609020204030204" pitchFamily="49" charset="0"/>
              </a:rPr>
              <a:t>(words[</a:t>
            </a:r>
            <a:r>
              <a:rPr lang="en-IN" sz="1200" b="0" dirty="0">
                <a:solidFill>
                  <a:srgbClr val="098658"/>
                </a:solidFill>
                <a:effectLst/>
                <a:latin typeface="Consolas" panose="020B0609020204030204" pitchFamily="49" charset="0"/>
              </a:rPr>
              <a:t>0</a:t>
            </a:r>
            <a:r>
              <a:rPr lang="en-IN" sz="1200" b="0" dirty="0">
                <a:solidFill>
                  <a:srgbClr val="3B3B3B"/>
                </a:solidFill>
                <a:effectLst/>
                <a:latin typeface="Consolas" panose="020B0609020204030204" pitchFamily="49" charset="0"/>
              </a:rPr>
              <a:t>])</a:t>
            </a:r>
          </a:p>
          <a:p>
            <a:r>
              <a:rPr lang="en-IN" sz="1200" b="0" dirty="0" err="1">
                <a:solidFill>
                  <a:srgbClr val="3B3B3B"/>
                </a:solidFill>
                <a:effectLst/>
                <a:latin typeface="Consolas" panose="020B0609020204030204" pitchFamily="49" charset="0"/>
              </a:rPr>
              <a:t>minfinal</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endParaRPr lang="en-IN" sz="1200" b="0" dirty="0">
              <a:solidFill>
                <a:srgbClr val="3B3B3B"/>
              </a:solidFill>
              <a:effectLst/>
              <a:latin typeface="Consolas" panose="020B0609020204030204" pitchFamily="49" charset="0"/>
            </a:endParaRPr>
          </a:p>
          <a:p>
            <a:r>
              <a:rPr lang="en-IN" sz="1200" b="0" dirty="0" err="1">
                <a:solidFill>
                  <a:srgbClr val="3B3B3B"/>
                </a:solidFill>
                <a:effectLst/>
                <a:latin typeface="Consolas" panose="020B0609020204030204" pitchFamily="49" charset="0"/>
              </a:rPr>
              <a:t>maxfinal</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endParaRPr lang="en-IN" sz="1200" b="0" dirty="0">
              <a:solidFill>
                <a:srgbClr val="3B3B3B"/>
              </a:solidFill>
              <a:effectLst/>
              <a:latin typeface="Consolas" panose="020B0609020204030204" pitchFamily="49" charset="0"/>
            </a:endParaRPr>
          </a:p>
          <a:p>
            <a:r>
              <a:rPr lang="en-IN" sz="1200" b="0" dirty="0">
                <a:solidFill>
                  <a:srgbClr val="AF00DB"/>
                </a:solidFill>
                <a:effectLst/>
                <a:latin typeface="Consolas" panose="020B0609020204030204" pitchFamily="49" charset="0"/>
              </a:rPr>
              <a:t>for</a:t>
            </a:r>
            <a:r>
              <a:rPr lang="en-IN" sz="1200" b="0" dirty="0">
                <a:solidFill>
                  <a:srgbClr val="3B3B3B"/>
                </a:solidFill>
                <a:effectLst/>
                <a:latin typeface="Consolas" panose="020B0609020204030204" pitchFamily="49" charset="0"/>
              </a:rPr>
              <a:t> word </a:t>
            </a:r>
            <a:r>
              <a:rPr lang="en-IN" sz="1200" b="0" dirty="0">
                <a:solidFill>
                  <a:srgbClr val="AF00DB"/>
                </a:solidFill>
                <a:effectLst/>
                <a:latin typeface="Consolas" panose="020B0609020204030204" pitchFamily="49" charset="0"/>
              </a:rPr>
              <a:t>in</a:t>
            </a:r>
            <a:r>
              <a:rPr lang="en-IN" sz="1200" b="0" dirty="0">
                <a:solidFill>
                  <a:srgbClr val="3B3B3B"/>
                </a:solidFill>
                <a:effectLst/>
                <a:latin typeface="Consolas" panose="020B0609020204030204" pitchFamily="49" charset="0"/>
              </a:rPr>
              <a:t> words:</a:t>
            </a:r>
          </a:p>
          <a:p>
            <a:r>
              <a:rPr lang="en-IN" sz="1200" b="0" dirty="0">
                <a:solidFill>
                  <a:srgbClr val="3B3B3B"/>
                </a:solidFill>
                <a:effectLst/>
                <a:latin typeface="Consolas" panose="020B0609020204030204" pitchFamily="49" charset="0"/>
              </a:rPr>
              <a:t>    length</a:t>
            </a:r>
            <a:r>
              <a:rPr lang="en-IN" sz="1200" b="0" dirty="0">
                <a:solidFill>
                  <a:srgbClr val="000000"/>
                </a:solidFill>
                <a:effectLst/>
                <a:latin typeface="Consolas" panose="020B0609020204030204" pitchFamily="49" charset="0"/>
              </a:rPr>
              <a:t>=</a:t>
            </a:r>
            <a:r>
              <a:rPr lang="en-IN" sz="1200" b="0" dirty="0" err="1">
                <a:solidFill>
                  <a:srgbClr val="795E26"/>
                </a:solidFill>
                <a:effectLst/>
                <a:latin typeface="Consolas" panose="020B0609020204030204" pitchFamily="49" charset="0"/>
              </a:rPr>
              <a:t>len</a:t>
            </a:r>
            <a:r>
              <a:rPr lang="en-IN" sz="1200" b="0" dirty="0">
                <a:solidFill>
                  <a:srgbClr val="3B3B3B"/>
                </a:solidFill>
                <a:effectLst/>
                <a:latin typeface="Consolas" panose="020B0609020204030204" pitchFamily="49" charset="0"/>
              </a:rPr>
              <a:t>(word)</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if</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maxC</a:t>
            </a:r>
            <a:r>
              <a:rPr lang="en-IN" sz="1200" b="0" dirty="0">
                <a:solidFill>
                  <a:srgbClr val="000000"/>
                </a:solidFill>
                <a:effectLst/>
                <a:latin typeface="Consolas" panose="020B0609020204030204" pitchFamily="49" charset="0"/>
              </a:rPr>
              <a:t>&lt;</a:t>
            </a:r>
            <a:r>
              <a:rPr lang="en-IN" sz="1200" b="0" dirty="0">
                <a:solidFill>
                  <a:srgbClr val="3B3B3B"/>
                </a:solidFill>
                <a:effectLst/>
                <a:latin typeface="Consolas" panose="020B0609020204030204" pitchFamily="49" charset="0"/>
              </a:rPr>
              <a:t>length:</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maxC</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length</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maxfinal</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word</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if</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minC</a:t>
            </a:r>
            <a:r>
              <a:rPr lang="en-IN" sz="1200" b="0" dirty="0">
                <a:solidFill>
                  <a:srgbClr val="000000"/>
                </a:solidFill>
                <a:effectLst/>
                <a:latin typeface="Consolas" panose="020B0609020204030204" pitchFamily="49" charset="0"/>
              </a:rPr>
              <a:t>&gt;</a:t>
            </a:r>
            <a:r>
              <a:rPr lang="en-IN" sz="1200" b="0" dirty="0">
                <a:solidFill>
                  <a:srgbClr val="3B3B3B"/>
                </a:solidFill>
                <a:effectLst/>
                <a:latin typeface="Consolas" panose="020B0609020204030204" pitchFamily="49" charset="0"/>
              </a:rPr>
              <a:t>length:</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minC</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length</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minfinal</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word</a:t>
            </a:r>
          </a:p>
          <a:p>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EE0000"/>
                </a:solidFill>
                <a:effectLst/>
                <a:latin typeface="Consolas" panose="020B0609020204030204" pitchFamily="49" charset="0"/>
              </a:rPr>
              <a:t>\n\</a:t>
            </a:r>
            <a:r>
              <a:rPr lang="en-IN" sz="1200" b="0" dirty="0" err="1">
                <a:solidFill>
                  <a:srgbClr val="EE0000"/>
                </a:solidFill>
                <a:effectLst/>
                <a:latin typeface="Consolas" panose="020B0609020204030204" pitchFamily="49" charset="0"/>
              </a:rPr>
              <a:t>n</a:t>
            </a:r>
            <a:r>
              <a:rPr lang="en-IN" sz="1200" b="0" dirty="0" err="1">
                <a:solidFill>
                  <a:srgbClr val="A31515"/>
                </a:solidFill>
                <a:effectLst/>
                <a:latin typeface="Consolas" panose="020B0609020204030204" pitchFamily="49" charset="0"/>
              </a:rPr>
              <a:t>Max</a:t>
            </a:r>
            <a:r>
              <a:rPr lang="en-IN" sz="1200" b="0" dirty="0">
                <a:solidFill>
                  <a:srgbClr val="A31515"/>
                </a:solidFill>
                <a:effectLst/>
                <a:latin typeface="Consolas" panose="020B0609020204030204" pitchFamily="49" charset="0"/>
              </a:rPr>
              <a:t> word : "</a:t>
            </a:r>
            <a:r>
              <a:rPr lang="en-IN" sz="1200" b="0" dirty="0">
                <a:solidFill>
                  <a:srgbClr val="3B3B3B"/>
                </a:solidFill>
                <a:effectLst/>
                <a:latin typeface="Consolas" panose="020B0609020204030204" pitchFamily="49" charset="0"/>
              </a:rPr>
              <a:t>,</a:t>
            </a:r>
            <a:r>
              <a:rPr lang="en-IN" sz="1200" b="0" dirty="0" err="1">
                <a:solidFill>
                  <a:srgbClr val="3B3B3B"/>
                </a:solidFill>
                <a:effectLst/>
                <a:latin typeface="Consolas" panose="020B0609020204030204" pitchFamily="49" charset="0"/>
              </a:rPr>
              <a:t>maxfinal</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 </a:t>
            </a:r>
            <a:r>
              <a:rPr lang="en-IN" sz="1200" b="0" dirty="0">
                <a:solidFill>
                  <a:srgbClr val="EE0000"/>
                </a:solidFill>
                <a:effectLst/>
                <a:latin typeface="Consolas" panose="020B0609020204030204" pitchFamily="49" charset="0"/>
              </a:rPr>
              <a:t>\</a:t>
            </a:r>
            <a:r>
              <a:rPr lang="en-IN" sz="1200" b="0" dirty="0" err="1">
                <a:solidFill>
                  <a:srgbClr val="EE0000"/>
                </a:solidFill>
                <a:effectLst/>
                <a:latin typeface="Consolas" panose="020B0609020204030204" pitchFamily="49" charset="0"/>
              </a:rPr>
              <a:t>n</a:t>
            </a:r>
            <a:r>
              <a:rPr lang="en-IN" sz="1200" dirty="0" err="1">
                <a:solidFill>
                  <a:srgbClr val="A31515"/>
                </a:solidFill>
                <a:latin typeface="Consolas" panose="020B0609020204030204" pitchFamily="49" charset="0"/>
              </a:rPr>
              <a:t>M</a:t>
            </a:r>
            <a:r>
              <a:rPr lang="en-IN" sz="1200" b="0" dirty="0" err="1">
                <a:solidFill>
                  <a:srgbClr val="A31515"/>
                </a:solidFill>
                <a:effectLst/>
                <a:latin typeface="Consolas" panose="020B0609020204030204" pitchFamily="49" charset="0"/>
              </a:rPr>
              <a:t>ax</a:t>
            </a:r>
            <a:r>
              <a:rPr lang="en-IN" sz="1200" b="0" dirty="0">
                <a:solidFill>
                  <a:srgbClr val="A31515"/>
                </a:solidFill>
                <a:effectLst/>
                <a:latin typeface="Consolas" panose="020B0609020204030204" pitchFamily="49" charset="0"/>
              </a:rPr>
              <a:t> characters: "</a:t>
            </a:r>
            <a:r>
              <a:rPr lang="en-IN" sz="1200" b="0" dirty="0">
                <a:solidFill>
                  <a:srgbClr val="3B3B3B"/>
                </a:solidFill>
                <a:effectLst/>
                <a:latin typeface="Consolas" panose="020B0609020204030204" pitchFamily="49" charset="0"/>
              </a:rPr>
              <a:t>,</a:t>
            </a:r>
            <a:r>
              <a:rPr lang="en-IN" sz="1200" b="0" dirty="0" err="1">
                <a:solidFill>
                  <a:srgbClr val="3B3B3B"/>
                </a:solidFill>
                <a:effectLst/>
                <a:latin typeface="Consolas" panose="020B0609020204030204" pitchFamily="49" charset="0"/>
              </a:rPr>
              <a:t>maxC</a:t>
            </a:r>
            <a:r>
              <a:rPr lang="en-IN" sz="1200" b="0" dirty="0">
                <a:solidFill>
                  <a:srgbClr val="3B3B3B"/>
                </a:solidFill>
                <a:effectLst/>
                <a:latin typeface="Consolas" panose="020B0609020204030204" pitchFamily="49" charset="0"/>
              </a:rPr>
              <a:t>) </a:t>
            </a:r>
          </a:p>
          <a:p>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“\n\</a:t>
            </a:r>
            <a:r>
              <a:rPr lang="en-IN" sz="1200" b="0" dirty="0" err="1">
                <a:solidFill>
                  <a:srgbClr val="A31515"/>
                </a:solidFill>
                <a:effectLst/>
                <a:latin typeface="Consolas" panose="020B0609020204030204" pitchFamily="49" charset="0"/>
              </a:rPr>
              <a:t>nMin</a:t>
            </a:r>
            <a:r>
              <a:rPr lang="en-IN" sz="1200" b="0" dirty="0">
                <a:solidFill>
                  <a:srgbClr val="A31515"/>
                </a:solidFill>
                <a:effectLst/>
                <a:latin typeface="Consolas" panose="020B0609020204030204" pitchFamily="49" charset="0"/>
              </a:rPr>
              <a:t> word : "</a:t>
            </a:r>
            <a:r>
              <a:rPr lang="en-IN" sz="1200" b="0" dirty="0">
                <a:solidFill>
                  <a:srgbClr val="3B3B3B"/>
                </a:solidFill>
                <a:effectLst/>
                <a:latin typeface="Consolas" panose="020B0609020204030204" pitchFamily="49" charset="0"/>
              </a:rPr>
              <a:t>,</a:t>
            </a:r>
            <a:r>
              <a:rPr lang="en-IN" sz="1200" b="0" dirty="0" err="1">
                <a:solidFill>
                  <a:srgbClr val="3B3B3B"/>
                </a:solidFill>
                <a:effectLst/>
                <a:latin typeface="Consolas" panose="020B0609020204030204" pitchFamily="49" charset="0"/>
              </a:rPr>
              <a:t>minfinal</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 </a:t>
            </a:r>
            <a:r>
              <a:rPr lang="en-IN" sz="1200" b="0" dirty="0">
                <a:solidFill>
                  <a:srgbClr val="EE0000"/>
                </a:solidFill>
                <a:effectLst/>
                <a:latin typeface="Consolas" panose="020B0609020204030204" pitchFamily="49" charset="0"/>
              </a:rPr>
              <a:t>\</a:t>
            </a:r>
            <a:r>
              <a:rPr lang="en-IN" sz="1200" b="0" dirty="0" err="1">
                <a:solidFill>
                  <a:srgbClr val="EE0000"/>
                </a:solidFill>
                <a:effectLst/>
                <a:latin typeface="Consolas" panose="020B0609020204030204" pitchFamily="49" charset="0"/>
              </a:rPr>
              <a:t>n</a:t>
            </a:r>
            <a:r>
              <a:rPr lang="en-IN" sz="1200" b="0" dirty="0" err="1">
                <a:solidFill>
                  <a:srgbClr val="A31515"/>
                </a:solidFill>
                <a:effectLst/>
                <a:latin typeface="Consolas" panose="020B0609020204030204" pitchFamily="49" charset="0"/>
              </a:rPr>
              <a:t>Min</a:t>
            </a:r>
            <a:r>
              <a:rPr lang="en-IN" sz="1200" b="0" dirty="0">
                <a:solidFill>
                  <a:srgbClr val="A31515"/>
                </a:solidFill>
                <a:effectLst/>
                <a:latin typeface="Consolas" panose="020B0609020204030204" pitchFamily="49" charset="0"/>
              </a:rPr>
              <a:t> characters: "</a:t>
            </a:r>
            <a:r>
              <a:rPr lang="en-IN" sz="1200" b="0" dirty="0">
                <a:solidFill>
                  <a:srgbClr val="3B3B3B"/>
                </a:solidFill>
                <a:effectLst/>
                <a:latin typeface="Consolas" panose="020B0609020204030204" pitchFamily="49" charset="0"/>
              </a:rPr>
              <a:t>,</a:t>
            </a:r>
            <a:r>
              <a:rPr lang="en-IN" sz="1200" b="0" dirty="0" err="1">
                <a:solidFill>
                  <a:srgbClr val="3B3B3B"/>
                </a:solidFill>
                <a:effectLst/>
                <a:latin typeface="Consolas" panose="020B0609020204030204" pitchFamily="49" charset="0"/>
              </a:rPr>
              <a:t>minC</a:t>
            </a:r>
            <a:r>
              <a:rPr lang="en-IN" sz="1200" b="0" dirty="0">
                <a:solidFill>
                  <a:srgbClr val="3B3B3B"/>
                </a:solidFill>
                <a:effectLst/>
                <a:latin typeface="Consolas" panose="020B0609020204030204" pitchFamily="49" charset="0"/>
              </a:rPr>
              <a:t>)</a:t>
            </a:r>
          </a:p>
          <a:p>
            <a:endParaRPr lang="en-IN" sz="1200" b="0" dirty="0">
              <a:solidFill>
                <a:srgbClr val="3B3B3B"/>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B504D02-B8B7-F410-D12B-DC482955304A}"/>
              </a:ext>
            </a:extLst>
          </p:cNvPr>
          <p:cNvSpPr txBox="1"/>
          <p:nvPr/>
        </p:nvSpPr>
        <p:spPr>
          <a:xfrm>
            <a:off x="345440" y="1522346"/>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Code</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CAFB918B-87FB-4C23-75D1-B571166F99EF}"/>
              </a:ext>
            </a:extLst>
          </p:cNvPr>
          <p:cNvSpPr/>
          <p:nvPr/>
        </p:nvSpPr>
        <p:spPr>
          <a:xfrm>
            <a:off x="360172" y="6496525"/>
            <a:ext cx="3716973" cy="1529967"/>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301F5AE3-AB9D-A2C5-32ED-5C6B1A7B1E8A}"/>
              </a:ext>
            </a:extLst>
          </p:cNvPr>
          <p:cNvSpPr txBox="1"/>
          <p:nvPr/>
        </p:nvSpPr>
        <p:spPr>
          <a:xfrm>
            <a:off x="360172" y="6617848"/>
            <a:ext cx="3306448" cy="1384995"/>
          </a:xfrm>
          <a:prstGeom prst="rect">
            <a:avLst/>
          </a:prstGeom>
          <a:noFill/>
        </p:spPr>
        <p:txBody>
          <a:bodyPr wrap="square" rtlCol="0">
            <a:spAutoFit/>
          </a:bodyPr>
          <a:lstStyle/>
          <a:p>
            <a:r>
              <a:rPr lang="en-US" sz="1200" dirty="0">
                <a:solidFill>
                  <a:srgbClr val="3B3B3B"/>
                </a:solidFill>
                <a:latin typeface="Consolas" panose="020B0609020204030204" pitchFamily="49" charset="0"/>
              </a:rPr>
              <a:t>Length = 61</a:t>
            </a:r>
          </a:p>
          <a:p>
            <a:endParaRPr lang="en-US" sz="1200" dirty="0">
              <a:solidFill>
                <a:srgbClr val="3B3B3B"/>
              </a:solidFill>
              <a:latin typeface="Consolas" panose="020B0609020204030204" pitchFamily="49" charset="0"/>
            </a:endParaRPr>
          </a:p>
          <a:p>
            <a:r>
              <a:rPr lang="en-US" sz="1200" dirty="0">
                <a:solidFill>
                  <a:srgbClr val="3B3B3B"/>
                </a:solidFill>
                <a:latin typeface="Consolas" panose="020B0609020204030204" pitchFamily="49" charset="0"/>
              </a:rPr>
              <a:t>Max word :  understanding </a:t>
            </a:r>
          </a:p>
          <a:p>
            <a:r>
              <a:rPr lang="en-US" sz="1200" dirty="0">
                <a:solidFill>
                  <a:srgbClr val="3B3B3B"/>
                </a:solidFill>
                <a:latin typeface="Consolas" panose="020B0609020204030204" pitchFamily="49" charset="0"/>
              </a:rPr>
              <a:t>Max characters:  13</a:t>
            </a:r>
          </a:p>
          <a:p>
            <a:endParaRPr lang="en-US" sz="1200" dirty="0">
              <a:solidFill>
                <a:srgbClr val="3B3B3B"/>
              </a:solidFill>
              <a:latin typeface="Consolas" panose="020B0609020204030204" pitchFamily="49" charset="0"/>
            </a:endParaRPr>
          </a:p>
          <a:p>
            <a:r>
              <a:rPr lang="en-US" sz="1200" dirty="0">
                <a:solidFill>
                  <a:srgbClr val="3B3B3B"/>
                </a:solidFill>
                <a:latin typeface="Consolas" panose="020B0609020204030204" pitchFamily="49" charset="0"/>
              </a:rPr>
              <a:t>Min word :  a  </a:t>
            </a:r>
          </a:p>
          <a:p>
            <a:r>
              <a:rPr lang="en-US" sz="1200" dirty="0">
                <a:solidFill>
                  <a:srgbClr val="3B3B3B"/>
                </a:solidFill>
                <a:latin typeface="Consolas" panose="020B0609020204030204" pitchFamily="49" charset="0"/>
              </a:rPr>
              <a:t>Min characters:  1</a:t>
            </a:r>
          </a:p>
        </p:txBody>
      </p:sp>
      <p:sp>
        <p:nvSpPr>
          <p:cNvPr id="14" name="TextBox 13">
            <a:extLst>
              <a:ext uri="{FF2B5EF4-FFF2-40B4-BE49-F238E27FC236}">
                <a16:creationId xmlns:a16="http://schemas.microsoft.com/office/drawing/2014/main" id="{927D21C5-BCBC-DB98-4931-9707C41AE565}"/>
              </a:ext>
            </a:extLst>
          </p:cNvPr>
          <p:cNvSpPr txBox="1"/>
          <p:nvPr/>
        </p:nvSpPr>
        <p:spPr>
          <a:xfrm>
            <a:off x="360172" y="6148860"/>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86264C2-FDE3-11B9-99EB-F79AD94A8AF4}"/>
              </a:ext>
            </a:extLst>
          </p:cNvPr>
          <p:cNvSpPr/>
          <p:nvPr/>
        </p:nvSpPr>
        <p:spPr>
          <a:xfrm>
            <a:off x="4350236" y="1788293"/>
            <a:ext cx="2379748" cy="4222363"/>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9B66BE0-7D8E-5936-96CD-9ECDAD81F92C}"/>
              </a:ext>
            </a:extLst>
          </p:cNvPr>
          <p:cNvSpPr txBox="1"/>
          <p:nvPr/>
        </p:nvSpPr>
        <p:spPr>
          <a:xfrm>
            <a:off x="4376522" y="1859323"/>
            <a:ext cx="2301504" cy="3231654"/>
          </a:xfrm>
          <a:prstGeom prst="rect">
            <a:avLst/>
          </a:prstGeom>
          <a:noFill/>
        </p:spPr>
        <p:txBody>
          <a:bodyPr wrap="square" rtlCol="0">
            <a:spAutoFit/>
          </a:bodyPr>
          <a:lstStyle/>
          <a:p>
            <a:pPr algn="l"/>
            <a:r>
              <a:rPr lang="en-US" sz="1200" dirty="0">
                <a:solidFill>
                  <a:srgbClr val="3B3B3B"/>
                </a:solidFill>
                <a:latin typeface="Consolas" panose="020B0609020204030204" pitchFamily="49" charset="0"/>
              </a:rPr>
              <a:t>Geological phenomena a such as the drifting of land masses and their separating into countries help us to know about the history of humankind.</a:t>
            </a:r>
          </a:p>
          <a:p>
            <a:pPr algn="l"/>
            <a:endParaRPr lang="en-US" sz="1200" dirty="0">
              <a:solidFill>
                <a:srgbClr val="3B3B3B"/>
              </a:solidFill>
              <a:latin typeface="Consolas" panose="020B0609020204030204" pitchFamily="49" charset="0"/>
            </a:endParaRPr>
          </a:p>
          <a:p>
            <a:pPr algn="l"/>
            <a:r>
              <a:rPr lang="en-US" sz="1200" dirty="0">
                <a:solidFill>
                  <a:srgbClr val="3B3B3B"/>
                </a:solidFill>
                <a:latin typeface="Consolas" panose="020B0609020204030204" pitchFamily="49" charset="0"/>
              </a:rPr>
              <a:t>A visit to Antarctica around which Gondwana </a:t>
            </a:r>
          </a:p>
          <a:p>
            <a:pPr algn="l"/>
            <a:r>
              <a:rPr lang="en-US" sz="1200" dirty="0">
                <a:solidFill>
                  <a:srgbClr val="3B3B3B"/>
                </a:solidFill>
                <a:latin typeface="Consolas" panose="020B0609020204030204" pitchFamily="49" charset="0"/>
              </a:rPr>
              <a:t>once existed, is like going back to past as it gives us an understanding of evolution and extinction, ozone and carbon, where humankind came from, and where it is headed.</a:t>
            </a:r>
            <a:endParaRPr lang="en-IN" sz="1200" dirty="0">
              <a:solidFill>
                <a:srgbClr val="3B3B3B"/>
              </a:solidFill>
              <a:latin typeface="Consolas" panose="020B0609020204030204" pitchFamily="49" charset="0"/>
            </a:endParaRPr>
          </a:p>
        </p:txBody>
      </p:sp>
      <p:sp>
        <p:nvSpPr>
          <p:cNvPr id="8" name="TextBox 7">
            <a:extLst>
              <a:ext uri="{FF2B5EF4-FFF2-40B4-BE49-F238E27FC236}">
                <a16:creationId xmlns:a16="http://schemas.microsoft.com/office/drawing/2014/main" id="{5E539AFE-1FC4-B301-A630-561F2B6054A9}"/>
              </a:ext>
            </a:extLst>
          </p:cNvPr>
          <p:cNvSpPr txBox="1"/>
          <p:nvPr/>
        </p:nvSpPr>
        <p:spPr>
          <a:xfrm>
            <a:off x="4242540" y="1467375"/>
            <a:ext cx="2223984" cy="276999"/>
          </a:xfrm>
          <a:prstGeom prst="rect">
            <a:avLst/>
          </a:prstGeom>
          <a:noFill/>
        </p:spPr>
        <p:txBody>
          <a:bodyPr wrap="square">
            <a:spAutoFit/>
          </a:bodyPr>
          <a:lstStyle/>
          <a:p>
            <a:pPr algn="l"/>
            <a:r>
              <a:rPr lang="en-IN" sz="1200" b="1" i="0" dirty="0">
                <a:solidFill>
                  <a:schemeClr val="accent5">
                    <a:lumMod val="75000"/>
                  </a:schemeClr>
                </a:solidFill>
                <a:effectLst/>
                <a:latin typeface="Arial" panose="020B0604020202020204" pitchFamily="34" charset="0"/>
                <a:cs typeface="Arial" panose="020B0604020202020204" pitchFamily="34" charset="0"/>
              </a:rPr>
              <a:t>Text file: “Mydoc.txt”</a:t>
            </a:r>
          </a:p>
        </p:txBody>
      </p:sp>
    </p:spTree>
    <p:extLst>
      <p:ext uri="{BB962C8B-B14F-4D97-AF65-F5344CB8AC3E}">
        <p14:creationId xmlns:p14="http://schemas.microsoft.com/office/powerpoint/2010/main" val="172025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D0FB63F-A658-57FB-EB23-C03584983803}"/>
              </a:ext>
            </a:extLst>
          </p:cNvPr>
          <p:cNvSpPr/>
          <p:nvPr/>
        </p:nvSpPr>
        <p:spPr>
          <a:xfrm>
            <a:off x="4350236" y="1788293"/>
            <a:ext cx="2379748" cy="4222363"/>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p:txBody>
          <a:bodyPr/>
          <a:lstStyle/>
          <a:p>
            <a:r>
              <a:rPr lang="en-IN">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18</a:t>
            </a:fld>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341501-75E6-54D7-994A-ABE50794C56F}"/>
              </a:ext>
            </a:extLst>
          </p:cNvPr>
          <p:cNvSpPr txBox="1"/>
          <p:nvPr/>
        </p:nvSpPr>
        <p:spPr>
          <a:xfrm>
            <a:off x="383540" y="855468"/>
            <a:ext cx="5785031" cy="523220"/>
          </a:xfrm>
          <a:prstGeom prst="rect">
            <a:avLst/>
          </a:prstGeom>
          <a:noFill/>
        </p:spPr>
        <p:txBody>
          <a:bodyPr wrap="square" rtlCol="0">
            <a:spAutoFit/>
          </a:bodyPr>
          <a:lstStyle/>
          <a:p>
            <a:r>
              <a:rPr lang="en-US" sz="1400" b="1" i="0" dirty="0">
                <a:solidFill>
                  <a:srgbClr val="000000"/>
                </a:solidFill>
                <a:effectLst/>
                <a:latin typeface="Arial" panose="020B0604020202020204" pitchFamily="34" charset="0"/>
                <a:cs typeface="Arial" panose="020B0604020202020204" pitchFamily="34" charset="0"/>
              </a:rPr>
              <a:t>Write a program to count the number of vowels present in a text file.</a:t>
            </a:r>
            <a:endParaRPr lang="en-IN" sz="14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815691" y="464566"/>
            <a:ext cx="1524776" cy="307777"/>
          </a:xfrm>
          <a:prstGeom prst="rect">
            <a:avLst/>
          </a:prstGeom>
          <a:noFill/>
        </p:spPr>
        <p:txBody>
          <a:bodyPr wrap="none" rtlCol="0">
            <a:spAutoFit/>
          </a:bodyPr>
          <a:lstStyle/>
          <a:p>
            <a:r>
              <a:rPr lang="en-IN" sz="1400" b="1" dirty="0">
                <a:solidFill>
                  <a:schemeClr val="accent5">
                    <a:lumMod val="75000"/>
                  </a:schemeClr>
                </a:solidFill>
                <a:latin typeface="Arial" panose="020B0604020202020204" pitchFamily="34" charset="0"/>
                <a:cs typeface="Arial" panose="020B0604020202020204" pitchFamily="34" charset="0"/>
              </a:rPr>
              <a:t>Question no. 13</a:t>
            </a:r>
          </a:p>
        </p:txBody>
      </p:sp>
      <p:sp>
        <p:nvSpPr>
          <p:cNvPr id="5" name="Rectangle 4">
            <a:extLst>
              <a:ext uri="{FF2B5EF4-FFF2-40B4-BE49-F238E27FC236}">
                <a16:creationId xmlns:a16="http://schemas.microsoft.com/office/drawing/2014/main" id="{62BA2FB7-6EC7-236B-DCD4-ACDA07A15819}"/>
              </a:ext>
            </a:extLst>
          </p:cNvPr>
          <p:cNvSpPr/>
          <p:nvPr/>
        </p:nvSpPr>
        <p:spPr>
          <a:xfrm>
            <a:off x="383540" y="1793811"/>
            <a:ext cx="3699945" cy="2607501"/>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6565BAE-D5F4-D3C0-C2CD-6EF37CE03674}"/>
              </a:ext>
            </a:extLst>
          </p:cNvPr>
          <p:cNvSpPr txBox="1"/>
          <p:nvPr/>
        </p:nvSpPr>
        <p:spPr>
          <a:xfrm>
            <a:off x="503552" y="1953234"/>
            <a:ext cx="3789048" cy="2308324"/>
          </a:xfrm>
          <a:prstGeom prst="rect">
            <a:avLst/>
          </a:prstGeom>
          <a:noFill/>
        </p:spPr>
        <p:txBody>
          <a:bodyPr wrap="square" rtlCol="0">
            <a:spAutoFit/>
          </a:bodyPr>
          <a:lstStyle/>
          <a:p>
            <a:r>
              <a:rPr lang="en-US" sz="1200" b="0" dirty="0">
                <a:solidFill>
                  <a:srgbClr val="008000"/>
                </a:solidFill>
                <a:effectLst/>
                <a:latin typeface="Consolas" panose="020B0609020204030204" pitchFamily="49" charset="0"/>
              </a:rPr>
              <a:t># Write a program to count the number of vowels present in a text file.</a:t>
            </a:r>
            <a:endParaRPr lang="en-US" sz="1200" b="0" dirty="0">
              <a:solidFill>
                <a:srgbClr val="3B3B3B"/>
              </a:solidFill>
              <a:effectLst/>
              <a:latin typeface="Consolas" panose="020B0609020204030204" pitchFamily="49" charset="0"/>
            </a:endParaRPr>
          </a:p>
          <a:p>
            <a:br>
              <a:rPr lang="en-US" sz="1200" b="0" dirty="0">
                <a:solidFill>
                  <a:srgbClr val="3B3B3B"/>
                </a:solidFill>
                <a:effectLst/>
                <a:latin typeface="Consolas" panose="020B0609020204030204" pitchFamily="49" charset="0"/>
              </a:rPr>
            </a:br>
            <a:r>
              <a:rPr lang="en-US" sz="1200" b="0" dirty="0">
                <a:solidFill>
                  <a:srgbClr val="3B3B3B"/>
                </a:solidFill>
                <a:effectLst/>
                <a:latin typeface="Consolas" panose="020B0609020204030204" pitchFamily="49" charset="0"/>
              </a:rPr>
              <a:t>fin</a:t>
            </a:r>
            <a:r>
              <a:rPr lang="en-US" sz="1200" b="0" dirty="0">
                <a:solidFill>
                  <a:srgbClr val="000000"/>
                </a:solidFill>
                <a:effectLst/>
                <a:latin typeface="Consolas" panose="020B0609020204030204" pitchFamily="49" charset="0"/>
              </a:rPr>
              <a:t>=</a:t>
            </a:r>
            <a:r>
              <a:rPr lang="en-US" sz="1200" b="0" dirty="0">
                <a:solidFill>
                  <a:srgbClr val="795E26"/>
                </a:solidFill>
                <a:effectLst/>
                <a:latin typeface="Consolas" panose="020B0609020204030204" pitchFamily="49" charset="0"/>
              </a:rPr>
              <a:t>open</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Mydoc.txt"</a:t>
            </a:r>
            <a:r>
              <a:rPr lang="en-US" sz="1200" b="0" dirty="0" err="1">
                <a:solidFill>
                  <a:srgbClr val="3B3B3B"/>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'r</a:t>
            </a:r>
            <a:r>
              <a:rPr lang="en-US" sz="1200" b="0" dirty="0">
                <a:solidFill>
                  <a:srgbClr val="A31515"/>
                </a:solidFill>
                <a:effectLst/>
                <a:latin typeface="Consolas" panose="020B0609020204030204" pitchFamily="49" charset="0"/>
              </a:rPr>
              <a:t>'</a:t>
            </a:r>
            <a:r>
              <a:rPr lang="en-US" sz="1200" b="0" dirty="0">
                <a:solidFill>
                  <a:srgbClr val="3B3B3B"/>
                </a:solidFill>
                <a:effectLst/>
                <a:latin typeface="Consolas" panose="020B0609020204030204" pitchFamily="49" charset="0"/>
              </a:rPr>
              <a:t>)</a:t>
            </a:r>
          </a:p>
          <a:p>
            <a:r>
              <a:rPr lang="en-US" sz="1200" b="0" dirty="0">
                <a:solidFill>
                  <a:srgbClr val="267F99"/>
                </a:solidFill>
                <a:effectLst/>
                <a:latin typeface="Consolas" panose="020B0609020204030204" pitchFamily="49" charset="0"/>
              </a:rPr>
              <a:t>str</a:t>
            </a:r>
            <a:r>
              <a:rPr lang="en-US" sz="1200" b="0" dirty="0">
                <a:solidFill>
                  <a:srgbClr val="000000"/>
                </a:solidFill>
                <a:effectLst/>
                <a:latin typeface="Consolas" panose="020B0609020204030204" pitchFamily="49" charset="0"/>
              </a:rPr>
              <a:t>=</a:t>
            </a:r>
            <a:r>
              <a:rPr lang="en-US" sz="1200" b="0" dirty="0" err="1">
                <a:solidFill>
                  <a:srgbClr val="3B3B3B"/>
                </a:solidFill>
                <a:effectLst/>
                <a:latin typeface="Consolas" panose="020B0609020204030204" pitchFamily="49" charset="0"/>
              </a:rPr>
              <a:t>fin.read</a:t>
            </a:r>
            <a:r>
              <a:rPr lang="en-US" sz="1200" b="0" dirty="0">
                <a:solidFill>
                  <a:srgbClr val="3B3B3B"/>
                </a:solidFill>
                <a:effectLst/>
                <a:latin typeface="Consolas" panose="020B0609020204030204" pitchFamily="49" charset="0"/>
              </a:rPr>
              <a:t>( )</a:t>
            </a:r>
          </a:p>
          <a:p>
            <a:r>
              <a:rPr lang="en-US" sz="1200" b="0" dirty="0">
                <a:solidFill>
                  <a:srgbClr val="3B3B3B"/>
                </a:solidFill>
                <a:effectLst/>
                <a:latin typeface="Consolas" panose="020B0609020204030204" pitchFamily="49" charset="0"/>
              </a:rPr>
              <a:t>count</a:t>
            </a:r>
            <a:r>
              <a:rPr lang="en-US" sz="1200" b="0" dirty="0">
                <a:solidFill>
                  <a:srgbClr val="000000"/>
                </a:solidFill>
                <a:effectLst/>
                <a:latin typeface="Consolas" panose="020B0609020204030204" pitchFamily="49" charset="0"/>
              </a:rPr>
              <a:t>=</a:t>
            </a:r>
            <a:r>
              <a:rPr lang="en-US" sz="1200" b="0" dirty="0">
                <a:solidFill>
                  <a:srgbClr val="098658"/>
                </a:solidFill>
                <a:effectLst/>
                <a:latin typeface="Consolas" panose="020B0609020204030204" pitchFamily="49" charset="0"/>
              </a:rPr>
              <a:t>0</a:t>
            </a:r>
            <a:endParaRPr lang="en-US" sz="1200" b="0" dirty="0">
              <a:solidFill>
                <a:srgbClr val="3B3B3B"/>
              </a:solidFill>
              <a:effectLst/>
              <a:latin typeface="Consolas" panose="020B0609020204030204" pitchFamily="49" charset="0"/>
            </a:endParaRPr>
          </a:p>
          <a:p>
            <a:r>
              <a:rPr lang="en-US" sz="1200" b="0" dirty="0">
                <a:solidFill>
                  <a:srgbClr val="AF00DB"/>
                </a:solidFill>
                <a:effectLst/>
                <a:latin typeface="Consolas" panose="020B0609020204030204" pitchFamily="49" charset="0"/>
              </a:rPr>
              <a:t>for</a:t>
            </a:r>
            <a:r>
              <a:rPr lang="en-US" sz="1200" b="0" dirty="0">
                <a:solidFill>
                  <a:srgbClr val="3B3B3B"/>
                </a:solidFill>
                <a:effectLst/>
                <a:latin typeface="Consolas" panose="020B0609020204030204" pitchFamily="49" charset="0"/>
              </a:rPr>
              <a:t> i </a:t>
            </a:r>
            <a:r>
              <a:rPr lang="en-US" sz="1200" b="0" dirty="0">
                <a:solidFill>
                  <a:srgbClr val="AF00DB"/>
                </a:solidFill>
                <a:effectLst/>
                <a:latin typeface="Consolas" panose="020B0609020204030204" pitchFamily="49" charset="0"/>
              </a:rPr>
              <a:t>in</a:t>
            </a:r>
            <a:r>
              <a:rPr lang="en-US" sz="1200" b="0" dirty="0">
                <a:solidFill>
                  <a:srgbClr val="3B3B3B"/>
                </a:solidFill>
                <a:effectLst/>
                <a:latin typeface="Consolas" panose="020B0609020204030204" pitchFamily="49" charset="0"/>
              </a:rPr>
              <a:t> </a:t>
            </a:r>
            <a:r>
              <a:rPr lang="en-US" sz="1200" b="0" dirty="0">
                <a:solidFill>
                  <a:srgbClr val="267F99"/>
                </a:solidFill>
                <a:effectLst/>
                <a:latin typeface="Consolas" panose="020B0609020204030204" pitchFamily="49" charset="0"/>
              </a:rPr>
              <a:t>str</a:t>
            </a:r>
            <a:r>
              <a:rPr lang="en-US" sz="1200" b="0" dirty="0">
                <a:solidFill>
                  <a:srgbClr val="3B3B3B"/>
                </a:solidFill>
                <a:effectLst/>
                <a:latin typeface="Consolas" panose="020B0609020204030204" pitchFamily="49" charset="0"/>
              </a:rPr>
              <a:t>:</a:t>
            </a:r>
          </a:p>
          <a:p>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if</a:t>
            </a:r>
            <a:r>
              <a:rPr lang="en-US" sz="1200" b="0" dirty="0">
                <a:solidFill>
                  <a:srgbClr val="3B3B3B"/>
                </a:solidFill>
                <a:effectLst/>
                <a:latin typeface="Consolas" panose="020B0609020204030204" pitchFamily="49" charset="0"/>
              </a:rPr>
              <a:t> i</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'a'</a:t>
            </a:r>
            <a:r>
              <a:rPr lang="en-US" sz="1200" b="0" dirty="0">
                <a:solidFill>
                  <a:srgbClr val="3B3B3B"/>
                </a:solidFill>
                <a:effectLst/>
                <a:latin typeface="Consolas" panose="020B0609020204030204" pitchFamily="49" charset="0"/>
              </a:rPr>
              <a:t> </a:t>
            </a:r>
            <a:r>
              <a:rPr lang="en-US" sz="1200" b="0" dirty="0">
                <a:solidFill>
                  <a:srgbClr val="0000FF"/>
                </a:solidFill>
                <a:effectLst/>
                <a:latin typeface="Consolas" panose="020B0609020204030204" pitchFamily="49" charset="0"/>
              </a:rPr>
              <a:t>or</a:t>
            </a:r>
            <a:r>
              <a:rPr lang="en-US" sz="1200" b="0" dirty="0">
                <a:solidFill>
                  <a:srgbClr val="3B3B3B"/>
                </a:solidFill>
                <a:effectLst/>
                <a:latin typeface="Consolas" panose="020B0609020204030204" pitchFamily="49" charset="0"/>
              </a:rPr>
              <a:t> i</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'e'</a:t>
            </a:r>
            <a:r>
              <a:rPr lang="en-US" sz="1200" b="0" dirty="0">
                <a:solidFill>
                  <a:srgbClr val="3B3B3B"/>
                </a:solidFill>
                <a:effectLst/>
                <a:latin typeface="Consolas" panose="020B0609020204030204" pitchFamily="49" charset="0"/>
              </a:rPr>
              <a:t> </a:t>
            </a:r>
            <a:r>
              <a:rPr lang="en-US" sz="1200" b="0" dirty="0">
                <a:solidFill>
                  <a:srgbClr val="0000FF"/>
                </a:solidFill>
                <a:effectLst/>
                <a:latin typeface="Consolas" panose="020B0609020204030204" pitchFamily="49" charset="0"/>
              </a:rPr>
              <a:t>or</a:t>
            </a:r>
            <a:r>
              <a:rPr lang="en-US" sz="1200" b="0" dirty="0">
                <a:solidFill>
                  <a:srgbClr val="3B3B3B"/>
                </a:solidFill>
                <a:effectLst/>
                <a:latin typeface="Consolas" panose="020B0609020204030204" pitchFamily="49" charset="0"/>
              </a:rPr>
              <a:t> i</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'i'</a:t>
            </a:r>
            <a:r>
              <a:rPr lang="en-US" sz="1200" b="0" dirty="0">
                <a:solidFill>
                  <a:srgbClr val="3B3B3B"/>
                </a:solidFill>
                <a:effectLst/>
                <a:latin typeface="Consolas" panose="020B0609020204030204" pitchFamily="49" charset="0"/>
              </a:rPr>
              <a:t> </a:t>
            </a:r>
            <a:r>
              <a:rPr lang="en-US" sz="1200" b="0" dirty="0">
                <a:solidFill>
                  <a:srgbClr val="0000FF"/>
                </a:solidFill>
                <a:effectLst/>
                <a:latin typeface="Consolas" panose="020B0609020204030204" pitchFamily="49" charset="0"/>
              </a:rPr>
              <a:t>or</a:t>
            </a:r>
            <a:r>
              <a:rPr lang="en-US" sz="1200" b="0" dirty="0">
                <a:solidFill>
                  <a:srgbClr val="3B3B3B"/>
                </a:solidFill>
                <a:effectLst/>
                <a:latin typeface="Consolas" panose="020B0609020204030204" pitchFamily="49" charset="0"/>
              </a:rPr>
              <a:t> i</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'o'</a:t>
            </a:r>
            <a:r>
              <a:rPr lang="en-US" sz="1200" b="0" dirty="0">
                <a:solidFill>
                  <a:srgbClr val="3B3B3B"/>
                </a:solidFill>
                <a:effectLst/>
                <a:latin typeface="Consolas" panose="020B0609020204030204" pitchFamily="49" charset="0"/>
              </a:rPr>
              <a:t> </a:t>
            </a:r>
            <a:r>
              <a:rPr lang="en-US" sz="1200" b="0" dirty="0">
                <a:solidFill>
                  <a:srgbClr val="0000FF"/>
                </a:solidFill>
                <a:effectLst/>
                <a:latin typeface="Consolas" panose="020B0609020204030204" pitchFamily="49" charset="0"/>
              </a:rPr>
              <a:t>or</a:t>
            </a:r>
            <a:r>
              <a:rPr lang="en-US" sz="1200" b="0" dirty="0">
                <a:solidFill>
                  <a:srgbClr val="3B3B3B"/>
                </a:solidFill>
                <a:effectLst/>
                <a:latin typeface="Consolas" panose="020B0609020204030204" pitchFamily="49" charset="0"/>
              </a:rPr>
              <a:t> i</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'u'</a:t>
            </a:r>
            <a:r>
              <a:rPr lang="en-US" sz="1200" b="0" dirty="0">
                <a:solidFill>
                  <a:srgbClr val="3B3B3B"/>
                </a:solidFill>
                <a:effectLst/>
                <a:latin typeface="Consolas" panose="020B0609020204030204" pitchFamily="49" charset="0"/>
              </a:rPr>
              <a:t>:</a:t>
            </a:r>
          </a:p>
          <a:p>
            <a:r>
              <a:rPr lang="en-US" sz="1200" b="0" dirty="0">
                <a:solidFill>
                  <a:srgbClr val="3B3B3B"/>
                </a:solidFill>
                <a:effectLst/>
                <a:latin typeface="Consolas" panose="020B0609020204030204" pitchFamily="49" charset="0"/>
              </a:rPr>
              <a:t>    count</a:t>
            </a:r>
            <a:r>
              <a:rPr lang="en-US" sz="1200" b="0" dirty="0">
                <a:solidFill>
                  <a:srgbClr val="000000"/>
                </a:solidFill>
                <a:effectLst/>
                <a:latin typeface="Consolas" panose="020B0609020204030204" pitchFamily="49" charset="0"/>
              </a:rPr>
              <a:t>=</a:t>
            </a:r>
            <a:r>
              <a:rPr lang="en-US" sz="1200" b="0" dirty="0">
                <a:solidFill>
                  <a:srgbClr val="3B3B3B"/>
                </a:solidFill>
                <a:effectLst/>
                <a:latin typeface="Consolas" panose="020B0609020204030204" pitchFamily="49" charset="0"/>
              </a:rPr>
              <a:t>count</a:t>
            </a:r>
            <a:r>
              <a:rPr lang="en-US" sz="1200" b="0" dirty="0">
                <a:solidFill>
                  <a:srgbClr val="000000"/>
                </a:solidFill>
                <a:effectLst/>
                <a:latin typeface="Consolas" panose="020B0609020204030204" pitchFamily="49" charset="0"/>
              </a:rPr>
              <a:t>+</a:t>
            </a:r>
            <a:r>
              <a:rPr lang="en-US" sz="1200" b="0" dirty="0">
                <a:solidFill>
                  <a:srgbClr val="098658"/>
                </a:solidFill>
                <a:effectLst/>
                <a:latin typeface="Consolas" panose="020B0609020204030204" pitchFamily="49" charset="0"/>
              </a:rPr>
              <a:t>1</a:t>
            </a:r>
            <a:endParaRPr lang="en-US" sz="1200" b="0" dirty="0">
              <a:solidFill>
                <a:srgbClr val="3B3B3B"/>
              </a:solidFill>
              <a:effectLst/>
              <a:latin typeface="Consolas" panose="020B0609020204030204" pitchFamily="49" charset="0"/>
            </a:endParaRPr>
          </a:p>
          <a:p>
            <a:br>
              <a:rPr lang="en-US" sz="1200" b="0" dirty="0">
                <a:solidFill>
                  <a:srgbClr val="3B3B3B"/>
                </a:solidFill>
                <a:effectLst/>
                <a:latin typeface="Consolas" panose="020B0609020204030204" pitchFamily="49" charset="0"/>
              </a:rPr>
            </a:br>
            <a:r>
              <a:rPr lang="en-US" sz="1200" b="0" dirty="0">
                <a:solidFill>
                  <a:srgbClr val="795E26"/>
                </a:solidFill>
                <a:effectLst/>
                <a:latin typeface="Consolas" panose="020B0609020204030204" pitchFamily="49" charset="0"/>
              </a:rPr>
              <a:t>print</a:t>
            </a:r>
            <a:r>
              <a:rPr lang="en-US" sz="1200" b="0" dirty="0">
                <a:solidFill>
                  <a:srgbClr val="3B3B3B"/>
                </a:solidFill>
                <a:effectLst/>
                <a:latin typeface="Consolas" panose="020B0609020204030204" pitchFamily="49" charset="0"/>
              </a:rPr>
              <a:t>(count)</a:t>
            </a:r>
          </a:p>
        </p:txBody>
      </p:sp>
      <p:sp>
        <p:nvSpPr>
          <p:cNvPr id="16" name="TextBox 15">
            <a:extLst>
              <a:ext uri="{FF2B5EF4-FFF2-40B4-BE49-F238E27FC236}">
                <a16:creationId xmlns:a16="http://schemas.microsoft.com/office/drawing/2014/main" id="{3B504D02-B8B7-F410-D12B-DC482955304A}"/>
              </a:ext>
            </a:extLst>
          </p:cNvPr>
          <p:cNvSpPr txBox="1"/>
          <p:nvPr/>
        </p:nvSpPr>
        <p:spPr>
          <a:xfrm>
            <a:off x="345440" y="1522346"/>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Code</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CAFB918B-87FB-4C23-75D1-B571166F99EF}"/>
              </a:ext>
            </a:extLst>
          </p:cNvPr>
          <p:cNvSpPr/>
          <p:nvPr/>
        </p:nvSpPr>
        <p:spPr>
          <a:xfrm>
            <a:off x="417068" y="6308565"/>
            <a:ext cx="3716973" cy="644431"/>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301F5AE3-AB9D-A2C5-32ED-5C6B1A7B1E8A}"/>
              </a:ext>
            </a:extLst>
          </p:cNvPr>
          <p:cNvSpPr txBox="1"/>
          <p:nvPr/>
        </p:nvSpPr>
        <p:spPr>
          <a:xfrm>
            <a:off x="417068" y="6429888"/>
            <a:ext cx="3306448" cy="276999"/>
          </a:xfrm>
          <a:prstGeom prst="rect">
            <a:avLst/>
          </a:prstGeom>
          <a:noFill/>
        </p:spPr>
        <p:txBody>
          <a:bodyPr wrap="square" rtlCol="0">
            <a:spAutoFit/>
          </a:bodyPr>
          <a:lstStyle/>
          <a:p>
            <a:r>
              <a:rPr lang="en-IN" sz="1200" b="0" i="0" dirty="0">
                <a:solidFill>
                  <a:srgbClr val="3B3B3B"/>
                </a:solidFill>
                <a:effectLst/>
                <a:latin typeface="Consolas" panose="020B0609020204030204" pitchFamily="49" charset="0"/>
              </a:rPr>
              <a:t>115</a:t>
            </a:r>
            <a:endParaRPr lang="en-US" sz="1200" b="0" dirty="0">
              <a:solidFill>
                <a:srgbClr val="000000"/>
              </a:solidFill>
              <a:effectLst/>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927D21C5-BCBC-DB98-4931-9707C41AE565}"/>
              </a:ext>
            </a:extLst>
          </p:cNvPr>
          <p:cNvSpPr txBox="1"/>
          <p:nvPr/>
        </p:nvSpPr>
        <p:spPr>
          <a:xfrm>
            <a:off x="417068" y="5960900"/>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E539AFE-1FC4-B301-A630-561F2B6054A9}"/>
              </a:ext>
            </a:extLst>
          </p:cNvPr>
          <p:cNvSpPr txBox="1"/>
          <p:nvPr/>
        </p:nvSpPr>
        <p:spPr>
          <a:xfrm>
            <a:off x="4242540" y="1467375"/>
            <a:ext cx="2223984" cy="276999"/>
          </a:xfrm>
          <a:prstGeom prst="rect">
            <a:avLst/>
          </a:prstGeom>
          <a:noFill/>
        </p:spPr>
        <p:txBody>
          <a:bodyPr wrap="square">
            <a:spAutoFit/>
          </a:bodyPr>
          <a:lstStyle/>
          <a:p>
            <a:pPr algn="l"/>
            <a:r>
              <a:rPr lang="en-IN" sz="1200" b="1" i="0" dirty="0">
                <a:solidFill>
                  <a:schemeClr val="accent5">
                    <a:lumMod val="75000"/>
                  </a:schemeClr>
                </a:solidFill>
                <a:effectLst/>
                <a:latin typeface="Arial" panose="020B0604020202020204" pitchFamily="34" charset="0"/>
                <a:cs typeface="Arial" panose="020B0604020202020204" pitchFamily="34" charset="0"/>
              </a:rPr>
              <a:t>Text file: “Mydoc.txt”</a:t>
            </a:r>
          </a:p>
        </p:txBody>
      </p:sp>
      <p:sp>
        <p:nvSpPr>
          <p:cNvPr id="19" name="TextBox 18">
            <a:extLst>
              <a:ext uri="{FF2B5EF4-FFF2-40B4-BE49-F238E27FC236}">
                <a16:creationId xmlns:a16="http://schemas.microsoft.com/office/drawing/2014/main" id="{61C75580-292C-7557-3C0A-05DF12193526}"/>
              </a:ext>
            </a:extLst>
          </p:cNvPr>
          <p:cNvSpPr txBox="1"/>
          <p:nvPr/>
        </p:nvSpPr>
        <p:spPr>
          <a:xfrm>
            <a:off x="4376522" y="1859323"/>
            <a:ext cx="2301504" cy="3231654"/>
          </a:xfrm>
          <a:prstGeom prst="rect">
            <a:avLst/>
          </a:prstGeom>
          <a:noFill/>
        </p:spPr>
        <p:txBody>
          <a:bodyPr wrap="square" rtlCol="0">
            <a:spAutoFit/>
          </a:bodyPr>
          <a:lstStyle/>
          <a:p>
            <a:pPr algn="l"/>
            <a:r>
              <a:rPr lang="en-US" sz="1200" dirty="0">
                <a:solidFill>
                  <a:srgbClr val="3B3B3B"/>
                </a:solidFill>
                <a:latin typeface="Consolas" panose="020B0609020204030204" pitchFamily="49" charset="0"/>
              </a:rPr>
              <a:t>Geological phenomena a such as the drifting of land masses and their separating into countries help us to know about the history of humankind.</a:t>
            </a:r>
          </a:p>
          <a:p>
            <a:pPr algn="l"/>
            <a:endParaRPr lang="en-US" sz="1200" dirty="0">
              <a:solidFill>
                <a:srgbClr val="3B3B3B"/>
              </a:solidFill>
              <a:latin typeface="Consolas" panose="020B0609020204030204" pitchFamily="49" charset="0"/>
            </a:endParaRPr>
          </a:p>
          <a:p>
            <a:pPr algn="l"/>
            <a:r>
              <a:rPr lang="en-US" sz="1200" dirty="0">
                <a:solidFill>
                  <a:srgbClr val="3B3B3B"/>
                </a:solidFill>
                <a:latin typeface="Consolas" panose="020B0609020204030204" pitchFamily="49" charset="0"/>
              </a:rPr>
              <a:t>A visit to Antarctica around which Gondwana </a:t>
            </a:r>
          </a:p>
          <a:p>
            <a:pPr algn="l"/>
            <a:r>
              <a:rPr lang="en-US" sz="1200" dirty="0">
                <a:solidFill>
                  <a:srgbClr val="3B3B3B"/>
                </a:solidFill>
                <a:latin typeface="Consolas" panose="020B0609020204030204" pitchFamily="49" charset="0"/>
              </a:rPr>
              <a:t>once existed, is like going back to past as it gives us an understanding of evolution and extinction, ozone and carbon, where humankind came from, and where it is headed.</a:t>
            </a:r>
            <a:endParaRPr lang="en-IN" sz="1200" dirty="0">
              <a:solidFill>
                <a:srgbClr val="3B3B3B"/>
              </a:solidFill>
              <a:latin typeface="Consolas" panose="020B0609020204030204" pitchFamily="49" charset="0"/>
            </a:endParaRPr>
          </a:p>
        </p:txBody>
      </p:sp>
    </p:spTree>
    <p:extLst>
      <p:ext uri="{BB962C8B-B14F-4D97-AF65-F5344CB8AC3E}">
        <p14:creationId xmlns:p14="http://schemas.microsoft.com/office/powerpoint/2010/main" val="3410375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4777E-87B5-967B-9ED3-3DBED00A2C59}"/>
              </a:ext>
            </a:extLst>
          </p:cNvPr>
          <p:cNvSpPr/>
          <p:nvPr/>
        </p:nvSpPr>
        <p:spPr>
          <a:xfrm>
            <a:off x="383540" y="1793812"/>
            <a:ext cx="5200396" cy="5119052"/>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p:txBody>
          <a:bodyPr/>
          <a:lstStyle/>
          <a:p>
            <a:r>
              <a:rPr lang="en-IN">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19</a:t>
            </a:fld>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341501-75E6-54D7-994A-ABE50794C56F}"/>
              </a:ext>
            </a:extLst>
          </p:cNvPr>
          <p:cNvSpPr txBox="1"/>
          <p:nvPr/>
        </p:nvSpPr>
        <p:spPr>
          <a:xfrm>
            <a:off x="383540" y="855468"/>
            <a:ext cx="5625374" cy="523220"/>
          </a:xfrm>
          <a:prstGeom prst="rect">
            <a:avLst/>
          </a:prstGeom>
          <a:noFill/>
        </p:spPr>
        <p:txBody>
          <a:bodyPr wrap="square" rtlCol="0">
            <a:spAutoFit/>
          </a:bodyPr>
          <a:lstStyle/>
          <a:p>
            <a:r>
              <a:rPr lang="en-US" sz="1400" b="1" dirty="0">
                <a:solidFill>
                  <a:srgbClr val="000000"/>
                </a:solidFill>
                <a:latin typeface="Arial" panose="020B0604020202020204" pitchFamily="34" charset="0"/>
                <a:cs typeface="Arial" panose="020B0604020202020204" pitchFamily="34" charset="0"/>
              </a:rPr>
              <a:t>Write a python program to create a CSV file by entering user-id and password, read and search the password for given user-id</a:t>
            </a:r>
            <a:endParaRPr lang="en-IN" sz="1400" b="1" dirty="0">
              <a:solidFill>
                <a:srgbClr val="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815691" y="464566"/>
            <a:ext cx="1524776"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14</a:t>
            </a:r>
          </a:p>
        </p:txBody>
      </p:sp>
      <p:sp>
        <p:nvSpPr>
          <p:cNvPr id="10" name="TextBox 9">
            <a:extLst>
              <a:ext uri="{FF2B5EF4-FFF2-40B4-BE49-F238E27FC236}">
                <a16:creationId xmlns:a16="http://schemas.microsoft.com/office/drawing/2014/main" id="{96565BAE-D5F4-D3C0-C2CD-6EF37CE03674}"/>
              </a:ext>
            </a:extLst>
          </p:cNvPr>
          <p:cNvSpPr txBox="1"/>
          <p:nvPr/>
        </p:nvSpPr>
        <p:spPr>
          <a:xfrm>
            <a:off x="399378" y="1813384"/>
            <a:ext cx="5343054" cy="5262979"/>
          </a:xfrm>
          <a:prstGeom prst="rect">
            <a:avLst/>
          </a:prstGeom>
          <a:noFill/>
        </p:spPr>
        <p:txBody>
          <a:bodyPr wrap="square" rtlCol="0">
            <a:spAutoFit/>
          </a:bodyPr>
          <a:lstStyle/>
          <a:p>
            <a:r>
              <a:rPr lang="en-IN" sz="1200" b="0" dirty="0">
                <a:solidFill>
                  <a:srgbClr val="AF00DB"/>
                </a:solidFill>
                <a:effectLst/>
                <a:latin typeface="Consolas" panose="020B0609020204030204" pitchFamily="49" charset="0"/>
              </a:rPr>
              <a:t>import</a:t>
            </a:r>
            <a:r>
              <a:rPr lang="en-IN" sz="1200" b="0" dirty="0">
                <a:solidFill>
                  <a:srgbClr val="3B3B3B"/>
                </a:solidFill>
                <a:effectLst/>
                <a:latin typeface="Consolas" panose="020B0609020204030204" pitchFamily="49" charset="0"/>
              </a:rPr>
              <a:t> csv</a:t>
            </a:r>
          </a:p>
          <a:p>
            <a:r>
              <a:rPr lang="en-IN" sz="1200" b="0" dirty="0">
                <a:solidFill>
                  <a:srgbClr val="AF00DB"/>
                </a:solidFill>
                <a:effectLst/>
                <a:latin typeface="Consolas" panose="020B0609020204030204" pitchFamily="49" charset="0"/>
              </a:rPr>
              <a:t>with</a:t>
            </a:r>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open</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'myfile.csv’</a:t>
            </a:r>
            <a:r>
              <a:rPr lang="en-IN" sz="1200" b="0" dirty="0">
                <a:solidFill>
                  <a:srgbClr val="3B3B3B"/>
                </a:solidFill>
                <a:effectLst/>
                <a:latin typeface="Consolas" panose="020B0609020204030204" pitchFamily="49" charset="0"/>
              </a:rPr>
              <a:t>, </a:t>
            </a:r>
            <a:r>
              <a:rPr lang="en-IN" sz="1200" b="0" dirty="0">
                <a:solidFill>
                  <a:srgbClr val="001080"/>
                </a:solidFill>
                <a:effectLst/>
                <a:latin typeface="Consolas" panose="020B0609020204030204" pitchFamily="49" charset="0"/>
              </a:rPr>
              <a:t>mode</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a:t>
            </a:r>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as</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csvfile</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mywriter</a:t>
            </a:r>
            <a:r>
              <a:rPr lang="en-IN" sz="1200" b="0" dirty="0">
                <a:solidFill>
                  <a:srgbClr val="3B3B3B"/>
                </a:solidFill>
                <a:effectLst/>
                <a:latin typeface="Consolas" panose="020B0609020204030204" pitchFamily="49" charset="0"/>
              </a:rPr>
              <a: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csv.writer</a:t>
            </a:r>
            <a:r>
              <a:rPr lang="en-IN" sz="1200" b="0" dirty="0">
                <a:solidFill>
                  <a:srgbClr val="3B3B3B"/>
                </a:solidFill>
                <a:effectLst/>
                <a:latin typeface="Consolas" panose="020B0609020204030204" pitchFamily="49" charset="0"/>
              </a:rPr>
              <a:t>(</a:t>
            </a:r>
            <a:r>
              <a:rPr lang="en-IN" sz="1200" b="0" dirty="0" err="1">
                <a:solidFill>
                  <a:srgbClr val="3B3B3B"/>
                </a:solidFill>
                <a:effectLst/>
                <a:latin typeface="Consolas" panose="020B0609020204030204" pitchFamily="49" charset="0"/>
              </a:rPr>
              <a:t>csvfile,</a:t>
            </a:r>
            <a:r>
              <a:rPr lang="en-IN" sz="1200" b="0" dirty="0" err="1">
                <a:solidFill>
                  <a:srgbClr val="001080"/>
                </a:solidFill>
                <a:effectLst/>
                <a:latin typeface="Consolas" panose="020B0609020204030204" pitchFamily="49" charset="0"/>
              </a:rPr>
              <a:t>delimiter</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ans</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'y'</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while</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ans.lower</a:t>
            </a:r>
            <a:r>
              <a:rPr lang="en-IN" sz="1200" b="0" dirty="0">
                <a:solidFill>
                  <a:srgbClr val="3B3B3B"/>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'y'</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eno</a:t>
            </a:r>
            <a:r>
              <a:rPr lang="en-IN" sz="1200" b="0" dirty="0">
                <a:solidFill>
                  <a:srgbClr val="000000"/>
                </a:solidFill>
                <a:effectLst/>
                <a:latin typeface="Consolas" panose="020B0609020204030204" pitchFamily="49" charset="0"/>
              </a:rPr>
              <a:t>=</a:t>
            </a:r>
            <a:r>
              <a:rPr lang="en-IN" sz="1200" b="0" dirty="0">
                <a:solidFill>
                  <a:srgbClr val="267F99"/>
                </a:solidFill>
                <a:effectLst/>
                <a:latin typeface="Consolas" panose="020B0609020204030204" pitchFamily="49" charset="0"/>
              </a:rPr>
              <a:t>int</a:t>
            </a:r>
            <a:r>
              <a:rPr lang="en-IN" sz="1200" b="0" dirty="0">
                <a:solidFill>
                  <a:srgbClr val="3B3B3B"/>
                </a:solidFill>
                <a:effectLst/>
                <a:latin typeface="Consolas" panose="020B0609020204030204" pitchFamily="49" charset="0"/>
              </a:rPr>
              <a:t>(</a:t>
            </a:r>
            <a:r>
              <a:rPr lang="en-IN" sz="1200" b="0" dirty="0">
                <a:solidFill>
                  <a:srgbClr val="795E26"/>
                </a:solidFill>
                <a:effectLst/>
                <a:latin typeface="Consolas" panose="020B0609020204030204" pitchFamily="49" charset="0"/>
              </a:rPr>
              <a:t>input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"Enter Employee Number: "</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name</a:t>
            </a:r>
            <a:r>
              <a:rPr lang="en-IN" sz="1200" b="0" dirty="0">
                <a:solidFill>
                  <a:srgbClr val="000000"/>
                </a:solidFill>
                <a:effectLst/>
                <a:latin typeface="Consolas" panose="020B0609020204030204" pitchFamily="49" charset="0"/>
              </a:rPr>
              <a:t>=</a:t>
            </a:r>
            <a:r>
              <a:rPr lang="en-IN" sz="1200" b="0" dirty="0">
                <a:solidFill>
                  <a:srgbClr val="795E26"/>
                </a:solidFill>
                <a:effectLst/>
                <a:latin typeface="Consolas" panose="020B0609020204030204" pitchFamily="49" charset="0"/>
              </a:rPr>
              <a:t>input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"Enter Employee Name: "</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salary</a:t>
            </a:r>
            <a:r>
              <a:rPr lang="en-IN" sz="1200" b="0" dirty="0">
                <a:solidFill>
                  <a:srgbClr val="000000"/>
                </a:solidFill>
                <a:effectLst/>
                <a:latin typeface="Consolas" panose="020B0609020204030204" pitchFamily="49" charset="0"/>
              </a:rPr>
              <a:t>=</a:t>
            </a:r>
            <a:r>
              <a:rPr lang="en-IN" sz="1200" b="0" dirty="0">
                <a:solidFill>
                  <a:srgbClr val="267F99"/>
                </a:solidFill>
                <a:effectLst/>
                <a:latin typeface="Consolas" panose="020B0609020204030204" pitchFamily="49" charset="0"/>
              </a:rPr>
              <a:t>int</a:t>
            </a:r>
            <a:r>
              <a:rPr lang="en-IN" sz="1200" b="0" dirty="0">
                <a:solidFill>
                  <a:srgbClr val="3B3B3B"/>
                </a:solidFill>
                <a:effectLst/>
                <a:latin typeface="Consolas" panose="020B0609020204030204" pitchFamily="49" charset="0"/>
              </a:rPr>
              <a:t>(</a:t>
            </a:r>
            <a:r>
              <a:rPr lang="en-IN" sz="1200" b="0" dirty="0">
                <a:solidFill>
                  <a:srgbClr val="795E26"/>
                </a:solidFill>
                <a:effectLst/>
                <a:latin typeface="Consolas" panose="020B0609020204030204" pitchFamily="49" charset="0"/>
              </a:rPr>
              <a:t>input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"Enter Employee Salary: "</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mywriter.writerow</a:t>
            </a:r>
            <a:r>
              <a:rPr lang="en-IN" sz="1200" b="0" dirty="0">
                <a:solidFill>
                  <a:srgbClr val="3B3B3B"/>
                </a:solidFill>
                <a:effectLst/>
                <a:latin typeface="Consolas" panose="020B0609020204030204" pitchFamily="49" charset="0"/>
              </a:rPr>
              <a:t>([</a:t>
            </a:r>
            <a:r>
              <a:rPr lang="en-IN" sz="1200" b="0" dirty="0" err="1">
                <a:solidFill>
                  <a:srgbClr val="3B3B3B"/>
                </a:solidFill>
                <a:effectLst/>
                <a:latin typeface="Consolas" panose="020B0609020204030204" pitchFamily="49" charset="0"/>
              </a:rPr>
              <a:t>eno,name,salary</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 Data Saved... "</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ans</a:t>
            </a:r>
            <a:r>
              <a:rPr lang="en-IN" sz="1200" b="0" dirty="0">
                <a:solidFill>
                  <a:srgbClr val="000000"/>
                </a:solidFill>
                <a:effectLst/>
                <a:latin typeface="Consolas" panose="020B0609020204030204" pitchFamily="49" charset="0"/>
              </a:rPr>
              <a:t>=</a:t>
            </a:r>
            <a:r>
              <a:rPr lang="en-IN" sz="1200" b="0" dirty="0">
                <a:solidFill>
                  <a:srgbClr val="795E26"/>
                </a:solidFill>
                <a:effectLst/>
                <a:latin typeface="Consolas" panose="020B0609020204030204" pitchFamily="49" charset="0"/>
              </a:rPr>
              <a:t>input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"Add More? "</a:t>
            </a:r>
            <a:r>
              <a:rPr lang="en-IN" sz="1200" b="0" dirty="0">
                <a:solidFill>
                  <a:srgbClr val="3B3B3B"/>
                </a:solidFill>
                <a:effectLst/>
                <a:latin typeface="Consolas" panose="020B0609020204030204" pitchFamily="49" charset="0"/>
              </a:rPr>
              <a:t>)</a:t>
            </a:r>
          </a:p>
          <a:p>
            <a:r>
              <a:rPr lang="en-IN" sz="1200" b="0" dirty="0" err="1">
                <a:solidFill>
                  <a:srgbClr val="3B3B3B"/>
                </a:solidFill>
                <a:effectLst/>
                <a:latin typeface="Consolas" panose="020B0609020204030204" pitchFamily="49" charset="0"/>
              </a:rPr>
              <a:t>ans</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'y'</a:t>
            </a:r>
            <a:endParaRPr lang="en-IN" sz="1200" b="0" dirty="0">
              <a:solidFill>
                <a:srgbClr val="3B3B3B"/>
              </a:solidFill>
              <a:effectLst/>
              <a:latin typeface="Consolas" panose="020B0609020204030204" pitchFamily="49" charset="0"/>
            </a:endParaRPr>
          </a:p>
          <a:p>
            <a:r>
              <a:rPr lang="en-IN" sz="1200" b="0" dirty="0">
                <a:solidFill>
                  <a:srgbClr val="AF00DB"/>
                </a:solidFill>
                <a:effectLst/>
                <a:latin typeface="Consolas" panose="020B0609020204030204" pitchFamily="49" charset="0"/>
              </a:rPr>
              <a:t>with</a:t>
            </a:r>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open</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myfile.csv'</a:t>
            </a:r>
            <a:r>
              <a:rPr lang="en-IN" sz="1200" b="0" dirty="0" err="1">
                <a:solidFill>
                  <a:srgbClr val="3B3B3B"/>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mode</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'r'</a:t>
            </a:r>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as</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csvfile</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myreader</a:t>
            </a:r>
            <a:r>
              <a:rPr lang="en-IN" sz="1200" b="0" dirty="0">
                <a:solidFill>
                  <a:srgbClr val="3B3B3B"/>
                </a:solidFill>
                <a:effectLst/>
                <a:latin typeface="Consolas" panose="020B0609020204030204" pitchFamily="49" charset="0"/>
              </a:rPr>
              <a: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csv.reader</a:t>
            </a:r>
            <a:r>
              <a:rPr lang="en-IN" sz="1200" b="0" dirty="0">
                <a:solidFill>
                  <a:srgbClr val="3B3B3B"/>
                </a:solidFill>
                <a:effectLst/>
                <a:latin typeface="Consolas" panose="020B0609020204030204" pitchFamily="49" charset="0"/>
              </a:rPr>
              <a:t>(</a:t>
            </a:r>
            <a:r>
              <a:rPr lang="en-IN" sz="1200" b="0" dirty="0" err="1">
                <a:solidFill>
                  <a:srgbClr val="3B3B3B"/>
                </a:solidFill>
                <a:effectLst/>
                <a:latin typeface="Consolas" panose="020B0609020204030204" pitchFamily="49" charset="0"/>
              </a:rPr>
              <a:t>csvfile,</a:t>
            </a:r>
            <a:r>
              <a:rPr lang="en-IN" sz="1200" b="0" dirty="0" err="1">
                <a:solidFill>
                  <a:srgbClr val="001080"/>
                </a:solidFill>
                <a:effectLst/>
                <a:latin typeface="Consolas" panose="020B0609020204030204" pitchFamily="49" charset="0"/>
              </a:rPr>
              <a:t>delimiter</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while</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ans</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'y'</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found</a:t>
            </a:r>
            <a:r>
              <a:rPr lang="en-IN" sz="1200" b="0" dirty="0">
                <a:solidFill>
                  <a:srgbClr val="000000"/>
                </a:solidFill>
                <a:effectLst/>
                <a:latin typeface="Consolas" panose="020B0609020204030204" pitchFamily="49" charset="0"/>
              </a:rPr>
              <a:t>=</a:t>
            </a:r>
            <a:r>
              <a:rPr lang="en-IN" sz="1200" b="0" dirty="0">
                <a:solidFill>
                  <a:srgbClr val="0000FF"/>
                </a:solidFill>
                <a:effectLst/>
                <a:latin typeface="Consolas" panose="020B0609020204030204" pitchFamily="49" charset="0"/>
              </a:rPr>
              <a:t>False</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e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int</a:t>
            </a:r>
            <a:r>
              <a:rPr lang="en-IN" sz="1200" b="0" dirty="0">
                <a:solidFill>
                  <a:srgbClr val="3B3B3B"/>
                </a:solidFill>
                <a:effectLst/>
                <a:latin typeface="Consolas" panose="020B0609020204030204" pitchFamily="49" charset="0"/>
              </a:rPr>
              <a:t>(</a:t>
            </a:r>
            <a:r>
              <a:rPr lang="en-IN" sz="1200" b="0" dirty="0">
                <a:solidFill>
                  <a:srgbClr val="795E26"/>
                </a:solidFill>
                <a:effectLst/>
                <a:latin typeface="Consolas" panose="020B0609020204030204" pitchFamily="49" charset="0"/>
              </a:rPr>
              <a:t>input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"Enter Employee Number to search: "</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for</a:t>
            </a:r>
            <a:r>
              <a:rPr lang="en-IN" sz="1200" b="0" dirty="0">
                <a:solidFill>
                  <a:srgbClr val="3B3B3B"/>
                </a:solidFill>
                <a:effectLst/>
                <a:latin typeface="Consolas" panose="020B0609020204030204" pitchFamily="49" charset="0"/>
              </a:rPr>
              <a:t> row </a:t>
            </a:r>
            <a:r>
              <a:rPr lang="en-IN" sz="1200" b="0" dirty="0">
                <a:solidFill>
                  <a:srgbClr val="AF00DB"/>
                </a:solidFill>
                <a:effectLst/>
                <a:latin typeface="Consolas" panose="020B0609020204030204" pitchFamily="49" charset="0"/>
              </a:rPr>
              <a:t>in</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myreader</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if</a:t>
            </a:r>
            <a:r>
              <a:rPr lang="en-IN" sz="1200" b="0" dirty="0">
                <a:solidFill>
                  <a:srgbClr val="3B3B3B"/>
                </a:solidFill>
                <a:effectLst/>
                <a:latin typeface="Consolas" panose="020B0609020204030204" pitchFamily="49" charset="0"/>
              </a:rPr>
              <a:t> </a:t>
            </a:r>
            <a:r>
              <a:rPr lang="en-IN" sz="1200" b="0" dirty="0" err="1">
                <a:solidFill>
                  <a:srgbClr val="795E26"/>
                </a:solidFill>
                <a:effectLst/>
                <a:latin typeface="Consolas" panose="020B0609020204030204" pitchFamily="49" charset="0"/>
              </a:rPr>
              <a:t>len</a:t>
            </a:r>
            <a:r>
              <a:rPr lang="en-IN" sz="1200" b="0" dirty="0">
                <a:solidFill>
                  <a:srgbClr val="3B3B3B"/>
                </a:solidFill>
                <a:effectLst/>
                <a:latin typeface="Consolas" panose="020B0609020204030204" pitchFamily="49" charset="0"/>
              </a:rPr>
              <a:t>(row)</a:t>
            </a:r>
            <a:r>
              <a:rPr lang="en-IN" sz="1200" b="0" dirty="0">
                <a:solidFill>
                  <a:srgbClr val="000000"/>
                </a:solidFill>
                <a:effectLst/>
                <a:latin typeface="Consolas" panose="020B0609020204030204" pitchFamily="49" charset="0"/>
              </a:rPr>
              <a:t>!=</a:t>
            </a:r>
            <a:r>
              <a:rPr lang="en-IN" sz="1200" b="0" dirty="0">
                <a:solidFill>
                  <a:srgbClr val="098658"/>
                </a:solidFill>
                <a:effectLst/>
                <a:latin typeface="Consolas" panose="020B0609020204030204" pitchFamily="49" charset="0"/>
              </a:rPr>
              <a:t>0</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if</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int</a:t>
            </a:r>
            <a:r>
              <a:rPr lang="en-IN" sz="1200" b="0" dirty="0">
                <a:solidFill>
                  <a:srgbClr val="3B3B3B"/>
                </a:solidFill>
                <a:effectLst/>
                <a:latin typeface="Consolas" panose="020B0609020204030204" pitchFamily="49" charset="0"/>
              </a:rPr>
              <a:t>(row[</a:t>
            </a:r>
            <a:r>
              <a:rPr lang="en-IN" sz="1200" b="0" dirty="0">
                <a:solidFill>
                  <a:srgbClr val="098658"/>
                </a:solidFill>
                <a:effectLst/>
                <a:latin typeface="Consolas" panose="020B0609020204030204" pitchFamily="49" charset="0"/>
              </a:rPr>
              <a:t>0</a:t>
            </a:r>
            <a:r>
              <a:rPr lang="en-IN" sz="1200" b="0" dirty="0">
                <a:solidFill>
                  <a:srgbClr val="3B3B3B"/>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e:</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"NAME: "</a:t>
            </a:r>
            <a:r>
              <a:rPr lang="en-IN" sz="1200" b="0" dirty="0">
                <a:solidFill>
                  <a:srgbClr val="3B3B3B"/>
                </a:solidFill>
                <a:effectLst/>
                <a:latin typeface="Consolas" panose="020B0609020204030204" pitchFamily="49" charset="0"/>
              </a:rPr>
              <a:t>,row[</a:t>
            </a:r>
            <a:r>
              <a:rPr lang="en-IN" sz="1200" b="0" dirty="0">
                <a:solidFill>
                  <a:srgbClr val="098658"/>
                </a:solidFill>
                <a:effectLst/>
                <a:latin typeface="Consolas" panose="020B0609020204030204" pitchFamily="49" charset="0"/>
              </a:rPr>
              <a:t>1</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"SALARY: "</a:t>
            </a:r>
            <a:r>
              <a:rPr lang="en-IN" sz="1200" b="0" dirty="0">
                <a:solidFill>
                  <a:srgbClr val="3B3B3B"/>
                </a:solidFill>
                <a:effectLst/>
                <a:latin typeface="Consolas" panose="020B0609020204030204" pitchFamily="49" charset="0"/>
              </a:rPr>
              <a:t>,row[</a:t>
            </a:r>
            <a:r>
              <a:rPr lang="en-IN" sz="1200" b="0" dirty="0">
                <a:solidFill>
                  <a:srgbClr val="098658"/>
                </a:solidFill>
                <a:effectLst/>
                <a:latin typeface="Consolas" panose="020B0609020204030204" pitchFamily="49" charset="0"/>
              </a:rPr>
              <a:t>2</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found</a:t>
            </a:r>
            <a:r>
              <a:rPr lang="en-IN" sz="1200" b="0" dirty="0">
                <a:solidFill>
                  <a:srgbClr val="000000"/>
                </a:solidFill>
                <a:effectLst/>
                <a:latin typeface="Consolas" panose="020B0609020204030204" pitchFamily="49" charset="0"/>
              </a:rPr>
              <a:t>=</a:t>
            </a:r>
            <a:r>
              <a:rPr lang="en-IN" sz="1200" b="0" dirty="0">
                <a:solidFill>
                  <a:srgbClr val="0000FF"/>
                </a:solidFill>
                <a:effectLst/>
                <a:latin typeface="Consolas" panose="020B0609020204030204" pitchFamily="49" charset="0"/>
              </a:rPr>
              <a:t>True</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break</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if</a:t>
            </a:r>
            <a:r>
              <a:rPr lang="en-IN" sz="1200" b="0" dirty="0">
                <a:solidFill>
                  <a:srgbClr val="3B3B3B"/>
                </a:solidFill>
                <a:effectLst/>
                <a:latin typeface="Consolas" panose="020B0609020204030204" pitchFamily="49" charset="0"/>
              </a:rPr>
              <a:t> </a:t>
            </a:r>
            <a:r>
              <a:rPr lang="en-IN" sz="1200" b="0" dirty="0">
                <a:solidFill>
                  <a:srgbClr val="0000FF"/>
                </a:solidFill>
                <a:effectLst/>
                <a:latin typeface="Consolas" panose="020B0609020204030204" pitchFamily="49" charset="0"/>
              </a:rPr>
              <a:t>not</a:t>
            </a:r>
            <a:r>
              <a:rPr lang="en-IN" sz="1200" b="0" dirty="0">
                <a:solidFill>
                  <a:srgbClr val="3B3B3B"/>
                </a:solidFill>
                <a:effectLst/>
                <a:latin typeface="Consolas" panose="020B0609020204030204" pitchFamily="49" charset="0"/>
              </a:rPr>
              <a:t> found: </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 EMPNO NOT FOUND"</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ans</a:t>
            </a:r>
            <a:r>
              <a:rPr lang="en-IN" sz="1200" b="0" dirty="0">
                <a:solidFill>
                  <a:srgbClr val="3B3B3B"/>
                </a:solidFill>
                <a:effectLst/>
                <a:latin typeface="Consolas" panose="020B0609020204030204" pitchFamily="49" charset="0"/>
              </a:rPr>
              <a: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input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"Search More? (Y)"</a:t>
            </a:r>
            <a:r>
              <a:rPr lang="en-IN" sz="1200" b="0" dirty="0">
                <a:solidFill>
                  <a:srgbClr val="3B3B3B"/>
                </a:solidFill>
                <a:effectLst/>
                <a:latin typeface="Consolas" panose="020B0609020204030204" pitchFamily="49" charset="0"/>
              </a:rPr>
              <a:t>)</a:t>
            </a:r>
          </a:p>
          <a:p>
            <a:endParaRPr lang="en-US" sz="1200" b="0" dirty="0">
              <a:solidFill>
                <a:srgbClr val="CCCCCC"/>
              </a:solidFill>
              <a:effectLst/>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3B504D02-B8B7-F410-D12B-DC482955304A}"/>
              </a:ext>
            </a:extLst>
          </p:cNvPr>
          <p:cNvSpPr txBox="1"/>
          <p:nvPr/>
        </p:nvSpPr>
        <p:spPr>
          <a:xfrm>
            <a:off x="345440" y="1522346"/>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Code</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332CAA64-C54E-5B13-063C-E016BCB3317D}"/>
              </a:ext>
            </a:extLst>
          </p:cNvPr>
          <p:cNvSpPr/>
          <p:nvPr/>
        </p:nvSpPr>
        <p:spPr>
          <a:xfrm>
            <a:off x="383540" y="7522465"/>
            <a:ext cx="2286508" cy="1450085"/>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B850C8-B22D-A0ED-9906-B781C53E7836}"/>
              </a:ext>
            </a:extLst>
          </p:cNvPr>
          <p:cNvSpPr txBox="1"/>
          <p:nvPr/>
        </p:nvSpPr>
        <p:spPr>
          <a:xfrm>
            <a:off x="396559" y="7641587"/>
            <a:ext cx="1908491" cy="1200329"/>
          </a:xfrm>
          <a:prstGeom prst="rect">
            <a:avLst/>
          </a:prstGeom>
          <a:noFill/>
        </p:spPr>
        <p:txBody>
          <a:bodyPr wrap="square" rtlCol="0">
            <a:spAutoFit/>
          </a:bodyPr>
          <a:lstStyle/>
          <a:p>
            <a:r>
              <a:rPr lang="en-US" sz="1200" b="0" i="0" dirty="0">
                <a:solidFill>
                  <a:srgbClr val="3B3B3B"/>
                </a:solidFill>
                <a:effectLst/>
                <a:latin typeface="Consolas" panose="020B0609020204030204" pitchFamily="49" charset="0"/>
              </a:rPr>
              <a:t>Data Saved... </a:t>
            </a:r>
          </a:p>
          <a:p>
            <a:r>
              <a:rPr lang="en-US" sz="1200" b="0" i="0" dirty="0">
                <a:solidFill>
                  <a:srgbClr val="3B3B3B"/>
                </a:solidFill>
                <a:effectLst/>
                <a:latin typeface="Consolas" panose="020B0609020204030204" pitchFamily="49" charset="0"/>
              </a:rPr>
              <a:t>NAME: John Smith </a:t>
            </a:r>
          </a:p>
          <a:p>
            <a:r>
              <a:rPr lang="en-US" sz="1200" b="0" i="0" dirty="0">
                <a:solidFill>
                  <a:srgbClr val="3B3B3B"/>
                </a:solidFill>
                <a:effectLst/>
                <a:latin typeface="Consolas" panose="020B0609020204030204" pitchFamily="49" charset="0"/>
              </a:rPr>
              <a:t>SALARY: 23000 </a:t>
            </a:r>
          </a:p>
          <a:p>
            <a:endParaRPr lang="en-US" sz="1200" b="0" i="0" dirty="0">
              <a:solidFill>
                <a:srgbClr val="3B3B3B"/>
              </a:solidFill>
              <a:effectLst/>
              <a:latin typeface="Consolas" panose="020B0609020204030204" pitchFamily="49" charset="0"/>
            </a:endParaRPr>
          </a:p>
          <a:p>
            <a:r>
              <a:rPr lang="en-US" sz="1200" b="0" i="0" dirty="0">
                <a:solidFill>
                  <a:srgbClr val="3B3B3B"/>
                </a:solidFill>
                <a:effectLst/>
                <a:latin typeface="Consolas" panose="020B0609020204030204" pitchFamily="49" charset="0"/>
              </a:rPr>
              <a:t>NAME: Todd </a:t>
            </a:r>
          </a:p>
          <a:p>
            <a:r>
              <a:rPr lang="en-US" sz="1200" b="0" i="0" dirty="0">
                <a:solidFill>
                  <a:srgbClr val="3B3B3B"/>
                </a:solidFill>
                <a:effectLst/>
                <a:latin typeface="Consolas" panose="020B0609020204030204" pitchFamily="49" charset="0"/>
              </a:rPr>
              <a:t>SALARY: 12560</a:t>
            </a:r>
            <a:endParaRPr lang="en-US" sz="1200" b="0" dirty="0">
              <a:solidFill>
                <a:srgbClr val="000000"/>
              </a:solidFill>
              <a:effectLst/>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C77F8667-9F73-6FFA-C17E-1ACA82CE2189}"/>
              </a:ext>
            </a:extLst>
          </p:cNvPr>
          <p:cNvSpPr txBox="1"/>
          <p:nvPr/>
        </p:nvSpPr>
        <p:spPr>
          <a:xfrm>
            <a:off x="290940" y="7136023"/>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5095A65B-D1F3-2230-7859-92CC9320D2CD}"/>
              </a:ext>
            </a:extLst>
          </p:cNvPr>
          <p:cNvSpPr/>
          <p:nvPr/>
        </p:nvSpPr>
        <p:spPr>
          <a:xfrm>
            <a:off x="3801596" y="7506341"/>
            <a:ext cx="2379748" cy="1459859"/>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5498930-83E6-10B6-AF61-1DCD61C1B143}"/>
              </a:ext>
            </a:extLst>
          </p:cNvPr>
          <p:cNvSpPr txBox="1"/>
          <p:nvPr/>
        </p:nvSpPr>
        <p:spPr>
          <a:xfrm>
            <a:off x="3827882" y="7577371"/>
            <a:ext cx="2301504" cy="1015663"/>
          </a:xfrm>
          <a:prstGeom prst="rect">
            <a:avLst/>
          </a:prstGeom>
          <a:noFill/>
        </p:spPr>
        <p:txBody>
          <a:bodyPr wrap="square" rtlCol="0">
            <a:spAutoFit/>
          </a:bodyPr>
          <a:lstStyle/>
          <a:p>
            <a:pPr algn="l"/>
            <a:r>
              <a:rPr lang="en-US" sz="1200" dirty="0">
                <a:solidFill>
                  <a:srgbClr val="3B3B3B"/>
                </a:solidFill>
                <a:latin typeface="Consolas" panose="020B0609020204030204" pitchFamily="49" charset="0"/>
              </a:rPr>
              <a:t>110,John Smith,23000</a:t>
            </a:r>
          </a:p>
          <a:p>
            <a:pPr algn="l"/>
            <a:r>
              <a:rPr lang="en-US" sz="1200" dirty="0">
                <a:solidFill>
                  <a:srgbClr val="3B3B3B"/>
                </a:solidFill>
                <a:latin typeface="Consolas" panose="020B0609020204030204" pitchFamily="49" charset="0"/>
              </a:rPr>
              <a:t>111,Frank,16080</a:t>
            </a:r>
          </a:p>
          <a:p>
            <a:pPr algn="l"/>
            <a:r>
              <a:rPr lang="en-US" sz="1200" dirty="0">
                <a:solidFill>
                  <a:srgbClr val="3B3B3B"/>
                </a:solidFill>
                <a:latin typeface="Consolas" panose="020B0609020204030204" pitchFamily="49" charset="0"/>
              </a:rPr>
              <a:t>112,Todd,12560</a:t>
            </a:r>
          </a:p>
          <a:p>
            <a:pPr algn="l"/>
            <a:r>
              <a:rPr lang="en-US" sz="1200" dirty="0">
                <a:solidFill>
                  <a:srgbClr val="3B3B3B"/>
                </a:solidFill>
                <a:latin typeface="Consolas" panose="020B0609020204030204" pitchFamily="49" charset="0"/>
              </a:rPr>
              <a:t>113,Joe,33573</a:t>
            </a:r>
          </a:p>
          <a:p>
            <a:pPr algn="l"/>
            <a:r>
              <a:rPr lang="en-US" sz="1200" dirty="0">
                <a:solidFill>
                  <a:srgbClr val="3B3B3B"/>
                </a:solidFill>
                <a:latin typeface="Consolas" panose="020B0609020204030204" pitchFamily="49" charset="0"/>
              </a:rPr>
              <a:t>114,Lisa,29350</a:t>
            </a:r>
          </a:p>
        </p:txBody>
      </p:sp>
      <p:sp>
        <p:nvSpPr>
          <p:cNvPr id="12" name="TextBox 11">
            <a:extLst>
              <a:ext uri="{FF2B5EF4-FFF2-40B4-BE49-F238E27FC236}">
                <a16:creationId xmlns:a16="http://schemas.microsoft.com/office/drawing/2014/main" id="{3EE75F58-FE8B-37B6-9611-90094E242586}"/>
              </a:ext>
            </a:extLst>
          </p:cNvPr>
          <p:cNvSpPr txBox="1"/>
          <p:nvPr/>
        </p:nvSpPr>
        <p:spPr>
          <a:xfrm>
            <a:off x="3784211" y="7185423"/>
            <a:ext cx="2223984" cy="276999"/>
          </a:xfrm>
          <a:prstGeom prst="rect">
            <a:avLst/>
          </a:prstGeom>
          <a:noFill/>
        </p:spPr>
        <p:txBody>
          <a:bodyPr wrap="square">
            <a:spAutoFit/>
          </a:bodyPr>
          <a:lstStyle/>
          <a:p>
            <a:pPr algn="l"/>
            <a:r>
              <a:rPr lang="en-IN" sz="1200" b="1" i="0" dirty="0">
                <a:solidFill>
                  <a:schemeClr val="accent5">
                    <a:lumMod val="75000"/>
                  </a:schemeClr>
                </a:solidFill>
                <a:effectLst/>
                <a:latin typeface="Arial" panose="020B0604020202020204" pitchFamily="34" charset="0"/>
                <a:cs typeface="Arial" panose="020B0604020202020204" pitchFamily="34" charset="0"/>
              </a:rPr>
              <a:t>CSV file: “myfile.csv”</a:t>
            </a:r>
          </a:p>
        </p:txBody>
      </p:sp>
    </p:spTree>
    <p:extLst>
      <p:ext uri="{BB962C8B-B14F-4D97-AF65-F5344CB8AC3E}">
        <p14:creationId xmlns:p14="http://schemas.microsoft.com/office/powerpoint/2010/main" val="343801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D7B8D62-9B18-A2D4-3AEF-2FA180296726}"/>
              </a:ext>
            </a:extLst>
          </p:cNvPr>
          <p:cNvSpPr txBox="1"/>
          <p:nvPr/>
        </p:nvSpPr>
        <p:spPr>
          <a:xfrm>
            <a:off x="3103430" y="175816"/>
            <a:ext cx="651140"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Index</a:t>
            </a:r>
          </a:p>
        </p:txBody>
      </p:sp>
      <p:sp>
        <p:nvSpPr>
          <p:cNvPr id="2" name="Slide Number Placeholder 1">
            <a:extLst>
              <a:ext uri="{FF2B5EF4-FFF2-40B4-BE49-F238E27FC236}">
                <a16:creationId xmlns:a16="http://schemas.microsoft.com/office/drawing/2014/main" id="{A8181C93-CD15-B9ED-BBA7-029B41D10927}"/>
              </a:ext>
            </a:extLst>
          </p:cNvPr>
          <p:cNvSpPr>
            <a:spLocks noGrp="1"/>
          </p:cNvSpPr>
          <p:nvPr>
            <p:ph type="sldNum" sz="quarter" idx="4"/>
          </p:nvPr>
        </p:nvSpPr>
        <p:spPr/>
        <p:txBody>
          <a:bodyPr/>
          <a:lstStyle/>
          <a:p>
            <a:r>
              <a:rPr lang="en-IN" dirty="0"/>
              <a:t>P. </a:t>
            </a:r>
            <a:fld id="{0B0D8F08-E538-478C-9BFE-A5CEC726210E}" type="slidenum">
              <a:rPr lang="en-IN" smtClean="0"/>
              <a:pPr/>
              <a:t>2</a:t>
            </a:fld>
            <a:endParaRPr lang="en-IN" dirty="0"/>
          </a:p>
        </p:txBody>
      </p:sp>
      <p:sp>
        <p:nvSpPr>
          <p:cNvPr id="4" name="Rectangle 3">
            <a:extLst>
              <a:ext uri="{FF2B5EF4-FFF2-40B4-BE49-F238E27FC236}">
                <a16:creationId xmlns:a16="http://schemas.microsoft.com/office/drawing/2014/main" id="{2EDE98A6-E3EA-694E-AA94-BEF0402D5054}"/>
              </a:ext>
            </a:extLst>
          </p:cNvPr>
          <p:cNvSpPr/>
          <p:nvPr/>
        </p:nvSpPr>
        <p:spPr>
          <a:xfrm>
            <a:off x="5718048" y="9009888"/>
            <a:ext cx="804672" cy="7802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3" name="Table 15">
            <a:extLst>
              <a:ext uri="{FF2B5EF4-FFF2-40B4-BE49-F238E27FC236}">
                <a16:creationId xmlns:a16="http://schemas.microsoft.com/office/drawing/2014/main" id="{4AE46639-19DC-7E29-1113-55B65D9F7F89}"/>
              </a:ext>
            </a:extLst>
          </p:cNvPr>
          <p:cNvGraphicFramePr>
            <a:graphicFrameLocks noGrp="1"/>
          </p:cNvGraphicFramePr>
          <p:nvPr>
            <p:extLst>
              <p:ext uri="{D42A27DB-BD31-4B8C-83A1-F6EECF244321}">
                <p14:modId xmlns:p14="http://schemas.microsoft.com/office/powerpoint/2010/main" val="448840142"/>
              </p:ext>
            </p:extLst>
          </p:nvPr>
        </p:nvGraphicFramePr>
        <p:xfrm>
          <a:off x="457199" y="832830"/>
          <a:ext cx="6123710" cy="8747760"/>
        </p:xfrm>
        <a:graphic>
          <a:graphicData uri="http://schemas.openxmlformats.org/drawingml/2006/table">
            <a:tbl>
              <a:tblPr firstRow="1" bandRow="1">
                <a:tableStyleId>{5940675A-B579-460E-94D1-54222C63F5DA}</a:tableStyleId>
              </a:tblPr>
              <a:tblGrid>
                <a:gridCol w="568037">
                  <a:extLst>
                    <a:ext uri="{9D8B030D-6E8A-4147-A177-3AD203B41FA5}">
                      <a16:colId xmlns:a16="http://schemas.microsoft.com/office/drawing/2014/main" val="889508178"/>
                    </a:ext>
                  </a:extLst>
                </a:gridCol>
                <a:gridCol w="4765964">
                  <a:extLst>
                    <a:ext uri="{9D8B030D-6E8A-4147-A177-3AD203B41FA5}">
                      <a16:colId xmlns:a16="http://schemas.microsoft.com/office/drawing/2014/main" val="3577962368"/>
                    </a:ext>
                  </a:extLst>
                </a:gridCol>
                <a:gridCol w="789709">
                  <a:extLst>
                    <a:ext uri="{9D8B030D-6E8A-4147-A177-3AD203B41FA5}">
                      <a16:colId xmlns:a16="http://schemas.microsoft.com/office/drawing/2014/main" val="1668952543"/>
                    </a:ext>
                  </a:extLst>
                </a:gridCol>
              </a:tblGrid>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000" b="1" dirty="0">
                          <a:solidFill>
                            <a:schemeClr val="tx1">
                              <a:lumMod val="95000"/>
                              <a:lumOff val="5000"/>
                            </a:schemeClr>
                          </a:solidFill>
                          <a:latin typeface="Arial" panose="020B0604020202020204" pitchFamily="34" charset="0"/>
                          <a:cs typeface="Arial" panose="020B0604020202020204" pitchFamily="34" charset="0"/>
                        </a:rPr>
                        <a:t>S. No.</a:t>
                      </a:r>
                    </a:p>
                  </a:txBody>
                  <a:tcPr>
                    <a:solidFill>
                      <a:schemeClr val="accent4">
                        <a:lumMod val="60000"/>
                        <a:lumOff val="4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000" b="1" dirty="0">
                          <a:solidFill>
                            <a:schemeClr val="tx1">
                              <a:lumMod val="95000"/>
                              <a:lumOff val="5000"/>
                            </a:schemeClr>
                          </a:solidFill>
                          <a:latin typeface="Arial" panose="020B0604020202020204" pitchFamily="34" charset="0"/>
                          <a:cs typeface="Arial" panose="020B0604020202020204" pitchFamily="34" charset="0"/>
                        </a:rPr>
                        <a:t>Title</a:t>
                      </a:r>
                    </a:p>
                  </a:txBody>
                  <a:tcPr>
                    <a:solidFill>
                      <a:schemeClr val="accent4">
                        <a:lumMod val="60000"/>
                        <a:lumOff val="4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1" dirty="0">
                          <a:solidFill>
                            <a:schemeClr val="tx1">
                              <a:lumMod val="95000"/>
                              <a:lumOff val="5000"/>
                            </a:schemeClr>
                          </a:solidFill>
                          <a:latin typeface="Arial" panose="020B0604020202020204" pitchFamily="34" charset="0"/>
                          <a:cs typeface="Arial" panose="020B0604020202020204" pitchFamily="34" charset="0"/>
                        </a:rPr>
                        <a:t>Page No.</a:t>
                      </a:r>
                    </a:p>
                  </a:txBody>
                  <a:tcPr>
                    <a:solidFill>
                      <a:schemeClr val="accent4">
                        <a:lumMod val="60000"/>
                        <a:lumOff val="40000"/>
                      </a:schemeClr>
                    </a:solidFill>
                  </a:tcPr>
                </a:tc>
                <a:extLst>
                  <a:ext uri="{0D108BD9-81ED-4DB2-BD59-A6C34878D82A}">
                    <a16:rowId xmlns:a16="http://schemas.microsoft.com/office/drawing/2014/main" val="2398801480"/>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Arial" panose="020B0604020202020204" pitchFamily="34" charset="0"/>
                          <a:cs typeface="Arial" panose="020B0604020202020204" pitchFamily="34" charset="0"/>
                        </a:rPr>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Arial" panose="020B0604020202020204" pitchFamily="34" charset="0"/>
                          <a:cs typeface="Arial" panose="020B0604020202020204" pitchFamily="34" charset="0"/>
                        </a:rPr>
                        <a:t>Example of Global and Local variables in function</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3</a:t>
                      </a:r>
                    </a:p>
                  </a:txBody>
                  <a:tcPr/>
                </a:tc>
                <a:extLst>
                  <a:ext uri="{0D108BD9-81ED-4DB2-BD59-A6C34878D82A}">
                    <a16:rowId xmlns:a16="http://schemas.microsoft.com/office/drawing/2014/main" val="4191429345"/>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dirty="0">
                          <a:solidFill>
                            <a:schemeClr val="tx1"/>
                          </a:solidFill>
                          <a:latin typeface="Arial" panose="020B0604020202020204" pitchFamily="34" charset="0"/>
                          <a:cs typeface="Arial" panose="020B0604020202020204" pitchFamily="34" charset="0"/>
                        </a:rPr>
                        <a:t>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i="0" dirty="0">
                          <a:solidFill>
                            <a:schemeClr val="tx1"/>
                          </a:solidFill>
                          <a:effectLst/>
                          <a:latin typeface="Arial" panose="020B0604020202020204" pitchFamily="34" charset="0"/>
                          <a:cs typeface="Arial" panose="020B0604020202020204" pitchFamily="34" charset="0"/>
                        </a:rPr>
                        <a:t>Write a program to read a text file line by line and display each word separated by '#'.</a:t>
                      </a:r>
                      <a:endParaRPr lang="en-IN" sz="1000" dirty="0">
                        <a:solidFill>
                          <a:schemeClr val="tx1"/>
                        </a:solidFill>
                        <a:latin typeface="Arial" panose="020B0604020202020204" pitchFamily="34" charset="0"/>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4</a:t>
                      </a:r>
                    </a:p>
                  </a:txBody>
                  <a:tcPr/>
                </a:tc>
                <a:extLst>
                  <a:ext uri="{0D108BD9-81ED-4DB2-BD59-A6C34878D82A}">
                    <a16:rowId xmlns:a16="http://schemas.microsoft.com/office/drawing/2014/main" val="4265939108"/>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Arial" panose="020B0604020202020204" pitchFamily="34" charset="0"/>
                          <a:cs typeface="Arial" panose="020B0604020202020204" pitchFamily="34" charset="0"/>
                        </a:rPr>
                        <a:t>3</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Arial" panose="020B0604020202020204" pitchFamily="34" charset="0"/>
                          <a:cs typeface="Arial" panose="020B0604020202020204" pitchFamily="34" charset="0"/>
                        </a:rPr>
                        <a:t>Write a Python code to find the size of the file in bytes, the number of lines, number of words and no. of character.</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5</a:t>
                      </a:r>
                    </a:p>
                  </a:txBody>
                  <a:tcPr/>
                </a:tc>
                <a:extLst>
                  <a:ext uri="{0D108BD9-81ED-4DB2-BD59-A6C34878D82A}">
                    <a16:rowId xmlns:a16="http://schemas.microsoft.com/office/drawing/2014/main" val="2834061218"/>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dirty="0">
                          <a:solidFill>
                            <a:schemeClr val="tx1"/>
                          </a:solidFill>
                          <a:latin typeface="Arial" panose="020B0604020202020204" pitchFamily="34" charset="0"/>
                          <a:cs typeface="Arial" panose="020B0604020202020204" pitchFamily="34" charset="0"/>
                        </a:rPr>
                        <a:t>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Arial" panose="020B0604020202020204" pitchFamily="34" charset="0"/>
                          <a:ea typeface="+mn-ea"/>
                          <a:cs typeface="Arial" panose="020B0604020202020204" pitchFamily="34" charset="0"/>
                        </a:rPr>
                        <a:t>Read a text file and display the number of vowels, consonants, uppercase and lowercase characters and other than character and digit in the file.</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6</a:t>
                      </a:r>
                    </a:p>
                  </a:txBody>
                  <a:tcPr/>
                </a:tc>
                <a:extLst>
                  <a:ext uri="{0D108BD9-81ED-4DB2-BD59-A6C34878D82A}">
                    <a16:rowId xmlns:a16="http://schemas.microsoft.com/office/drawing/2014/main" val="1551060083"/>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dirty="0">
                          <a:solidFill>
                            <a:schemeClr val="tx1"/>
                          </a:solidFill>
                          <a:latin typeface="Arial" panose="020B0604020202020204" pitchFamily="34" charset="0"/>
                          <a:cs typeface="Arial" panose="020B0604020202020204" pitchFamily="34" charset="0"/>
                        </a:rPr>
                        <a:t>5</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Arial" panose="020B0604020202020204" pitchFamily="34" charset="0"/>
                          <a:cs typeface="Arial" panose="020B0604020202020204" pitchFamily="34" charset="0"/>
                        </a:rPr>
                        <a:t>Create a binary file with the name and roll number. Search for a given roll number and display the name, if not found display appropriate message.</a:t>
                      </a:r>
                      <a:endParaRPr lang="en-IN" sz="1000" dirty="0">
                        <a:solidFill>
                          <a:schemeClr val="tx1"/>
                        </a:solidFill>
                        <a:latin typeface="Arial" panose="020B0604020202020204" pitchFamily="34" charset="0"/>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7</a:t>
                      </a:r>
                    </a:p>
                  </a:txBody>
                  <a:tcPr/>
                </a:tc>
                <a:extLst>
                  <a:ext uri="{0D108BD9-81ED-4DB2-BD59-A6C34878D82A}">
                    <a16:rowId xmlns:a16="http://schemas.microsoft.com/office/drawing/2014/main" val="177158194"/>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dirty="0">
                          <a:solidFill>
                            <a:schemeClr val="tx1"/>
                          </a:solidFill>
                          <a:latin typeface="Arial" panose="020B0604020202020204" pitchFamily="34" charset="0"/>
                          <a:cs typeface="Arial" panose="020B0604020202020204" pitchFamily="34" charset="0"/>
                        </a:rPr>
                        <a:t>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i="0" dirty="0">
                          <a:solidFill>
                            <a:schemeClr val="tx1"/>
                          </a:solidFill>
                          <a:effectLst/>
                          <a:latin typeface="Arial" panose="020B0604020202020204" pitchFamily="34" charset="0"/>
                          <a:cs typeface="Arial" panose="020B0604020202020204" pitchFamily="34" charset="0"/>
                        </a:rPr>
                        <a:t>Write a program to perform read and write operation onto a csv file having fields as roll number, name, stream and percentage.</a:t>
                      </a:r>
                      <a:endParaRPr lang="en-IN" sz="1000" dirty="0">
                        <a:solidFill>
                          <a:schemeClr val="tx1"/>
                        </a:solidFill>
                        <a:latin typeface="Arial" panose="020B0604020202020204" pitchFamily="34" charset="0"/>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val="2006524357"/>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effectLst/>
                          <a:latin typeface="Arial" panose="020B0604020202020204" pitchFamily="34" charset="0"/>
                          <a:cs typeface="Arial" panose="020B0604020202020204" pitchFamily="34" charset="0"/>
                        </a:rPr>
                        <a:t>7</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anose="020B0604020202020204" pitchFamily="34" charset="0"/>
                          <a:ea typeface="+mn-ea"/>
                          <a:cs typeface="Arial" panose="020B0604020202020204" pitchFamily="34" charset="0"/>
                        </a:rPr>
                        <a:t>Write a python program to implement a stack using a list data-structure.</a:t>
                      </a:r>
                      <a:endParaRPr lang="en-US" sz="1000" b="0" i="0" dirty="0">
                        <a:solidFill>
                          <a:schemeClr val="tx1"/>
                        </a:solidFill>
                        <a:effectLst/>
                        <a:latin typeface="Arial" panose="020B0604020202020204" pitchFamily="34" charset="0"/>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9-10</a:t>
                      </a:r>
                    </a:p>
                  </a:txBody>
                  <a:tcPr/>
                </a:tc>
                <a:extLst>
                  <a:ext uri="{0D108BD9-81ED-4DB2-BD59-A6C34878D82A}">
                    <a16:rowId xmlns:a16="http://schemas.microsoft.com/office/drawing/2014/main" val="1681455070"/>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effectLst/>
                          <a:latin typeface="Arial" panose="020B0604020202020204" pitchFamily="34" charset="0"/>
                          <a:cs typeface="Arial" panose="020B0604020202020204" pitchFamily="34" charset="0"/>
                        </a:rPr>
                        <a:t>8</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anose="020B0604020202020204" pitchFamily="34" charset="0"/>
                          <a:ea typeface="+mn-ea"/>
                          <a:cs typeface="Arial" panose="020B0604020202020204" pitchFamily="34" charset="0"/>
                        </a:rPr>
                        <a:t>Remove all the lines that contain the character ‘a' in a file and write it to another file</a:t>
                      </a:r>
                      <a:endParaRPr lang="en-US" sz="1000" b="0" i="0" dirty="0">
                        <a:solidFill>
                          <a:schemeClr val="tx1"/>
                        </a:solidFill>
                        <a:effectLst/>
                        <a:latin typeface="Arial" panose="020B0604020202020204" pitchFamily="34" charset="0"/>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11</a:t>
                      </a:r>
                    </a:p>
                  </a:txBody>
                  <a:tcPr/>
                </a:tc>
                <a:extLst>
                  <a:ext uri="{0D108BD9-81ED-4DB2-BD59-A6C34878D82A}">
                    <a16:rowId xmlns:a16="http://schemas.microsoft.com/office/drawing/2014/main" val="3459888933"/>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Arial" panose="020B0604020202020204" pitchFamily="34" charset="0"/>
                          <a:cs typeface="Arial" panose="020B0604020202020204" pitchFamily="34" charset="0"/>
                        </a:rPr>
                        <a:t>9</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Arial" panose="020B0604020202020204" pitchFamily="34" charset="0"/>
                          <a:cs typeface="Arial" panose="020B0604020202020204" pitchFamily="34" charset="0"/>
                        </a:rPr>
                        <a:t>Write a recursive code to compute the nth Fibonacci number.</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12</a:t>
                      </a:r>
                    </a:p>
                  </a:txBody>
                  <a:tcPr/>
                </a:tc>
                <a:extLst>
                  <a:ext uri="{0D108BD9-81ED-4DB2-BD59-A6C34878D82A}">
                    <a16:rowId xmlns:a16="http://schemas.microsoft.com/office/drawing/2014/main" val="3897258708"/>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dirty="0">
                          <a:solidFill>
                            <a:schemeClr val="tx1"/>
                          </a:solidFill>
                          <a:latin typeface="Arial" panose="020B0604020202020204" pitchFamily="34" charset="0"/>
                          <a:cs typeface="Arial" panose="020B0604020202020204" pitchFamily="34" charset="0"/>
                        </a:rPr>
                        <a:t>10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anose="020B0604020202020204" pitchFamily="34" charset="0"/>
                          <a:ea typeface="+mn-ea"/>
                          <a:cs typeface="Arial" panose="020B0604020202020204" pitchFamily="34" charset="0"/>
                        </a:rPr>
                        <a:t>Write a program to input your friends’ names and their Phone Numbers and store them in the dictionary as the key-value pair. Perform the following operations on the dictionary.</a:t>
                      </a:r>
                      <a:endParaRPr lang="en-IN" sz="1000" dirty="0">
                        <a:solidFill>
                          <a:schemeClr val="tx1"/>
                        </a:solidFill>
                        <a:latin typeface="Arial" panose="020B0604020202020204" pitchFamily="34" charset="0"/>
                        <a:cs typeface="Arial" panose="020B06040202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13-15</a:t>
                      </a:r>
                    </a:p>
                  </a:txBody>
                  <a:tcPr/>
                </a:tc>
                <a:extLst>
                  <a:ext uri="{0D108BD9-81ED-4DB2-BD59-A6C34878D82A}">
                    <a16:rowId xmlns:a16="http://schemas.microsoft.com/office/drawing/2014/main" val="1122526035"/>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Arial" panose="020B0604020202020204" pitchFamily="34" charset="0"/>
                          <a:ea typeface="+mn-ea"/>
                          <a:cs typeface="Arial" panose="020B0604020202020204" pitchFamily="34" charset="0"/>
                        </a:rPr>
                        <a:t>11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Arial" panose="020B0604020202020204" pitchFamily="34" charset="0"/>
                          <a:ea typeface="+mn-ea"/>
                          <a:cs typeface="Arial" panose="020B0604020202020204" pitchFamily="34" charset="0"/>
                        </a:rPr>
                        <a:t> Write a program to show and count the number of words in a text file 'Mydoc.txt' which is starting/ended with a word  'The', 'the', 'To', 'to', 'Of', 'of', 'A’, 'a'.</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16</a:t>
                      </a:r>
                    </a:p>
                  </a:txBody>
                  <a:tcPr/>
                </a:tc>
                <a:extLst>
                  <a:ext uri="{0D108BD9-81ED-4DB2-BD59-A6C34878D82A}">
                    <a16:rowId xmlns:a16="http://schemas.microsoft.com/office/drawing/2014/main" val="2253945553"/>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Arial" panose="020B0604020202020204" pitchFamily="34" charset="0"/>
                          <a:ea typeface="+mn-ea"/>
                          <a:cs typeface="Arial" panose="020B0604020202020204" pitchFamily="34" charset="0"/>
                        </a:rPr>
                        <a:t>12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Arial" panose="020B0604020202020204" pitchFamily="34" charset="0"/>
                          <a:ea typeface="+mn-ea"/>
                          <a:cs typeface="Arial" panose="020B0604020202020204" pitchFamily="34" charset="0"/>
                        </a:rPr>
                        <a:t>Write a program to read data from a text file Mydoc.txt, and display word which have maximum/minimum characters.</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17</a:t>
                      </a:r>
                    </a:p>
                  </a:txBody>
                  <a:tcPr/>
                </a:tc>
                <a:extLst>
                  <a:ext uri="{0D108BD9-81ED-4DB2-BD59-A6C34878D82A}">
                    <a16:rowId xmlns:a16="http://schemas.microsoft.com/office/drawing/2014/main" val="1918239092"/>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Arial" panose="020B0604020202020204" pitchFamily="34" charset="0"/>
                          <a:ea typeface="+mn-ea"/>
                          <a:cs typeface="Arial" panose="020B0604020202020204" pitchFamily="34" charset="0"/>
                        </a:rPr>
                        <a:t>13</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Arial" panose="020B0604020202020204" pitchFamily="34" charset="0"/>
                          <a:ea typeface="+mn-ea"/>
                          <a:cs typeface="Arial" panose="020B0604020202020204" pitchFamily="34" charset="0"/>
                        </a:rPr>
                        <a:t>Write a python program to create a CSV file by entering user-id and password, read and search the password for given user-id</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18</a:t>
                      </a:r>
                    </a:p>
                  </a:txBody>
                  <a:tcPr/>
                </a:tc>
                <a:extLst>
                  <a:ext uri="{0D108BD9-81ED-4DB2-BD59-A6C34878D82A}">
                    <a16:rowId xmlns:a16="http://schemas.microsoft.com/office/drawing/2014/main" val="1556547029"/>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Arial" panose="020B0604020202020204" pitchFamily="34" charset="0"/>
                          <a:ea typeface="+mn-ea"/>
                          <a:cs typeface="Arial" panose="020B0604020202020204" pitchFamily="34" charset="0"/>
                        </a:rPr>
                        <a:t>14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Arial" panose="020B0604020202020204" pitchFamily="34" charset="0"/>
                          <a:ea typeface="+mn-ea"/>
                          <a:cs typeface="Arial" panose="020B0604020202020204" pitchFamily="34" charset="0"/>
                        </a:rPr>
                        <a:t>Write a program to count the number of vowels present in a text file.</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19</a:t>
                      </a:r>
                    </a:p>
                  </a:txBody>
                  <a:tcPr/>
                </a:tc>
                <a:extLst>
                  <a:ext uri="{0D108BD9-81ED-4DB2-BD59-A6C34878D82A}">
                    <a16:rowId xmlns:a16="http://schemas.microsoft.com/office/drawing/2014/main" val="689831530"/>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Arial" panose="020B0604020202020204" pitchFamily="34" charset="0"/>
                          <a:ea typeface="+mn-ea"/>
                          <a:cs typeface="Arial" panose="020B0604020202020204" pitchFamily="34" charset="0"/>
                        </a:rPr>
                        <a:t>15</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Arial" panose="020B0604020202020204" pitchFamily="34" charset="0"/>
                          <a:ea typeface="+mn-ea"/>
                          <a:cs typeface="Arial" panose="020B0604020202020204" pitchFamily="34" charset="0"/>
                        </a:rPr>
                        <a:t>Write a program to perform read and write operation with .csv file.</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20</a:t>
                      </a:r>
                    </a:p>
                  </a:txBody>
                  <a:tcPr/>
                </a:tc>
                <a:extLst>
                  <a:ext uri="{0D108BD9-81ED-4DB2-BD59-A6C34878D82A}">
                    <a16:rowId xmlns:a16="http://schemas.microsoft.com/office/drawing/2014/main" val="726101797"/>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Arial" panose="020B0604020202020204" pitchFamily="34" charset="0"/>
                          <a:ea typeface="+mn-ea"/>
                          <a:cs typeface="Arial" panose="020B0604020202020204" pitchFamily="34" charset="0"/>
                        </a:rPr>
                        <a:t>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Arial" panose="020B0604020202020204" pitchFamily="34" charset="0"/>
                          <a:ea typeface="+mn-ea"/>
                          <a:cs typeface="Arial" panose="020B0604020202020204" pitchFamily="34" charset="0"/>
                        </a:rPr>
                        <a:t>Write a program that will write a string in binary file "school.dat" and display the words of the string in reverse order</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21</a:t>
                      </a:r>
                    </a:p>
                  </a:txBody>
                  <a:tcPr/>
                </a:tc>
                <a:extLst>
                  <a:ext uri="{0D108BD9-81ED-4DB2-BD59-A6C34878D82A}">
                    <a16:rowId xmlns:a16="http://schemas.microsoft.com/office/drawing/2014/main" val="2744843159"/>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Arial" panose="020B0604020202020204" pitchFamily="34" charset="0"/>
                          <a:ea typeface="+mn-ea"/>
                          <a:cs typeface="Arial" panose="020B0604020202020204" pitchFamily="34" charset="0"/>
                        </a:rPr>
                        <a:t>17</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Arial" panose="020B0604020202020204" pitchFamily="34" charset="0"/>
                          <a:ea typeface="+mn-ea"/>
                          <a:cs typeface="Arial" panose="020B0604020202020204" pitchFamily="34" charset="0"/>
                        </a:rPr>
                        <a:t>Write a program to write a string in the binary file “comp.dat” and count the number of times a character appears in the given string using a dictionary</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22</a:t>
                      </a:r>
                    </a:p>
                  </a:txBody>
                  <a:tcPr/>
                </a:tc>
                <a:extLst>
                  <a:ext uri="{0D108BD9-81ED-4DB2-BD59-A6C34878D82A}">
                    <a16:rowId xmlns:a16="http://schemas.microsoft.com/office/drawing/2014/main" val="3669411087"/>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Arial" panose="020B0604020202020204" pitchFamily="34" charset="0"/>
                          <a:ea typeface="+mn-ea"/>
                          <a:cs typeface="Arial" panose="020B0604020202020204" pitchFamily="34" charset="0"/>
                        </a:rPr>
                        <a:t>18</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Arial" panose="020B0604020202020204" pitchFamily="34" charset="0"/>
                          <a:ea typeface="+mn-ea"/>
                          <a:cs typeface="Arial" panose="020B0604020202020204" pitchFamily="34" charset="0"/>
                        </a:rPr>
                        <a:t>Program to connect with database and store record of employee and display records</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23-24</a:t>
                      </a:r>
                    </a:p>
                  </a:txBody>
                  <a:tcPr anchor="ctr"/>
                </a:tc>
                <a:extLst>
                  <a:ext uri="{0D108BD9-81ED-4DB2-BD59-A6C34878D82A}">
                    <a16:rowId xmlns:a16="http://schemas.microsoft.com/office/drawing/2014/main" val="1681200719"/>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Arial" panose="020B0604020202020204" pitchFamily="34" charset="0"/>
                          <a:ea typeface="+mn-ea"/>
                          <a:cs typeface="Arial" panose="020B0604020202020204" pitchFamily="34" charset="0"/>
                        </a:rPr>
                        <a:t>19</a:t>
                      </a:r>
                    </a:p>
                  </a:txBody>
                  <a:tcPr/>
                </a:tc>
                <a:tc>
                  <a:txBody>
                    <a:bodyPr/>
                    <a:lstStyle/>
                    <a:p>
                      <a:r>
                        <a:rPr lang="en-US" sz="1000" b="0" dirty="0">
                          <a:solidFill>
                            <a:srgbClr val="000000"/>
                          </a:solidFill>
                          <a:latin typeface="Arial" panose="020B0604020202020204" pitchFamily="34" charset="0"/>
                          <a:cs typeface="Arial" panose="020B0604020202020204" pitchFamily="34" charset="0"/>
                        </a:rPr>
                        <a:t>Program to connect with database and search employee number</a:t>
                      </a:r>
                    </a:p>
                    <a:p>
                      <a:r>
                        <a:rPr lang="en-US" sz="1000" b="0" dirty="0">
                          <a:solidFill>
                            <a:srgbClr val="000000"/>
                          </a:solidFill>
                          <a:latin typeface="Arial" panose="020B0604020202020204" pitchFamily="34" charset="0"/>
                          <a:cs typeface="Arial" panose="020B0604020202020204" pitchFamily="34" charset="0"/>
                        </a:rPr>
                        <a:t>in table employee and display record, if </a:t>
                      </a:r>
                      <a:r>
                        <a:rPr lang="en-US" sz="1000" b="0" dirty="0" err="1">
                          <a:solidFill>
                            <a:srgbClr val="000000"/>
                          </a:solidFill>
                          <a:latin typeface="Arial" panose="020B0604020202020204" pitchFamily="34" charset="0"/>
                          <a:cs typeface="Arial" panose="020B0604020202020204" pitchFamily="34" charset="0"/>
                        </a:rPr>
                        <a:t>empno</a:t>
                      </a:r>
                      <a:r>
                        <a:rPr lang="en-US" sz="1000" b="0" dirty="0">
                          <a:solidFill>
                            <a:srgbClr val="000000"/>
                          </a:solidFill>
                          <a:latin typeface="Arial" panose="020B0604020202020204" pitchFamily="34" charset="0"/>
                          <a:cs typeface="Arial" panose="020B0604020202020204" pitchFamily="34" charset="0"/>
                        </a:rPr>
                        <a:t> not found display</a:t>
                      </a:r>
                    </a:p>
                    <a:p>
                      <a:r>
                        <a:rPr lang="en-US" sz="1000" b="0" dirty="0">
                          <a:solidFill>
                            <a:srgbClr val="000000"/>
                          </a:solidFill>
                          <a:latin typeface="Arial" panose="020B0604020202020204" pitchFamily="34" charset="0"/>
                          <a:cs typeface="Arial" panose="020B0604020202020204" pitchFamily="34" charset="0"/>
                        </a:rPr>
                        <a:t>appropriate message.</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25</a:t>
                      </a:r>
                    </a:p>
                  </a:txBody>
                  <a:tcPr anchor="ctr"/>
                </a:tc>
                <a:extLst>
                  <a:ext uri="{0D108BD9-81ED-4DB2-BD59-A6C34878D82A}">
                    <a16:rowId xmlns:a16="http://schemas.microsoft.com/office/drawing/2014/main" val="518076638"/>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Arial" panose="020B0604020202020204" pitchFamily="34" charset="0"/>
                          <a:ea typeface="+mn-ea"/>
                          <a:cs typeface="Arial" panose="020B0604020202020204" pitchFamily="34" charset="0"/>
                        </a:rPr>
                        <a:t>20</a:t>
                      </a:r>
                    </a:p>
                  </a:txBody>
                  <a:tcPr/>
                </a:tc>
                <a:tc>
                  <a:txBody>
                    <a:bodyPr/>
                    <a:lstStyle/>
                    <a:p>
                      <a:r>
                        <a:rPr lang="en-US" sz="1000" b="0" dirty="0">
                          <a:solidFill>
                            <a:srgbClr val="000000"/>
                          </a:solidFill>
                          <a:latin typeface="Arial" panose="020B0604020202020204" pitchFamily="34" charset="0"/>
                          <a:cs typeface="Arial" panose="020B0604020202020204" pitchFamily="34" charset="0"/>
                        </a:rPr>
                        <a:t>Program to connect with database and update the employee</a:t>
                      </a:r>
                    </a:p>
                    <a:p>
                      <a:r>
                        <a:rPr lang="en-US" sz="1000" b="0" dirty="0">
                          <a:solidFill>
                            <a:srgbClr val="000000"/>
                          </a:solidFill>
                          <a:latin typeface="Arial" panose="020B0604020202020204" pitchFamily="34" charset="0"/>
                          <a:cs typeface="Arial" panose="020B0604020202020204" pitchFamily="34" charset="0"/>
                        </a:rPr>
                        <a:t>record of entered </a:t>
                      </a:r>
                      <a:r>
                        <a:rPr lang="en-US" sz="1000" b="0" dirty="0" err="1">
                          <a:solidFill>
                            <a:srgbClr val="000000"/>
                          </a:solidFill>
                          <a:latin typeface="Arial" panose="020B0604020202020204" pitchFamily="34" charset="0"/>
                          <a:cs typeface="Arial" panose="020B0604020202020204" pitchFamily="34" charset="0"/>
                        </a:rPr>
                        <a:t>empno</a:t>
                      </a:r>
                      <a:r>
                        <a:rPr lang="en-US" sz="1000" b="0" dirty="0">
                          <a:solidFill>
                            <a:srgbClr val="000000"/>
                          </a:solidFill>
                          <a:latin typeface="Arial" panose="020B0604020202020204" pitchFamily="34" charset="0"/>
                          <a:cs typeface="Arial" panose="020B0604020202020204" pitchFamily="34"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26-27</a:t>
                      </a:r>
                    </a:p>
                  </a:txBody>
                  <a:tcPr anchor="ctr"/>
                </a:tc>
                <a:extLst>
                  <a:ext uri="{0D108BD9-81ED-4DB2-BD59-A6C34878D82A}">
                    <a16:rowId xmlns:a16="http://schemas.microsoft.com/office/drawing/2014/main" val="2224205381"/>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Arial" panose="020B0604020202020204" pitchFamily="34" charset="0"/>
                          <a:ea typeface="+mn-ea"/>
                          <a:cs typeface="Arial" panose="020B0604020202020204" pitchFamily="34" charset="0"/>
                        </a:rPr>
                        <a:t>21</a:t>
                      </a:r>
                    </a:p>
                  </a:txBody>
                  <a:tcPr/>
                </a:tc>
                <a:tc>
                  <a:txBody>
                    <a:bodyPr/>
                    <a:lstStyle/>
                    <a:p>
                      <a:r>
                        <a:rPr lang="en-US" sz="1000" b="0" dirty="0">
                          <a:solidFill>
                            <a:srgbClr val="000000"/>
                          </a:solidFill>
                          <a:latin typeface="Arial" panose="020B0604020202020204" pitchFamily="34" charset="0"/>
                          <a:cs typeface="Arial" panose="020B0604020202020204" pitchFamily="34" charset="0"/>
                        </a:rPr>
                        <a:t>Program to connect with database and delete the record of</a:t>
                      </a:r>
                    </a:p>
                    <a:p>
                      <a:r>
                        <a:rPr lang="en-US" sz="1000" b="0" dirty="0">
                          <a:solidFill>
                            <a:srgbClr val="000000"/>
                          </a:solidFill>
                          <a:latin typeface="Arial" panose="020B0604020202020204" pitchFamily="34" charset="0"/>
                          <a:cs typeface="Arial" panose="020B0604020202020204" pitchFamily="34" charset="0"/>
                        </a:rPr>
                        <a:t>entered employee number.</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28</a:t>
                      </a:r>
                    </a:p>
                  </a:txBody>
                  <a:tcPr anchor="ctr"/>
                </a:tc>
                <a:extLst>
                  <a:ext uri="{0D108BD9-81ED-4DB2-BD59-A6C34878D82A}">
                    <a16:rowId xmlns:a16="http://schemas.microsoft.com/office/drawing/2014/main" val="2073155421"/>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Arial" panose="020B0604020202020204" pitchFamily="34" charset="0"/>
                          <a:ea typeface="+mn-ea"/>
                          <a:cs typeface="Arial" panose="020B0604020202020204" pitchFamily="34" charset="0"/>
                        </a:rPr>
                        <a:t>22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dirty="0">
                          <a:solidFill>
                            <a:srgbClr val="000000"/>
                          </a:solidFill>
                          <a:latin typeface="Arial" panose="020B0604020202020204" pitchFamily="34" charset="0"/>
                          <a:cs typeface="Arial" panose="020B0604020202020204" pitchFamily="34" charset="0"/>
                        </a:rPr>
                        <a:t>Create an Employee Table with the fields </a:t>
                      </a:r>
                      <a:r>
                        <a:rPr lang="en-US" sz="1000" b="0" dirty="0" err="1">
                          <a:solidFill>
                            <a:srgbClr val="000000"/>
                          </a:solidFill>
                          <a:latin typeface="Arial" panose="020B0604020202020204" pitchFamily="34" charset="0"/>
                          <a:cs typeface="Arial" panose="020B0604020202020204" pitchFamily="34" charset="0"/>
                        </a:rPr>
                        <a:t>Empno</a:t>
                      </a:r>
                      <a:r>
                        <a:rPr lang="en-US" sz="1000" b="0" dirty="0">
                          <a:solidFill>
                            <a:srgbClr val="000000"/>
                          </a:solidFill>
                          <a:latin typeface="Arial" panose="020B0604020202020204" pitchFamily="34" charset="0"/>
                          <a:cs typeface="Arial" panose="020B0604020202020204" pitchFamily="34" charset="0"/>
                        </a:rPr>
                        <a:t>, </a:t>
                      </a:r>
                      <a:r>
                        <a:rPr lang="en-US" sz="1000" b="0" dirty="0" err="1">
                          <a:solidFill>
                            <a:srgbClr val="000000"/>
                          </a:solidFill>
                          <a:latin typeface="Arial" panose="020B0604020202020204" pitchFamily="34" charset="0"/>
                          <a:cs typeface="Arial" panose="020B0604020202020204" pitchFamily="34" charset="0"/>
                        </a:rPr>
                        <a:t>Empname</a:t>
                      </a:r>
                      <a:r>
                        <a:rPr lang="en-US" sz="1000" b="0" dirty="0">
                          <a:solidFill>
                            <a:srgbClr val="000000"/>
                          </a:solidFill>
                          <a:latin typeface="Arial" panose="020B0604020202020204" pitchFamily="34" charset="0"/>
                          <a:cs typeface="Arial" panose="020B0604020202020204" pitchFamily="34" charset="0"/>
                        </a:rPr>
                        <a:t>, </a:t>
                      </a:r>
                      <a:r>
                        <a:rPr lang="en-US" sz="1000" b="0" dirty="0" err="1">
                          <a:solidFill>
                            <a:srgbClr val="000000"/>
                          </a:solidFill>
                          <a:latin typeface="Arial" panose="020B0604020202020204" pitchFamily="34" charset="0"/>
                          <a:cs typeface="Arial" panose="020B0604020202020204" pitchFamily="34" charset="0"/>
                        </a:rPr>
                        <a:t>Desig</a:t>
                      </a:r>
                      <a:r>
                        <a:rPr lang="en-US" sz="1000" b="0" dirty="0">
                          <a:solidFill>
                            <a:srgbClr val="000000"/>
                          </a:solidFill>
                          <a:latin typeface="Arial" panose="020B0604020202020204" pitchFamily="34" charset="0"/>
                          <a:cs typeface="Arial" panose="020B0604020202020204" pitchFamily="34" charset="0"/>
                        </a:rPr>
                        <a:t>, Dept, Age and Place. Enter five records into the table</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29-31</a:t>
                      </a:r>
                    </a:p>
                  </a:txBody>
                  <a:tcPr anchor="ctr"/>
                </a:tc>
                <a:extLst>
                  <a:ext uri="{0D108BD9-81ED-4DB2-BD59-A6C34878D82A}">
                    <a16:rowId xmlns:a16="http://schemas.microsoft.com/office/drawing/2014/main" val="93031154"/>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Arial" panose="020B0604020202020204" pitchFamily="34" charset="0"/>
                          <a:ea typeface="+mn-ea"/>
                          <a:cs typeface="Arial" panose="020B0604020202020204" pitchFamily="34" charset="0"/>
                        </a:rPr>
                        <a:t>23</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dirty="0">
                          <a:solidFill>
                            <a:srgbClr val="000000"/>
                          </a:solidFill>
                          <a:latin typeface="Arial" panose="020B0604020202020204" pitchFamily="34" charset="0"/>
                          <a:cs typeface="Arial" panose="020B0604020202020204" pitchFamily="34" charset="0"/>
                        </a:rPr>
                        <a:t>Bibliography</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000" b="0" dirty="0">
                          <a:solidFill>
                            <a:schemeClr val="tx1">
                              <a:lumMod val="95000"/>
                              <a:lumOff val="5000"/>
                            </a:schemeClr>
                          </a:solidFill>
                          <a:latin typeface="Arial" panose="020B0604020202020204" pitchFamily="34" charset="0"/>
                          <a:cs typeface="Arial" panose="020B0604020202020204" pitchFamily="34" charset="0"/>
                        </a:rPr>
                        <a:t>32</a:t>
                      </a:r>
                    </a:p>
                  </a:txBody>
                  <a:tcPr anchor="ctr"/>
                </a:tc>
                <a:extLst>
                  <a:ext uri="{0D108BD9-81ED-4DB2-BD59-A6C34878D82A}">
                    <a16:rowId xmlns:a16="http://schemas.microsoft.com/office/drawing/2014/main" val="4139663695"/>
                  </a:ext>
                </a:extLst>
              </a:tr>
            </a:tbl>
          </a:graphicData>
        </a:graphic>
      </p:graphicFrame>
      <p:cxnSp>
        <p:nvCxnSpPr>
          <p:cNvPr id="17" name="Straight Arrow Connector 16">
            <a:extLst>
              <a:ext uri="{FF2B5EF4-FFF2-40B4-BE49-F238E27FC236}">
                <a16:creationId xmlns:a16="http://schemas.microsoft.com/office/drawing/2014/main" id="{DF78F03D-DCDA-0284-2A37-B3C0D36B51E6}"/>
              </a:ext>
            </a:extLst>
          </p:cNvPr>
          <p:cNvCxnSpPr>
            <a:cxnSpLocks/>
          </p:cNvCxnSpPr>
          <p:nvPr/>
        </p:nvCxnSpPr>
        <p:spPr>
          <a:xfrm flipH="1">
            <a:off x="7052553" y="1536768"/>
            <a:ext cx="7364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680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4777E-87B5-967B-9ED3-3DBED00A2C59}"/>
              </a:ext>
            </a:extLst>
          </p:cNvPr>
          <p:cNvSpPr/>
          <p:nvPr/>
        </p:nvSpPr>
        <p:spPr>
          <a:xfrm>
            <a:off x="383540" y="1793812"/>
            <a:ext cx="5590540" cy="4436300"/>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p:txBody>
          <a:bodyPr/>
          <a:lstStyle/>
          <a:p>
            <a:r>
              <a:rPr lang="en-IN" dirty="0">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20</a:t>
            </a:fld>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341501-75E6-54D7-994A-ABE50794C56F}"/>
              </a:ext>
            </a:extLst>
          </p:cNvPr>
          <p:cNvSpPr txBox="1"/>
          <p:nvPr/>
        </p:nvSpPr>
        <p:spPr>
          <a:xfrm>
            <a:off x="383540" y="855468"/>
            <a:ext cx="5915660" cy="307777"/>
          </a:xfrm>
          <a:prstGeom prst="rect">
            <a:avLst/>
          </a:prstGeom>
          <a:noFill/>
        </p:spPr>
        <p:txBody>
          <a:bodyPr wrap="square" rtlCol="0">
            <a:spAutoFit/>
          </a:bodyPr>
          <a:lstStyle/>
          <a:p>
            <a:r>
              <a:rPr lang="en-US" sz="1400" b="1" dirty="0">
                <a:solidFill>
                  <a:srgbClr val="000000"/>
                </a:solidFill>
                <a:latin typeface="Arial" panose="020B0604020202020204" pitchFamily="34" charset="0"/>
                <a:cs typeface="Arial" panose="020B0604020202020204" pitchFamily="34" charset="0"/>
              </a:rPr>
              <a:t>Write a program to perform read and write operation with .csv file.</a:t>
            </a:r>
            <a:endParaRPr lang="en-IN" sz="1400" b="1" dirty="0">
              <a:solidFill>
                <a:srgbClr val="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815691" y="464566"/>
            <a:ext cx="1524776"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15</a:t>
            </a:r>
          </a:p>
        </p:txBody>
      </p:sp>
      <p:sp>
        <p:nvSpPr>
          <p:cNvPr id="10" name="TextBox 9">
            <a:extLst>
              <a:ext uri="{FF2B5EF4-FFF2-40B4-BE49-F238E27FC236}">
                <a16:creationId xmlns:a16="http://schemas.microsoft.com/office/drawing/2014/main" id="{96565BAE-D5F4-D3C0-C2CD-6EF37CE03674}"/>
              </a:ext>
            </a:extLst>
          </p:cNvPr>
          <p:cNvSpPr txBox="1"/>
          <p:nvPr/>
        </p:nvSpPr>
        <p:spPr>
          <a:xfrm>
            <a:off x="399378" y="1813384"/>
            <a:ext cx="5647854" cy="4339650"/>
          </a:xfrm>
          <a:prstGeom prst="rect">
            <a:avLst/>
          </a:prstGeom>
          <a:noFill/>
        </p:spPr>
        <p:txBody>
          <a:bodyPr wrap="square" rtlCol="0">
            <a:spAutoFit/>
          </a:bodyPr>
          <a:lstStyle/>
          <a:p>
            <a:r>
              <a:rPr lang="en-IN" sz="1200" b="0" dirty="0">
                <a:solidFill>
                  <a:srgbClr val="AF00DB"/>
                </a:solidFill>
                <a:effectLst/>
                <a:latin typeface="Consolas" panose="020B0609020204030204" pitchFamily="49" charset="0"/>
              </a:rPr>
              <a:t>import</a:t>
            </a:r>
            <a:r>
              <a:rPr lang="en-IN" sz="1200" b="0" dirty="0">
                <a:solidFill>
                  <a:srgbClr val="3B3B3B"/>
                </a:solidFill>
                <a:effectLst/>
                <a:latin typeface="Consolas" panose="020B0609020204030204" pitchFamily="49" charset="0"/>
              </a:rPr>
              <a:t> csv</a:t>
            </a:r>
          </a:p>
          <a:p>
            <a:r>
              <a:rPr lang="en-IN" sz="1200" b="0" dirty="0">
                <a:solidFill>
                  <a:srgbClr val="0000FF"/>
                </a:solidFill>
                <a:effectLst/>
                <a:latin typeface="Consolas" panose="020B0609020204030204" pitchFamily="49" charset="0"/>
              </a:rPr>
              <a:t>def</a:t>
            </a:r>
            <a:r>
              <a:rPr lang="en-IN" sz="1200" b="0" dirty="0">
                <a:solidFill>
                  <a:srgbClr val="3B3B3B"/>
                </a:solidFill>
                <a:effectLst/>
                <a:latin typeface="Consolas" panose="020B0609020204030204" pitchFamily="49" charset="0"/>
              </a:rPr>
              <a:t> </a:t>
            </a:r>
            <a:r>
              <a:rPr lang="en-IN" sz="1200" b="0" dirty="0" err="1">
                <a:solidFill>
                  <a:srgbClr val="795E26"/>
                </a:solidFill>
                <a:effectLst/>
                <a:latin typeface="Consolas" panose="020B0609020204030204" pitchFamily="49" charset="0"/>
              </a:rPr>
              <a:t>readcsv</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with</a:t>
            </a:r>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open</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data.csv'</a:t>
            </a:r>
            <a:r>
              <a:rPr lang="en-IN" sz="1200" b="0" dirty="0" err="1">
                <a:solidFill>
                  <a:srgbClr val="3B3B3B"/>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'rt</a:t>
            </a:r>
            <a:r>
              <a:rPr lang="en-IN" sz="1200" b="0" dirty="0">
                <a:solidFill>
                  <a:srgbClr val="A31515"/>
                </a:solidFill>
                <a:effectLst/>
                <a:latin typeface="Consolas" panose="020B0609020204030204" pitchFamily="49" charset="0"/>
              </a:rPr>
              <a:t>'</a:t>
            </a:r>
            <a:r>
              <a:rPr lang="en-IN" sz="1200" b="0" dirty="0">
                <a:solidFill>
                  <a:srgbClr val="3B3B3B"/>
                </a:solidFill>
                <a:effectLst/>
                <a:latin typeface="Consolas" panose="020B0609020204030204" pitchFamily="49" charset="0"/>
              </a:rPr>
              <a:t>)</a:t>
            </a:r>
            <a:r>
              <a:rPr lang="en-IN" sz="1200" b="0" dirty="0">
                <a:solidFill>
                  <a:srgbClr val="AF00DB"/>
                </a:solidFill>
                <a:effectLst/>
                <a:latin typeface="Consolas" panose="020B0609020204030204" pitchFamily="49" charset="0"/>
              </a:rPr>
              <a:t>as</a:t>
            </a:r>
            <a:r>
              <a:rPr lang="en-IN" sz="1200" b="0" dirty="0">
                <a:solidFill>
                  <a:srgbClr val="3B3B3B"/>
                </a:solidFill>
                <a:effectLst/>
                <a:latin typeface="Consolas" panose="020B0609020204030204" pitchFamily="49" charset="0"/>
              </a:rPr>
              <a:t> f:</a:t>
            </a:r>
          </a:p>
          <a:p>
            <a:r>
              <a:rPr lang="en-IN" sz="1200" b="0" dirty="0">
                <a:solidFill>
                  <a:srgbClr val="3B3B3B"/>
                </a:solidFill>
                <a:effectLst/>
                <a:latin typeface="Consolas" panose="020B0609020204030204" pitchFamily="49" charset="0"/>
              </a:rPr>
              <a:t>        data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csv.reader</a:t>
            </a:r>
            <a:r>
              <a:rPr lang="en-IN" sz="1200" b="0" dirty="0">
                <a:solidFill>
                  <a:srgbClr val="3B3B3B"/>
                </a:solidFill>
                <a:effectLst/>
                <a:latin typeface="Consolas" panose="020B0609020204030204" pitchFamily="49" charset="0"/>
              </a:rPr>
              <a:t>(f)</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for</a:t>
            </a:r>
            <a:r>
              <a:rPr lang="en-IN" sz="1200" b="0" dirty="0">
                <a:solidFill>
                  <a:srgbClr val="3B3B3B"/>
                </a:solidFill>
                <a:effectLst/>
                <a:latin typeface="Consolas" panose="020B0609020204030204" pitchFamily="49" charset="0"/>
              </a:rPr>
              <a:t> row </a:t>
            </a:r>
            <a:r>
              <a:rPr lang="en-IN" sz="1200" b="0" dirty="0">
                <a:solidFill>
                  <a:srgbClr val="AF00DB"/>
                </a:solidFill>
                <a:effectLst/>
                <a:latin typeface="Consolas" panose="020B0609020204030204" pitchFamily="49" charset="0"/>
              </a:rPr>
              <a:t>in</a:t>
            </a:r>
            <a:r>
              <a:rPr lang="en-IN" sz="1200" b="0" dirty="0">
                <a:solidFill>
                  <a:srgbClr val="3B3B3B"/>
                </a:solidFill>
                <a:effectLst/>
                <a:latin typeface="Consolas" panose="020B0609020204030204" pitchFamily="49" charset="0"/>
              </a:rPr>
              <a:t> data:</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(row)</a:t>
            </a:r>
          </a:p>
          <a:p>
            <a:r>
              <a:rPr lang="en-IN" sz="1200" b="0" dirty="0">
                <a:solidFill>
                  <a:srgbClr val="0000FF"/>
                </a:solidFill>
                <a:effectLst/>
                <a:latin typeface="Consolas" panose="020B0609020204030204" pitchFamily="49" charset="0"/>
              </a:rPr>
              <a:t>def</a:t>
            </a:r>
            <a:r>
              <a:rPr lang="en-IN" sz="1200" b="0" dirty="0">
                <a:solidFill>
                  <a:srgbClr val="3B3B3B"/>
                </a:solidFill>
                <a:effectLst/>
                <a:latin typeface="Consolas" panose="020B0609020204030204" pitchFamily="49" charset="0"/>
              </a:rPr>
              <a:t> </a:t>
            </a:r>
            <a:r>
              <a:rPr lang="en-IN" sz="1200" b="0" dirty="0" err="1">
                <a:solidFill>
                  <a:srgbClr val="795E26"/>
                </a:solidFill>
                <a:effectLst/>
                <a:latin typeface="Consolas" panose="020B0609020204030204" pitchFamily="49" charset="0"/>
              </a:rPr>
              <a:t>writecsv</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with</a:t>
            </a:r>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open</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'data.csv'</a:t>
            </a:r>
            <a:r>
              <a:rPr lang="en-IN" sz="1200" b="0" dirty="0">
                <a:solidFill>
                  <a:srgbClr val="3B3B3B"/>
                </a:solidFill>
                <a:effectLst/>
                <a:latin typeface="Consolas" panose="020B0609020204030204" pitchFamily="49" charset="0"/>
              </a:rPr>
              <a:t>, </a:t>
            </a:r>
            <a:r>
              <a:rPr lang="en-IN" sz="1200" b="0" dirty="0">
                <a:solidFill>
                  <a:srgbClr val="001080"/>
                </a:solidFill>
                <a:effectLst/>
                <a:latin typeface="Consolas" panose="020B0609020204030204" pitchFamily="49" charset="0"/>
              </a:rPr>
              <a:t>mode</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a'</a:t>
            </a:r>
            <a:r>
              <a:rPr lang="en-IN" sz="1200" b="0" dirty="0" err="1">
                <a:solidFill>
                  <a:srgbClr val="3B3B3B"/>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newline</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as</a:t>
            </a:r>
            <a:r>
              <a:rPr lang="en-IN" sz="1200" b="0" dirty="0">
                <a:solidFill>
                  <a:srgbClr val="3B3B3B"/>
                </a:solidFill>
                <a:effectLst/>
                <a:latin typeface="Consolas" panose="020B0609020204030204" pitchFamily="49" charset="0"/>
              </a:rPr>
              <a:t> </a:t>
            </a:r>
            <a:r>
              <a:rPr lang="en-IN" sz="1200" b="0" dirty="0">
                <a:solidFill>
                  <a:srgbClr val="000000"/>
                </a:solidFill>
                <a:effectLst/>
                <a:latin typeface="Consolas" panose="020B0609020204030204" pitchFamily="49" charset="0"/>
              </a:rPr>
              <a:t>file</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writer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csv.writer</a:t>
            </a:r>
            <a:r>
              <a:rPr lang="en-IN" sz="1200" b="0" dirty="0">
                <a:solidFill>
                  <a:srgbClr val="3B3B3B"/>
                </a:solidFill>
                <a:effectLst/>
                <a:latin typeface="Consolas" panose="020B0609020204030204" pitchFamily="49" charset="0"/>
              </a:rPr>
              <a:t>(</a:t>
            </a:r>
            <a:r>
              <a:rPr lang="en-IN" sz="1200" b="0" dirty="0">
                <a:solidFill>
                  <a:srgbClr val="000000"/>
                </a:solidFill>
                <a:effectLst/>
                <a:latin typeface="Consolas" panose="020B0609020204030204" pitchFamily="49" charset="0"/>
              </a:rPr>
              <a:t>file</a:t>
            </a:r>
            <a:r>
              <a:rPr lang="en-IN" sz="1200" b="0" dirty="0">
                <a:solidFill>
                  <a:srgbClr val="3B3B3B"/>
                </a:solidFill>
                <a:effectLst/>
                <a:latin typeface="Consolas" panose="020B0609020204030204" pitchFamily="49" charset="0"/>
              </a:rPr>
              <a:t>, </a:t>
            </a:r>
            <a:r>
              <a:rPr lang="en-IN" sz="1200" b="0" dirty="0">
                <a:solidFill>
                  <a:srgbClr val="001080"/>
                </a:solidFill>
                <a:effectLst/>
                <a:latin typeface="Consolas" panose="020B0609020204030204" pitchFamily="49" charset="0"/>
              </a:rPr>
              <a:t>delimiter</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err="1">
                <a:solidFill>
                  <a:srgbClr val="001080"/>
                </a:solidFill>
                <a:effectLst/>
                <a:latin typeface="Consolas" panose="020B0609020204030204" pitchFamily="49" charset="0"/>
              </a:rPr>
              <a:t>quotechar</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writer.writerow</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'1'</a:t>
            </a:r>
            <a:r>
              <a:rPr lang="en-IN" sz="1200" b="0" dirty="0">
                <a:solidFill>
                  <a:srgbClr val="3B3B3B"/>
                </a:solidFill>
                <a:effectLst/>
                <a:latin typeface="Consolas" panose="020B0609020204030204" pitchFamily="49" charset="0"/>
              </a:rPr>
              <a:t>, </a:t>
            </a:r>
            <a:r>
              <a:rPr lang="en-IN" sz="1200" b="0" dirty="0">
                <a:solidFill>
                  <a:srgbClr val="A31515"/>
                </a:solidFill>
                <a:effectLst/>
                <a:latin typeface="Consolas" panose="020B0609020204030204" pitchFamily="49" charset="0"/>
              </a:rPr>
              <a:t>‘</a:t>
            </a:r>
            <a:r>
              <a:rPr lang="en-IN" sz="1200" dirty="0">
                <a:solidFill>
                  <a:srgbClr val="A31515"/>
                </a:solidFill>
                <a:latin typeface="Consolas" panose="020B0609020204030204" pitchFamily="49" charset="0"/>
              </a:rPr>
              <a:t>K</a:t>
            </a:r>
            <a:r>
              <a:rPr lang="en-IN" sz="1200" b="0" dirty="0">
                <a:solidFill>
                  <a:srgbClr val="A31515"/>
                </a:solidFill>
                <a:effectLst/>
                <a:latin typeface="Consolas" panose="020B0609020204030204" pitchFamily="49" charset="0"/>
              </a:rPr>
              <a:t>unsh'</a:t>
            </a:r>
            <a:r>
              <a:rPr lang="en-IN" sz="1200" b="0" dirty="0">
                <a:solidFill>
                  <a:srgbClr val="3B3B3B"/>
                </a:solidFill>
                <a:effectLst/>
                <a:latin typeface="Consolas" panose="020B0609020204030204" pitchFamily="49" charset="0"/>
              </a:rPr>
              <a:t>, </a:t>
            </a:r>
            <a:r>
              <a:rPr lang="en-IN" sz="1200" b="0" dirty="0">
                <a:solidFill>
                  <a:srgbClr val="A31515"/>
                </a:solidFill>
                <a:effectLst/>
                <a:latin typeface="Consolas" panose="020B0609020204030204" pitchFamily="49" charset="0"/>
              </a:rPr>
              <a:t>‘Science'</a:t>
            </a:r>
            <a:r>
              <a:rPr lang="en-IN" sz="1200" b="0" dirty="0">
                <a:solidFill>
                  <a:srgbClr val="3B3B3B"/>
                </a:solidFill>
                <a:effectLst/>
                <a:latin typeface="Consolas" panose="020B0609020204030204" pitchFamily="49" charset="0"/>
              </a:rPr>
              <a:t>, </a:t>
            </a:r>
            <a:r>
              <a:rPr lang="en-IN" sz="1200" b="0" dirty="0">
                <a:solidFill>
                  <a:srgbClr val="A31515"/>
                </a:solidFill>
                <a:effectLst/>
                <a:latin typeface="Consolas" panose="020B0609020204030204" pitchFamily="49" charset="0"/>
              </a:rPr>
              <a:t>‘451'</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writer.writerow</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'2'</a:t>
            </a:r>
            <a:r>
              <a:rPr lang="en-IN" sz="1200" b="0" dirty="0">
                <a:solidFill>
                  <a:srgbClr val="3B3B3B"/>
                </a:solidFill>
                <a:effectLst/>
                <a:latin typeface="Consolas" panose="020B0609020204030204" pitchFamily="49" charset="0"/>
              </a:rPr>
              <a:t>, </a:t>
            </a:r>
            <a:r>
              <a:rPr lang="en-IN" sz="1200" b="0" dirty="0">
                <a:solidFill>
                  <a:srgbClr val="A31515"/>
                </a:solidFill>
                <a:effectLst/>
                <a:latin typeface="Consolas" panose="020B0609020204030204" pitchFamily="49" charset="0"/>
              </a:rPr>
              <a:t>'Sujata'</a:t>
            </a:r>
            <a:r>
              <a:rPr lang="en-IN" sz="1200" b="0" dirty="0">
                <a:solidFill>
                  <a:srgbClr val="3B3B3B"/>
                </a:solidFill>
                <a:effectLst/>
                <a:latin typeface="Consolas" panose="020B0609020204030204" pitchFamily="49" charset="0"/>
              </a:rPr>
              <a:t>, </a:t>
            </a:r>
            <a:r>
              <a:rPr lang="en-IN" sz="1200" b="0" dirty="0">
                <a:solidFill>
                  <a:srgbClr val="A31515"/>
                </a:solidFill>
                <a:effectLst/>
                <a:latin typeface="Consolas" panose="020B0609020204030204" pitchFamily="49" charset="0"/>
              </a:rPr>
              <a:t>‘Arts'</a:t>
            </a:r>
            <a:r>
              <a:rPr lang="en-IN" sz="1200" b="0" dirty="0">
                <a:solidFill>
                  <a:srgbClr val="3B3B3B"/>
                </a:solidFill>
                <a:effectLst/>
                <a:latin typeface="Consolas" panose="020B0609020204030204" pitchFamily="49" charset="0"/>
              </a:rPr>
              <a:t>, </a:t>
            </a:r>
            <a:r>
              <a:rPr lang="en-IN" sz="1200" b="0" dirty="0">
                <a:solidFill>
                  <a:srgbClr val="A31515"/>
                </a:solidFill>
                <a:effectLst/>
                <a:latin typeface="Consolas" panose="020B0609020204030204" pitchFamily="49" charset="0"/>
              </a:rPr>
              <a:t>‘432'</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writer.writerow</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'3'</a:t>
            </a:r>
            <a:r>
              <a:rPr lang="en-IN" sz="1200" b="0" dirty="0">
                <a:solidFill>
                  <a:srgbClr val="3B3B3B"/>
                </a:solidFill>
                <a:effectLst/>
                <a:latin typeface="Consolas" panose="020B0609020204030204" pitchFamily="49" charset="0"/>
              </a:rPr>
              <a:t>, </a:t>
            </a:r>
            <a:r>
              <a:rPr lang="en-IN" sz="1200" b="0" dirty="0">
                <a:solidFill>
                  <a:srgbClr val="A31515"/>
                </a:solidFill>
                <a:effectLst/>
                <a:latin typeface="Consolas" panose="020B0609020204030204" pitchFamily="49" charset="0"/>
              </a:rPr>
              <a:t>'Shivani'</a:t>
            </a:r>
            <a:r>
              <a:rPr lang="en-IN" sz="1200" b="0" dirty="0">
                <a:solidFill>
                  <a:srgbClr val="3B3B3B"/>
                </a:solidFill>
                <a:effectLst/>
                <a:latin typeface="Consolas" panose="020B0609020204030204" pitchFamily="49" charset="0"/>
              </a:rPr>
              <a:t>, </a:t>
            </a:r>
            <a:r>
              <a:rPr lang="en-IN" sz="1200" b="0" dirty="0">
                <a:solidFill>
                  <a:srgbClr val="A31515"/>
                </a:solidFill>
                <a:effectLst/>
                <a:latin typeface="Consolas" panose="020B0609020204030204" pitchFamily="49" charset="0"/>
              </a:rPr>
              <a:t>‘Arts'</a:t>
            </a:r>
            <a:r>
              <a:rPr lang="en-IN" sz="1200" b="0" dirty="0">
                <a:solidFill>
                  <a:srgbClr val="3B3B3B"/>
                </a:solidFill>
                <a:effectLst/>
                <a:latin typeface="Consolas" panose="020B0609020204030204" pitchFamily="49" charset="0"/>
              </a:rPr>
              <a:t>, </a:t>
            </a:r>
            <a:r>
              <a:rPr lang="en-IN" sz="1200" b="0" dirty="0">
                <a:solidFill>
                  <a:srgbClr val="A31515"/>
                </a:solidFill>
                <a:effectLst/>
                <a:latin typeface="Consolas" panose="020B0609020204030204" pitchFamily="49" charset="0"/>
              </a:rPr>
              <a:t>‘429'</a:t>
            </a:r>
            <a:r>
              <a:rPr lang="en-IN" sz="1200" b="0" dirty="0">
                <a:solidFill>
                  <a:srgbClr val="3B3B3B"/>
                </a:solidFill>
                <a:effectLst/>
                <a:latin typeface="Consolas" panose="020B0609020204030204" pitchFamily="49" charset="0"/>
              </a:rPr>
              <a:t>])</a:t>
            </a:r>
          </a:p>
          <a:p>
            <a:br>
              <a:rPr lang="en-IN" sz="1200" b="0" dirty="0">
                <a:solidFill>
                  <a:srgbClr val="3B3B3B"/>
                </a:solidFill>
                <a:effectLst/>
                <a:latin typeface="Consolas" panose="020B0609020204030204" pitchFamily="49" charset="0"/>
              </a:rPr>
            </a:br>
            <a:br>
              <a:rPr lang="en-IN" sz="1200" b="0" dirty="0">
                <a:solidFill>
                  <a:srgbClr val="3B3B3B"/>
                </a:solidFill>
                <a:effectLst/>
                <a:latin typeface="Consolas" panose="020B0609020204030204" pitchFamily="49" charset="0"/>
              </a:rPr>
            </a:b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"Press-1 to Read Data and Press-2 to Write data: "</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a</a:t>
            </a:r>
            <a:r>
              <a:rPr lang="en-IN" sz="1200" b="0" dirty="0">
                <a:solidFill>
                  <a:srgbClr val="000000"/>
                </a:solidFill>
                <a:effectLst/>
                <a:latin typeface="Consolas" panose="020B0609020204030204" pitchFamily="49" charset="0"/>
              </a:rPr>
              <a:t>=</a:t>
            </a:r>
            <a:r>
              <a:rPr lang="en-IN" sz="1200" b="0" dirty="0">
                <a:solidFill>
                  <a:srgbClr val="267F99"/>
                </a:solidFill>
                <a:effectLst/>
                <a:latin typeface="Consolas" panose="020B0609020204030204" pitchFamily="49" charset="0"/>
              </a:rPr>
              <a:t>int</a:t>
            </a:r>
            <a:r>
              <a:rPr lang="en-IN" sz="1200" b="0" dirty="0">
                <a:solidFill>
                  <a:srgbClr val="3B3B3B"/>
                </a:solidFill>
                <a:effectLst/>
                <a:latin typeface="Consolas" panose="020B0609020204030204" pitchFamily="49" charset="0"/>
              </a:rPr>
              <a:t>(</a:t>
            </a:r>
            <a:r>
              <a:rPr lang="en-IN" sz="1200" b="0" dirty="0">
                <a:solidFill>
                  <a:srgbClr val="795E26"/>
                </a:solidFill>
                <a:effectLst/>
                <a:latin typeface="Consolas" panose="020B0609020204030204" pitchFamily="49" charset="0"/>
              </a:rPr>
              <a:t>input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"enter"</a:t>
            </a:r>
            <a:r>
              <a:rPr lang="en-IN" sz="1200" b="0" dirty="0">
                <a:solidFill>
                  <a:srgbClr val="3B3B3B"/>
                </a:solidFill>
                <a:effectLst/>
                <a:latin typeface="Consolas" panose="020B0609020204030204" pitchFamily="49" charset="0"/>
              </a:rPr>
              <a:t>))</a:t>
            </a:r>
          </a:p>
          <a:p>
            <a:endParaRPr lang="en-IN" sz="1200" b="0" dirty="0">
              <a:solidFill>
                <a:srgbClr val="3B3B3B"/>
              </a:solidFill>
              <a:effectLst/>
              <a:latin typeface="Consolas" panose="020B0609020204030204" pitchFamily="49" charset="0"/>
            </a:endParaRPr>
          </a:p>
          <a:p>
            <a:r>
              <a:rPr lang="en-IN" sz="1200" b="0" dirty="0">
                <a:solidFill>
                  <a:srgbClr val="AF00DB"/>
                </a:solidFill>
                <a:effectLst/>
                <a:latin typeface="Consolas" panose="020B0609020204030204" pitchFamily="49" charset="0"/>
              </a:rPr>
              <a:t>if</a:t>
            </a:r>
            <a:r>
              <a:rPr lang="en-IN" sz="1200" b="0" dirty="0">
                <a:solidFill>
                  <a:srgbClr val="3B3B3B"/>
                </a:solidFill>
                <a:effectLst/>
                <a:latin typeface="Consolas" panose="020B0609020204030204" pitchFamily="49" charset="0"/>
              </a:rPr>
              <a:t> a</a:t>
            </a:r>
            <a:r>
              <a:rPr lang="en-IN" sz="1200" b="0" dirty="0">
                <a:solidFill>
                  <a:srgbClr val="000000"/>
                </a:solidFill>
                <a:effectLst/>
                <a:latin typeface="Consolas" panose="020B0609020204030204" pitchFamily="49" charset="0"/>
              </a:rPr>
              <a:t>==</a:t>
            </a:r>
            <a:r>
              <a:rPr lang="en-IN" sz="1200" b="0" dirty="0">
                <a:solidFill>
                  <a:srgbClr val="098658"/>
                </a:solidFill>
                <a:effectLst/>
                <a:latin typeface="Consolas" panose="020B0609020204030204" pitchFamily="49" charset="0"/>
              </a:rPr>
              <a:t>1</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readcsv</a:t>
            </a:r>
            <a:r>
              <a:rPr lang="en-IN" sz="1200" b="0" dirty="0">
                <a:solidFill>
                  <a:srgbClr val="3B3B3B"/>
                </a:solidFill>
                <a:effectLst/>
                <a:latin typeface="Consolas" panose="020B0609020204030204" pitchFamily="49" charset="0"/>
              </a:rPr>
              <a:t>()</a:t>
            </a:r>
          </a:p>
          <a:p>
            <a:r>
              <a:rPr lang="en-IN" sz="1200" b="0" dirty="0" err="1">
                <a:solidFill>
                  <a:srgbClr val="AF00DB"/>
                </a:solidFill>
                <a:effectLst/>
                <a:latin typeface="Consolas" panose="020B0609020204030204" pitchFamily="49" charset="0"/>
              </a:rPr>
              <a:t>elif</a:t>
            </a:r>
            <a:r>
              <a:rPr lang="en-IN" sz="1200" b="0" dirty="0">
                <a:solidFill>
                  <a:srgbClr val="3B3B3B"/>
                </a:solidFill>
                <a:effectLst/>
                <a:latin typeface="Consolas" panose="020B0609020204030204" pitchFamily="49" charset="0"/>
              </a:rPr>
              <a:t> a</a:t>
            </a:r>
            <a:r>
              <a:rPr lang="en-IN" sz="1200" b="0" dirty="0">
                <a:solidFill>
                  <a:srgbClr val="000000"/>
                </a:solidFill>
                <a:effectLst/>
                <a:latin typeface="Consolas" panose="020B0609020204030204" pitchFamily="49" charset="0"/>
              </a:rPr>
              <a:t>==</a:t>
            </a:r>
            <a:r>
              <a:rPr lang="en-IN" sz="1200" b="0" dirty="0">
                <a:solidFill>
                  <a:srgbClr val="098658"/>
                </a:solidFill>
                <a:effectLst/>
                <a:latin typeface="Consolas" panose="020B0609020204030204" pitchFamily="49" charset="0"/>
              </a:rPr>
              <a:t>2</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writecsv</a:t>
            </a:r>
            <a:r>
              <a:rPr lang="en-IN" sz="1200" b="0" dirty="0">
                <a:solidFill>
                  <a:srgbClr val="3B3B3B"/>
                </a:solidFill>
                <a:effectLst/>
                <a:latin typeface="Consolas" panose="020B0609020204030204" pitchFamily="49" charset="0"/>
              </a:rPr>
              <a:t>()</a:t>
            </a:r>
          </a:p>
          <a:p>
            <a:r>
              <a:rPr lang="en-IN" sz="1200" b="0" dirty="0">
                <a:solidFill>
                  <a:srgbClr val="AF00DB"/>
                </a:solidFill>
                <a:effectLst/>
                <a:latin typeface="Consolas" panose="020B0609020204030204" pitchFamily="49" charset="0"/>
              </a:rPr>
              <a:t>else</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"Invalid value"</a:t>
            </a:r>
            <a:r>
              <a:rPr lang="en-IN" sz="1200" b="0" dirty="0">
                <a:solidFill>
                  <a:srgbClr val="3B3B3B"/>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3B504D02-B8B7-F410-D12B-DC482955304A}"/>
              </a:ext>
            </a:extLst>
          </p:cNvPr>
          <p:cNvSpPr txBox="1"/>
          <p:nvPr/>
        </p:nvSpPr>
        <p:spPr>
          <a:xfrm>
            <a:off x="345440" y="1522346"/>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Code</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332CAA64-C54E-5B13-063C-E016BCB3317D}"/>
              </a:ext>
            </a:extLst>
          </p:cNvPr>
          <p:cNvSpPr/>
          <p:nvPr/>
        </p:nvSpPr>
        <p:spPr>
          <a:xfrm>
            <a:off x="383540" y="7522465"/>
            <a:ext cx="3121660" cy="1450085"/>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B850C8-B22D-A0ED-9906-B781C53E7836}"/>
              </a:ext>
            </a:extLst>
          </p:cNvPr>
          <p:cNvSpPr txBox="1"/>
          <p:nvPr/>
        </p:nvSpPr>
        <p:spPr>
          <a:xfrm>
            <a:off x="391797" y="7551099"/>
            <a:ext cx="2970529" cy="1200329"/>
          </a:xfrm>
          <a:prstGeom prst="rect">
            <a:avLst/>
          </a:prstGeom>
          <a:noFill/>
        </p:spPr>
        <p:txBody>
          <a:bodyPr wrap="square" rtlCol="0">
            <a:spAutoFit/>
          </a:bodyPr>
          <a:lstStyle/>
          <a:p>
            <a:r>
              <a:rPr lang="en-US" sz="1200" b="0" i="0" dirty="0">
                <a:solidFill>
                  <a:srgbClr val="3B3B3B"/>
                </a:solidFill>
                <a:effectLst/>
                <a:latin typeface="Consolas" panose="020B0609020204030204" pitchFamily="49" charset="0"/>
              </a:rPr>
              <a:t>Press-1 to Read Data and</a:t>
            </a:r>
          </a:p>
          <a:p>
            <a:r>
              <a:rPr lang="en-US" sz="1200" b="0" i="0" dirty="0">
                <a:solidFill>
                  <a:srgbClr val="3B3B3B"/>
                </a:solidFill>
                <a:effectLst/>
                <a:latin typeface="Consolas" panose="020B0609020204030204" pitchFamily="49" charset="0"/>
              </a:rPr>
              <a:t>Press-2 to Write data: </a:t>
            </a:r>
          </a:p>
          <a:p>
            <a:endParaRPr lang="en-US" sz="1200" dirty="0">
              <a:solidFill>
                <a:srgbClr val="3B3B3B"/>
              </a:solidFill>
              <a:latin typeface="Consolas" panose="020B0609020204030204" pitchFamily="49" charset="0"/>
            </a:endParaRPr>
          </a:p>
          <a:p>
            <a:r>
              <a:rPr lang="en-US" sz="1200" b="0" i="0" dirty="0">
                <a:solidFill>
                  <a:srgbClr val="3B3B3B"/>
                </a:solidFill>
                <a:effectLst/>
                <a:latin typeface="Consolas" panose="020B0609020204030204" pitchFamily="49" charset="0"/>
              </a:rPr>
              <a:t>['1', ‘Kunsh', ‘Science', ‘451'] ['2', 'Sujata', ‘Arts', ‘432'] ['3', 'Shivani', ‘Arts', ‘4429']</a:t>
            </a:r>
            <a:endParaRPr lang="en-US" sz="1200" b="0" dirty="0">
              <a:solidFill>
                <a:srgbClr val="000000"/>
              </a:solidFill>
              <a:effectLst/>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C77F8667-9F73-6FFA-C17E-1ACA82CE2189}"/>
              </a:ext>
            </a:extLst>
          </p:cNvPr>
          <p:cNvSpPr txBox="1"/>
          <p:nvPr/>
        </p:nvSpPr>
        <p:spPr>
          <a:xfrm>
            <a:off x="383540" y="7136023"/>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5095A65B-D1F3-2230-7859-92CC9320D2CD}"/>
              </a:ext>
            </a:extLst>
          </p:cNvPr>
          <p:cNvSpPr/>
          <p:nvPr/>
        </p:nvSpPr>
        <p:spPr>
          <a:xfrm>
            <a:off x="3801596" y="7506341"/>
            <a:ext cx="2379748" cy="1459859"/>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5498930-83E6-10B6-AF61-1DCD61C1B143}"/>
              </a:ext>
            </a:extLst>
          </p:cNvPr>
          <p:cNvSpPr txBox="1"/>
          <p:nvPr/>
        </p:nvSpPr>
        <p:spPr>
          <a:xfrm>
            <a:off x="3827882" y="7577371"/>
            <a:ext cx="2301504" cy="646331"/>
          </a:xfrm>
          <a:prstGeom prst="rect">
            <a:avLst/>
          </a:prstGeom>
          <a:noFill/>
        </p:spPr>
        <p:txBody>
          <a:bodyPr wrap="square" rtlCol="0">
            <a:spAutoFit/>
          </a:bodyPr>
          <a:lstStyle/>
          <a:p>
            <a:r>
              <a:rPr lang="en-US" sz="1200" dirty="0">
                <a:solidFill>
                  <a:srgbClr val="3B3B3B"/>
                </a:solidFill>
                <a:latin typeface="Consolas" panose="020B0609020204030204" pitchFamily="49" charset="0"/>
              </a:rPr>
              <a:t>1,Kunsh,Science,451</a:t>
            </a:r>
          </a:p>
          <a:p>
            <a:r>
              <a:rPr lang="en-US" sz="1200" dirty="0">
                <a:solidFill>
                  <a:srgbClr val="3B3B3B"/>
                </a:solidFill>
                <a:latin typeface="Consolas" panose="020B0609020204030204" pitchFamily="49" charset="0"/>
              </a:rPr>
              <a:t>2,Sujata,Arts,432</a:t>
            </a:r>
          </a:p>
          <a:p>
            <a:r>
              <a:rPr lang="en-US" sz="1200" dirty="0">
                <a:solidFill>
                  <a:srgbClr val="3B3B3B"/>
                </a:solidFill>
                <a:latin typeface="Consolas" panose="020B0609020204030204" pitchFamily="49" charset="0"/>
              </a:rPr>
              <a:t>3,Shivani,Arts,429</a:t>
            </a:r>
          </a:p>
        </p:txBody>
      </p:sp>
      <p:sp>
        <p:nvSpPr>
          <p:cNvPr id="12" name="TextBox 11">
            <a:extLst>
              <a:ext uri="{FF2B5EF4-FFF2-40B4-BE49-F238E27FC236}">
                <a16:creationId xmlns:a16="http://schemas.microsoft.com/office/drawing/2014/main" id="{3EE75F58-FE8B-37B6-9611-90094E242586}"/>
              </a:ext>
            </a:extLst>
          </p:cNvPr>
          <p:cNvSpPr txBox="1"/>
          <p:nvPr/>
        </p:nvSpPr>
        <p:spPr>
          <a:xfrm>
            <a:off x="3693900" y="7185423"/>
            <a:ext cx="2223984" cy="276999"/>
          </a:xfrm>
          <a:prstGeom prst="rect">
            <a:avLst/>
          </a:prstGeom>
          <a:noFill/>
        </p:spPr>
        <p:txBody>
          <a:bodyPr wrap="square">
            <a:spAutoFit/>
          </a:bodyPr>
          <a:lstStyle/>
          <a:p>
            <a:pPr algn="l"/>
            <a:r>
              <a:rPr lang="en-IN" sz="1200" b="1" i="0" dirty="0">
                <a:solidFill>
                  <a:schemeClr val="accent5">
                    <a:lumMod val="75000"/>
                  </a:schemeClr>
                </a:solidFill>
                <a:effectLst/>
                <a:latin typeface="Arial" panose="020B0604020202020204" pitchFamily="34" charset="0"/>
                <a:cs typeface="Arial" panose="020B0604020202020204" pitchFamily="34" charset="0"/>
              </a:rPr>
              <a:t>CSV file: “data.csv”</a:t>
            </a:r>
          </a:p>
        </p:txBody>
      </p:sp>
    </p:spTree>
    <p:extLst>
      <p:ext uri="{BB962C8B-B14F-4D97-AF65-F5344CB8AC3E}">
        <p14:creationId xmlns:p14="http://schemas.microsoft.com/office/powerpoint/2010/main" val="487643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4777E-87B5-967B-9ED3-3DBED00A2C59}"/>
              </a:ext>
            </a:extLst>
          </p:cNvPr>
          <p:cNvSpPr/>
          <p:nvPr/>
        </p:nvSpPr>
        <p:spPr>
          <a:xfrm>
            <a:off x="420116" y="1793812"/>
            <a:ext cx="5029708" cy="4826444"/>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p:txBody>
          <a:bodyPr/>
          <a:lstStyle/>
          <a:p>
            <a:r>
              <a:rPr lang="en-IN">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21</a:t>
            </a:fld>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341501-75E6-54D7-994A-ABE50794C56F}"/>
              </a:ext>
            </a:extLst>
          </p:cNvPr>
          <p:cNvSpPr txBox="1"/>
          <p:nvPr/>
        </p:nvSpPr>
        <p:spPr>
          <a:xfrm>
            <a:off x="383540" y="855468"/>
            <a:ext cx="5915660" cy="523220"/>
          </a:xfrm>
          <a:prstGeom prst="rect">
            <a:avLst/>
          </a:prstGeom>
          <a:noFill/>
        </p:spPr>
        <p:txBody>
          <a:bodyPr wrap="square" rtlCol="0">
            <a:spAutoFit/>
          </a:bodyPr>
          <a:lstStyle/>
          <a:p>
            <a:r>
              <a:rPr lang="en-US" sz="1400" b="1" dirty="0">
                <a:solidFill>
                  <a:srgbClr val="000000"/>
                </a:solidFill>
                <a:latin typeface="Arial" panose="020B0604020202020204" pitchFamily="34" charset="0"/>
                <a:cs typeface="Arial" panose="020B0604020202020204" pitchFamily="34" charset="0"/>
              </a:rPr>
              <a:t>Write a program that will write a string in binary file "school.dat" and display the words of the string in reverse order</a:t>
            </a:r>
            <a:endParaRPr lang="en-IN" sz="1400" b="1" dirty="0">
              <a:solidFill>
                <a:srgbClr val="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815691" y="464566"/>
            <a:ext cx="1524776"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16</a:t>
            </a:r>
          </a:p>
        </p:txBody>
      </p:sp>
      <p:sp>
        <p:nvSpPr>
          <p:cNvPr id="10" name="TextBox 9">
            <a:extLst>
              <a:ext uri="{FF2B5EF4-FFF2-40B4-BE49-F238E27FC236}">
                <a16:creationId xmlns:a16="http://schemas.microsoft.com/office/drawing/2014/main" id="{96565BAE-D5F4-D3C0-C2CD-6EF37CE03674}"/>
              </a:ext>
            </a:extLst>
          </p:cNvPr>
          <p:cNvSpPr txBox="1"/>
          <p:nvPr/>
        </p:nvSpPr>
        <p:spPr>
          <a:xfrm>
            <a:off x="399378" y="1813384"/>
            <a:ext cx="5123598" cy="4524315"/>
          </a:xfrm>
          <a:prstGeom prst="rect">
            <a:avLst/>
          </a:prstGeom>
          <a:noFill/>
        </p:spPr>
        <p:txBody>
          <a:bodyPr wrap="square" rtlCol="0">
            <a:spAutoFit/>
          </a:bodyPr>
          <a:lstStyle/>
          <a:p>
            <a:r>
              <a:rPr lang="en-IN" sz="1200" b="0" dirty="0">
                <a:solidFill>
                  <a:srgbClr val="AF00DB"/>
                </a:solidFill>
                <a:effectLst/>
                <a:latin typeface="Consolas" panose="020B0609020204030204" pitchFamily="49" charset="0"/>
              </a:rPr>
              <a:t>import</a:t>
            </a:r>
            <a:r>
              <a:rPr lang="en-IN" sz="1200" b="0" dirty="0">
                <a:solidFill>
                  <a:srgbClr val="3B3B3B"/>
                </a:solidFill>
                <a:effectLst/>
                <a:latin typeface="Consolas" panose="020B0609020204030204" pitchFamily="49" charset="0"/>
              </a:rPr>
              <a:t> pickle</a:t>
            </a:r>
          </a:p>
          <a:p>
            <a:r>
              <a:rPr lang="en-IN" sz="1200" b="0" dirty="0">
                <a:solidFill>
                  <a:srgbClr val="267F99"/>
                </a:solidFill>
                <a:effectLst/>
                <a:latin typeface="Consolas" panose="020B0609020204030204" pitchFamily="49" charset="0"/>
              </a:rPr>
              <a:t>str</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"This is the Class of Computer Science with Python "</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f1</a:t>
            </a:r>
            <a:r>
              <a:rPr lang="en-IN" sz="1200" b="0" dirty="0">
                <a:solidFill>
                  <a:srgbClr val="000000"/>
                </a:solidFill>
                <a:effectLst/>
                <a:latin typeface="Consolas" panose="020B0609020204030204" pitchFamily="49" charset="0"/>
              </a:rPr>
              <a:t>=</a:t>
            </a:r>
            <a:r>
              <a:rPr lang="en-IN" sz="1200" b="0" dirty="0">
                <a:solidFill>
                  <a:srgbClr val="795E26"/>
                </a:solidFill>
                <a:effectLst/>
                <a:latin typeface="Consolas" panose="020B0609020204030204" pitchFamily="49" charset="0"/>
              </a:rPr>
              <a:t>open</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'school.</a:t>
            </a:r>
            <a:r>
              <a:rPr lang="en-IN" sz="1200" b="0" dirty="0" err="1">
                <a:solidFill>
                  <a:srgbClr val="A31515"/>
                </a:solidFill>
                <a:effectLst/>
                <a:latin typeface="Consolas" panose="020B0609020204030204" pitchFamily="49" charset="0"/>
              </a:rPr>
              <a:t>dat</a:t>
            </a:r>
            <a:r>
              <a:rPr lang="en-IN" sz="1200" b="0" dirty="0">
                <a:solidFill>
                  <a:srgbClr val="A31515"/>
                </a:solidFill>
                <a:effectLst/>
                <a:latin typeface="Consolas" panose="020B0609020204030204" pitchFamily="49" charset="0"/>
              </a:rPr>
              <a: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wb</a:t>
            </a:r>
            <a:r>
              <a:rPr lang="en-IN" sz="1200" b="0" dirty="0">
                <a:solidFill>
                  <a:srgbClr val="A31515"/>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p>
          <a:p>
            <a:r>
              <a:rPr lang="en-IN" sz="1200" b="0" dirty="0" err="1">
                <a:solidFill>
                  <a:srgbClr val="3B3B3B"/>
                </a:solidFill>
                <a:effectLst/>
                <a:latin typeface="Consolas" panose="020B0609020204030204" pitchFamily="49" charset="0"/>
              </a:rPr>
              <a:t>pickle.dump</a:t>
            </a:r>
            <a:r>
              <a:rPr lang="en-IN" sz="1200" b="0" dirty="0">
                <a:solidFill>
                  <a:srgbClr val="3B3B3B"/>
                </a:solidFill>
                <a:effectLst/>
                <a:latin typeface="Consolas" panose="020B0609020204030204" pitchFamily="49" charset="0"/>
              </a:rPr>
              <a:t>(</a:t>
            </a:r>
            <a:r>
              <a:rPr lang="en-IN" sz="1200" b="0" dirty="0">
                <a:solidFill>
                  <a:srgbClr val="267F99"/>
                </a:solidFill>
                <a:effectLst/>
                <a:latin typeface="Consolas" panose="020B0609020204030204" pitchFamily="49" charset="0"/>
              </a:rPr>
              <a:t>str</a:t>
            </a:r>
            <a:r>
              <a:rPr lang="en-IN" sz="1200" b="0" dirty="0">
                <a:solidFill>
                  <a:srgbClr val="3B3B3B"/>
                </a:solidFill>
                <a:effectLst/>
                <a:latin typeface="Consolas" panose="020B0609020204030204" pitchFamily="49" charset="0"/>
              </a:rPr>
              <a:t>,f1)</a:t>
            </a:r>
          </a:p>
          <a:p>
            <a:endParaRPr lang="en-IN" sz="1200" b="0" dirty="0">
              <a:solidFill>
                <a:srgbClr val="3B3B3B"/>
              </a:solidFill>
              <a:effectLst/>
              <a:latin typeface="Consolas" panose="020B0609020204030204" pitchFamily="49" charset="0"/>
            </a:endParaRPr>
          </a:p>
          <a:p>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“The string is written in the "</a:t>
            </a:r>
            <a:r>
              <a:rPr lang="en-IN" sz="1200" b="0" dirty="0">
                <a:solidFill>
                  <a:srgbClr val="3B3B3B"/>
                </a:solidFill>
                <a:effectLst/>
                <a:latin typeface="Consolas" panose="020B0609020204030204" pitchFamily="49" charset="0"/>
              </a:rPr>
              <a:t>,f1.name, </a:t>
            </a:r>
            <a:r>
              <a:rPr lang="en-IN" sz="1200" b="0" dirty="0">
                <a:solidFill>
                  <a:srgbClr val="A31515"/>
                </a:solidFill>
                <a:effectLst/>
                <a:latin typeface="Consolas" panose="020B0609020204030204" pitchFamily="49" charset="0"/>
              </a:rPr>
              <a:t>"file"</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f1.close()</a:t>
            </a:r>
          </a:p>
          <a:p>
            <a:br>
              <a:rPr lang="en-IN" sz="1200" b="0" dirty="0">
                <a:solidFill>
                  <a:srgbClr val="3B3B3B"/>
                </a:solidFill>
                <a:effectLst/>
                <a:latin typeface="Consolas" panose="020B0609020204030204" pitchFamily="49" charset="0"/>
              </a:rPr>
            </a:br>
            <a:r>
              <a:rPr lang="en-IN" sz="1200" b="0" dirty="0">
                <a:solidFill>
                  <a:srgbClr val="3B3B3B"/>
                </a:solidFill>
                <a:effectLst/>
                <a:latin typeface="Consolas" panose="020B0609020204030204" pitchFamily="49" charset="0"/>
              </a:rPr>
              <a:t>f1</a:t>
            </a:r>
            <a:r>
              <a:rPr lang="en-IN" sz="1200" b="0" dirty="0">
                <a:solidFill>
                  <a:srgbClr val="000000"/>
                </a:solidFill>
                <a:effectLst/>
                <a:latin typeface="Consolas" panose="020B0609020204030204" pitchFamily="49" charset="0"/>
              </a:rPr>
              <a:t>=</a:t>
            </a:r>
            <a:r>
              <a:rPr lang="en-IN" sz="1200" b="0" dirty="0">
                <a:solidFill>
                  <a:srgbClr val="795E26"/>
                </a:solidFill>
                <a:effectLst/>
                <a:latin typeface="Consolas" panose="020B0609020204030204" pitchFamily="49" charset="0"/>
              </a:rPr>
              <a:t>open</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'school.</a:t>
            </a:r>
            <a:r>
              <a:rPr lang="en-IN" sz="1200" b="0" dirty="0" err="1">
                <a:solidFill>
                  <a:srgbClr val="A31515"/>
                </a:solidFill>
                <a:effectLst/>
                <a:latin typeface="Consolas" panose="020B0609020204030204" pitchFamily="49" charset="0"/>
              </a:rPr>
              <a:t>dat</a:t>
            </a:r>
            <a:r>
              <a:rPr lang="en-IN" sz="1200" b="0" dirty="0">
                <a:solidFill>
                  <a:srgbClr val="A31515"/>
                </a:solidFill>
                <a:effectLst/>
                <a:latin typeface="Consolas" panose="020B0609020204030204" pitchFamily="49" charset="0"/>
              </a:rPr>
              <a: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rb</a:t>
            </a:r>
            <a:r>
              <a:rPr lang="en-IN" sz="1200" b="0" dirty="0">
                <a:solidFill>
                  <a:srgbClr val="A31515"/>
                </a:solidFill>
                <a:effectLst/>
                <a:latin typeface="Consolas" panose="020B0609020204030204" pitchFamily="49" charset="0"/>
              </a:rPr>
              <a:t>'</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str1</a:t>
            </a:r>
            <a:r>
              <a:rPr lang="en-IN" sz="1200" b="0" dirty="0">
                <a:solidFill>
                  <a:srgbClr val="000000"/>
                </a:solidFill>
                <a:effectLst/>
                <a:latin typeface="Consolas" panose="020B0609020204030204" pitchFamily="49" charset="0"/>
              </a:rPr>
              <a:t>=</a:t>
            </a:r>
            <a:r>
              <a:rPr lang="en-IN" sz="1200" b="0" dirty="0" err="1">
                <a:solidFill>
                  <a:srgbClr val="3B3B3B"/>
                </a:solidFill>
                <a:effectLst/>
                <a:latin typeface="Consolas" panose="020B0609020204030204" pitchFamily="49" charset="0"/>
              </a:rPr>
              <a:t>pickle.load</a:t>
            </a:r>
            <a:r>
              <a:rPr lang="en-IN" sz="1200" b="0" dirty="0">
                <a:solidFill>
                  <a:srgbClr val="3B3B3B"/>
                </a:solidFill>
                <a:effectLst/>
                <a:latin typeface="Consolas" panose="020B0609020204030204" pitchFamily="49" charset="0"/>
              </a:rPr>
              <a:t>(f1)</a:t>
            </a:r>
          </a:p>
          <a:p>
            <a:br>
              <a:rPr lang="en-IN" sz="1200" b="0" dirty="0">
                <a:solidFill>
                  <a:srgbClr val="3B3B3B"/>
                </a:solidFill>
                <a:effectLst/>
                <a:latin typeface="Consolas" panose="020B0609020204030204" pitchFamily="49" charset="0"/>
              </a:rPr>
            </a:b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EE0000"/>
                </a:solidFill>
                <a:effectLst/>
                <a:latin typeface="Consolas" panose="020B0609020204030204" pitchFamily="49" charset="0"/>
              </a:rPr>
              <a:t>\n\</a:t>
            </a:r>
            <a:r>
              <a:rPr lang="en-IN" sz="1200" b="0" dirty="0" err="1">
                <a:solidFill>
                  <a:srgbClr val="EE0000"/>
                </a:solidFill>
                <a:effectLst/>
                <a:latin typeface="Consolas" panose="020B0609020204030204" pitchFamily="49" charset="0"/>
              </a:rPr>
              <a:t>n</a:t>
            </a:r>
            <a:r>
              <a:rPr lang="en-IN" sz="1200" b="0" dirty="0" err="1">
                <a:solidFill>
                  <a:srgbClr val="A31515"/>
                </a:solidFill>
                <a:effectLst/>
                <a:latin typeface="Consolas" panose="020B0609020204030204" pitchFamily="49" charset="0"/>
              </a:rPr>
              <a:t>The</a:t>
            </a:r>
            <a:r>
              <a:rPr lang="en-IN" sz="1200" b="0" dirty="0">
                <a:solidFill>
                  <a:srgbClr val="A31515"/>
                </a:solidFill>
                <a:effectLst/>
                <a:latin typeface="Consolas" panose="020B0609020204030204" pitchFamily="49" charset="0"/>
              </a:rPr>
              <a:t> string in the binary file is : </a:t>
            </a:r>
            <a:r>
              <a:rPr lang="en-IN" sz="1200" b="0" dirty="0">
                <a:solidFill>
                  <a:srgbClr val="EE0000"/>
                </a:solidFill>
                <a:effectLst/>
                <a:latin typeface="Consolas" panose="020B0609020204030204" pitchFamily="49" charset="0"/>
              </a:rPr>
              <a:t>\n</a:t>
            </a:r>
            <a:r>
              <a:rPr lang="en-IN" sz="1200" b="0" dirty="0">
                <a:solidFill>
                  <a:srgbClr val="A31515"/>
                </a:solidFill>
                <a:effectLst/>
                <a:latin typeface="Consolas" panose="020B0609020204030204" pitchFamily="49" charset="0"/>
              </a:rPr>
              <a:t>"</a:t>
            </a:r>
            <a:r>
              <a:rPr lang="en-IN" sz="1200" b="0" dirty="0">
                <a:solidFill>
                  <a:srgbClr val="3B3B3B"/>
                </a:solidFill>
                <a:effectLst/>
                <a:latin typeface="Consolas" panose="020B0609020204030204" pitchFamily="49" charset="0"/>
              </a:rPr>
              <a:t>,str1)</a:t>
            </a:r>
          </a:p>
          <a:p>
            <a:r>
              <a:rPr lang="en-IN" sz="1200" b="0" dirty="0">
                <a:solidFill>
                  <a:srgbClr val="3B3B3B"/>
                </a:solidFill>
                <a:effectLst/>
                <a:latin typeface="Consolas" panose="020B0609020204030204" pitchFamily="49" charset="0"/>
              </a:rPr>
              <a:t>str1</a:t>
            </a:r>
            <a:r>
              <a:rPr lang="en-IN" sz="1200" b="0" dirty="0">
                <a:solidFill>
                  <a:srgbClr val="000000"/>
                </a:solidFill>
                <a:effectLst/>
                <a:latin typeface="Consolas" panose="020B0609020204030204" pitchFamily="49" charset="0"/>
              </a:rPr>
              <a:t>=</a:t>
            </a:r>
            <a:r>
              <a:rPr lang="en-IN" sz="1200" b="0" dirty="0" err="1">
                <a:solidFill>
                  <a:srgbClr val="267F99"/>
                </a:solidFill>
                <a:effectLst/>
                <a:latin typeface="Consolas" panose="020B0609020204030204" pitchFamily="49" charset="0"/>
              </a:rPr>
              <a:t>str</a:t>
            </a:r>
            <a:r>
              <a:rPr lang="en-IN" sz="1200" b="0" dirty="0" err="1">
                <a:solidFill>
                  <a:srgbClr val="3B3B3B"/>
                </a:solidFill>
                <a:effectLst/>
                <a:latin typeface="Consolas" panose="020B0609020204030204" pitchFamily="49" charset="0"/>
              </a:rPr>
              <a:t>.split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 "</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l</a:t>
            </a:r>
            <a:r>
              <a:rPr lang="en-IN" sz="1200" b="0" dirty="0">
                <a:solidFill>
                  <a:srgbClr val="000000"/>
                </a:solidFill>
                <a:effectLst/>
                <a:latin typeface="Consolas" panose="020B0609020204030204" pitchFamily="49" charset="0"/>
              </a:rPr>
              <a:t>=</a:t>
            </a:r>
            <a:r>
              <a:rPr lang="en-IN" sz="1200" b="0" dirty="0">
                <a:solidFill>
                  <a:srgbClr val="267F99"/>
                </a:solidFill>
                <a:effectLst/>
                <a:latin typeface="Consolas" panose="020B0609020204030204" pitchFamily="49" charset="0"/>
              </a:rPr>
              <a:t>list</a:t>
            </a:r>
            <a:r>
              <a:rPr lang="en-IN" sz="1200" b="0" dirty="0">
                <a:solidFill>
                  <a:srgbClr val="3B3B3B"/>
                </a:solidFill>
                <a:effectLst/>
                <a:latin typeface="Consolas" panose="020B0609020204030204" pitchFamily="49" charset="0"/>
              </a:rPr>
              <a:t>(str1)</a:t>
            </a:r>
          </a:p>
          <a:p>
            <a:endParaRPr lang="en-IN" sz="1200" b="0" dirty="0">
              <a:solidFill>
                <a:srgbClr val="3B3B3B"/>
              </a:solidFill>
              <a:effectLst/>
              <a:latin typeface="Consolas" panose="020B0609020204030204" pitchFamily="49" charset="0"/>
            </a:endParaRPr>
          </a:p>
          <a:p>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EE0000"/>
                </a:solidFill>
                <a:effectLst/>
                <a:latin typeface="Consolas" panose="020B0609020204030204" pitchFamily="49" charset="0"/>
              </a:rPr>
              <a:t>\</a:t>
            </a:r>
            <a:r>
              <a:rPr lang="en-IN" sz="1200" b="0" dirty="0" err="1">
                <a:solidFill>
                  <a:srgbClr val="EE0000"/>
                </a:solidFill>
                <a:effectLst/>
                <a:latin typeface="Consolas" panose="020B0609020204030204" pitchFamily="49" charset="0"/>
              </a:rPr>
              <a:t>n</a:t>
            </a:r>
            <a:r>
              <a:rPr lang="en-IN" sz="1200" b="0" dirty="0" err="1">
                <a:solidFill>
                  <a:srgbClr val="A31515"/>
                </a:solidFill>
                <a:effectLst/>
                <a:latin typeface="Consolas" panose="020B0609020204030204" pitchFamily="49" charset="0"/>
              </a:rPr>
              <a:t>The</a:t>
            </a:r>
            <a:r>
              <a:rPr lang="en-IN" sz="1200" b="0" dirty="0">
                <a:solidFill>
                  <a:srgbClr val="A31515"/>
                </a:solidFill>
                <a:effectLst/>
                <a:latin typeface="Consolas" panose="020B0609020204030204" pitchFamily="49" charset="0"/>
              </a:rPr>
              <a:t> list is "</a:t>
            </a:r>
            <a:r>
              <a:rPr lang="en-IN" sz="1200" b="0" dirty="0">
                <a:solidFill>
                  <a:srgbClr val="3B3B3B"/>
                </a:solidFill>
                <a:effectLst/>
                <a:latin typeface="Consolas" panose="020B0609020204030204" pitchFamily="49" charset="0"/>
              </a:rPr>
              <a:t>,l)</a:t>
            </a:r>
          </a:p>
          <a:p>
            <a:br>
              <a:rPr lang="en-IN" sz="1200" b="0" dirty="0">
                <a:solidFill>
                  <a:srgbClr val="3B3B3B"/>
                </a:solidFill>
                <a:effectLst/>
                <a:latin typeface="Consolas" panose="020B0609020204030204" pitchFamily="49" charset="0"/>
              </a:rPr>
            </a:br>
            <a:r>
              <a:rPr lang="en-IN" sz="1200" b="0" dirty="0" err="1">
                <a:solidFill>
                  <a:srgbClr val="3B3B3B"/>
                </a:solidFill>
                <a:effectLst/>
                <a:latin typeface="Consolas" panose="020B0609020204030204" pitchFamily="49" charset="0"/>
              </a:rPr>
              <a:t>l.reverse</a:t>
            </a:r>
            <a:r>
              <a:rPr lang="en-IN" sz="1200" b="0" dirty="0">
                <a:solidFill>
                  <a:srgbClr val="3B3B3B"/>
                </a:solidFill>
                <a:effectLst/>
                <a:latin typeface="Consolas" panose="020B0609020204030204" pitchFamily="49" charset="0"/>
              </a:rPr>
              <a:t>()</a:t>
            </a:r>
          </a:p>
          <a:p>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“The reverse list is "</a:t>
            </a:r>
            <a:r>
              <a:rPr lang="en-IN" sz="1200" b="0" dirty="0">
                <a:solidFill>
                  <a:srgbClr val="3B3B3B"/>
                </a:solidFill>
                <a:effectLst/>
                <a:latin typeface="Consolas" panose="020B0609020204030204" pitchFamily="49" charset="0"/>
              </a:rPr>
              <a:t>,l)</a:t>
            </a:r>
          </a:p>
          <a:p>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length</a:t>
            </a:r>
            <a:r>
              <a:rPr lang="en-IN" sz="1200" b="0" dirty="0">
                <a:solidFill>
                  <a:srgbClr val="000000"/>
                </a:solidFill>
                <a:effectLst/>
                <a:latin typeface="Consolas" panose="020B0609020204030204" pitchFamily="49" charset="0"/>
              </a:rPr>
              <a:t>=</a:t>
            </a:r>
            <a:r>
              <a:rPr lang="en-IN" sz="1200" b="0" dirty="0" err="1">
                <a:solidFill>
                  <a:srgbClr val="795E26"/>
                </a:solidFill>
                <a:effectLst/>
                <a:latin typeface="Consolas" panose="020B0609020204030204" pitchFamily="49" charset="0"/>
              </a:rPr>
              <a:t>len</a:t>
            </a:r>
            <a:r>
              <a:rPr lang="en-IN" sz="1200" b="0" dirty="0">
                <a:solidFill>
                  <a:srgbClr val="3B3B3B"/>
                </a:solidFill>
                <a:effectLst/>
                <a:latin typeface="Consolas" panose="020B0609020204030204" pitchFamily="49" charset="0"/>
              </a:rPr>
              <a:t>(l)</a:t>
            </a:r>
          </a:p>
          <a:p>
            <a:r>
              <a:rPr lang="en-IN" sz="1200" b="0" dirty="0">
                <a:solidFill>
                  <a:srgbClr val="AF00DB"/>
                </a:solidFill>
                <a:effectLst/>
                <a:latin typeface="Consolas" panose="020B0609020204030204" pitchFamily="49" charset="0"/>
              </a:rPr>
              <a:t>while</a:t>
            </a:r>
            <a:r>
              <a:rPr lang="en-IN" sz="1200" b="0" dirty="0">
                <a:solidFill>
                  <a:srgbClr val="3B3B3B"/>
                </a:solidFill>
                <a:effectLst/>
                <a:latin typeface="Consolas" panose="020B0609020204030204" pitchFamily="49" charset="0"/>
              </a:rPr>
              <a:t> length</a:t>
            </a:r>
            <a:r>
              <a:rPr lang="en-IN" sz="1200" b="0" dirty="0">
                <a:solidFill>
                  <a:srgbClr val="000000"/>
                </a:solidFill>
                <a:effectLst/>
                <a:latin typeface="Consolas" panose="020B0609020204030204" pitchFamily="49" charset="0"/>
              </a:rPr>
              <a:t>&gt;</a:t>
            </a:r>
            <a:r>
              <a:rPr lang="en-IN" sz="1200" b="0" dirty="0">
                <a:solidFill>
                  <a:srgbClr val="098658"/>
                </a:solidFill>
                <a:effectLst/>
                <a:latin typeface="Consolas" panose="020B0609020204030204" pitchFamily="49" charset="0"/>
              </a:rPr>
              <a:t>0</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(l[length</a:t>
            </a:r>
            <a:r>
              <a:rPr lang="en-IN" sz="1200" b="0" dirty="0">
                <a:solidFill>
                  <a:srgbClr val="000000"/>
                </a:solidFill>
                <a:effectLst/>
                <a:latin typeface="Consolas" panose="020B0609020204030204" pitchFamily="49" charset="0"/>
              </a:rPr>
              <a:t>-</a:t>
            </a:r>
            <a:r>
              <a:rPr lang="en-IN" sz="1200" b="0" dirty="0">
                <a:solidFill>
                  <a:srgbClr val="098658"/>
                </a:solidFill>
                <a:effectLst/>
                <a:latin typeface="Consolas" panose="020B0609020204030204" pitchFamily="49" charset="0"/>
              </a:rPr>
              <a:t>1</a:t>
            </a:r>
            <a:r>
              <a:rPr lang="en-IN" sz="1200" b="0" dirty="0">
                <a:solidFill>
                  <a:srgbClr val="3B3B3B"/>
                </a:solidFill>
                <a:effectLst/>
                <a:latin typeface="Consolas" panose="020B0609020204030204" pitchFamily="49" charset="0"/>
              </a:rPr>
              <a:t>],</a:t>
            </a:r>
            <a:r>
              <a:rPr lang="en-IN" sz="1200" b="0" dirty="0">
                <a:solidFill>
                  <a:srgbClr val="001080"/>
                </a:solidFill>
                <a:effectLst/>
                <a:latin typeface="Consolas" panose="020B0609020204030204" pitchFamily="49" charset="0"/>
              </a:rPr>
              <a:t>end</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 "</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length</a:t>
            </a:r>
            <a:r>
              <a:rPr lang="en-IN" sz="1200" b="0" dirty="0">
                <a:solidFill>
                  <a:srgbClr val="000000"/>
                </a:solidFill>
                <a:effectLst/>
                <a:latin typeface="Consolas" panose="020B0609020204030204" pitchFamily="49" charset="0"/>
              </a:rPr>
              <a:t>-=</a:t>
            </a:r>
            <a:r>
              <a:rPr lang="en-IN" sz="1200" b="0" dirty="0">
                <a:solidFill>
                  <a:srgbClr val="098658"/>
                </a:solidFill>
                <a:effectLst/>
                <a:latin typeface="Consolas" panose="020B0609020204030204" pitchFamily="49" charset="0"/>
              </a:rPr>
              <a:t>1</a:t>
            </a:r>
            <a:endParaRPr lang="en-IN" sz="1200" b="0" dirty="0">
              <a:solidFill>
                <a:srgbClr val="3B3B3B"/>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B504D02-B8B7-F410-D12B-DC482955304A}"/>
              </a:ext>
            </a:extLst>
          </p:cNvPr>
          <p:cNvSpPr txBox="1"/>
          <p:nvPr/>
        </p:nvSpPr>
        <p:spPr>
          <a:xfrm>
            <a:off x="345440" y="1522346"/>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Code</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332CAA64-C54E-5B13-063C-E016BCB3317D}"/>
              </a:ext>
            </a:extLst>
          </p:cNvPr>
          <p:cNvSpPr/>
          <p:nvPr/>
        </p:nvSpPr>
        <p:spPr>
          <a:xfrm>
            <a:off x="431165" y="6791325"/>
            <a:ext cx="6150610" cy="2466975"/>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B850C8-B22D-A0ED-9906-B781C53E7836}"/>
              </a:ext>
            </a:extLst>
          </p:cNvPr>
          <p:cNvSpPr txBox="1"/>
          <p:nvPr/>
        </p:nvSpPr>
        <p:spPr>
          <a:xfrm>
            <a:off x="391797" y="7093899"/>
            <a:ext cx="5989953" cy="2123658"/>
          </a:xfrm>
          <a:prstGeom prst="rect">
            <a:avLst/>
          </a:prstGeom>
          <a:noFill/>
        </p:spPr>
        <p:txBody>
          <a:bodyPr wrap="square" rtlCol="0">
            <a:spAutoFit/>
          </a:bodyPr>
          <a:lstStyle/>
          <a:p>
            <a:r>
              <a:rPr lang="en-US" sz="1200" dirty="0">
                <a:solidFill>
                  <a:srgbClr val="3B3B3B"/>
                </a:solidFill>
                <a:latin typeface="Consolas" panose="020B0609020204030204" pitchFamily="49" charset="0"/>
              </a:rPr>
              <a:t>T</a:t>
            </a:r>
            <a:r>
              <a:rPr lang="en-US" sz="1200" b="0" i="0" dirty="0">
                <a:solidFill>
                  <a:srgbClr val="3B3B3B"/>
                </a:solidFill>
                <a:effectLst/>
                <a:latin typeface="Consolas" panose="020B0609020204030204" pitchFamily="49" charset="0"/>
              </a:rPr>
              <a:t>he string is written in the school.dat file the string in the binary file is :</a:t>
            </a:r>
          </a:p>
          <a:p>
            <a:r>
              <a:rPr lang="en-US" sz="1200" b="0" i="0" dirty="0">
                <a:solidFill>
                  <a:srgbClr val="3B3B3B"/>
                </a:solidFill>
                <a:effectLst/>
                <a:latin typeface="Consolas" panose="020B0609020204030204" pitchFamily="49" charset="0"/>
              </a:rPr>
              <a:t>This is the Class of Computer Science with Python.</a:t>
            </a:r>
          </a:p>
          <a:p>
            <a:endParaRPr lang="en-US" sz="1200" b="0" i="0" dirty="0">
              <a:solidFill>
                <a:srgbClr val="3B3B3B"/>
              </a:solidFill>
              <a:effectLst/>
              <a:latin typeface="Consolas" panose="020B0609020204030204" pitchFamily="49" charset="0"/>
            </a:endParaRPr>
          </a:p>
          <a:p>
            <a:r>
              <a:rPr lang="en-US" sz="1200" b="0" i="0" dirty="0">
                <a:solidFill>
                  <a:srgbClr val="3B3B3B"/>
                </a:solidFill>
                <a:effectLst/>
                <a:latin typeface="Consolas" panose="020B0609020204030204" pitchFamily="49" charset="0"/>
              </a:rPr>
              <a:t>The list is ['This', 'is', 'the', 'Class', 'of', 'Computer', 'Science', 'with', 'Python', '' ] </a:t>
            </a:r>
          </a:p>
          <a:p>
            <a:endParaRPr lang="en-US" sz="1200" b="0" i="0" dirty="0">
              <a:solidFill>
                <a:srgbClr val="3B3B3B"/>
              </a:solidFill>
              <a:effectLst/>
              <a:latin typeface="Consolas" panose="020B0609020204030204" pitchFamily="49" charset="0"/>
            </a:endParaRPr>
          </a:p>
          <a:p>
            <a:r>
              <a:rPr lang="en-US" sz="1200" b="0" i="0" dirty="0">
                <a:solidFill>
                  <a:srgbClr val="3B3B3B"/>
                </a:solidFill>
                <a:effectLst/>
                <a:latin typeface="Consolas" panose="020B0609020204030204" pitchFamily="49" charset="0"/>
              </a:rPr>
              <a:t>The reverse list is ['', 'Python', 'with', 'Science', 'Computer', 'of', 'Class', 'the', 'is', 'This’] </a:t>
            </a:r>
          </a:p>
          <a:p>
            <a:endParaRPr lang="en-US" sz="1200" dirty="0">
              <a:solidFill>
                <a:srgbClr val="3B3B3B"/>
              </a:solidFill>
              <a:latin typeface="Consolas" panose="020B0609020204030204" pitchFamily="49" charset="0"/>
            </a:endParaRPr>
          </a:p>
          <a:p>
            <a:r>
              <a:rPr lang="en-US" sz="1200" b="0" i="0" dirty="0">
                <a:solidFill>
                  <a:srgbClr val="3B3B3B"/>
                </a:solidFill>
                <a:effectLst/>
                <a:latin typeface="Consolas" panose="020B0609020204030204" pitchFamily="49" charset="0"/>
              </a:rPr>
              <a:t>Python with Science Computer of Class the is This</a:t>
            </a:r>
            <a:endParaRPr lang="en-US" sz="1200" b="0" dirty="0">
              <a:solidFill>
                <a:srgbClr val="000000"/>
              </a:solidFill>
              <a:effectLst/>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C77F8667-9F73-6FFA-C17E-1ACA82CE2189}"/>
              </a:ext>
            </a:extLst>
          </p:cNvPr>
          <p:cNvSpPr txBox="1"/>
          <p:nvPr/>
        </p:nvSpPr>
        <p:spPr>
          <a:xfrm>
            <a:off x="383540" y="6840748"/>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3482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4777E-87B5-967B-9ED3-3DBED00A2C59}"/>
              </a:ext>
            </a:extLst>
          </p:cNvPr>
          <p:cNvSpPr/>
          <p:nvPr/>
        </p:nvSpPr>
        <p:spPr>
          <a:xfrm>
            <a:off x="420115" y="1793812"/>
            <a:ext cx="5277299" cy="4826444"/>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p:txBody>
          <a:bodyPr/>
          <a:lstStyle/>
          <a:p>
            <a:r>
              <a:rPr lang="en-IN">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22</a:t>
            </a:fld>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341501-75E6-54D7-994A-ABE50794C56F}"/>
              </a:ext>
            </a:extLst>
          </p:cNvPr>
          <p:cNvSpPr txBox="1"/>
          <p:nvPr/>
        </p:nvSpPr>
        <p:spPr>
          <a:xfrm>
            <a:off x="383540" y="855468"/>
            <a:ext cx="5988231" cy="738664"/>
          </a:xfrm>
          <a:prstGeom prst="rect">
            <a:avLst/>
          </a:prstGeom>
          <a:noFill/>
        </p:spPr>
        <p:txBody>
          <a:bodyPr wrap="square" rtlCol="0">
            <a:spAutoFit/>
          </a:bodyPr>
          <a:lstStyle/>
          <a:p>
            <a:r>
              <a:rPr lang="en-US" sz="1400" b="1" dirty="0">
                <a:solidFill>
                  <a:srgbClr val="000000"/>
                </a:solidFill>
                <a:latin typeface="Arial" panose="020B0604020202020204" pitchFamily="34" charset="0"/>
                <a:cs typeface="Arial" panose="020B0604020202020204" pitchFamily="34" charset="0"/>
              </a:rPr>
              <a:t>Write a program to write a string in the binary file “comp.dat” and count the number of times a character appears in the given string using a dictionary</a:t>
            </a:r>
            <a:endParaRPr lang="en-IN" sz="1400" b="1" dirty="0">
              <a:solidFill>
                <a:srgbClr val="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815691" y="464566"/>
            <a:ext cx="1524776"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17</a:t>
            </a:r>
          </a:p>
        </p:txBody>
      </p:sp>
      <p:sp>
        <p:nvSpPr>
          <p:cNvPr id="10" name="TextBox 9">
            <a:extLst>
              <a:ext uri="{FF2B5EF4-FFF2-40B4-BE49-F238E27FC236}">
                <a16:creationId xmlns:a16="http://schemas.microsoft.com/office/drawing/2014/main" id="{96565BAE-D5F4-D3C0-C2CD-6EF37CE03674}"/>
              </a:ext>
            </a:extLst>
          </p:cNvPr>
          <p:cNvSpPr txBox="1"/>
          <p:nvPr/>
        </p:nvSpPr>
        <p:spPr>
          <a:xfrm>
            <a:off x="399378" y="1813384"/>
            <a:ext cx="5426656" cy="4524315"/>
          </a:xfrm>
          <a:prstGeom prst="rect">
            <a:avLst/>
          </a:prstGeom>
          <a:noFill/>
        </p:spPr>
        <p:txBody>
          <a:bodyPr wrap="square" rtlCol="0">
            <a:spAutoFit/>
          </a:bodyPr>
          <a:lstStyle/>
          <a:p>
            <a:r>
              <a:rPr lang="en-US" sz="1200" b="0" dirty="0">
                <a:solidFill>
                  <a:srgbClr val="AF00DB"/>
                </a:solidFill>
                <a:effectLst/>
                <a:latin typeface="Consolas" panose="020B0609020204030204" pitchFamily="49" charset="0"/>
              </a:rPr>
              <a:t>import</a:t>
            </a:r>
            <a:r>
              <a:rPr lang="en-US" sz="1200" b="0" dirty="0">
                <a:solidFill>
                  <a:srgbClr val="3B3B3B"/>
                </a:solidFill>
                <a:effectLst/>
                <a:latin typeface="Consolas" panose="020B0609020204030204" pitchFamily="49" charset="0"/>
              </a:rPr>
              <a:t> pickle</a:t>
            </a:r>
          </a:p>
          <a:p>
            <a:br>
              <a:rPr lang="en-US" sz="1200" b="0" dirty="0">
                <a:solidFill>
                  <a:srgbClr val="3B3B3B"/>
                </a:solidFill>
                <a:effectLst/>
                <a:latin typeface="Consolas" panose="020B0609020204030204" pitchFamily="49" charset="0"/>
              </a:rPr>
            </a:br>
            <a:r>
              <a:rPr lang="en-US" sz="1200" b="0" dirty="0">
                <a:solidFill>
                  <a:srgbClr val="267F99"/>
                </a:solidFill>
                <a:effectLst/>
                <a:latin typeface="Consolas" panose="020B0609020204030204" pitchFamily="49" charset="0"/>
              </a:rPr>
              <a:t>str</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"This is the Computer Science with Python Class“</a:t>
            </a:r>
          </a:p>
          <a:p>
            <a:endParaRPr lang="en-US" sz="1200" b="0" dirty="0">
              <a:solidFill>
                <a:srgbClr val="3B3B3B"/>
              </a:solidFill>
              <a:effectLst/>
              <a:latin typeface="Consolas" panose="020B0609020204030204" pitchFamily="49" charset="0"/>
            </a:endParaRPr>
          </a:p>
          <a:p>
            <a:r>
              <a:rPr lang="en-US" sz="1200" b="0" dirty="0">
                <a:solidFill>
                  <a:srgbClr val="3B3B3B"/>
                </a:solidFill>
                <a:effectLst/>
                <a:latin typeface="Consolas" panose="020B0609020204030204" pitchFamily="49" charset="0"/>
              </a:rPr>
              <a:t>f1</a:t>
            </a:r>
            <a:r>
              <a:rPr lang="en-US" sz="1200" b="0" dirty="0">
                <a:solidFill>
                  <a:srgbClr val="000000"/>
                </a:solidFill>
                <a:effectLst/>
                <a:latin typeface="Consolas" panose="020B0609020204030204" pitchFamily="49" charset="0"/>
              </a:rPr>
              <a:t>=</a:t>
            </a:r>
            <a:r>
              <a:rPr lang="en-US" sz="1200" b="0" dirty="0">
                <a:solidFill>
                  <a:srgbClr val="795E26"/>
                </a:solidFill>
                <a:effectLst/>
                <a:latin typeface="Consolas" panose="020B0609020204030204" pitchFamily="49" charset="0"/>
              </a:rPr>
              <a:t>open</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'comp.</a:t>
            </a:r>
            <a:r>
              <a:rPr lang="en-US" sz="1200" b="0" dirty="0" err="1">
                <a:solidFill>
                  <a:srgbClr val="A31515"/>
                </a:solidFill>
                <a:effectLst/>
                <a:latin typeface="Consolas" panose="020B0609020204030204" pitchFamily="49" charset="0"/>
              </a:rPr>
              <a:t>dat</a:t>
            </a:r>
            <a:r>
              <a:rPr lang="en-US" sz="1200" b="0" dirty="0">
                <a:solidFill>
                  <a:srgbClr val="A31515"/>
                </a:solidFill>
                <a:effectLst/>
                <a:latin typeface="Consolas" panose="020B0609020204030204" pitchFamily="49" charset="0"/>
              </a:rPr>
              <a:t>'</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wb</a:t>
            </a:r>
            <a:r>
              <a:rPr lang="en-US" sz="1200" b="0" dirty="0">
                <a:solidFill>
                  <a:srgbClr val="A31515"/>
                </a:solidFill>
                <a:effectLst/>
                <a:latin typeface="Consolas" panose="020B0609020204030204" pitchFamily="49" charset="0"/>
              </a:rPr>
              <a:t>'</a:t>
            </a:r>
            <a:r>
              <a:rPr lang="en-US" sz="1200" b="0" dirty="0">
                <a:solidFill>
                  <a:srgbClr val="3B3B3B"/>
                </a:solidFill>
                <a:effectLst/>
                <a:latin typeface="Consolas" panose="020B0609020204030204" pitchFamily="49" charset="0"/>
              </a:rPr>
              <a:t>) </a:t>
            </a:r>
          </a:p>
          <a:p>
            <a:r>
              <a:rPr lang="en-US" sz="1200" b="0" dirty="0" err="1">
                <a:solidFill>
                  <a:srgbClr val="3B3B3B"/>
                </a:solidFill>
                <a:effectLst/>
                <a:latin typeface="Consolas" panose="020B0609020204030204" pitchFamily="49" charset="0"/>
              </a:rPr>
              <a:t>pickle.dump</a:t>
            </a:r>
            <a:r>
              <a:rPr lang="en-US" sz="1200" b="0" dirty="0">
                <a:solidFill>
                  <a:srgbClr val="3B3B3B"/>
                </a:solidFill>
                <a:effectLst/>
                <a:latin typeface="Consolas" panose="020B0609020204030204" pitchFamily="49" charset="0"/>
              </a:rPr>
              <a:t>(</a:t>
            </a:r>
            <a:r>
              <a:rPr lang="en-US" sz="1200" b="0" dirty="0">
                <a:solidFill>
                  <a:srgbClr val="267F99"/>
                </a:solidFill>
                <a:effectLst/>
                <a:latin typeface="Consolas" panose="020B0609020204030204" pitchFamily="49" charset="0"/>
              </a:rPr>
              <a:t>str</a:t>
            </a:r>
            <a:r>
              <a:rPr lang="en-US" sz="1200" b="0" dirty="0">
                <a:solidFill>
                  <a:srgbClr val="3B3B3B"/>
                </a:solidFill>
                <a:effectLst/>
                <a:latin typeface="Consolas" panose="020B0609020204030204" pitchFamily="49" charset="0"/>
              </a:rPr>
              <a:t>,f1)</a:t>
            </a:r>
          </a:p>
          <a:p>
            <a:br>
              <a:rPr lang="en-US" sz="1200" b="0" dirty="0">
                <a:solidFill>
                  <a:srgbClr val="3B3B3B"/>
                </a:solidFill>
                <a:effectLst/>
                <a:latin typeface="Consolas" panose="020B0609020204030204" pitchFamily="49" charset="0"/>
              </a:rPr>
            </a:br>
            <a:r>
              <a:rPr lang="en-US" sz="1200" b="0" dirty="0">
                <a:solidFill>
                  <a:srgbClr val="795E26"/>
                </a:solidFill>
                <a:effectLst/>
                <a:latin typeface="Consolas" panose="020B0609020204030204" pitchFamily="49" charset="0"/>
              </a:rPr>
              <a:t>print</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“The string is written in the"</a:t>
            </a:r>
            <a:r>
              <a:rPr lang="en-US" sz="1200" b="0" dirty="0">
                <a:solidFill>
                  <a:srgbClr val="3B3B3B"/>
                </a:solidFill>
                <a:effectLst/>
                <a:latin typeface="Consolas" panose="020B0609020204030204" pitchFamily="49" charset="0"/>
              </a:rPr>
              <a:t>,f1.name, </a:t>
            </a:r>
            <a:r>
              <a:rPr lang="en-US" sz="1200" b="0" dirty="0">
                <a:solidFill>
                  <a:srgbClr val="A31515"/>
                </a:solidFill>
                <a:effectLst/>
                <a:latin typeface="Consolas" panose="020B0609020204030204" pitchFamily="49" charset="0"/>
              </a:rPr>
              <a:t>"file"</a:t>
            </a:r>
            <a:r>
              <a:rPr lang="en-US" sz="1200" b="0" dirty="0">
                <a:solidFill>
                  <a:srgbClr val="3B3B3B"/>
                </a:solidFill>
                <a:effectLst/>
                <a:latin typeface="Consolas" panose="020B0609020204030204" pitchFamily="49" charset="0"/>
              </a:rPr>
              <a:t>)</a:t>
            </a:r>
          </a:p>
          <a:p>
            <a:r>
              <a:rPr lang="en-US" sz="1200" b="0" dirty="0">
                <a:solidFill>
                  <a:srgbClr val="3B3B3B"/>
                </a:solidFill>
                <a:effectLst/>
                <a:latin typeface="Consolas" panose="020B0609020204030204" pitchFamily="49" charset="0"/>
              </a:rPr>
              <a:t>f1.close()</a:t>
            </a:r>
          </a:p>
          <a:p>
            <a:r>
              <a:rPr lang="en-US" sz="1200" b="0" dirty="0">
                <a:solidFill>
                  <a:srgbClr val="3B3B3B"/>
                </a:solidFill>
                <a:effectLst/>
                <a:latin typeface="Consolas" panose="020B0609020204030204" pitchFamily="49" charset="0"/>
              </a:rPr>
              <a:t>f1</a:t>
            </a:r>
            <a:r>
              <a:rPr lang="en-US" sz="1200" b="0" dirty="0">
                <a:solidFill>
                  <a:srgbClr val="000000"/>
                </a:solidFill>
                <a:effectLst/>
                <a:latin typeface="Consolas" panose="020B0609020204030204" pitchFamily="49" charset="0"/>
              </a:rPr>
              <a:t>=</a:t>
            </a:r>
            <a:r>
              <a:rPr lang="en-US" sz="1200" b="0" dirty="0">
                <a:solidFill>
                  <a:srgbClr val="795E26"/>
                </a:solidFill>
                <a:effectLst/>
                <a:latin typeface="Consolas" panose="020B0609020204030204" pitchFamily="49" charset="0"/>
              </a:rPr>
              <a:t>open</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'comp.</a:t>
            </a:r>
            <a:r>
              <a:rPr lang="en-US" sz="1200" b="0" dirty="0" err="1">
                <a:solidFill>
                  <a:srgbClr val="A31515"/>
                </a:solidFill>
                <a:effectLst/>
                <a:latin typeface="Consolas" panose="020B0609020204030204" pitchFamily="49" charset="0"/>
              </a:rPr>
              <a:t>dat</a:t>
            </a:r>
            <a:r>
              <a:rPr lang="en-US" sz="1200" b="0" dirty="0">
                <a:solidFill>
                  <a:srgbClr val="A31515"/>
                </a:solidFill>
                <a:effectLst/>
                <a:latin typeface="Consolas" panose="020B0609020204030204" pitchFamily="49" charset="0"/>
              </a:rPr>
              <a:t>'</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rb</a:t>
            </a:r>
            <a:r>
              <a:rPr lang="en-US" sz="1200" b="0" dirty="0">
                <a:solidFill>
                  <a:srgbClr val="A31515"/>
                </a:solidFill>
                <a:effectLst/>
                <a:latin typeface="Consolas" panose="020B0609020204030204" pitchFamily="49" charset="0"/>
              </a:rPr>
              <a:t>'</a:t>
            </a:r>
            <a:r>
              <a:rPr lang="en-US" sz="1200" b="0" dirty="0">
                <a:solidFill>
                  <a:srgbClr val="3B3B3B"/>
                </a:solidFill>
                <a:effectLst/>
                <a:latin typeface="Consolas" panose="020B0609020204030204" pitchFamily="49" charset="0"/>
              </a:rPr>
              <a:t>)</a:t>
            </a:r>
          </a:p>
          <a:p>
            <a:br>
              <a:rPr lang="en-US" sz="1200" b="0" dirty="0">
                <a:solidFill>
                  <a:srgbClr val="3B3B3B"/>
                </a:solidFill>
                <a:effectLst/>
                <a:latin typeface="Consolas" panose="020B0609020204030204" pitchFamily="49" charset="0"/>
              </a:rPr>
            </a:br>
            <a:r>
              <a:rPr lang="en-US" sz="1200" b="0" dirty="0">
                <a:solidFill>
                  <a:srgbClr val="267F99"/>
                </a:solidFill>
                <a:effectLst/>
                <a:latin typeface="Consolas" panose="020B0609020204030204" pitchFamily="49" charset="0"/>
              </a:rPr>
              <a:t>str</a:t>
            </a:r>
            <a:r>
              <a:rPr lang="en-US" sz="1200" b="0" dirty="0">
                <a:solidFill>
                  <a:srgbClr val="000000"/>
                </a:solidFill>
                <a:effectLst/>
                <a:latin typeface="Consolas" panose="020B0609020204030204" pitchFamily="49" charset="0"/>
              </a:rPr>
              <a:t>=</a:t>
            </a:r>
            <a:r>
              <a:rPr lang="en-US" sz="1200" b="0" dirty="0" err="1">
                <a:solidFill>
                  <a:srgbClr val="3B3B3B"/>
                </a:solidFill>
                <a:effectLst/>
                <a:latin typeface="Consolas" panose="020B0609020204030204" pitchFamily="49" charset="0"/>
              </a:rPr>
              <a:t>pickle.load</a:t>
            </a:r>
            <a:r>
              <a:rPr lang="en-US" sz="1200" b="0" dirty="0">
                <a:solidFill>
                  <a:srgbClr val="3B3B3B"/>
                </a:solidFill>
                <a:effectLst/>
                <a:latin typeface="Consolas" panose="020B0609020204030204" pitchFamily="49" charset="0"/>
              </a:rPr>
              <a:t>(f1)</a:t>
            </a:r>
          </a:p>
          <a:p>
            <a:endParaRPr lang="en-US" sz="1200" b="0" dirty="0">
              <a:solidFill>
                <a:srgbClr val="3B3B3B"/>
              </a:solidFill>
              <a:effectLst/>
              <a:latin typeface="Consolas" panose="020B0609020204030204" pitchFamily="49" charset="0"/>
            </a:endParaRPr>
          </a:p>
          <a:p>
            <a:r>
              <a:rPr lang="en-US" sz="1200" b="0" dirty="0">
                <a:solidFill>
                  <a:srgbClr val="795E26"/>
                </a:solidFill>
                <a:effectLst/>
                <a:latin typeface="Consolas" panose="020B0609020204030204" pitchFamily="49" charset="0"/>
              </a:rPr>
              <a:t>print</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a:solidFill>
                  <a:srgbClr val="EE0000"/>
                </a:solidFill>
                <a:effectLst/>
                <a:latin typeface="Consolas" panose="020B0609020204030204" pitchFamily="49" charset="0"/>
              </a:rPr>
              <a:t>\</a:t>
            </a:r>
            <a:r>
              <a:rPr lang="en-US" sz="1200" b="0" dirty="0" err="1">
                <a:solidFill>
                  <a:srgbClr val="EE0000"/>
                </a:solidFill>
                <a:effectLst/>
                <a:latin typeface="Consolas" panose="020B0609020204030204" pitchFamily="49" charset="0"/>
              </a:rPr>
              <a:t>n</a:t>
            </a:r>
            <a:r>
              <a:rPr lang="en-US" sz="1200" dirty="0" err="1">
                <a:solidFill>
                  <a:srgbClr val="A31515"/>
                </a:solidFill>
                <a:latin typeface="Consolas" panose="020B0609020204030204" pitchFamily="49" charset="0"/>
              </a:rPr>
              <a:t>T</a:t>
            </a:r>
            <a:r>
              <a:rPr lang="en-US" sz="1200" b="0" dirty="0" err="1">
                <a:solidFill>
                  <a:srgbClr val="A31515"/>
                </a:solidFill>
                <a:effectLst/>
                <a:latin typeface="Consolas" panose="020B0609020204030204" pitchFamily="49" charset="0"/>
              </a:rPr>
              <a:t>he</a:t>
            </a:r>
            <a:r>
              <a:rPr lang="en-US" sz="1200" b="0" dirty="0">
                <a:solidFill>
                  <a:srgbClr val="A31515"/>
                </a:solidFill>
                <a:effectLst/>
                <a:latin typeface="Consolas" panose="020B0609020204030204" pitchFamily="49" charset="0"/>
              </a:rPr>
              <a:t> string in the binary file is: </a:t>
            </a:r>
            <a:r>
              <a:rPr lang="en-US" sz="1200" b="0" dirty="0">
                <a:solidFill>
                  <a:srgbClr val="EE0000"/>
                </a:solidFill>
                <a:effectLst/>
                <a:latin typeface="Consolas" panose="020B0609020204030204" pitchFamily="49" charset="0"/>
              </a:rPr>
              <a:t>\</a:t>
            </a:r>
            <a:r>
              <a:rPr lang="en-US" sz="1200" b="0" dirty="0" err="1">
                <a:solidFill>
                  <a:srgbClr val="EE0000"/>
                </a:solidFill>
                <a:effectLst/>
                <a:latin typeface="Consolas" panose="020B0609020204030204" pitchFamily="49" charset="0"/>
              </a:rPr>
              <a:t>n</a:t>
            </a:r>
            <a:r>
              <a:rPr lang="en-US" sz="1200" b="0" dirty="0" err="1">
                <a:solidFill>
                  <a:srgbClr val="A31515"/>
                </a:solidFill>
                <a:effectLst/>
                <a:latin typeface="Consolas" panose="020B0609020204030204" pitchFamily="49" charset="0"/>
              </a:rPr>
              <a:t>"</a:t>
            </a:r>
            <a:r>
              <a:rPr lang="en-US" sz="1200" b="0" dirty="0" err="1">
                <a:solidFill>
                  <a:srgbClr val="3B3B3B"/>
                </a:solidFill>
                <a:effectLst/>
                <a:latin typeface="Consolas" panose="020B0609020204030204" pitchFamily="49" charset="0"/>
              </a:rPr>
              <a:t>,</a:t>
            </a:r>
            <a:r>
              <a:rPr lang="en-US" sz="1200" b="0" dirty="0" err="1">
                <a:solidFill>
                  <a:srgbClr val="267F99"/>
                </a:solidFill>
                <a:effectLst/>
                <a:latin typeface="Consolas" panose="020B0609020204030204" pitchFamily="49" charset="0"/>
              </a:rPr>
              <a:t>str</a:t>
            </a:r>
            <a:r>
              <a:rPr lang="en-US" sz="1200" b="0" dirty="0">
                <a:solidFill>
                  <a:srgbClr val="3B3B3B"/>
                </a:solidFill>
                <a:effectLst/>
                <a:latin typeface="Consolas" panose="020B0609020204030204" pitchFamily="49" charset="0"/>
              </a:rPr>
              <a:t>)</a:t>
            </a:r>
          </a:p>
          <a:p>
            <a:r>
              <a:rPr lang="en-US" sz="1200" b="0" dirty="0">
                <a:solidFill>
                  <a:srgbClr val="3B3B3B"/>
                </a:solidFill>
                <a:effectLst/>
                <a:latin typeface="Consolas" panose="020B0609020204030204" pitchFamily="49" charset="0"/>
              </a:rPr>
              <a:t>d</a:t>
            </a:r>
            <a:r>
              <a:rPr lang="en-US" sz="1200" b="0" dirty="0">
                <a:solidFill>
                  <a:srgbClr val="000000"/>
                </a:solidFill>
                <a:effectLst/>
                <a:latin typeface="Consolas" panose="020B0609020204030204" pitchFamily="49" charset="0"/>
              </a:rPr>
              <a:t>=</a:t>
            </a:r>
            <a:r>
              <a:rPr lang="en-US" sz="1200" b="0" dirty="0">
                <a:solidFill>
                  <a:srgbClr val="3B3B3B"/>
                </a:solidFill>
                <a:effectLst/>
                <a:latin typeface="Consolas" panose="020B0609020204030204" pitchFamily="49" charset="0"/>
              </a:rPr>
              <a:t>{}</a:t>
            </a:r>
          </a:p>
          <a:p>
            <a:endParaRPr lang="en-US" sz="1200" b="0" dirty="0">
              <a:solidFill>
                <a:srgbClr val="3B3B3B"/>
              </a:solidFill>
              <a:effectLst/>
              <a:latin typeface="Consolas" panose="020B0609020204030204" pitchFamily="49" charset="0"/>
            </a:endParaRPr>
          </a:p>
          <a:p>
            <a:r>
              <a:rPr lang="en-US" sz="1200" b="0" dirty="0">
                <a:solidFill>
                  <a:srgbClr val="AF00DB"/>
                </a:solidFill>
                <a:effectLst/>
                <a:latin typeface="Consolas" panose="020B0609020204030204" pitchFamily="49" charset="0"/>
              </a:rPr>
              <a:t>for</a:t>
            </a:r>
            <a:r>
              <a:rPr lang="en-US" sz="1200" b="0" dirty="0">
                <a:solidFill>
                  <a:srgbClr val="3B3B3B"/>
                </a:solidFill>
                <a:effectLst/>
                <a:latin typeface="Consolas" panose="020B0609020204030204" pitchFamily="49" charset="0"/>
              </a:rPr>
              <a:t> x </a:t>
            </a:r>
            <a:r>
              <a:rPr lang="en-US" sz="1200" b="0" dirty="0">
                <a:solidFill>
                  <a:srgbClr val="AF00DB"/>
                </a:solidFill>
                <a:effectLst/>
                <a:latin typeface="Consolas" panose="020B0609020204030204" pitchFamily="49" charset="0"/>
              </a:rPr>
              <a:t>in</a:t>
            </a:r>
            <a:r>
              <a:rPr lang="en-US" sz="1200" b="0" dirty="0">
                <a:solidFill>
                  <a:srgbClr val="3B3B3B"/>
                </a:solidFill>
                <a:effectLst/>
                <a:latin typeface="Consolas" panose="020B0609020204030204" pitchFamily="49" charset="0"/>
              </a:rPr>
              <a:t> </a:t>
            </a:r>
            <a:r>
              <a:rPr lang="en-US" sz="1200" b="0" dirty="0">
                <a:solidFill>
                  <a:srgbClr val="267F99"/>
                </a:solidFill>
                <a:effectLst/>
                <a:latin typeface="Consolas" panose="020B0609020204030204" pitchFamily="49" charset="0"/>
              </a:rPr>
              <a:t>str</a:t>
            </a:r>
            <a:r>
              <a:rPr lang="en-US" sz="1200" b="0" dirty="0">
                <a:solidFill>
                  <a:srgbClr val="3B3B3B"/>
                </a:solidFill>
                <a:effectLst/>
                <a:latin typeface="Consolas" panose="020B0609020204030204" pitchFamily="49" charset="0"/>
              </a:rPr>
              <a:t>:</a:t>
            </a:r>
          </a:p>
          <a:p>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if</a:t>
            </a:r>
            <a:r>
              <a:rPr lang="en-US" sz="1200" b="0" dirty="0">
                <a:solidFill>
                  <a:srgbClr val="3B3B3B"/>
                </a:solidFill>
                <a:effectLst/>
                <a:latin typeface="Consolas" panose="020B0609020204030204" pitchFamily="49" charset="0"/>
              </a:rPr>
              <a:t> x </a:t>
            </a:r>
            <a:r>
              <a:rPr lang="en-US" sz="1200" b="0" dirty="0">
                <a:solidFill>
                  <a:srgbClr val="0000FF"/>
                </a:solidFill>
                <a:effectLst/>
                <a:latin typeface="Consolas" panose="020B0609020204030204" pitchFamily="49" charset="0"/>
              </a:rPr>
              <a:t>not</a:t>
            </a:r>
            <a:r>
              <a:rPr lang="en-US" sz="1200" b="0" dirty="0">
                <a:solidFill>
                  <a:srgbClr val="3B3B3B"/>
                </a:solidFill>
                <a:effectLst/>
                <a:latin typeface="Consolas" panose="020B0609020204030204" pitchFamily="49" charset="0"/>
              </a:rPr>
              <a:t> </a:t>
            </a:r>
            <a:r>
              <a:rPr lang="en-US" sz="1200" b="0" dirty="0">
                <a:solidFill>
                  <a:srgbClr val="0000FF"/>
                </a:solidFill>
                <a:effectLst/>
                <a:latin typeface="Consolas" panose="020B0609020204030204" pitchFamily="49" charset="0"/>
              </a:rPr>
              <a:t>in</a:t>
            </a:r>
            <a:r>
              <a:rPr lang="en-US" sz="1200" b="0" dirty="0">
                <a:solidFill>
                  <a:srgbClr val="3B3B3B"/>
                </a:solidFill>
                <a:effectLst/>
                <a:latin typeface="Consolas" panose="020B0609020204030204" pitchFamily="49" charset="0"/>
              </a:rPr>
              <a:t> d:</a:t>
            </a:r>
          </a:p>
          <a:p>
            <a:r>
              <a:rPr lang="en-US" sz="1200" b="0" dirty="0">
                <a:solidFill>
                  <a:srgbClr val="3B3B3B"/>
                </a:solidFill>
                <a:effectLst/>
                <a:latin typeface="Consolas" panose="020B0609020204030204" pitchFamily="49" charset="0"/>
              </a:rPr>
              <a:t>        d[x]</a:t>
            </a:r>
            <a:r>
              <a:rPr lang="en-US" sz="1200" b="0" dirty="0">
                <a:solidFill>
                  <a:srgbClr val="000000"/>
                </a:solidFill>
                <a:effectLst/>
                <a:latin typeface="Consolas" panose="020B0609020204030204" pitchFamily="49" charset="0"/>
              </a:rPr>
              <a:t>=</a:t>
            </a:r>
            <a:r>
              <a:rPr lang="en-US" sz="1200" b="0" dirty="0">
                <a:solidFill>
                  <a:srgbClr val="098658"/>
                </a:solidFill>
                <a:effectLst/>
                <a:latin typeface="Consolas" panose="020B0609020204030204" pitchFamily="49" charset="0"/>
              </a:rPr>
              <a:t>1</a:t>
            </a:r>
            <a:endParaRPr lang="en-US" sz="1200" b="0" dirty="0">
              <a:solidFill>
                <a:srgbClr val="3B3B3B"/>
              </a:solidFill>
              <a:effectLst/>
              <a:latin typeface="Consolas" panose="020B0609020204030204" pitchFamily="49" charset="0"/>
            </a:endParaRPr>
          </a:p>
          <a:p>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else</a:t>
            </a:r>
            <a:r>
              <a:rPr lang="en-US" sz="1200" b="0" dirty="0">
                <a:solidFill>
                  <a:srgbClr val="3B3B3B"/>
                </a:solidFill>
                <a:effectLst/>
                <a:latin typeface="Consolas" panose="020B0609020204030204" pitchFamily="49" charset="0"/>
              </a:rPr>
              <a:t>:</a:t>
            </a:r>
          </a:p>
          <a:p>
            <a:r>
              <a:rPr lang="en-US" sz="1200" b="0" dirty="0">
                <a:solidFill>
                  <a:srgbClr val="3B3B3B"/>
                </a:solidFill>
                <a:effectLst/>
                <a:latin typeface="Consolas" panose="020B0609020204030204" pitchFamily="49" charset="0"/>
              </a:rPr>
              <a:t>        d[x]</a:t>
            </a:r>
            <a:r>
              <a:rPr lang="en-US" sz="1200" b="0" dirty="0">
                <a:solidFill>
                  <a:srgbClr val="000000"/>
                </a:solidFill>
                <a:effectLst/>
                <a:latin typeface="Consolas" panose="020B0609020204030204" pitchFamily="49" charset="0"/>
              </a:rPr>
              <a:t>=</a:t>
            </a:r>
            <a:r>
              <a:rPr lang="en-US" sz="1200" b="0" dirty="0">
                <a:solidFill>
                  <a:srgbClr val="3B3B3B"/>
                </a:solidFill>
                <a:effectLst/>
                <a:latin typeface="Consolas" panose="020B0609020204030204" pitchFamily="49" charset="0"/>
              </a:rPr>
              <a:t>d[x]</a:t>
            </a:r>
            <a:r>
              <a:rPr lang="en-US" sz="1200" b="0" dirty="0">
                <a:solidFill>
                  <a:srgbClr val="000000"/>
                </a:solidFill>
                <a:effectLst/>
                <a:latin typeface="Consolas" panose="020B0609020204030204" pitchFamily="49" charset="0"/>
              </a:rPr>
              <a:t>+</a:t>
            </a:r>
            <a:r>
              <a:rPr lang="en-US" sz="1200" b="0" dirty="0">
                <a:solidFill>
                  <a:srgbClr val="098658"/>
                </a:solidFill>
                <a:effectLst/>
                <a:latin typeface="Consolas" panose="020B0609020204030204" pitchFamily="49" charset="0"/>
              </a:rPr>
              <a:t>1</a:t>
            </a:r>
          </a:p>
          <a:p>
            <a:endParaRPr lang="en-US" sz="1200" b="0" dirty="0">
              <a:solidFill>
                <a:srgbClr val="3B3B3B"/>
              </a:solidFill>
              <a:effectLst/>
              <a:latin typeface="Consolas" panose="020B0609020204030204" pitchFamily="49" charset="0"/>
            </a:endParaRPr>
          </a:p>
          <a:p>
            <a:r>
              <a:rPr lang="en-US" sz="1200" b="0" dirty="0">
                <a:solidFill>
                  <a:srgbClr val="795E26"/>
                </a:solidFill>
                <a:effectLst/>
                <a:latin typeface="Consolas" panose="020B0609020204030204" pitchFamily="49" charset="0"/>
              </a:rPr>
              <a:t>print</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a:solidFill>
                  <a:srgbClr val="EE0000"/>
                </a:solidFill>
                <a:effectLst/>
                <a:latin typeface="Consolas" panose="020B0609020204030204" pitchFamily="49" charset="0"/>
              </a:rPr>
              <a:t>\</a:t>
            </a:r>
            <a:r>
              <a:rPr lang="en-US" sz="1200" b="0" dirty="0" err="1">
                <a:solidFill>
                  <a:srgbClr val="EE0000"/>
                </a:solidFill>
                <a:effectLst/>
                <a:latin typeface="Consolas" panose="020B0609020204030204" pitchFamily="49" charset="0"/>
              </a:rPr>
              <a:t>n</a:t>
            </a:r>
            <a:r>
              <a:rPr lang="en-US" sz="1200" b="0" dirty="0" err="1">
                <a:solidFill>
                  <a:srgbClr val="A31515"/>
                </a:solidFill>
                <a:effectLst/>
                <a:latin typeface="Consolas" panose="020B0609020204030204" pitchFamily="49" charset="0"/>
              </a:rPr>
              <a:t>The</a:t>
            </a:r>
            <a:r>
              <a:rPr lang="en-US" sz="1200" b="0" dirty="0">
                <a:solidFill>
                  <a:srgbClr val="A31515"/>
                </a:solidFill>
                <a:effectLst/>
                <a:latin typeface="Consolas" panose="020B0609020204030204" pitchFamily="49" charset="0"/>
              </a:rPr>
              <a:t> occurrences of each letter of string is :</a:t>
            </a:r>
            <a:r>
              <a:rPr lang="en-US" sz="1200" b="0" dirty="0">
                <a:solidFill>
                  <a:srgbClr val="EE0000"/>
                </a:solidFill>
                <a:effectLst/>
                <a:latin typeface="Consolas" panose="020B0609020204030204" pitchFamily="49" charset="0"/>
              </a:rPr>
              <a:t>\n</a:t>
            </a:r>
            <a:r>
              <a:rPr lang="en-US" sz="1200" b="0" dirty="0">
                <a:solidFill>
                  <a:srgbClr val="A31515"/>
                </a:solidFill>
                <a:effectLst/>
                <a:latin typeface="Consolas" panose="020B0609020204030204" pitchFamily="49" charset="0"/>
              </a:rPr>
              <a:t>"</a:t>
            </a:r>
            <a:r>
              <a:rPr lang="en-US" sz="1200" b="0" dirty="0">
                <a:solidFill>
                  <a:srgbClr val="3B3B3B"/>
                </a:solidFill>
                <a:effectLst/>
                <a:latin typeface="Consolas" panose="020B0609020204030204" pitchFamily="49" charset="0"/>
              </a:rPr>
              <a:t>, d)</a:t>
            </a:r>
          </a:p>
          <a:p>
            <a:r>
              <a:rPr lang="en-US" sz="1200" b="0" dirty="0">
                <a:solidFill>
                  <a:srgbClr val="3B3B3B"/>
                </a:solidFill>
                <a:effectLst/>
                <a:latin typeface="Consolas" panose="020B0609020204030204" pitchFamily="49" charset="0"/>
              </a:rPr>
              <a:t>f1.close()</a:t>
            </a:r>
          </a:p>
        </p:txBody>
      </p:sp>
      <p:sp>
        <p:nvSpPr>
          <p:cNvPr id="16" name="TextBox 15">
            <a:extLst>
              <a:ext uri="{FF2B5EF4-FFF2-40B4-BE49-F238E27FC236}">
                <a16:creationId xmlns:a16="http://schemas.microsoft.com/office/drawing/2014/main" id="{3B504D02-B8B7-F410-D12B-DC482955304A}"/>
              </a:ext>
            </a:extLst>
          </p:cNvPr>
          <p:cNvSpPr txBox="1"/>
          <p:nvPr/>
        </p:nvSpPr>
        <p:spPr>
          <a:xfrm>
            <a:off x="345440" y="1522346"/>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Code</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332CAA64-C54E-5B13-063C-E016BCB3317D}"/>
              </a:ext>
            </a:extLst>
          </p:cNvPr>
          <p:cNvSpPr/>
          <p:nvPr/>
        </p:nvSpPr>
        <p:spPr>
          <a:xfrm>
            <a:off x="431165" y="6791325"/>
            <a:ext cx="6150610" cy="2428875"/>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B850C8-B22D-A0ED-9906-B781C53E7836}"/>
              </a:ext>
            </a:extLst>
          </p:cNvPr>
          <p:cNvSpPr txBox="1"/>
          <p:nvPr/>
        </p:nvSpPr>
        <p:spPr>
          <a:xfrm>
            <a:off x="391797" y="7093899"/>
            <a:ext cx="5989953" cy="1754326"/>
          </a:xfrm>
          <a:prstGeom prst="rect">
            <a:avLst/>
          </a:prstGeom>
          <a:noFill/>
        </p:spPr>
        <p:txBody>
          <a:bodyPr wrap="square" rtlCol="0">
            <a:spAutoFit/>
          </a:bodyPr>
          <a:lstStyle/>
          <a:p>
            <a:r>
              <a:rPr lang="en-US" sz="1200" dirty="0">
                <a:solidFill>
                  <a:srgbClr val="3B3B3B"/>
                </a:solidFill>
                <a:latin typeface="Consolas" panose="020B0609020204030204" pitchFamily="49" charset="0"/>
              </a:rPr>
              <a:t>The string is written in the comp.dat file</a:t>
            </a:r>
          </a:p>
          <a:p>
            <a:endParaRPr lang="en-US" sz="1200" dirty="0">
              <a:solidFill>
                <a:srgbClr val="3B3B3B"/>
              </a:solidFill>
              <a:latin typeface="Consolas" panose="020B0609020204030204" pitchFamily="49" charset="0"/>
            </a:endParaRPr>
          </a:p>
          <a:p>
            <a:r>
              <a:rPr lang="en-US" sz="1200" dirty="0">
                <a:solidFill>
                  <a:srgbClr val="3B3B3B"/>
                </a:solidFill>
                <a:latin typeface="Consolas" panose="020B0609020204030204" pitchFamily="49" charset="0"/>
              </a:rPr>
              <a:t>The string in the binary file is: </a:t>
            </a:r>
          </a:p>
          <a:p>
            <a:r>
              <a:rPr lang="en-US" sz="1200" dirty="0">
                <a:solidFill>
                  <a:srgbClr val="3B3B3B"/>
                </a:solidFill>
                <a:latin typeface="Consolas" panose="020B0609020204030204" pitchFamily="49" charset="0"/>
              </a:rPr>
              <a:t> This is the Computer Science with Python Class</a:t>
            </a:r>
          </a:p>
          <a:p>
            <a:endParaRPr lang="en-US" sz="1200" dirty="0">
              <a:solidFill>
                <a:srgbClr val="3B3B3B"/>
              </a:solidFill>
              <a:latin typeface="Consolas" panose="020B0609020204030204" pitchFamily="49" charset="0"/>
            </a:endParaRPr>
          </a:p>
          <a:p>
            <a:r>
              <a:rPr lang="en-US" sz="1200" dirty="0">
                <a:solidFill>
                  <a:srgbClr val="3B3B3B"/>
                </a:solidFill>
                <a:latin typeface="Consolas" panose="020B0609020204030204" pitchFamily="49" charset="0"/>
              </a:rPr>
              <a:t>The occurrences of each letter of string is :</a:t>
            </a:r>
          </a:p>
          <a:p>
            <a:r>
              <a:rPr lang="en-US" sz="1200" dirty="0">
                <a:solidFill>
                  <a:srgbClr val="3B3B3B"/>
                </a:solidFill>
                <a:latin typeface="Consolas" panose="020B0609020204030204" pitchFamily="49" charset="0"/>
              </a:rPr>
              <a:t> {'T': 1, 'h': 4, 'i': 4, 's': 4, ' ': 7, 't': 4, 'e': 4, 'C': 2, 'o': 2, 'm': 1, 'p': 1, 'u': 1, 'r': 1, 'S': 1, 'c': 2, 'n': 2, 'w': 1, 'P': 1, 'y': 1, 'l': 1, 'a': 1}</a:t>
            </a:r>
            <a:endParaRPr lang="en-US" sz="1200" b="0" dirty="0">
              <a:solidFill>
                <a:srgbClr val="000000"/>
              </a:solidFill>
              <a:effectLst/>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C77F8667-9F73-6FFA-C17E-1ACA82CE2189}"/>
              </a:ext>
            </a:extLst>
          </p:cNvPr>
          <p:cNvSpPr txBox="1"/>
          <p:nvPr/>
        </p:nvSpPr>
        <p:spPr>
          <a:xfrm>
            <a:off x="383540" y="6840748"/>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0614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4777E-87B5-967B-9ED3-3DBED00A2C59}"/>
              </a:ext>
            </a:extLst>
          </p:cNvPr>
          <p:cNvSpPr/>
          <p:nvPr/>
        </p:nvSpPr>
        <p:spPr>
          <a:xfrm>
            <a:off x="420115" y="1793812"/>
            <a:ext cx="5864938" cy="7442786"/>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p:txBody>
          <a:bodyPr/>
          <a:lstStyle/>
          <a:p>
            <a:r>
              <a:rPr lang="en-IN">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23</a:t>
            </a:fld>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341501-75E6-54D7-994A-ABE50794C56F}"/>
              </a:ext>
            </a:extLst>
          </p:cNvPr>
          <p:cNvSpPr txBox="1"/>
          <p:nvPr/>
        </p:nvSpPr>
        <p:spPr>
          <a:xfrm>
            <a:off x="383540" y="855468"/>
            <a:ext cx="5988231" cy="523220"/>
          </a:xfrm>
          <a:prstGeom prst="rect">
            <a:avLst/>
          </a:prstGeom>
          <a:noFill/>
        </p:spPr>
        <p:txBody>
          <a:bodyPr wrap="square" rtlCol="0">
            <a:spAutoFit/>
          </a:bodyPr>
          <a:lstStyle/>
          <a:p>
            <a:r>
              <a:rPr lang="en-US" sz="1400" b="1" dirty="0">
                <a:solidFill>
                  <a:srgbClr val="000000"/>
                </a:solidFill>
                <a:latin typeface="Arial" panose="020B0604020202020204" pitchFamily="34" charset="0"/>
                <a:cs typeface="Arial" panose="020B0604020202020204" pitchFamily="34" charset="0"/>
              </a:rPr>
              <a:t>Program to connect with database and store record of employee and display records</a:t>
            </a:r>
            <a:endParaRPr lang="en-IN" sz="1400" b="1" dirty="0">
              <a:solidFill>
                <a:srgbClr val="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666612" y="464566"/>
            <a:ext cx="1524776"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18</a:t>
            </a:r>
          </a:p>
        </p:txBody>
      </p:sp>
      <p:sp>
        <p:nvSpPr>
          <p:cNvPr id="10" name="TextBox 9">
            <a:extLst>
              <a:ext uri="{FF2B5EF4-FFF2-40B4-BE49-F238E27FC236}">
                <a16:creationId xmlns:a16="http://schemas.microsoft.com/office/drawing/2014/main" id="{96565BAE-D5F4-D3C0-C2CD-6EF37CE03674}"/>
              </a:ext>
            </a:extLst>
          </p:cNvPr>
          <p:cNvSpPr txBox="1"/>
          <p:nvPr/>
        </p:nvSpPr>
        <p:spPr>
          <a:xfrm>
            <a:off x="399378" y="1813384"/>
            <a:ext cx="5793078" cy="7294305"/>
          </a:xfrm>
          <a:prstGeom prst="rect">
            <a:avLst/>
          </a:prstGeom>
          <a:noFill/>
        </p:spPr>
        <p:txBody>
          <a:bodyPr wrap="square" rtlCol="0">
            <a:spAutoFit/>
          </a:bodyPr>
          <a:lstStyle/>
          <a:p>
            <a:r>
              <a:rPr lang="en-IN" sz="1200" b="0" dirty="0">
                <a:solidFill>
                  <a:srgbClr val="AF00DB"/>
                </a:solidFill>
                <a:effectLst/>
                <a:latin typeface="Consolas" panose="020B0609020204030204" pitchFamily="49" charset="0"/>
              </a:rPr>
              <a:t>import</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mysql.connector</a:t>
            </a:r>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as</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mycon</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con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mycon.connect</a:t>
            </a:r>
            <a:r>
              <a:rPr lang="en-IN" sz="1200" b="0" dirty="0">
                <a:solidFill>
                  <a:srgbClr val="3B3B3B"/>
                </a:solidFill>
                <a:effectLst/>
                <a:latin typeface="Consolas" panose="020B0609020204030204" pitchFamily="49" charset="0"/>
              </a:rPr>
              <a:t>(</a:t>
            </a:r>
            <a:r>
              <a:rPr lang="en-IN" sz="1200" b="0" dirty="0">
                <a:solidFill>
                  <a:srgbClr val="001080"/>
                </a:solidFill>
                <a:effectLst/>
                <a:latin typeface="Consolas" panose="020B0609020204030204" pitchFamily="49" charset="0"/>
              </a:rPr>
              <a:t>host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localhost'</a:t>
            </a:r>
            <a:r>
              <a:rPr lang="en-IN" sz="1200" b="0" dirty="0" err="1">
                <a:solidFill>
                  <a:srgbClr val="3B3B3B"/>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user</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admin'</a:t>
            </a:r>
            <a:r>
              <a:rPr lang="en-IN" sz="1200" b="0" dirty="0" err="1">
                <a:solidFill>
                  <a:srgbClr val="3B3B3B"/>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password</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root"</a:t>
            </a:r>
            <a:r>
              <a:rPr lang="en-IN" sz="1200" b="0" dirty="0" err="1">
                <a:solidFill>
                  <a:srgbClr val="3B3B3B"/>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database</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'company'</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cur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con.cursor</a:t>
            </a:r>
            <a:r>
              <a:rPr lang="en-IN" sz="1200" b="0" dirty="0">
                <a:solidFill>
                  <a:srgbClr val="3B3B3B"/>
                </a:solidFill>
                <a:effectLst/>
                <a:latin typeface="Consolas" panose="020B0609020204030204" pitchFamily="49" charset="0"/>
              </a:rPr>
              <a:t>()</a:t>
            </a:r>
          </a:p>
          <a:p>
            <a:r>
              <a:rPr lang="en-IN" sz="1200" b="0" dirty="0" err="1">
                <a:solidFill>
                  <a:srgbClr val="3B3B3B"/>
                </a:solidFill>
                <a:effectLst/>
                <a:latin typeface="Consolas" panose="020B0609020204030204" pitchFamily="49" charset="0"/>
              </a:rPr>
              <a:t>cur.execute</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"use company"</a:t>
            </a:r>
            <a:r>
              <a:rPr lang="en-IN" sz="1200" b="0" dirty="0">
                <a:solidFill>
                  <a:srgbClr val="3B3B3B"/>
                </a:solidFill>
                <a:effectLst/>
                <a:latin typeface="Consolas" panose="020B0609020204030204" pitchFamily="49" charset="0"/>
              </a:rPr>
              <a:t>) </a:t>
            </a:r>
          </a:p>
          <a:p>
            <a:r>
              <a:rPr lang="en-IN" sz="1200" b="0" dirty="0" err="1">
                <a:solidFill>
                  <a:srgbClr val="3B3B3B"/>
                </a:solidFill>
                <a:effectLst/>
                <a:latin typeface="Consolas" panose="020B0609020204030204" pitchFamily="49" charset="0"/>
              </a:rPr>
              <a:t>cur.execute</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"create table employee(</a:t>
            </a:r>
            <a:r>
              <a:rPr lang="en-IN" sz="1200" b="0" dirty="0" err="1">
                <a:solidFill>
                  <a:srgbClr val="A31515"/>
                </a:solidFill>
                <a:effectLst/>
                <a:latin typeface="Consolas" panose="020B0609020204030204" pitchFamily="49" charset="0"/>
              </a:rPr>
              <a:t>empno</a:t>
            </a:r>
            <a:r>
              <a:rPr lang="en-IN" sz="1200" b="0" dirty="0">
                <a:solidFill>
                  <a:srgbClr val="A31515"/>
                </a:solidFill>
                <a:effectLst/>
                <a:latin typeface="Consolas" panose="020B0609020204030204" pitchFamily="49" charset="0"/>
              </a:rPr>
              <a:t> int, name varchar(20), dept varchar(20),salary int)"</a:t>
            </a:r>
            <a:r>
              <a:rPr lang="en-IN" sz="1200" b="0" dirty="0">
                <a:solidFill>
                  <a:srgbClr val="3B3B3B"/>
                </a:solidFill>
                <a:effectLst/>
                <a:latin typeface="Consolas" panose="020B0609020204030204" pitchFamily="49" charset="0"/>
              </a:rPr>
              <a:t>) </a:t>
            </a:r>
          </a:p>
          <a:p>
            <a:r>
              <a:rPr lang="en-IN" sz="1200" b="0" dirty="0" err="1">
                <a:solidFill>
                  <a:srgbClr val="3B3B3B"/>
                </a:solidFill>
                <a:effectLst/>
                <a:latin typeface="Consolas" panose="020B0609020204030204" pitchFamily="49" charset="0"/>
              </a:rPr>
              <a:t>con.commit</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choice</a:t>
            </a:r>
            <a:r>
              <a:rPr lang="en-IN" sz="1200" b="0" dirty="0">
                <a:solidFill>
                  <a:srgbClr val="000000"/>
                </a:solidFill>
                <a:effectLst/>
                <a:latin typeface="Consolas" panose="020B0609020204030204" pitchFamily="49" charset="0"/>
              </a:rPr>
              <a:t>=</a:t>
            </a:r>
            <a:r>
              <a:rPr lang="en-IN" sz="1200" b="0" dirty="0">
                <a:solidFill>
                  <a:srgbClr val="0000FF"/>
                </a:solidFill>
                <a:effectLst/>
                <a:latin typeface="Consolas" panose="020B0609020204030204" pitchFamily="49" charset="0"/>
              </a:rPr>
              <a:t>None</a:t>
            </a:r>
            <a:r>
              <a:rPr lang="en-IN" sz="1200" b="0" dirty="0">
                <a:solidFill>
                  <a:srgbClr val="3B3B3B"/>
                </a:solidFill>
                <a:effectLst/>
                <a:latin typeface="Consolas" panose="020B0609020204030204" pitchFamily="49" charset="0"/>
              </a:rPr>
              <a:t> </a:t>
            </a:r>
          </a:p>
          <a:p>
            <a:r>
              <a:rPr lang="en-IN" sz="1200" b="0" dirty="0">
                <a:solidFill>
                  <a:srgbClr val="AF00DB"/>
                </a:solidFill>
                <a:effectLst/>
                <a:latin typeface="Consolas" panose="020B0609020204030204" pitchFamily="49" charset="0"/>
              </a:rPr>
              <a:t>while</a:t>
            </a:r>
            <a:r>
              <a:rPr lang="en-IN" sz="1200" b="0" dirty="0">
                <a:solidFill>
                  <a:srgbClr val="3B3B3B"/>
                </a:solidFill>
                <a:effectLst/>
                <a:latin typeface="Consolas" panose="020B0609020204030204" pitchFamily="49" charset="0"/>
              </a:rPr>
              <a:t> choice</a:t>
            </a:r>
            <a:r>
              <a:rPr lang="en-IN" sz="1200" b="0" dirty="0">
                <a:solidFill>
                  <a:srgbClr val="000000"/>
                </a:solidFill>
                <a:effectLst/>
                <a:latin typeface="Consolas" panose="020B0609020204030204" pitchFamily="49" charset="0"/>
              </a:rPr>
              <a:t>!=</a:t>
            </a:r>
            <a:r>
              <a:rPr lang="en-IN" sz="1200" b="0" dirty="0">
                <a:solidFill>
                  <a:srgbClr val="098658"/>
                </a:solidFill>
                <a:effectLst/>
                <a:latin typeface="Consolas" panose="020B0609020204030204" pitchFamily="49" charset="0"/>
              </a:rPr>
              <a:t>0</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"1. ADD RECORD "</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"2. DISPLAY RECORD "</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"0. EXIT"</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choice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int</a:t>
            </a:r>
            <a:r>
              <a:rPr lang="en-IN" sz="1200" b="0" dirty="0">
                <a:solidFill>
                  <a:srgbClr val="3B3B3B"/>
                </a:solidFill>
                <a:effectLst/>
                <a:latin typeface="Consolas" panose="020B0609020204030204" pitchFamily="49" charset="0"/>
              </a:rPr>
              <a:t>(</a:t>
            </a:r>
            <a:r>
              <a:rPr lang="en-IN" sz="1200" b="0" dirty="0">
                <a:solidFill>
                  <a:srgbClr val="795E26"/>
                </a:solidFill>
                <a:effectLst/>
                <a:latin typeface="Consolas" panose="020B0609020204030204" pitchFamily="49" charset="0"/>
              </a:rPr>
              <a:t>input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"Enter Choice :"</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if</a:t>
            </a:r>
            <a:r>
              <a:rPr lang="en-IN" sz="1200" b="0" dirty="0">
                <a:solidFill>
                  <a:srgbClr val="3B3B3B"/>
                </a:solidFill>
                <a:effectLst/>
                <a:latin typeface="Consolas" panose="020B0609020204030204" pitchFamily="49" charset="0"/>
              </a:rPr>
              <a:t> choice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098658"/>
                </a:solidFill>
                <a:effectLst/>
                <a:latin typeface="Consolas" panose="020B0609020204030204" pitchFamily="49" charset="0"/>
              </a:rPr>
              <a:t>1</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e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int</a:t>
            </a:r>
            <a:r>
              <a:rPr lang="en-IN" sz="1200" b="0" dirty="0">
                <a:solidFill>
                  <a:srgbClr val="3B3B3B"/>
                </a:solidFill>
                <a:effectLst/>
                <a:latin typeface="Consolas" panose="020B0609020204030204" pitchFamily="49" charset="0"/>
              </a:rPr>
              <a:t>(</a:t>
            </a:r>
            <a:r>
              <a:rPr lang="en-IN" sz="1200" b="0" dirty="0">
                <a:solidFill>
                  <a:srgbClr val="795E26"/>
                </a:solidFill>
                <a:effectLst/>
                <a:latin typeface="Consolas" panose="020B0609020204030204" pitchFamily="49" charset="0"/>
              </a:rPr>
              <a:t>input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"Enter Employee Number :"</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n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input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"Enter Name :"</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d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input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"Enter Department :"</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s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int</a:t>
            </a:r>
            <a:r>
              <a:rPr lang="en-IN" sz="1200" b="0" dirty="0">
                <a:solidFill>
                  <a:srgbClr val="3B3B3B"/>
                </a:solidFill>
                <a:effectLst/>
                <a:latin typeface="Consolas" panose="020B0609020204030204" pitchFamily="49" charset="0"/>
              </a:rPr>
              <a:t>(</a:t>
            </a:r>
            <a:r>
              <a:rPr lang="en-IN" sz="1200" b="0" dirty="0">
                <a:solidFill>
                  <a:srgbClr val="795E26"/>
                </a:solidFill>
                <a:effectLst/>
                <a:latin typeface="Consolas" panose="020B0609020204030204" pitchFamily="49" charset="0"/>
              </a:rPr>
              <a:t>input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"Enter Salary :"</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query</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"insert into employee values(</a:t>
            </a:r>
            <a:r>
              <a:rPr lang="en-IN" sz="1200" b="0" dirty="0">
                <a:solidFill>
                  <a:srgbClr val="0000FF"/>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3B3B3B"/>
                </a:solidFill>
                <a:effectLst/>
                <a:latin typeface="Consolas" panose="020B0609020204030204" pitchFamily="49" charset="0"/>
              </a:rPr>
              <a:t>.format(</a:t>
            </a:r>
            <a:r>
              <a:rPr lang="en-IN" sz="1200" b="0" dirty="0" err="1">
                <a:solidFill>
                  <a:srgbClr val="3B3B3B"/>
                </a:solidFill>
                <a:effectLst/>
                <a:latin typeface="Consolas" panose="020B0609020204030204" pitchFamily="49" charset="0"/>
              </a:rPr>
              <a:t>e,n,d,s</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cur.execute</a:t>
            </a:r>
            <a:r>
              <a:rPr lang="en-IN" sz="1200" b="0" dirty="0">
                <a:solidFill>
                  <a:srgbClr val="3B3B3B"/>
                </a:solidFill>
                <a:effectLst/>
                <a:latin typeface="Consolas" panose="020B0609020204030204" pitchFamily="49" charset="0"/>
              </a:rPr>
              <a:t>(query) </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con.commit</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 Data Saved ##"</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a:t>
            </a:r>
            <a:r>
              <a:rPr lang="en-IN" sz="1200" b="0" dirty="0" err="1">
                <a:solidFill>
                  <a:srgbClr val="AF00DB"/>
                </a:solidFill>
                <a:effectLst/>
                <a:latin typeface="Consolas" panose="020B0609020204030204" pitchFamily="49" charset="0"/>
              </a:rPr>
              <a:t>elif</a:t>
            </a:r>
            <a:r>
              <a:rPr lang="en-IN" sz="1200" b="0" dirty="0">
                <a:solidFill>
                  <a:srgbClr val="3B3B3B"/>
                </a:solidFill>
                <a:effectLst/>
                <a:latin typeface="Consolas" panose="020B0609020204030204" pitchFamily="49" charset="0"/>
              </a:rPr>
              <a:t> choice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098658"/>
                </a:solidFill>
                <a:effectLst/>
                <a:latin typeface="Consolas" panose="020B0609020204030204" pitchFamily="49" charset="0"/>
              </a:rPr>
              <a:t>2</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query</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"select * from employee"</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cur.execute</a:t>
            </a:r>
            <a:r>
              <a:rPr lang="en-IN" sz="1200" b="0" dirty="0">
                <a:solidFill>
                  <a:srgbClr val="3B3B3B"/>
                </a:solidFill>
                <a:effectLst/>
                <a:latin typeface="Consolas" panose="020B0609020204030204" pitchFamily="49" charset="0"/>
              </a:rPr>
              <a:t>(query) </a:t>
            </a:r>
          </a:p>
          <a:p>
            <a:r>
              <a:rPr lang="en-IN" sz="1200" b="0" dirty="0">
                <a:solidFill>
                  <a:srgbClr val="3B3B3B"/>
                </a:solidFill>
                <a:effectLst/>
                <a:latin typeface="Consolas" panose="020B0609020204030204" pitchFamily="49" charset="0"/>
              </a:rPr>
              <a:t>        result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cur.fetchall</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"EMPNO"</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%20s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"NAME"</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%15s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"DEPARTMENT"</a:t>
            </a:r>
            <a:r>
              <a:rPr lang="en-IN" sz="1200" b="0" dirty="0">
                <a:solidFill>
                  <a:srgbClr val="3B3B3B"/>
                </a:solidFill>
                <a:effectLst/>
                <a:latin typeface="Consolas" panose="020B0609020204030204" pitchFamily="49" charset="0"/>
              </a:rPr>
              <a:t>, </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"SALARY"</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for</a:t>
            </a:r>
            <a:r>
              <a:rPr lang="en-IN" sz="1200" b="0" dirty="0">
                <a:solidFill>
                  <a:srgbClr val="3B3B3B"/>
                </a:solidFill>
                <a:effectLst/>
                <a:latin typeface="Consolas" panose="020B0609020204030204" pitchFamily="49" charset="0"/>
              </a:rPr>
              <a:t> row </a:t>
            </a:r>
            <a:r>
              <a:rPr lang="en-IN" sz="1200" b="0" dirty="0">
                <a:solidFill>
                  <a:srgbClr val="AF00DB"/>
                </a:solidFill>
                <a:effectLst/>
                <a:latin typeface="Consolas" panose="020B0609020204030204" pitchFamily="49" charset="0"/>
              </a:rPr>
              <a:t>in</a:t>
            </a:r>
            <a:r>
              <a:rPr lang="en-IN" sz="1200" b="0" dirty="0">
                <a:solidFill>
                  <a:srgbClr val="3B3B3B"/>
                </a:solidFill>
                <a:effectLst/>
                <a:latin typeface="Consolas" panose="020B0609020204030204" pitchFamily="49" charset="0"/>
              </a:rPr>
              <a:t> result: </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row[</a:t>
            </a:r>
            <a:r>
              <a:rPr lang="en-IN" sz="1200" b="0" dirty="0">
                <a:solidFill>
                  <a:srgbClr val="098658"/>
                </a:solidFill>
                <a:effectLst/>
                <a:latin typeface="Consolas" panose="020B0609020204030204" pitchFamily="49" charset="0"/>
              </a:rPr>
              <a:t>0</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%20s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row[</a:t>
            </a:r>
            <a:r>
              <a:rPr lang="en-IN" sz="1200" b="0" dirty="0">
                <a:solidFill>
                  <a:srgbClr val="098658"/>
                </a:solidFill>
                <a:effectLst/>
                <a:latin typeface="Consolas" panose="020B0609020204030204" pitchFamily="49" charset="0"/>
              </a:rPr>
              <a:t>1</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%15s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row[</a:t>
            </a:r>
            <a:r>
              <a:rPr lang="en-IN" sz="1200" b="0" dirty="0">
                <a:solidFill>
                  <a:srgbClr val="098658"/>
                </a:solidFill>
                <a:effectLst/>
                <a:latin typeface="Consolas" panose="020B0609020204030204" pitchFamily="49" charset="0"/>
              </a:rPr>
              <a:t>2</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row[</a:t>
            </a:r>
            <a:r>
              <a:rPr lang="en-IN" sz="1200" b="0" dirty="0">
                <a:solidFill>
                  <a:srgbClr val="098658"/>
                </a:solidFill>
                <a:effectLst/>
                <a:latin typeface="Consolas" panose="020B0609020204030204" pitchFamily="49" charset="0"/>
              </a:rPr>
              <a:t>3</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a:t>
            </a:r>
            <a:r>
              <a:rPr lang="en-IN" sz="1200" b="0" dirty="0" err="1">
                <a:solidFill>
                  <a:srgbClr val="AF00DB"/>
                </a:solidFill>
                <a:effectLst/>
                <a:latin typeface="Consolas" panose="020B0609020204030204" pitchFamily="49" charset="0"/>
              </a:rPr>
              <a:t>elif</a:t>
            </a:r>
            <a:r>
              <a:rPr lang="en-IN" sz="1200" b="0" dirty="0">
                <a:solidFill>
                  <a:srgbClr val="3B3B3B"/>
                </a:solidFill>
                <a:effectLst/>
                <a:latin typeface="Consolas" panose="020B0609020204030204" pitchFamily="49" charset="0"/>
              </a:rPr>
              <a:t> choice</a:t>
            </a:r>
            <a:r>
              <a:rPr lang="en-IN" sz="1200" b="0" dirty="0">
                <a:solidFill>
                  <a:srgbClr val="000000"/>
                </a:solidFill>
                <a:effectLst/>
                <a:latin typeface="Consolas" panose="020B0609020204030204" pitchFamily="49" charset="0"/>
              </a:rPr>
              <a:t>==</a:t>
            </a:r>
            <a:r>
              <a:rPr lang="en-IN" sz="1200" b="0" dirty="0">
                <a:solidFill>
                  <a:srgbClr val="098658"/>
                </a:solidFill>
                <a:effectLst/>
                <a:latin typeface="Consolas" panose="020B0609020204030204" pitchFamily="49" charset="0"/>
              </a:rPr>
              <a:t>0</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con.close</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 Bye!! ##"</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else</a:t>
            </a:r>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 INVALID CHOICE ##"</a:t>
            </a:r>
            <a:r>
              <a:rPr lang="en-IN" sz="1200" b="0" dirty="0">
                <a:solidFill>
                  <a:srgbClr val="3B3B3B"/>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3B504D02-B8B7-F410-D12B-DC482955304A}"/>
              </a:ext>
            </a:extLst>
          </p:cNvPr>
          <p:cNvSpPr txBox="1"/>
          <p:nvPr/>
        </p:nvSpPr>
        <p:spPr>
          <a:xfrm>
            <a:off x="345440" y="1522346"/>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Code</a:t>
            </a:r>
            <a:endParaRPr lang="en-IN" sz="1200" b="0" i="0" dirty="0">
              <a:solidFill>
                <a:srgbClr val="0070C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183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p:txBody>
          <a:bodyPr/>
          <a:lstStyle/>
          <a:p>
            <a:r>
              <a:rPr lang="en-IN" dirty="0">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24</a:t>
            </a:fld>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066287" y="464566"/>
            <a:ext cx="2725426"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18 (…continued)</a:t>
            </a:r>
          </a:p>
        </p:txBody>
      </p:sp>
      <p:sp>
        <p:nvSpPr>
          <p:cNvPr id="5" name="Rectangle 4">
            <a:extLst>
              <a:ext uri="{FF2B5EF4-FFF2-40B4-BE49-F238E27FC236}">
                <a16:creationId xmlns:a16="http://schemas.microsoft.com/office/drawing/2014/main" id="{62BA2FB7-6EC7-236B-DCD4-ACDA07A15819}"/>
              </a:ext>
            </a:extLst>
          </p:cNvPr>
          <p:cNvSpPr/>
          <p:nvPr/>
        </p:nvSpPr>
        <p:spPr>
          <a:xfrm>
            <a:off x="383540" y="1063955"/>
            <a:ext cx="6068060" cy="6140410"/>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B504D02-B8B7-F410-D12B-DC482955304A}"/>
              </a:ext>
            </a:extLst>
          </p:cNvPr>
          <p:cNvSpPr txBox="1"/>
          <p:nvPr/>
        </p:nvSpPr>
        <p:spPr>
          <a:xfrm>
            <a:off x="383540" y="702434"/>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CB6AD6F-C32D-0F67-CE44-E481C58D9B90}"/>
              </a:ext>
            </a:extLst>
          </p:cNvPr>
          <p:cNvSpPr txBox="1"/>
          <p:nvPr/>
        </p:nvSpPr>
        <p:spPr>
          <a:xfrm>
            <a:off x="578922" y="1100328"/>
            <a:ext cx="5053781" cy="6017032"/>
          </a:xfrm>
          <a:prstGeom prst="rect">
            <a:avLst/>
          </a:prstGeom>
          <a:noFill/>
        </p:spPr>
        <p:txBody>
          <a:bodyPr wrap="square">
            <a:spAutoFit/>
          </a:bodyPr>
          <a:lstStyle/>
          <a:p>
            <a:r>
              <a:rPr lang="en-US" sz="1100" b="0" i="0" dirty="0">
                <a:solidFill>
                  <a:srgbClr val="333333"/>
                </a:solidFill>
                <a:effectLst/>
                <a:latin typeface="Consolas" panose="020B0609020204030204" pitchFamily="49" charset="0"/>
                <a:cs typeface="Arial" panose="020B0604020202020204" pitchFamily="34" charset="0"/>
              </a:rPr>
              <a:t>OUTPUT </a:t>
            </a:r>
          </a:p>
          <a:p>
            <a:endParaRPr lang="en-US" sz="1100" b="0" i="0" dirty="0">
              <a:solidFill>
                <a:srgbClr val="333333"/>
              </a:solidFill>
              <a:effectLst/>
              <a:latin typeface="Consolas" panose="020B0609020204030204" pitchFamily="49" charset="0"/>
              <a:cs typeface="Arial" panose="020B0604020202020204" pitchFamily="34" charset="0"/>
            </a:endParaRPr>
          </a:p>
          <a:p>
            <a:r>
              <a:rPr lang="en-US" sz="1100" b="0" i="0" dirty="0">
                <a:solidFill>
                  <a:srgbClr val="333333"/>
                </a:solidFill>
                <a:effectLst/>
                <a:latin typeface="Consolas" panose="020B0609020204030204" pitchFamily="49" charset="0"/>
                <a:cs typeface="Arial" panose="020B0604020202020204" pitchFamily="34" charset="0"/>
              </a:rPr>
              <a:t>1. ADD RECORD </a:t>
            </a:r>
          </a:p>
          <a:p>
            <a:r>
              <a:rPr lang="en-US" sz="1100" b="0" i="0" dirty="0">
                <a:solidFill>
                  <a:srgbClr val="333333"/>
                </a:solidFill>
                <a:effectLst/>
                <a:latin typeface="Consolas" panose="020B0609020204030204" pitchFamily="49" charset="0"/>
                <a:cs typeface="Arial" panose="020B0604020202020204" pitchFamily="34" charset="0"/>
              </a:rPr>
              <a:t>2. DISPLAY RECORD </a:t>
            </a:r>
          </a:p>
          <a:p>
            <a:r>
              <a:rPr lang="en-US" sz="1100" b="0" i="0" dirty="0">
                <a:solidFill>
                  <a:srgbClr val="333333"/>
                </a:solidFill>
                <a:effectLst/>
                <a:latin typeface="Consolas" panose="020B0609020204030204" pitchFamily="49" charset="0"/>
                <a:cs typeface="Arial" panose="020B0604020202020204" pitchFamily="34" charset="0"/>
              </a:rPr>
              <a:t>0. EXIT </a:t>
            </a:r>
          </a:p>
          <a:p>
            <a:r>
              <a:rPr lang="en-US" sz="1100" b="0" i="0" dirty="0">
                <a:solidFill>
                  <a:srgbClr val="333333"/>
                </a:solidFill>
                <a:effectLst/>
                <a:latin typeface="Consolas" panose="020B0609020204030204" pitchFamily="49" charset="0"/>
                <a:cs typeface="Arial" panose="020B0604020202020204" pitchFamily="34" charset="0"/>
              </a:rPr>
              <a:t>Enter Choice :1 bb</a:t>
            </a:r>
          </a:p>
          <a:p>
            <a:r>
              <a:rPr lang="en-US" sz="1100" b="0" i="0" dirty="0">
                <a:solidFill>
                  <a:srgbClr val="333333"/>
                </a:solidFill>
                <a:effectLst/>
                <a:latin typeface="Consolas" panose="020B0609020204030204" pitchFamily="49" charset="0"/>
                <a:cs typeface="Arial" panose="020B0604020202020204" pitchFamily="34" charset="0"/>
              </a:rPr>
              <a:t>Enter Employee Number :1 </a:t>
            </a:r>
          </a:p>
          <a:p>
            <a:r>
              <a:rPr lang="en-US" sz="1100" b="0" i="0" dirty="0">
                <a:solidFill>
                  <a:srgbClr val="333333"/>
                </a:solidFill>
                <a:effectLst/>
                <a:latin typeface="Consolas" panose="020B0609020204030204" pitchFamily="49" charset="0"/>
                <a:cs typeface="Arial" panose="020B0604020202020204" pitchFamily="34" charset="0"/>
              </a:rPr>
              <a:t>Enter Name :AMIT </a:t>
            </a:r>
          </a:p>
          <a:p>
            <a:r>
              <a:rPr lang="en-US" sz="1100" b="0" i="0" dirty="0">
                <a:solidFill>
                  <a:srgbClr val="333333"/>
                </a:solidFill>
                <a:effectLst/>
                <a:latin typeface="Consolas" panose="020B0609020204030204" pitchFamily="49" charset="0"/>
                <a:cs typeface="Arial" panose="020B0604020202020204" pitchFamily="34" charset="0"/>
              </a:rPr>
              <a:t>Enter Department :SALES </a:t>
            </a:r>
          </a:p>
          <a:p>
            <a:r>
              <a:rPr lang="en-US" sz="1100" b="0" i="0" dirty="0">
                <a:solidFill>
                  <a:srgbClr val="333333"/>
                </a:solidFill>
                <a:effectLst/>
                <a:latin typeface="Consolas" panose="020B0609020204030204" pitchFamily="49" charset="0"/>
                <a:cs typeface="Arial" panose="020B0604020202020204" pitchFamily="34" charset="0"/>
              </a:rPr>
              <a:t>Enter Salary :9000 </a:t>
            </a:r>
          </a:p>
          <a:p>
            <a:r>
              <a:rPr lang="en-US" sz="1100" b="0" i="0" dirty="0">
                <a:solidFill>
                  <a:srgbClr val="333333"/>
                </a:solidFill>
                <a:effectLst/>
                <a:latin typeface="Consolas" panose="020B0609020204030204" pitchFamily="49" charset="0"/>
                <a:cs typeface="Arial" panose="020B0604020202020204" pitchFamily="34" charset="0"/>
              </a:rPr>
              <a:t>## Data Saved ## </a:t>
            </a:r>
          </a:p>
          <a:p>
            <a:endParaRPr lang="en-US" sz="1100" b="0" i="0" dirty="0">
              <a:solidFill>
                <a:srgbClr val="333333"/>
              </a:solidFill>
              <a:effectLst/>
              <a:latin typeface="Consolas" panose="020B0609020204030204" pitchFamily="49" charset="0"/>
              <a:cs typeface="Arial" panose="020B0604020202020204" pitchFamily="34" charset="0"/>
            </a:endParaRPr>
          </a:p>
          <a:p>
            <a:r>
              <a:rPr lang="en-US" sz="1100" b="0" i="0" dirty="0">
                <a:solidFill>
                  <a:srgbClr val="333333"/>
                </a:solidFill>
                <a:effectLst/>
                <a:latin typeface="Consolas" panose="020B0609020204030204" pitchFamily="49" charset="0"/>
                <a:cs typeface="Arial" panose="020B0604020202020204" pitchFamily="34" charset="0"/>
              </a:rPr>
              <a:t>1. ADD RECORD </a:t>
            </a:r>
          </a:p>
          <a:p>
            <a:r>
              <a:rPr lang="en-US" sz="1100" b="0" i="0" dirty="0">
                <a:solidFill>
                  <a:srgbClr val="333333"/>
                </a:solidFill>
                <a:effectLst/>
                <a:latin typeface="Consolas" panose="020B0609020204030204" pitchFamily="49" charset="0"/>
                <a:cs typeface="Arial" panose="020B0604020202020204" pitchFamily="34" charset="0"/>
              </a:rPr>
              <a:t>2. DISPLAY RECORD </a:t>
            </a:r>
          </a:p>
          <a:p>
            <a:r>
              <a:rPr lang="en-US" sz="1100" b="0" i="0" dirty="0">
                <a:solidFill>
                  <a:srgbClr val="333333"/>
                </a:solidFill>
                <a:effectLst/>
                <a:latin typeface="Consolas" panose="020B0609020204030204" pitchFamily="49" charset="0"/>
                <a:cs typeface="Arial" panose="020B0604020202020204" pitchFamily="34" charset="0"/>
              </a:rPr>
              <a:t>0. EXIT </a:t>
            </a:r>
          </a:p>
          <a:p>
            <a:r>
              <a:rPr lang="en-US" sz="1100" b="0" i="0" dirty="0">
                <a:solidFill>
                  <a:srgbClr val="333333"/>
                </a:solidFill>
                <a:effectLst/>
                <a:latin typeface="Consolas" panose="020B0609020204030204" pitchFamily="49" charset="0"/>
                <a:cs typeface="Arial" panose="020B0604020202020204" pitchFamily="34" charset="0"/>
              </a:rPr>
              <a:t>Enter Choice :1 </a:t>
            </a:r>
          </a:p>
          <a:p>
            <a:r>
              <a:rPr lang="en-US" sz="1100" b="0" i="0" dirty="0">
                <a:solidFill>
                  <a:srgbClr val="333333"/>
                </a:solidFill>
                <a:effectLst/>
                <a:latin typeface="Consolas" panose="020B0609020204030204" pitchFamily="49" charset="0"/>
                <a:cs typeface="Arial" panose="020B0604020202020204" pitchFamily="34" charset="0"/>
              </a:rPr>
              <a:t>Enter Employee Number :2 </a:t>
            </a:r>
          </a:p>
          <a:p>
            <a:r>
              <a:rPr lang="en-US" sz="1100" b="0" i="0" dirty="0">
                <a:solidFill>
                  <a:srgbClr val="333333"/>
                </a:solidFill>
                <a:effectLst/>
                <a:latin typeface="Consolas" panose="020B0609020204030204" pitchFamily="49" charset="0"/>
                <a:cs typeface="Arial" panose="020B0604020202020204" pitchFamily="34" charset="0"/>
              </a:rPr>
              <a:t>Enter Name :Kunsh </a:t>
            </a:r>
          </a:p>
          <a:p>
            <a:r>
              <a:rPr lang="en-US" sz="1100" b="0" i="0" dirty="0">
                <a:solidFill>
                  <a:srgbClr val="333333"/>
                </a:solidFill>
                <a:effectLst/>
                <a:latin typeface="Consolas" panose="020B0609020204030204" pitchFamily="49" charset="0"/>
                <a:cs typeface="Arial" panose="020B0604020202020204" pitchFamily="34" charset="0"/>
              </a:rPr>
              <a:t>Enter Department :IT </a:t>
            </a:r>
          </a:p>
          <a:p>
            <a:r>
              <a:rPr lang="en-US" sz="1100" b="0" i="0" dirty="0">
                <a:solidFill>
                  <a:srgbClr val="333333"/>
                </a:solidFill>
                <a:effectLst/>
                <a:latin typeface="Consolas" panose="020B0609020204030204" pitchFamily="49" charset="0"/>
                <a:cs typeface="Arial" panose="020B0604020202020204" pitchFamily="34" charset="0"/>
              </a:rPr>
              <a:t>Enter Salary :80000 </a:t>
            </a:r>
          </a:p>
          <a:p>
            <a:r>
              <a:rPr lang="en-US" sz="1100" b="0" i="0" dirty="0">
                <a:solidFill>
                  <a:srgbClr val="333333"/>
                </a:solidFill>
                <a:effectLst/>
                <a:latin typeface="Consolas" panose="020B0609020204030204" pitchFamily="49" charset="0"/>
                <a:cs typeface="Arial" panose="020B0604020202020204" pitchFamily="34" charset="0"/>
              </a:rPr>
              <a:t>## Data Saved ##</a:t>
            </a:r>
          </a:p>
          <a:p>
            <a:endParaRPr lang="en-US" sz="1100" b="0" i="0" dirty="0">
              <a:solidFill>
                <a:srgbClr val="333333"/>
              </a:solidFill>
              <a:effectLst/>
              <a:latin typeface="Consolas" panose="020B0609020204030204" pitchFamily="49" charset="0"/>
              <a:cs typeface="Arial" panose="020B0604020202020204" pitchFamily="34" charset="0"/>
            </a:endParaRPr>
          </a:p>
          <a:p>
            <a:r>
              <a:rPr lang="en-US" sz="1100" b="0" i="0" dirty="0">
                <a:solidFill>
                  <a:srgbClr val="333333"/>
                </a:solidFill>
                <a:effectLst/>
                <a:latin typeface="Consolas" panose="020B0609020204030204" pitchFamily="49" charset="0"/>
                <a:cs typeface="Arial" panose="020B0604020202020204" pitchFamily="34" charset="0"/>
              </a:rPr>
              <a:t>1. ADD RECORD </a:t>
            </a:r>
          </a:p>
          <a:p>
            <a:r>
              <a:rPr lang="en-US" sz="1100" b="0" i="0" dirty="0">
                <a:solidFill>
                  <a:srgbClr val="333333"/>
                </a:solidFill>
                <a:effectLst/>
                <a:latin typeface="Consolas" panose="020B0609020204030204" pitchFamily="49" charset="0"/>
                <a:cs typeface="Arial" panose="020B0604020202020204" pitchFamily="34" charset="0"/>
              </a:rPr>
              <a:t>2. DISPLAY RECORD </a:t>
            </a:r>
          </a:p>
          <a:p>
            <a:r>
              <a:rPr lang="en-US" sz="1100" b="0" i="0" dirty="0">
                <a:solidFill>
                  <a:srgbClr val="333333"/>
                </a:solidFill>
                <a:effectLst/>
                <a:latin typeface="Consolas" panose="020B0609020204030204" pitchFamily="49" charset="0"/>
                <a:cs typeface="Arial" panose="020B0604020202020204" pitchFamily="34" charset="0"/>
              </a:rPr>
              <a:t>0. EXIT</a:t>
            </a:r>
          </a:p>
          <a:p>
            <a:r>
              <a:rPr lang="en-US" sz="1100" b="0" i="0" dirty="0">
                <a:solidFill>
                  <a:srgbClr val="333333"/>
                </a:solidFill>
                <a:effectLst/>
                <a:latin typeface="Consolas" panose="020B0609020204030204" pitchFamily="49" charset="0"/>
                <a:cs typeface="Arial" panose="020B0604020202020204" pitchFamily="34" charset="0"/>
              </a:rPr>
              <a:t>Enter Choice :2 </a:t>
            </a:r>
          </a:p>
          <a:p>
            <a:r>
              <a:rPr lang="en-US" sz="1100" b="0" i="0" dirty="0">
                <a:solidFill>
                  <a:srgbClr val="333333"/>
                </a:solidFill>
                <a:effectLst/>
                <a:latin typeface="Consolas" panose="020B0609020204030204" pitchFamily="49" charset="0"/>
                <a:cs typeface="Arial" panose="020B0604020202020204" pitchFamily="34" charset="0"/>
              </a:rPr>
              <a:t>EMPNO  NAME    DEPARTMENT  SALARY </a:t>
            </a:r>
          </a:p>
          <a:p>
            <a:r>
              <a:rPr lang="en-US" sz="1100" b="0" i="0" dirty="0">
                <a:solidFill>
                  <a:srgbClr val="333333"/>
                </a:solidFill>
                <a:effectLst/>
                <a:latin typeface="Consolas" panose="020B0609020204030204" pitchFamily="49" charset="0"/>
                <a:cs typeface="Arial" panose="020B0604020202020204" pitchFamily="34" charset="0"/>
              </a:rPr>
              <a:t>1      AMIT    SALES       9000 </a:t>
            </a:r>
          </a:p>
          <a:p>
            <a:r>
              <a:rPr lang="en-US" sz="1100" b="0" i="0" dirty="0">
                <a:solidFill>
                  <a:srgbClr val="333333"/>
                </a:solidFill>
                <a:effectLst/>
                <a:latin typeface="Consolas" panose="020B0609020204030204" pitchFamily="49" charset="0"/>
                <a:cs typeface="Arial" panose="020B0604020202020204" pitchFamily="34" charset="0"/>
              </a:rPr>
              <a:t>2      Kunsh   IT          80000 </a:t>
            </a:r>
          </a:p>
          <a:p>
            <a:r>
              <a:rPr lang="en-US" sz="1100" b="0" i="0" dirty="0">
                <a:solidFill>
                  <a:srgbClr val="333333"/>
                </a:solidFill>
                <a:effectLst/>
                <a:latin typeface="Consolas" panose="020B0609020204030204" pitchFamily="49" charset="0"/>
                <a:cs typeface="Arial" panose="020B0604020202020204" pitchFamily="34" charset="0"/>
              </a:rPr>
              <a:t> </a:t>
            </a:r>
          </a:p>
          <a:p>
            <a:r>
              <a:rPr lang="en-US" sz="1100" b="0" i="0" dirty="0">
                <a:solidFill>
                  <a:srgbClr val="333333"/>
                </a:solidFill>
                <a:effectLst/>
                <a:latin typeface="Consolas" panose="020B0609020204030204" pitchFamily="49" charset="0"/>
                <a:cs typeface="Arial" panose="020B0604020202020204" pitchFamily="34" charset="0"/>
              </a:rPr>
              <a:t> 1. ADD RECORD </a:t>
            </a:r>
          </a:p>
          <a:p>
            <a:r>
              <a:rPr lang="en-US" sz="1100" b="0" i="0" dirty="0">
                <a:solidFill>
                  <a:srgbClr val="333333"/>
                </a:solidFill>
                <a:effectLst/>
                <a:latin typeface="Consolas" panose="020B0609020204030204" pitchFamily="49" charset="0"/>
                <a:cs typeface="Arial" panose="020B0604020202020204" pitchFamily="34" charset="0"/>
              </a:rPr>
              <a:t> 2. DISPLAY RECORD </a:t>
            </a:r>
          </a:p>
          <a:p>
            <a:r>
              <a:rPr lang="en-US" sz="1100" b="0" i="0" dirty="0">
                <a:solidFill>
                  <a:srgbClr val="333333"/>
                </a:solidFill>
                <a:effectLst/>
                <a:latin typeface="Consolas" panose="020B0609020204030204" pitchFamily="49" charset="0"/>
                <a:cs typeface="Arial" panose="020B0604020202020204" pitchFamily="34" charset="0"/>
              </a:rPr>
              <a:t> 0. EXIT </a:t>
            </a:r>
          </a:p>
          <a:p>
            <a:r>
              <a:rPr lang="en-US" sz="1100" b="0" i="0" dirty="0">
                <a:solidFill>
                  <a:srgbClr val="333333"/>
                </a:solidFill>
                <a:effectLst/>
                <a:latin typeface="Consolas" panose="020B0609020204030204" pitchFamily="49" charset="0"/>
                <a:cs typeface="Arial" panose="020B0604020202020204" pitchFamily="34" charset="0"/>
              </a:rPr>
              <a:t> Enter Choice :0 </a:t>
            </a:r>
          </a:p>
          <a:p>
            <a:r>
              <a:rPr lang="en-US" sz="1100" b="0" i="0" dirty="0">
                <a:solidFill>
                  <a:srgbClr val="333333"/>
                </a:solidFill>
                <a:effectLst/>
                <a:latin typeface="Consolas" panose="020B0609020204030204" pitchFamily="49" charset="0"/>
                <a:cs typeface="Arial" panose="020B0604020202020204" pitchFamily="34" charset="0"/>
              </a:rPr>
              <a:t> ## Bye!! ##</a:t>
            </a:r>
            <a:endParaRPr lang="en-IN" sz="1100" b="1"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95717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4777E-87B5-967B-9ED3-3DBED00A2C59}"/>
              </a:ext>
            </a:extLst>
          </p:cNvPr>
          <p:cNvSpPr/>
          <p:nvPr/>
        </p:nvSpPr>
        <p:spPr>
          <a:xfrm>
            <a:off x="293114" y="1793813"/>
            <a:ext cx="6310885" cy="4346638"/>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a:xfrm>
            <a:off x="5105929" y="9189871"/>
            <a:ext cx="1543050" cy="527403"/>
          </a:xfrm>
        </p:spPr>
        <p:txBody>
          <a:bodyPr/>
          <a:lstStyle/>
          <a:p>
            <a:r>
              <a:rPr lang="en-IN">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25</a:t>
            </a:fld>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341501-75E6-54D7-994A-ABE50794C56F}"/>
              </a:ext>
            </a:extLst>
          </p:cNvPr>
          <p:cNvSpPr txBox="1"/>
          <p:nvPr/>
        </p:nvSpPr>
        <p:spPr>
          <a:xfrm>
            <a:off x="383540" y="855468"/>
            <a:ext cx="5988231" cy="738664"/>
          </a:xfrm>
          <a:prstGeom prst="rect">
            <a:avLst/>
          </a:prstGeom>
          <a:noFill/>
        </p:spPr>
        <p:txBody>
          <a:bodyPr wrap="square" rtlCol="0">
            <a:spAutoFit/>
          </a:bodyPr>
          <a:lstStyle/>
          <a:p>
            <a:r>
              <a:rPr lang="en-US" sz="1400" b="1" dirty="0">
                <a:solidFill>
                  <a:srgbClr val="000000"/>
                </a:solidFill>
                <a:latin typeface="Arial" panose="020B0604020202020204" pitchFamily="34" charset="0"/>
                <a:cs typeface="Arial" panose="020B0604020202020204" pitchFamily="34" charset="0"/>
              </a:rPr>
              <a:t>Program to connect with database and search employee number</a:t>
            </a:r>
          </a:p>
          <a:p>
            <a:r>
              <a:rPr lang="en-US" sz="1400" b="1" dirty="0">
                <a:solidFill>
                  <a:srgbClr val="000000"/>
                </a:solidFill>
                <a:latin typeface="Arial" panose="020B0604020202020204" pitchFamily="34" charset="0"/>
                <a:cs typeface="Arial" panose="020B0604020202020204" pitchFamily="34" charset="0"/>
              </a:rPr>
              <a:t>in table employee and display record, if </a:t>
            </a:r>
            <a:r>
              <a:rPr lang="en-US" sz="1400" b="1" dirty="0" err="1">
                <a:solidFill>
                  <a:srgbClr val="000000"/>
                </a:solidFill>
                <a:latin typeface="Arial" panose="020B0604020202020204" pitchFamily="34" charset="0"/>
                <a:cs typeface="Arial" panose="020B0604020202020204" pitchFamily="34" charset="0"/>
              </a:rPr>
              <a:t>empno</a:t>
            </a:r>
            <a:r>
              <a:rPr lang="en-US" sz="1400" b="1" dirty="0">
                <a:solidFill>
                  <a:srgbClr val="000000"/>
                </a:solidFill>
                <a:latin typeface="Arial" panose="020B0604020202020204" pitchFamily="34" charset="0"/>
                <a:cs typeface="Arial" panose="020B0604020202020204" pitchFamily="34" charset="0"/>
              </a:rPr>
              <a:t> not found display</a:t>
            </a:r>
          </a:p>
          <a:p>
            <a:r>
              <a:rPr lang="en-US" sz="1400" b="1" dirty="0">
                <a:solidFill>
                  <a:srgbClr val="000000"/>
                </a:solidFill>
                <a:latin typeface="Arial" panose="020B0604020202020204" pitchFamily="34" charset="0"/>
                <a:cs typeface="Arial" panose="020B0604020202020204" pitchFamily="34" charset="0"/>
              </a:rPr>
              <a:t>appropriate message.</a:t>
            </a:r>
          </a:p>
        </p:txBody>
      </p:sp>
      <p:sp>
        <p:nvSpPr>
          <p:cNvPr id="7" name="TextBox 6">
            <a:extLst>
              <a:ext uri="{FF2B5EF4-FFF2-40B4-BE49-F238E27FC236}">
                <a16:creationId xmlns:a16="http://schemas.microsoft.com/office/drawing/2014/main" id="{F1E1F1F7-2C95-1549-3D94-7CBEC3E83607}"/>
              </a:ext>
            </a:extLst>
          </p:cNvPr>
          <p:cNvSpPr txBox="1"/>
          <p:nvPr/>
        </p:nvSpPr>
        <p:spPr>
          <a:xfrm>
            <a:off x="2666612" y="464566"/>
            <a:ext cx="1524776"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19</a:t>
            </a:r>
          </a:p>
        </p:txBody>
      </p:sp>
      <p:sp>
        <p:nvSpPr>
          <p:cNvPr id="10" name="TextBox 9">
            <a:extLst>
              <a:ext uri="{FF2B5EF4-FFF2-40B4-BE49-F238E27FC236}">
                <a16:creationId xmlns:a16="http://schemas.microsoft.com/office/drawing/2014/main" id="{96565BAE-D5F4-D3C0-C2CD-6EF37CE03674}"/>
              </a:ext>
            </a:extLst>
          </p:cNvPr>
          <p:cNvSpPr txBox="1"/>
          <p:nvPr/>
        </p:nvSpPr>
        <p:spPr>
          <a:xfrm>
            <a:off x="272378" y="1813384"/>
            <a:ext cx="6458622" cy="4339650"/>
          </a:xfrm>
          <a:prstGeom prst="rect">
            <a:avLst/>
          </a:prstGeom>
          <a:noFill/>
        </p:spPr>
        <p:txBody>
          <a:bodyPr wrap="square" rtlCol="0">
            <a:spAutoFit/>
          </a:bodyPr>
          <a:lstStyle/>
          <a:p>
            <a:r>
              <a:rPr lang="en-IN" sz="1200" b="0" dirty="0">
                <a:solidFill>
                  <a:srgbClr val="AF00DB"/>
                </a:solidFill>
                <a:effectLst/>
                <a:latin typeface="Consolas" panose="020B0609020204030204" pitchFamily="49" charset="0"/>
              </a:rPr>
              <a:t>import</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mysql.connector</a:t>
            </a:r>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as</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mycon</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con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mycon.connect</a:t>
            </a:r>
            <a:r>
              <a:rPr lang="en-IN" sz="1200" b="0" dirty="0">
                <a:solidFill>
                  <a:srgbClr val="3B3B3B"/>
                </a:solidFill>
                <a:effectLst/>
                <a:latin typeface="Consolas" panose="020B0609020204030204" pitchFamily="49" charset="0"/>
              </a:rPr>
              <a:t>(</a:t>
            </a:r>
            <a:r>
              <a:rPr lang="en-IN" sz="1200" b="0" dirty="0">
                <a:solidFill>
                  <a:srgbClr val="001080"/>
                </a:solidFill>
                <a:effectLst/>
                <a:latin typeface="Consolas" panose="020B0609020204030204" pitchFamily="49" charset="0"/>
              </a:rPr>
              <a:t>host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'127.0.0.1'</a:t>
            </a:r>
            <a:r>
              <a:rPr lang="en-IN" sz="1200" b="0" dirty="0">
                <a:solidFill>
                  <a:srgbClr val="3B3B3B"/>
                </a:solidFill>
                <a:effectLst/>
                <a:latin typeface="Consolas" panose="020B0609020204030204" pitchFamily="49" charset="0"/>
              </a:rPr>
              <a:t>,</a:t>
            </a:r>
            <a:r>
              <a:rPr lang="en-IN" sz="1200" b="0" dirty="0">
                <a:solidFill>
                  <a:srgbClr val="001080"/>
                </a:solidFill>
                <a:effectLst/>
                <a:latin typeface="Consolas" panose="020B0609020204030204" pitchFamily="49" charset="0"/>
              </a:rPr>
              <a:t>user</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root'</a:t>
            </a:r>
            <a:r>
              <a:rPr lang="en-IN" sz="1200" b="0" dirty="0" err="1">
                <a:solidFill>
                  <a:srgbClr val="3B3B3B"/>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password</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"admin"</a:t>
            </a:r>
            <a:r>
              <a:rPr lang="en-IN" sz="1200" b="0" dirty="0">
                <a:solidFill>
                  <a:srgbClr val="3B3B3B"/>
                </a:solidFill>
                <a:effectLst/>
                <a:latin typeface="Consolas" panose="020B0609020204030204" pitchFamily="49" charset="0"/>
              </a:rPr>
              <a:t>,</a:t>
            </a:r>
          </a:p>
          <a:p>
            <a:r>
              <a:rPr lang="en-IN" sz="1200" b="0" dirty="0">
                <a:solidFill>
                  <a:srgbClr val="001080"/>
                </a:solidFill>
                <a:effectLst/>
                <a:latin typeface="Consolas" panose="020B0609020204030204" pitchFamily="49" charset="0"/>
              </a:rPr>
              <a:t>database</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"company"</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cur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con.cursor</a:t>
            </a:r>
            <a:r>
              <a:rPr lang="en-IN" sz="1200" b="0" dirty="0">
                <a:solidFill>
                  <a:srgbClr val="3B3B3B"/>
                </a:solidFill>
                <a:effectLst/>
                <a:latin typeface="Consolas" panose="020B0609020204030204" pitchFamily="49" charset="0"/>
              </a:rPr>
              <a:t>()</a:t>
            </a:r>
          </a:p>
          <a:p>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098658"/>
                </a:solidFill>
                <a:effectLst/>
                <a:latin typeface="Consolas" panose="020B0609020204030204" pitchFamily="49" charset="0"/>
              </a:rPr>
              <a:t>40</a:t>
            </a:r>
            <a:r>
              <a:rPr lang="en-IN" sz="1200" b="0" dirty="0">
                <a:solidFill>
                  <a:srgbClr val="3B3B3B"/>
                </a:solidFill>
                <a:effectLst/>
                <a:latin typeface="Consolas" panose="020B0609020204030204" pitchFamily="49" charset="0"/>
              </a:rPr>
              <a:t>)</a:t>
            </a:r>
          </a:p>
          <a:p>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"EMPLOYEE SEARCHING FORM"</a:t>
            </a:r>
            <a:r>
              <a:rPr lang="en-IN" sz="1200" b="0" dirty="0">
                <a:solidFill>
                  <a:srgbClr val="3B3B3B"/>
                </a:solidFill>
                <a:effectLst/>
                <a:latin typeface="Consolas" panose="020B0609020204030204" pitchFamily="49" charset="0"/>
              </a:rPr>
              <a:t>)</a:t>
            </a:r>
          </a:p>
          <a:p>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098658"/>
                </a:solidFill>
                <a:effectLst/>
                <a:latin typeface="Consolas" panose="020B0609020204030204" pitchFamily="49" charset="0"/>
              </a:rPr>
              <a:t>40</a:t>
            </a:r>
            <a:r>
              <a:rPr lang="en-IN" sz="1200" b="0" dirty="0">
                <a:solidFill>
                  <a:srgbClr val="3B3B3B"/>
                </a:solidFill>
                <a:effectLst/>
                <a:latin typeface="Consolas" panose="020B0609020204030204" pitchFamily="49" charset="0"/>
              </a:rPr>
              <a:t>)</a:t>
            </a:r>
          </a:p>
          <a:p>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EE0000"/>
                </a:solidFill>
                <a:effectLst/>
                <a:latin typeface="Consolas" panose="020B0609020204030204" pitchFamily="49" charset="0"/>
              </a:rPr>
              <a:t>\n\n</a:t>
            </a:r>
            <a:r>
              <a:rPr lang="en-IN" sz="1200" b="0" dirty="0">
                <a:solidFill>
                  <a:srgbClr val="A31515"/>
                </a:solidFill>
                <a:effectLst/>
                <a:latin typeface="Consolas" panose="020B0609020204030204" pitchFamily="49" charset="0"/>
              </a:rPr>
              <a:t>"</a:t>
            </a:r>
            <a:r>
              <a:rPr lang="en-IN" sz="1200" b="0" dirty="0">
                <a:solidFill>
                  <a:srgbClr val="3B3B3B"/>
                </a:solidFill>
                <a:effectLst/>
                <a:latin typeface="Consolas" panose="020B0609020204030204" pitchFamily="49" charset="0"/>
              </a:rPr>
              <a:t>)</a:t>
            </a:r>
          </a:p>
          <a:p>
            <a:r>
              <a:rPr lang="en-IN" sz="1200" b="0" dirty="0" err="1">
                <a:solidFill>
                  <a:srgbClr val="3B3B3B"/>
                </a:solidFill>
                <a:effectLst/>
                <a:latin typeface="Consolas" panose="020B0609020204030204" pitchFamily="49" charset="0"/>
              </a:rPr>
              <a:t>ans</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'y'</a:t>
            </a:r>
            <a:endParaRPr lang="en-IN" sz="1200" b="0" dirty="0">
              <a:solidFill>
                <a:srgbClr val="3B3B3B"/>
              </a:solidFill>
              <a:effectLst/>
              <a:latin typeface="Consolas" panose="020B0609020204030204" pitchFamily="49" charset="0"/>
            </a:endParaRPr>
          </a:p>
          <a:p>
            <a:r>
              <a:rPr lang="en-IN" sz="1200" b="0" dirty="0">
                <a:solidFill>
                  <a:srgbClr val="AF00DB"/>
                </a:solidFill>
                <a:effectLst/>
                <a:latin typeface="Consolas" panose="020B0609020204030204" pitchFamily="49" charset="0"/>
              </a:rPr>
              <a:t>while</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ans.lower</a:t>
            </a:r>
            <a:r>
              <a:rPr lang="en-IN" sz="1200" b="0" dirty="0">
                <a:solidFill>
                  <a:srgbClr val="3B3B3B"/>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'y'</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eno</a:t>
            </a:r>
            <a:r>
              <a:rPr lang="en-IN" sz="1200" b="0" dirty="0">
                <a:solidFill>
                  <a:srgbClr val="3B3B3B"/>
                </a:solidFill>
                <a:effectLst/>
                <a:latin typeface="Consolas" panose="020B0609020204030204" pitchFamily="49" charset="0"/>
              </a:rPr>
              <a: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int</a:t>
            </a:r>
            <a:r>
              <a:rPr lang="en-IN" sz="1200" b="0" dirty="0">
                <a:solidFill>
                  <a:srgbClr val="3B3B3B"/>
                </a:solidFill>
                <a:effectLst/>
                <a:latin typeface="Consolas" panose="020B0609020204030204" pitchFamily="49" charset="0"/>
              </a:rPr>
              <a:t>(</a:t>
            </a:r>
            <a:r>
              <a:rPr lang="en-IN" sz="1200" b="0" dirty="0">
                <a:solidFill>
                  <a:srgbClr val="795E26"/>
                </a:solidFill>
                <a:effectLst/>
                <a:latin typeface="Consolas" panose="020B0609020204030204" pitchFamily="49" charset="0"/>
              </a:rPr>
              <a:t>input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"ENTER EMPNO TO SEARCH :"</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query</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"select * from employee where </a:t>
            </a:r>
            <a:r>
              <a:rPr lang="en-IN" sz="1200" b="0" dirty="0" err="1">
                <a:solidFill>
                  <a:srgbClr val="A31515"/>
                </a:solidFill>
                <a:effectLst/>
                <a:latin typeface="Consolas" panose="020B0609020204030204" pitchFamily="49" charset="0"/>
              </a:rPr>
              <a:t>empno</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3B3B3B"/>
                </a:solidFill>
                <a:effectLst/>
                <a:latin typeface="Consolas" panose="020B0609020204030204" pitchFamily="49" charset="0"/>
              </a:rPr>
              <a:t>.format(</a:t>
            </a:r>
            <a:r>
              <a:rPr lang="en-IN" sz="1200" b="0" dirty="0" err="1">
                <a:solidFill>
                  <a:srgbClr val="3B3B3B"/>
                </a:solidFill>
                <a:effectLst/>
                <a:latin typeface="Consolas" panose="020B0609020204030204" pitchFamily="49" charset="0"/>
              </a:rPr>
              <a:t>eno</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cur.execute</a:t>
            </a:r>
            <a:r>
              <a:rPr lang="en-IN" sz="1200" b="0" dirty="0">
                <a:solidFill>
                  <a:srgbClr val="3B3B3B"/>
                </a:solidFill>
                <a:effectLst/>
                <a:latin typeface="Consolas" panose="020B0609020204030204" pitchFamily="49" charset="0"/>
              </a:rPr>
              <a:t>(query)</a:t>
            </a:r>
          </a:p>
          <a:p>
            <a:r>
              <a:rPr lang="en-IN" sz="1200" b="0" dirty="0">
                <a:solidFill>
                  <a:srgbClr val="3B3B3B"/>
                </a:solidFill>
                <a:effectLst/>
                <a:latin typeface="Consolas" panose="020B0609020204030204" pitchFamily="49" charset="0"/>
              </a:rPr>
              <a:t>    result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cur.fetchall</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if</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cur.rowcount</a:t>
            </a:r>
            <a:r>
              <a:rPr lang="en-IN" sz="1200" b="0" dirty="0">
                <a:solidFill>
                  <a:srgbClr val="000000"/>
                </a:solidFill>
                <a:effectLst/>
                <a:latin typeface="Consolas" panose="020B0609020204030204" pitchFamily="49" charset="0"/>
              </a:rPr>
              <a:t>==</a:t>
            </a:r>
            <a:r>
              <a:rPr lang="en-IN" sz="1200" b="0" dirty="0">
                <a:solidFill>
                  <a:srgbClr val="098658"/>
                </a:solidFill>
                <a:effectLst/>
                <a:latin typeface="Consolas" panose="020B0609020204030204" pitchFamily="49" charset="0"/>
              </a:rPr>
              <a:t>0</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"Sorry! </a:t>
            </a:r>
            <a:r>
              <a:rPr lang="en-IN" sz="1200" b="0" dirty="0" err="1">
                <a:solidFill>
                  <a:srgbClr val="A31515"/>
                </a:solidFill>
                <a:effectLst/>
                <a:latin typeface="Consolas" panose="020B0609020204030204" pitchFamily="49" charset="0"/>
              </a:rPr>
              <a:t>Empno</a:t>
            </a:r>
            <a:r>
              <a:rPr lang="en-IN" sz="1200" b="0" dirty="0">
                <a:solidFill>
                  <a:srgbClr val="A31515"/>
                </a:solidFill>
                <a:effectLst/>
                <a:latin typeface="Consolas" panose="020B0609020204030204" pitchFamily="49" charset="0"/>
              </a:rPr>
              <a:t> not found "</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else</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"EMPNO"</a:t>
            </a:r>
            <a:r>
              <a:rPr lang="en-IN" sz="1200" b="0" dirty="0">
                <a:solidFill>
                  <a:srgbClr val="3B3B3B"/>
                </a:solidFill>
                <a:effectLst/>
                <a:latin typeface="Consolas" panose="020B0609020204030204" pitchFamily="49" charset="0"/>
              </a:rPr>
              <a:t>, </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%20s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"NAME"</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%15s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"DEPARTMENT"</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"SALARY"</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for</a:t>
            </a:r>
            <a:r>
              <a:rPr lang="en-IN" sz="1200" b="0" dirty="0">
                <a:solidFill>
                  <a:srgbClr val="3B3B3B"/>
                </a:solidFill>
                <a:effectLst/>
                <a:latin typeface="Consolas" panose="020B0609020204030204" pitchFamily="49" charset="0"/>
              </a:rPr>
              <a:t> row </a:t>
            </a:r>
            <a:r>
              <a:rPr lang="en-IN" sz="1200" b="0" dirty="0">
                <a:solidFill>
                  <a:srgbClr val="AF00DB"/>
                </a:solidFill>
                <a:effectLst/>
                <a:latin typeface="Consolas" panose="020B0609020204030204" pitchFamily="49" charset="0"/>
              </a:rPr>
              <a:t>in</a:t>
            </a:r>
            <a:r>
              <a:rPr lang="en-IN" sz="1200" b="0" dirty="0">
                <a:solidFill>
                  <a:srgbClr val="3B3B3B"/>
                </a:solidFill>
                <a:effectLst/>
                <a:latin typeface="Consolas" panose="020B0609020204030204" pitchFamily="49" charset="0"/>
              </a:rPr>
              <a:t> result:</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row[</a:t>
            </a:r>
            <a:r>
              <a:rPr lang="en-IN" sz="1200" b="0" dirty="0">
                <a:solidFill>
                  <a:srgbClr val="098658"/>
                </a:solidFill>
                <a:effectLst/>
                <a:latin typeface="Consolas" panose="020B0609020204030204" pitchFamily="49" charset="0"/>
              </a:rPr>
              <a:t>0</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%20s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row[</a:t>
            </a:r>
            <a:r>
              <a:rPr lang="en-IN" sz="1200" b="0" dirty="0">
                <a:solidFill>
                  <a:srgbClr val="098658"/>
                </a:solidFill>
                <a:effectLst/>
                <a:latin typeface="Consolas" panose="020B0609020204030204" pitchFamily="49" charset="0"/>
              </a:rPr>
              <a:t>1</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%15s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row[</a:t>
            </a:r>
            <a:r>
              <a:rPr lang="en-IN" sz="1200" b="0" dirty="0">
                <a:solidFill>
                  <a:srgbClr val="098658"/>
                </a:solidFill>
                <a:effectLst/>
                <a:latin typeface="Consolas" panose="020B0609020204030204" pitchFamily="49" charset="0"/>
              </a:rPr>
              <a:t>2</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row[</a:t>
            </a:r>
            <a:r>
              <a:rPr lang="en-IN" sz="1200" b="0" dirty="0">
                <a:solidFill>
                  <a:srgbClr val="098658"/>
                </a:solidFill>
                <a:effectLst/>
                <a:latin typeface="Consolas" panose="020B0609020204030204" pitchFamily="49" charset="0"/>
              </a:rPr>
              <a:t>3</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ans</a:t>
            </a:r>
            <a:r>
              <a:rPr lang="en-IN" sz="1200" b="0" dirty="0">
                <a:solidFill>
                  <a:srgbClr val="000000"/>
                </a:solidFill>
                <a:effectLst/>
                <a:latin typeface="Consolas" panose="020B0609020204030204" pitchFamily="49" charset="0"/>
              </a:rPr>
              <a:t>=</a:t>
            </a:r>
            <a:r>
              <a:rPr lang="en-IN" sz="1200" b="0" dirty="0">
                <a:solidFill>
                  <a:srgbClr val="795E26"/>
                </a:solidFill>
                <a:effectLst/>
                <a:latin typeface="Consolas" panose="020B0609020204030204" pitchFamily="49" charset="0"/>
              </a:rPr>
              <a:t>input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"SEARCH MORE (Y) :"</a:t>
            </a:r>
            <a:r>
              <a:rPr lang="en-IN" sz="1200" b="0" dirty="0">
                <a:solidFill>
                  <a:srgbClr val="3B3B3B"/>
                </a:solidFill>
                <a:effectLst/>
                <a:latin typeface="Consolas" panose="020B0609020204030204" pitchFamily="49" charset="0"/>
              </a:rPr>
              <a:t>) </a:t>
            </a:r>
          </a:p>
          <a:p>
            <a:endParaRPr lang="en-IN" sz="1200" b="0" dirty="0">
              <a:solidFill>
                <a:srgbClr val="3B3B3B"/>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B504D02-B8B7-F410-D12B-DC482955304A}"/>
              </a:ext>
            </a:extLst>
          </p:cNvPr>
          <p:cNvSpPr txBox="1"/>
          <p:nvPr/>
        </p:nvSpPr>
        <p:spPr>
          <a:xfrm>
            <a:off x="345440" y="1535046"/>
            <a:ext cx="171914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Code</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77F8667-9F73-6FFA-C17E-1ACA82CE2189}"/>
              </a:ext>
            </a:extLst>
          </p:cNvPr>
          <p:cNvSpPr txBox="1"/>
          <p:nvPr/>
        </p:nvSpPr>
        <p:spPr>
          <a:xfrm>
            <a:off x="383540" y="6535955"/>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E55BB29A-D8D8-1F10-F337-DCD859790000}"/>
              </a:ext>
            </a:extLst>
          </p:cNvPr>
          <p:cNvSpPr/>
          <p:nvPr/>
        </p:nvSpPr>
        <p:spPr>
          <a:xfrm>
            <a:off x="417306" y="6555802"/>
            <a:ext cx="6150610" cy="2753305"/>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52A0B31-A664-84C1-0F75-398DB6014E19}"/>
              </a:ext>
            </a:extLst>
          </p:cNvPr>
          <p:cNvSpPr txBox="1"/>
          <p:nvPr/>
        </p:nvSpPr>
        <p:spPr>
          <a:xfrm>
            <a:off x="377938" y="6512012"/>
            <a:ext cx="5989953" cy="2862322"/>
          </a:xfrm>
          <a:prstGeom prst="rect">
            <a:avLst/>
          </a:prstGeom>
          <a:noFill/>
        </p:spPr>
        <p:txBody>
          <a:bodyPr wrap="square" rtlCol="0">
            <a:spAutoFit/>
          </a:bodyPr>
          <a:lstStyle/>
          <a:p>
            <a:r>
              <a:rPr lang="en-US" sz="1200" b="0" dirty="0">
                <a:solidFill>
                  <a:srgbClr val="3B3B3B"/>
                </a:solidFill>
                <a:effectLst/>
                <a:latin typeface="Consolas" panose="020B0609020204030204" pitchFamily="49" charset="0"/>
              </a:rPr>
              <a:t>########################################</a:t>
            </a:r>
          </a:p>
          <a:p>
            <a:r>
              <a:rPr lang="en-US" sz="1200" b="0" dirty="0">
                <a:solidFill>
                  <a:srgbClr val="3B3B3B"/>
                </a:solidFill>
                <a:effectLst/>
                <a:latin typeface="Consolas" panose="020B0609020204030204" pitchFamily="49" charset="0"/>
              </a:rPr>
              <a:t>EMPLOYEE SEARCHING FORM</a:t>
            </a:r>
          </a:p>
          <a:p>
            <a:r>
              <a:rPr lang="en-US" sz="1200" b="0" dirty="0">
                <a:solidFill>
                  <a:srgbClr val="3B3B3B"/>
                </a:solidFill>
                <a:effectLst/>
                <a:latin typeface="Consolas" panose="020B0609020204030204" pitchFamily="49" charset="0"/>
              </a:rPr>
              <a:t>########################################</a:t>
            </a:r>
          </a:p>
          <a:p>
            <a:r>
              <a:rPr lang="en-US" sz="1200" b="0" dirty="0">
                <a:solidFill>
                  <a:srgbClr val="3B3B3B"/>
                </a:solidFill>
                <a:effectLst/>
                <a:latin typeface="Consolas" panose="020B0609020204030204" pitchFamily="49" charset="0"/>
              </a:rPr>
              <a:t>ENTER EMPNO TO SEARCH :1</a:t>
            </a:r>
          </a:p>
          <a:p>
            <a:r>
              <a:rPr lang="en-US" sz="1200" b="0" dirty="0">
                <a:solidFill>
                  <a:srgbClr val="3B3B3B"/>
                </a:solidFill>
                <a:effectLst/>
                <a:latin typeface="Consolas" panose="020B0609020204030204" pitchFamily="49" charset="0"/>
              </a:rPr>
              <a:t>EMPNO   NAME    DEPARTMENT   SALARY</a:t>
            </a:r>
          </a:p>
          <a:p>
            <a:r>
              <a:rPr lang="en-US" sz="1200" b="0" dirty="0">
                <a:solidFill>
                  <a:srgbClr val="3B3B3B"/>
                </a:solidFill>
                <a:effectLst/>
                <a:latin typeface="Consolas" panose="020B0609020204030204" pitchFamily="49" charset="0"/>
              </a:rPr>
              <a:t>1       AMIT    SALES        9000</a:t>
            </a:r>
          </a:p>
          <a:p>
            <a:r>
              <a:rPr lang="en-US" sz="1200" b="0" dirty="0">
                <a:solidFill>
                  <a:srgbClr val="3B3B3B"/>
                </a:solidFill>
                <a:effectLst/>
                <a:latin typeface="Consolas" panose="020B0609020204030204" pitchFamily="49" charset="0"/>
              </a:rPr>
              <a:t>SEARCH MORE (Y) :y</a:t>
            </a:r>
          </a:p>
          <a:p>
            <a:r>
              <a:rPr lang="en-US" sz="1200" b="0" dirty="0">
                <a:solidFill>
                  <a:srgbClr val="3B3B3B"/>
                </a:solidFill>
                <a:effectLst/>
                <a:latin typeface="Consolas" panose="020B0609020204030204" pitchFamily="49" charset="0"/>
              </a:rPr>
              <a:t>ENTER EMPNO TO SEARCH :2</a:t>
            </a:r>
          </a:p>
          <a:p>
            <a:br>
              <a:rPr lang="en-US" sz="1200" b="0" dirty="0">
                <a:solidFill>
                  <a:srgbClr val="3B3B3B"/>
                </a:solidFill>
                <a:effectLst/>
                <a:latin typeface="Consolas" panose="020B0609020204030204" pitchFamily="49" charset="0"/>
              </a:rPr>
            </a:br>
            <a:r>
              <a:rPr lang="en-US" sz="1200" b="0" dirty="0">
                <a:solidFill>
                  <a:srgbClr val="3B3B3B"/>
                </a:solidFill>
                <a:effectLst/>
                <a:latin typeface="Consolas" panose="020B0609020204030204" pitchFamily="49" charset="0"/>
              </a:rPr>
              <a:t>EMPNO   NAME    DEPARTMENT  SALARY</a:t>
            </a:r>
          </a:p>
          <a:p>
            <a:r>
              <a:rPr lang="en-US" sz="1200" b="0" dirty="0">
                <a:solidFill>
                  <a:srgbClr val="3B3B3B"/>
                </a:solidFill>
                <a:effectLst/>
                <a:latin typeface="Consolas" panose="020B0609020204030204" pitchFamily="49" charset="0"/>
              </a:rPr>
              <a:t>2       NITIN   IT           80000</a:t>
            </a:r>
          </a:p>
          <a:p>
            <a:r>
              <a:rPr lang="en-US" sz="1200" b="0" dirty="0">
                <a:solidFill>
                  <a:srgbClr val="3B3B3B"/>
                </a:solidFill>
                <a:effectLst/>
                <a:latin typeface="Consolas" panose="020B0609020204030204" pitchFamily="49" charset="0"/>
              </a:rPr>
              <a:t>SEARCH MORE (Y) :y</a:t>
            </a:r>
          </a:p>
          <a:p>
            <a:r>
              <a:rPr lang="en-US" sz="1200" b="0" dirty="0">
                <a:solidFill>
                  <a:srgbClr val="3B3B3B"/>
                </a:solidFill>
                <a:effectLst/>
                <a:latin typeface="Consolas" panose="020B0609020204030204" pitchFamily="49" charset="0"/>
              </a:rPr>
              <a:t>ENTER EMPNO TO SEARCH :4</a:t>
            </a:r>
          </a:p>
          <a:p>
            <a:r>
              <a:rPr lang="en-US" sz="1200" b="0" dirty="0">
                <a:solidFill>
                  <a:srgbClr val="3B3B3B"/>
                </a:solidFill>
                <a:effectLst/>
                <a:latin typeface="Consolas" panose="020B0609020204030204" pitchFamily="49" charset="0"/>
              </a:rPr>
              <a:t>Sorry! </a:t>
            </a:r>
            <a:r>
              <a:rPr lang="en-US" sz="1200" b="0" dirty="0" err="1">
                <a:solidFill>
                  <a:srgbClr val="3B3B3B"/>
                </a:solidFill>
                <a:effectLst/>
                <a:latin typeface="Consolas" panose="020B0609020204030204" pitchFamily="49" charset="0"/>
              </a:rPr>
              <a:t>Empno</a:t>
            </a:r>
            <a:r>
              <a:rPr lang="en-US" sz="1200" b="0" dirty="0">
                <a:solidFill>
                  <a:srgbClr val="3B3B3B"/>
                </a:solidFill>
                <a:effectLst/>
                <a:latin typeface="Consolas" panose="020B0609020204030204" pitchFamily="49" charset="0"/>
              </a:rPr>
              <a:t> not found</a:t>
            </a:r>
          </a:p>
          <a:p>
            <a:r>
              <a:rPr lang="en-US" sz="1200" b="0" dirty="0">
                <a:solidFill>
                  <a:srgbClr val="3B3B3B"/>
                </a:solidFill>
                <a:effectLst/>
                <a:latin typeface="Consolas" panose="020B0609020204030204" pitchFamily="49" charset="0"/>
              </a:rPr>
              <a:t>SEARCH MORE (Y) :n</a:t>
            </a:r>
          </a:p>
        </p:txBody>
      </p:sp>
      <p:sp>
        <p:nvSpPr>
          <p:cNvPr id="11" name="TextBox 10">
            <a:extLst>
              <a:ext uri="{FF2B5EF4-FFF2-40B4-BE49-F238E27FC236}">
                <a16:creationId xmlns:a16="http://schemas.microsoft.com/office/drawing/2014/main" id="{72398217-72F9-AACF-9EC1-A4FC84C15419}"/>
              </a:ext>
            </a:extLst>
          </p:cNvPr>
          <p:cNvSpPr txBox="1"/>
          <p:nvPr/>
        </p:nvSpPr>
        <p:spPr>
          <a:xfrm>
            <a:off x="369681" y="6204589"/>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1910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4777E-87B5-967B-9ED3-3DBED00A2C59}"/>
              </a:ext>
            </a:extLst>
          </p:cNvPr>
          <p:cNvSpPr/>
          <p:nvPr/>
        </p:nvSpPr>
        <p:spPr>
          <a:xfrm>
            <a:off x="267714" y="1655263"/>
            <a:ext cx="6310885" cy="7564938"/>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341501-75E6-54D7-994A-ABE50794C56F}"/>
              </a:ext>
            </a:extLst>
          </p:cNvPr>
          <p:cNvSpPr txBox="1"/>
          <p:nvPr/>
        </p:nvSpPr>
        <p:spPr>
          <a:xfrm>
            <a:off x="383540" y="855468"/>
            <a:ext cx="5988231" cy="523220"/>
          </a:xfrm>
          <a:prstGeom prst="rect">
            <a:avLst/>
          </a:prstGeom>
          <a:noFill/>
        </p:spPr>
        <p:txBody>
          <a:bodyPr wrap="square" rtlCol="0">
            <a:spAutoFit/>
          </a:bodyPr>
          <a:lstStyle/>
          <a:p>
            <a:r>
              <a:rPr lang="en-US" sz="1400" b="1" dirty="0">
                <a:solidFill>
                  <a:srgbClr val="000000"/>
                </a:solidFill>
                <a:latin typeface="Arial" panose="020B0604020202020204" pitchFamily="34" charset="0"/>
                <a:cs typeface="Arial" panose="020B0604020202020204" pitchFamily="34" charset="0"/>
              </a:rPr>
              <a:t>Program to connect with database and update the employee</a:t>
            </a:r>
          </a:p>
          <a:p>
            <a:r>
              <a:rPr lang="en-US" sz="1400" b="1" dirty="0">
                <a:solidFill>
                  <a:srgbClr val="000000"/>
                </a:solidFill>
                <a:latin typeface="Arial" panose="020B0604020202020204" pitchFamily="34" charset="0"/>
                <a:cs typeface="Arial" panose="020B0604020202020204" pitchFamily="34" charset="0"/>
              </a:rPr>
              <a:t>record of entered </a:t>
            </a:r>
            <a:r>
              <a:rPr lang="en-US" sz="1400" b="1" dirty="0" err="1">
                <a:solidFill>
                  <a:srgbClr val="000000"/>
                </a:solidFill>
                <a:latin typeface="Arial" panose="020B0604020202020204" pitchFamily="34" charset="0"/>
                <a:cs typeface="Arial" panose="020B0604020202020204" pitchFamily="34" charset="0"/>
              </a:rPr>
              <a:t>empno</a:t>
            </a:r>
            <a:r>
              <a:rPr lang="en-US" sz="1400" b="1" dirty="0">
                <a:solidFill>
                  <a:srgbClr val="000000"/>
                </a:solidFill>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F1E1F1F7-2C95-1549-3D94-7CBEC3E83607}"/>
              </a:ext>
            </a:extLst>
          </p:cNvPr>
          <p:cNvSpPr txBox="1"/>
          <p:nvPr/>
        </p:nvSpPr>
        <p:spPr>
          <a:xfrm>
            <a:off x="2666612" y="464566"/>
            <a:ext cx="1524776"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20</a:t>
            </a:r>
          </a:p>
        </p:txBody>
      </p:sp>
      <p:sp>
        <p:nvSpPr>
          <p:cNvPr id="10" name="TextBox 9">
            <a:extLst>
              <a:ext uri="{FF2B5EF4-FFF2-40B4-BE49-F238E27FC236}">
                <a16:creationId xmlns:a16="http://schemas.microsoft.com/office/drawing/2014/main" id="{96565BAE-D5F4-D3C0-C2CD-6EF37CE03674}"/>
              </a:ext>
            </a:extLst>
          </p:cNvPr>
          <p:cNvSpPr txBox="1"/>
          <p:nvPr/>
        </p:nvSpPr>
        <p:spPr>
          <a:xfrm>
            <a:off x="196178" y="1674834"/>
            <a:ext cx="6568689" cy="7848302"/>
          </a:xfrm>
          <a:prstGeom prst="rect">
            <a:avLst/>
          </a:prstGeom>
          <a:noFill/>
        </p:spPr>
        <p:txBody>
          <a:bodyPr wrap="square" rtlCol="0">
            <a:spAutoFit/>
          </a:bodyPr>
          <a:lstStyle/>
          <a:p>
            <a:r>
              <a:rPr lang="en-IN" sz="1200" b="0" dirty="0">
                <a:solidFill>
                  <a:srgbClr val="AF00DB"/>
                </a:solidFill>
                <a:effectLst/>
                <a:latin typeface="Consolas" panose="020B0609020204030204" pitchFamily="49" charset="0"/>
              </a:rPr>
              <a:t>import</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mysql.connector</a:t>
            </a:r>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as</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mycon</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con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mycon.connect</a:t>
            </a:r>
            <a:r>
              <a:rPr lang="en-IN" sz="1200" b="0" dirty="0">
                <a:solidFill>
                  <a:srgbClr val="3B3B3B"/>
                </a:solidFill>
                <a:effectLst/>
                <a:latin typeface="Consolas" panose="020B0609020204030204" pitchFamily="49" charset="0"/>
              </a:rPr>
              <a:t>(</a:t>
            </a:r>
            <a:r>
              <a:rPr lang="en-IN" sz="1200" b="0" dirty="0">
                <a:solidFill>
                  <a:srgbClr val="001080"/>
                </a:solidFill>
                <a:effectLst/>
                <a:latin typeface="Consolas" panose="020B0609020204030204" pitchFamily="49" charset="0"/>
              </a:rPr>
              <a:t>host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localhost'</a:t>
            </a:r>
            <a:r>
              <a:rPr lang="en-IN" sz="1200" b="0" dirty="0" err="1">
                <a:solidFill>
                  <a:srgbClr val="3B3B3B"/>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user</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admin"</a:t>
            </a:r>
            <a:r>
              <a:rPr lang="en-IN" sz="1200" b="0" dirty="0" err="1">
                <a:solidFill>
                  <a:srgbClr val="3B3B3B"/>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password</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root"</a:t>
            </a:r>
            <a:r>
              <a:rPr lang="en-IN" sz="1200" b="0" dirty="0" err="1">
                <a:solidFill>
                  <a:srgbClr val="3B3B3B"/>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database</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"company"</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cur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con.cursor</a:t>
            </a:r>
            <a:r>
              <a:rPr lang="en-IN" sz="1200" b="0" dirty="0">
                <a:solidFill>
                  <a:srgbClr val="3B3B3B"/>
                </a:solidFill>
                <a:effectLst/>
                <a:latin typeface="Consolas" panose="020B0609020204030204" pitchFamily="49" charset="0"/>
              </a:rPr>
              <a:t>()</a:t>
            </a:r>
          </a:p>
          <a:p>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098658"/>
                </a:solidFill>
                <a:effectLst/>
                <a:latin typeface="Consolas" panose="020B0609020204030204" pitchFamily="49" charset="0"/>
              </a:rPr>
              <a:t>40</a:t>
            </a:r>
            <a:r>
              <a:rPr lang="en-IN" sz="1200" b="0" dirty="0">
                <a:solidFill>
                  <a:srgbClr val="3B3B3B"/>
                </a:solidFill>
                <a:effectLst/>
                <a:latin typeface="Consolas" panose="020B0609020204030204" pitchFamily="49" charset="0"/>
              </a:rPr>
              <a:t>)</a:t>
            </a:r>
          </a:p>
          <a:p>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"EMPLOYEE UPDATION FORM"</a:t>
            </a:r>
            <a:r>
              <a:rPr lang="en-IN" sz="1200" b="0" dirty="0">
                <a:solidFill>
                  <a:srgbClr val="3B3B3B"/>
                </a:solidFill>
                <a:effectLst/>
                <a:latin typeface="Consolas" panose="020B0609020204030204" pitchFamily="49" charset="0"/>
              </a:rPr>
              <a:t>)</a:t>
            </a:r>
          </a:p>
          <a:p>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098658"/>
                </a:solidFill>
                <a:effectLst/>
                <a:latin typeface="Consolas" panose="020B0609020204030204" pitchFamily="49" charset="0"/>
              </a:rPr>
              <a:t>40</a:t>
            </a:r>
            <a:r>
              <a:rPr lang="en-IN" sz="1200" b="0" dirty="0">
                <a:solidFill>
                  <a:srgbClr val="3B3B3B"/>
                </a:solidFill>
                <a:effectLst/>
                <a:latin typeface="Consolas" panose="020B0609020204030204" pitchFamily="49" charset="0"/>
              </a:rPr>
              <a:t>)</a:t>
            </a:r>
          </a:p>
          <a:p>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EE0000"/>
                </a:solidFill>
                <a:effectLst/>
                <a:latin typeface="Consolas" panose="020B0609020204030204" pitchFamily="49" charset="0"/>
              </a:rPr>
              <a:t>\n\n</a:t>
            </a:r>
            <a:r>
              <a:rPr lang="en-IN" sz="1200" b="0" dirty="0">
                <a:solidFill>
                  <a:srgbClr val="A31515"/>
                </a:solidFill>
                <a:effectLst/>
                <a:latin typeface="Consolas" panose="020B0609020204030204" pitchFamily="49" charset="0"/>
              </a:rPr>
              <a:t>"</a:t>
            </a:r>
            <a:r>
              <a:rPr lang="en-IN" sz="1200" b="0" dirty="0">
                <a:solidFill>
                  <a:srgbClr val="3B3B3B"/>
                </a:solidFill>
                <a:effectLst/>
                <a:latin typeface="Consolas" panose="020B0609020204030204" pitchFamily="49" charset="0"/>
              </a:rPr>
              <a:t>)</a:t>
            </a:r>
          </a:p>
          <a:p>
            <a:r>
              <a:rPr lang="en-IN" sz="1200" b="0" dirty="0" err="1">
                <a:solidFill>
                  <a:srgbClr val="3B3B3B"/>
                </a:solidFill>
                <a:effectLst/>
                <a:latin typeface="Consolas" panose="020B0609020204030204" pitchFamily="49" charset="0"/>
              </a:rPr>
              <a:t>ans</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'y'</a:t>
            </a:r>
            <a:endParaRPr lang="en-IN" sz="1200" b="0" dirty="0">
              <a:solidFill>
                <a:srgbClr val="3B3B3B"/>
              </a:solidFill>
              <a:effectLst/>
              <a:latin typeface="Consolas" panose="020B0609020204030204" pitchFamily="49" charset="0"/>
            </a:endParaRPr>
          </a:p>
          <a:p>
            <a:r>
              <a:rPr lang="en-IN" sz="1200" b="0" dirty="0">
                <a:solidFill>
                  <a:srgbClr val="AF00DB"/>
                </a:solidFill>
                <a:effectLst/>
                <a:latin typeface="Consolas" panose="020B0609020204030204" pitchFamily="49" charset="0"/>
              </a:rPr>
              <a:t>while</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ans.lower</a:t>
            </a:r>
            <a:r>
              <a:rPr lang="en-IN" sz="1200" b="0" dirty="0">
                <a:solidFill>
                  <a:srgbClr val="3B3B3B"/>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'y'</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eno</a:t>
            </a:r>
            <a:r>
              <a:rPr lang="en-IN" sz="1200" b="0" dirty="0">
                <a:solidFill>
                  <a:srgbClr val="3B3B3B"/>
                </a:solidFill>
                <a:effectLst/>
                <a:latin typeface="Consolas" panose="020B0609020204030204" pitchFamily="49" charset="0"/>
              </a:rPr>
              <a: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int</a:t>
            </a:r>
            <a:r>
              <a:rPr lang="en-IN" sz="1200" b="0" dirty="0">
                <a:solidFill>
                  <a:srgbClr val="3B3B3B"/>
                </a:solidFill>
                <a:effectLst/>
                <a:latin typeface="Consolas" panose="020B0609020204030204" pitchFamily="49" charset="0"/>
              </a:rPr>
              <a:t>(</a:t>
            </a:r>
            <a:r>
              <a:rPr lang="en-IN" sz="1200" b="0" dirty="0">
                <a:solidFill>
                  <a:srgbClr val="795E26"/>
                </a:solidFill>
                <a:effectLst/>
                <a:latin typeface="Consolas" panose="020B0609020204030204" pitchFamily="49" charset="0"/>
              </a:rPr>
              <a:t>input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"ENTER EMPNO TO UPDATE :"</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query</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"select * from employee where </a:t>
            </a:r>
            <a:r>
              <a:rPr lang="en-IN" sz="1200" b="0" dirty="0" err="1">
                <a:solidFill>
                  <a:srgbClr val="A31515"/>
                </a:solidFill>
                <a:effectLst/>
                <a:latin typeface="Consolas" panose="020B0609020204030204" pitchFamily="49" charset="0"/>
              </a:rPr>
              <a:t>empno</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3B3B3B"/>
                </a:solidFill>
                <a:effectLst/>
                <a:latin typeface="Consolas" panose="020B0609020204030204" pitchFamily="49" charset="0"/>
              </a:rPr>
              <a:t>.format(</a:t>
            </a:r>
            <a:r>
              <a:rPr lang="en-IN" sz="1200" b="0" dirty="0" err="1">
                <a:solidFill>
                  <a:srgbClr val="3B3B3B"/>
                </a:solidFill>
                <a:effectLst/>
                <a:latin typeface="Consolas" panose="020B0609020204030204" pitchFamily="49" charset="0"/>
              </a:rPr>
              <a:t>eno</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cur.execute</a:t>
            </a:r>
            <a:r>
              <a:rPr lang="en-IN" sz="1200" b="0" dirty="0">
                <a:solidFill>
                  <a:srgbClr val="3B3B3B"/>
                </a:solidFill>
                <a:effectLst/>
                <a:latin typeface="Consolas" panose="020B0609020204030204" pitchFamily="49" charset="0"/>
              </a:rPr>
              <a:t>(query)</a:t>
            </a:r>
          </a:p>
          <a:p>
            <a:r>
              <a:rPr lang="en-IN" sz="1200" b="0" dirty="0">
                <a:solidFill>
                  <a:srgbClr val="3B3B3B"/>
                </a:solidFill>
                <a:effectLst/>
                <a:latin typeface="Consolas" panose="020B0609020204030204" pitchFamily="49" charset="0"/>
              </a:rPr>
              <a:t>    result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cur.fetchall</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if</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cur.rowcount</a:t>
            </a:r>
            <a:r>
              <a:rPr lang="en-IN" sz="1200" b="0" dirty="0">
                <a:solidFill>
                  <a:srgbClr val="000000"/>
                </a:solidFill>
                <a:effectLst/>
                <a:latin typeface="Consolas" panose="020B0609020204030204" pitchFamily="49" charset="0"/>
              </a:rPr>
              <a:t>==</a:t>
            </a:r>
            <a:r>
              <a:rPr lang="en-IN" sz="1200" b="0" dirty="0">
                <a:solidFill>
                  <a:srgbClr val="098658"/>
                </a:solidFill>
                <a:effectLst/>
                <a:latin typeface="Consolas" panose="020B0609020204030204" pitchFamily="49" charset="0"/>
              </a:rPr>
              <a:t>0</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"Sorry! </a:t>
            </a:r>
            <a:r>
              <a:rPr lang="en-IN" sz="1200" b="0" dirty="0" err="1">
                <a:solidFill>
                  <a:srgbClr val="A31515"/>
                </a:solidFill>
                <a:effectLst/>
                <a:latin typeface="Consolas" panose="020B0609020204030204" pitchFamily="49" charset="0"/>
              </a:rPr>
              <a:t>Empno</a:t>
            </a:r>
            <a:r>
              <a:rPr lang="en-IN" sz="1200" b="0" dirty="0">
                <a:solidFill>
                  <a:srgbClr val="A31515"/>
                </a:solidFill>
                <a:effectLst/>
                <a:latin typeface="Consolas" panose="020B0609020204030204" pitchFamily="49" charset="0"/>
              </a:rPr>
              <a:t> not found "</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else</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"EMPNO"</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%20s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"NAME"</a:t>
            </a:r>
            <a:r>
              <a:rPr lang="en-IN" sz="1200" b="0" dirty="0">
                <a:solidFill>
                  <a:srgbClr val="3B3B3B"/>
                </a:solidFill>
                <a:effectLst/>
                <a:latin typeface="Consolas" panose="020B0609020204030204" pitchFamily="49" charset="0"/>
              </a:rPr>
              <a:t>, </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%15s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"DEPARTMENT"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"SALARY"</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for</a:t>
            </a:r>
            <a:r>
              <a:rPr lang="en-IN" sz="1200" b="0" dirty="0">
                <a:solidFill>
                  <a:srgbClr val="3B3B3B"/>
                </a:solidFill>
                <a:effectLst/>
                <a:latin typeface="Consolas" panose="020B0609020204030204" pitchFamily="49" charset="0"/>
              </a:rPr>
              <a:t> row </a:t>
            </a:r>
            <a:r>
              <a:rPr lang="en-IN" sz="1200" b="0" dirty="0">
                <a:solidFill>
                  <a:srgbClr val="AF00DB"/>
                </a:solidFill>
                <a:effectLst/>
                <a:latin typeface="Consolas" panose="020B0609020204030204" pitchFamily="49" charset="0"/>
              </a:rPr>
              <a:t>in</a:t>
            </a:r>
            <a:r>
              <a:rPr lang="en-IN" sz="1200" b="0" dirty="0">
                <a:solidFill>
                  <a:srgbClr val="3B3B3B"/>
                </a:solidFill>
                <a:effectLst/>
                <a:latin typeface="Consolas" panose="020B0609020204030204" pitchFamily="49" charset="0"/>
              </a:rPr>
              <a:t> result:</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row[</a:t>
            </a:r>
            <a:r>
              <a:rPr lang="en-IN" sz="1200" b="0" dirty="0">
                <a:solidFill>
                  <a:srgbClr val="098658"/>
                </a:solidFill>
                <a:effectLst/>
                <a:latin typeface="Consolas" panose="020B0609020204030204" pitchFamily="49" charset="0"/>
              </a:rPr>
              <a:t>0</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%20s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row[</a:t>
            </a:r>
            <a:r>
              <a:rPr lang="en-IN" sz="1200" b="0" dirty="0">
                <a:solidFill>
                  <a:srgbClr val="098658"/>
                </a:solidFill>
                <a:effectLst/>
                <a:latin typeface="Consolas" panose="020B0609020204030204" pitchFamily="49" charset="0"/>
              </a:rPr>
              <a:t>1</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%15s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row[</a:t>
            </a:r>
            <a:r>
              <a:rPr lang="en-IN" sz="1200" b="0" dirty="0">
                <a:solidFill>
                  <a:srgbClr val="098658"/>
                </a:solidFill>
                <a:effectLst/>
                <a:latin typeface="Consolas" panose="020B0609020204030204" pitchFamily="49" charset="0"/>
              </a:rPr>
              <a:t>2</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row[</a:t>
            </a:r>
            <a:r>
              <a:rPr lang="en-IN" sz="1200" b="0" dirty="0">
                <a:solidFill>
                  <a:srgbClr val="098658"/>
                </a:solidFill>
                <a:effectLst/>
                <a:latin typeface="Consolas" panose="020B0609020204030204" pitchFamily="49" charset="0"/>
              </a:rPr>
              <a:t>3</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choice</a:t>
            </a:r>
            <a:r>
              <a:rPr lang="en-IN" sz="1200" b="0" dirty="0">
                <a:solidFill>
                  <a:srgbClr val="000000"/>
                </a:solidFill>
                <a:effectLst/>
                <a:latin typeface="Consolas" panose="020B0609020204030204" pitchFamily="49" charset="0"/>
              </a:rPr>
              <a:t>=</a:t>
            </a:r>
            <a:r>
              <a:rPr lang="en-IN" sz="1200" b="0" dirty="0">
                <a:solidFill>
                  <a:srgbClr val="795E26"/>
                </a:solidFill>
                <a:effectLst/>
                <a:latin typeface="Consolas" panose="020B0609020204030204" pitchFamily="49" charset="0"/>
              </a:rPr>
              <a:t>input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EE0000"/>
                </a:solidFill>
                <a:effectLst/>
                <a:latin typeface="Consolas" panose="020B0609020204030204" pitchFamily="49" charset="0"/>
              </a:rPr>
              <a:t>\n</a:t>
            </a:r>
            <a:r>
              <a:rPr lang="en-IN" sz="1200" b="0" dirty="0">
                <a:solidFill>
                  <a:srgbClr val="A31515"/>
                </a:solidFill>
                <a:effectLst/>
                <a:latin typeface="Consolas" panose="020B0609020204030204" pitchFamily="49" charset="0"/>
              </a:rPr>
              <a:t>## ARE YOUR SURE TO UPDATE ? (Y) :"</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if</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choice.lower</a:t>
            </a:r>
            <a:r>
              <a:rPr lang="en-IN" sz="1200" b="0" dirty="0">
                <a:solidFill>
                  <a:srgbClr val="3B3B3B"/>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'y'</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 YOU CAN UPDATE ONLY DEPT AND SALARY =="</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 FOR EMPNO AND NAME CONTACT ADMIN =="</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d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input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"ENTER NEW DEPARTMENT"</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if</a:t>
            </a:r>
            <a:r>
              <a:rPr lang="en-IN" sz="1200" b="0" dirty="0">
                <a:solidFill>
                  <a:srgbClr val="3B3B3B"/>
                </a:solidFill>
                <a:effectLst/>
                <a:latin typeface="Consolas" panose="020B0609020204030204" pitchFamily="49" charset="0"/>
              </a:rPr>
              <a:t> d</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d</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row[</a:t>
            </a:r>
            <a:r>
              <a:rPr lang="en-IN" sz="1200" b="0" dirty="0">
                <a:solidFill>
                  <a:srgbClr val="098658"/>
                </a:solidFill>
                <a:effectLst/>
                <a:latin typeface="Consolas" panose="020B0609020204030204" pitchFamily="49" charset="0"/>
              </a:rPr>
              <a:t>2</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try</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s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int</a:t>
            </a:r>
            <a:r>
              <a:rPr lang="en-IN" sz="1200" b="0" dirty="0">
                <a:solidFill>
                  <a:srgbClr val="3B3B3B"/>
                </a:solidFill>
                <a:effectLst/>
                <a:latin typeface="Consolas" panose="020B0609020204030204" pitchFamily="49" charset="0"/>
              </a:rPr>
              <a:t>(</a:t>
            </a:r>
            <a:r>
              <a:rPr lang="en-IN" sz="1200" b="0" dirty="0">
                <a:solidFill>
                  <a:srgbClr val="795E26"/>
                </a:solidFill>
                <a:effectLst/>
                <a:latin typeface="Consolas" panose="020B0609020204030204" pitchFamily="49" charset="0"/>
              </a:rPr>
              <a:t>input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"ENTER NEW SALARY,(LEAVE BLANK IF NOTWANT TO CHANGE ) "</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except</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s</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row[</a:t>
            </a:r>
            <a:r>
              <a:rPr lang="en-IN" sz="1200" b="0" dirty="0">
                <a:solidFill>
                  <a:srgbClr val="098658"/>
                </a:solidFill>
                <a:effectLst/>
                <a:latin typeface="Consolas" panose="020B0609020204030204" pitchFamily="49" charset="0"/>
              </a:rPr>
              <a:t>3</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query</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"update employee set dept='</a:t>
            </a:r>
            <a:r>
              <a:rPr lang="en-IN" sz="1200" b="0" dirty="0">
                <a:solidFill>
                  <a:srgbClr val="0000FF"/>
                </a:solidFill>
                <a:effectLst/>
                <a:latin typeface="Consolas" panose="020B0609020204030204" pitchFamily="49" charset="0"/>
              </a:rPr>
              <a:t>{}</a:t>
            </a:r>
            <a:r>
              <a:rPr lang="en-IN" sz="1200" b="0" dirty="0">
                <a:solidFill>
                  <a:srgbClr val="A31515"/>
                </a:solidFill>
                <a:effectLst/>
                <a:latin typeface="Consolas" panose="020B0609020204030204" pitchFamily="49" charset="0"/>
              </a:rPr>
              <a:t>',salary=</a:t>
            </a:r>
            <a:r>
              <a:rPr lang="en-IN" sz="1200" b="0" dirty="0">
                <a:solidFill>
                  <a:srgbClr val="0000FF"/>
                </a:solidFill>
                <a:effectLst/>
                <a:latin typeface="Consolas" panose="020B0609020204030204" pitchFamily="49" charset="0"/>
              </a:rPr>
              <a:t>{}</a:t>
            </a:r>
            <a:r>
              <a:rPr lang="en-IN" sz="1200" b="0" dirty="0">
                <a:solidFill>
                  <a:srgbClr val="A31515"/>
                </a:solidFill>
                <a:effectLst/>
                <a:latin typeface="Consolas" panose="020B0609020204030204" pitchFamily="49" charset="0"/>
              </a:rPr>
              <a:t> where </a:t>
            </a:r>
            <a:r>
              <a:rPr lang="en-IN" sz="1200" b="0" dirty="0" err="1">
                <a:solidFill>
                  <a:srgbClr val="A31515"/>
                </a:solidFill>
                <a:effectLst/>
                <a:latin typeface="Consolas" panose="020B0609020204030204" pitchFamily="49" charset="0"/>
              </a:rPr>
              <a:t>empno</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3B3B3B"/>
                </a:solidFill>
                <a:effectLst/>
                <a:latin typeface="Consolas" panose="020B0609020204030204" pitchFamily="49" charset="0"/>
              </a:rPr>
              <a:t>.format(</a:t>
            </a:r>
            <a:r>
              <a:rPr lang="en-IN" sz="1200" b="0" dirty="0" err="1">
                <a:solidFill>
                  <a:srgbClr val="3B3B3B"/>
                </a:solidFill>
                <a:effectLst/>
                <a:latin typeface="Consolas" panose="020B0609020204030204" pitchFamily="49" charset="0"/>
              </a:rPr>
              <a:t>d,s,eno</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cur.execute</a:t>
            </a:r>
            <a:r>
              <a:rPr lang="en-IN" sz="1200" b="0" dirty="0">
                <a:solidFill>
                  <a:srgbClr val="3B3B3B"/>
                </a:solidFill>
                <a:effectLst/>
                <a:latin typeface="Consolas" panose="020B0609020204030204" pitchFamily="49" charset="0"/>
              </a:rPr>
              <a:t>(query)</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con.commit</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 RECORD UPDATED ## "</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ans</a:t>
            </a:r>
            <a:r>
              <a:rPr lang="en-IN" sz="1200" b="0" dirty="0">
                <a:solidFill>
                  <a:srgbClr val="000000"/>
                </a:solidFill>
                <a:effectLst/>
                <a:latin typeface="Consolas" panose="020B0609020204030204" pitchFamily="49" charset="0"/>
              </a:rPr>
              <a:t>=</a:t>
            </a:r>
            <a:r>
              <a:rPr lang="en-IN" sz="1200" b="0" dirty="0">
                <a:solidFill>
                  <a:srgbClr val="795E26"/>
                </a:solidFill>
                <a:effectLst/>
                <a:latin typeface="Consolas" panose="020B0609020204030204" pitchFamily="49" charset="0"/>
              </a:rPr>
              <a:t>input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"UPDATE MORE (Y) :"</a:t>
            </a:r>
            <a:r>
              <a:rPr lang="en-IN" sz="1200" b="0" dirty="0">
                <a:solidFill>
                  <a:srgbClr val="3B3B3B"/>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3B504D02-B8B7-F410-D12B-DC482955304A}"/>
              </a:ext>
            </a:extLst>
          </p:cNvPr>
          <p:cNvSpPr txBox="1"/>
          <p:nvPr/>
        </p:nvSpPr>
        <p:spPr>
          <a:xfrm>
            <a:off x="345440" y="1383796"/>
            <a:ext cx="171914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Code</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6" name="Slide Number Placeholder 1">
            <a:extLst>
              <a:ext uri="{FF2B5EF4-FFF2-40B4-BE49-F238E27FC236}">
                <a16:creationId xmlns:a16="http://schemas.microsoft.com/office/drawing/2014/main" id="{75A7488A-F278-F564-1CAE-44564A93AEE5}"/>
              </a:ext>
            </a:extLst>
          </p:cNvPr>
          <p:cNvSpPr>
            <a:spLocks noGrp="1"/>
          </p:cNvSpPr>
          <p:nvPr>
            <p:ph type="sldNum" sz="quarter" idx="4"/>
          </p:nvPr>
        </p:nvSpPr>
        <p:spPr>
          <a:xfrm>
            <a:off x="4843463" y="9181397"/>
            <a:ext cx="1543050" cy="527403"/>
          </a:xfrm>
        </p:spPr>
        <p:txBody>
          <a:bodyPr/>
          <a:lstStyle/>
          <a:p>
            <a:r>
              <a:rPr lang="en-IN" dirty="0">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26</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3717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p:txBody>
          <a:bodyPr/>
          <a:lstStyle/>
          <a:p>
            <a:r>
              <a:rPr lang="en-IN" dirty="0">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27</a:t>
            </a:fld>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041441" y="464566"/>
            <a:ext cx="2775119"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20 (…continued)</a:t>
            </a:r>
          </a:p>
        </p:txBody>
      </p:sp>
      <p:sp>
        <p:nvSpPr>
          <p:cNvPr id="5" name="Rectangle 4">
            <a:extLst>
              <a:ext uri="{FF2B5EF4-FFF2-40B4-BE49-F238E27FC236}">
                <a16:creationId xmlns:a16="http://schemas.microsoft.com/office/drawing/2014/main" id="{62BA2FB7-6EC7-236B-DCD4-ACDA07A15819}"/>
              </a:ext>
            </a:extLst>
          </p:cNvPr>
          <p:cNvSpPr/>
          <p:nvPr/>
        </p:nvSpPr>
        <p:spPr>
          <a:xfrm>
            <a:off x="383540" y="1063954"/>
            <a:ext cx="6068060" cy="7216446"/>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B504D02-B8B7-F410-D12B-DC482955304A}"/>
              </a:ext>
            </a:extLst>
          </p:cNvPr>
          <p:cNvSpPr txBox="1"/>
          <p:nvPr/>
        </p:nvSpPr>
        <p:spPr>
          <a:xfrm>
            <a:off x="383540" y="702434"/>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CB6AD6F-C32D-0F67-CE44-E481C58D9B90}"/>
              </a:ext>
            </a:extLst>
          </p:cNvPr>
          <p:cNvSpPr txBox="1"/>
          <p:nvPr/>
        </p:nvSpPr>
        <p:spPr>
          <a:xfrm>
            <a:off x="578922" y="1100328"/>
            <a:ext cx="5053781" cy="7201972"/>
          </a:xfrm>
          <a:prstGeom prst="rect">
            <a:avLst/>
          </a:prstGeom>
          <a:noFill/>
        </p:spPr>
        <p:txBody>
          <a:bodyPr wrap="square">
            <a:spAutoFit/>
          </a:bodyPr>
          <a:lstStyle/>
          <a:p>
            <a:r>
              <a:rPr lang="en-US" sz="1100" b="0" i="0" dirty="0">
                <a:solidFill>
                  <a:srgbClr val="333333"/>
                </a:solidFill>
                <a:effectLst/>
                <a:latin typeface="Consolas" panose="020B0609020204030204" pitchFamily="49" charset="0"/>
                <a:cs typeface="Arial" panose="020B0604020202020204" pitchFamily="34" charset="0"/>
              </a:rPr>
              <a:t>OUTPUT</a:t>
            </a:r>
          </a:p>
          <a:p>
            <a:r>
              <a:rPr lang="en-US" sz="1100" b="0" i="0" dirty="0">
                <a:solidFill>
                  <a:srgbClr val="333333"/>
                </a:solidFill>
                <a:effectLst/>
                <a:latin typeface="Consolas" panose="020B0609020204030204" pitchFamily="49" charset="0"/>
                <a:cs typeface="Arial" panose="020B0604020202020204" pitchFamily="34" charset="0"/>
              </a:rPr>
              <a:t>########################################</a:t>
            </a:r>
          </a:p>
          <a:p>
            <a:r>
              <a:rPr lang="en-US" sz="1100" b="0" i="0" dirty="0">
                <a:solidFill>
                  <a:srgbClr val="333333"/>
                </a:solidFill>
                <a:effectLst/>
                <a:latin typeface="Consolas" panose="020B0609020204030204" pitchFamily="49" charset="0"/>
                <a:cs typeface="Arial" panose="020B0604020202020204" pitchFamily="34" charset="0"/>
              </a:rPr>
              <a:t>EMPLOYEE UPDATION FORM</a:t>
            </a:r>
          </a:p>
          <a:p>
            <a:r>
              <a:rPr lang="en-US" sz="1100" b="0" i="0" dirty="0">
                <a:solidFill>
                  <a:srgbClr val="333333"/>
                </a:solidFill>
                <a:effectLst/>
                <a:latin typeface="Consolas" panose="020B0609020204030204" pitchFamily="49" charset="0"/>
                <a:cs typeface="Arial" panose="020B0604020202020204" pitchFamily="34" charset="0"/>
              </a:rPr>
              <a:t>########################################</a:t>
            </a:r>
          </a:p>
          <a:p>
            <a:r>
              <a:rPr lang="en-US" sz="1100" b="0" i="0" dirty="0">
                <a:solidFill>
                  <a:srgbClr val="333333"/>
                </a:solidFill>
                <a:effectLst/>
                <a:latin typeface="Consolas" panose="020B0609020204030204" pitchFamily="49" charset="0"/>
                <a:cs typeface="Arial" panose="020B0604020202020204" pitchFamily="34" charset="0"/>
              </a:rPr>
              <a:t>ENTER EMPNO TO UPDATE :2</a:t>
            </a:r>
          </a:p>
          <a:p>
            <a:r>
              <a:rPr lang="en-US" sz="1100" b="0" i="0" dirty="0">
                <a:solidFill>
                  <a:srgbClr val="333333"/>
                </a:solidFill>
                <a:effectLst/>
                <a:latin typeface="Consolas" panose="020B0609020204030204" pitchFamily="49" charset="0"/>
                <a:cs typeface="Arial" panose="020B0604020202020204" pitchFamily="34" charset="0"/>
              </a:rPr>
              <a:t>EMPNO   NAME    DEPARTMENT  SALARY</a:t>
            </a:r>
          </a:p>
          <a:p>
            <a:r>
              <a:rPr lang="en-US" sz="1100" b="0" i="0" dirty="0">
                <a:solidFill>
                  <a:srgbClr val="333333"/>
                </a:solidFill>
                <a:effectLst/>
                <a:latin typeface="Consolas" panose="020B0609020204030204" pitchFamily="49" charset="0"/>
                <a:cs typeface="Arial" panose="020B0604020202020204" pitchFamily="34" charset="0"/>
              </a:rPr>
              <a:t>2       Kunsh   IT          90000</a:t>
            </a:r>
          </a:p>
          <a:p>
            <a:r>
              <a:rPr lang="en-US" sz="1100" b="0" i="0" dirty="0">
                <a:solidFill>
                  <a:srgbClr val="333333"/>
                </a:solidFill>
                <a:effectLst/>
                <a:latin typeface="Consolas" panose="020B0609020204030204" pitchFamily="49" charset="0"/>
                <a:cs typeface="Arial" panose="020B0604020202020204" pitchFamily="34" charset="0"/>
              </a:rPr>
              <a:t>## ARE YOUR SURE TO UPDATE ? (Y) :y</a:t>
            </a:r>
          </a:p>
          <a:p>
            <a:r>
              <a:rPr lang="en-US" sz="1100" b="0" i="0" dirty="0">
                <a:solidFill>
                  <a:srgbClr val="333333"/>
                </a:solidFill>
                <a:effectLst/>
                <a:latin typeface="Consolas" panose="020B0609020204030204" pitchFamily="49" charset="0"/>
                <a:cs typeface="Arial" panose="020B0604020202020204" pitchFamily="34" charset="0"/>
              </a:rPr>
              <a:t>== YOU CAN UPDATE ONLY DEPT AND SALARY ==</a:t>
            </a:r>
          </a:p>
          <a:p>
            <a:r>
              <a:rPr lang="en-US" sz="1100" b="0" i="0" dirty="0">
                <a:solidFill>
                  <a:srgbClr val="333333"/>
                </a:solidFill>
                <a:effectLst/>
                <a:latin typeface="Consolas" panose="020B0609020204030204" pitchFamily="49" charset="0"/>
                <a:cs typeface="Arial" panose="020B0604020202020204" pitchFamily="34" charset="0"/>
              </a:rPr>
              <a:t>== FOR EMPNO AND NAME CONTACT ADMIN ==</a:t>
            </a:r>
          </a:p>
          <a:p>
            <a:r>
              <a:rPr lang="en-US" sz="1100" b="0" i="0" dirty="0">
                <a:solidFill>
                  <a:srgbClr val="333333"/>
                </a:solidFill>
                <a:effectLst/>
                <a:latin typeface="Consolas" panose="020B0609020204030204" pitchFamily="49" charset="0"/>
                <a:cs typeface="Arial" panose="020B0604020202020204" pitchFamily="34" charset="0"/>
              </a:rPr>
              <a:t>ENTER NEW DEPARTMENT</a:t>
            </a:r>
          </a:p>
          <a:p>
            <a:r>
              <a:rPr lang="en-US" sz="1100" b="0" i="0" dirty="0">
                <a:solidFill>
                  <a:srgbClr val="333333"/>
                </a:solidFill>
                <a:effectLst/>
                <a:latin typeface="Consolas" panose="020B0609020204030204" pitchFamily="49" charset="0"/>
                <a:cs typeface="Arial" panose="020B0604020202020204" pitchFamily="34" charset="0"/>
              </a:rPr>
              <a:t>ENTER NEW SALARY</a:t>
            </a:r>
          </a:p>
          <a:p>
            <a:r>
              <a:rPr lang="en-US" sz="1100" b="0" i="0" dirty="0">
                <a:solidFill>
                  <a:srgbClr val="333333"/>
                </a:solidFill>
                <a:effectLst/>
                <a:latin typeface="Consolas" panose="020B0609020204030204" pitchFamily="49" charset="0"/>
                <a:cs typeface="Arial" panose="020B0604020202020204" pitchFamily="34" charset="0"/>
              </a:rPr>
              <a:t>## RECORD UPDATED ##</a:t>
            </a:r>
          </a:p>
          <a:p>
            <a:r>
              <a:rPr lang="en-US" sz="1100" b="0" i="0" dirty="0">
                <a:solidFill>
                  <a:srgbClr val="333333"/>
                </a:solidFill>
                <a:effectLst/>
                <a:latin typeface="Consolas" panose="020B0609020204030204" pitchFamily="49" charset="0"/>
                <a:cs typeface="Arial" panose="020B0604020202020204" pitchFamily="34" charset="0"/>
              </a:rPr>
              <a:t>UPDATE MORE (Y) :y</a:t>
            </a:r>
          </a:p>
          <a:p>
            <a:endParaRPr lang="en-US" sz="1100" b="0" i="0" dirty="0">
              <a:solidFill>
                <a:srgbClr val="333333"/>
              </a:solidFill>
              <a:effectLst/>
              <a:latin typeface="Consolas" panose="020B0609020204030204" pitchFamily="49" charset="0"/>
              <a:cs typeface="Arial" panose="020B0604020202020204" pitchFamily="34" charset="0"/>
            </a:endParaRPr>
          </a:p>
          <a:p>
            <a:r>
              <a:rPr lang="en-US" sz="1100" b="0" i="0" dirty="0">
                <a:solidFill>
                  <a:srgbClr val="333333"/>
                </a:solidFill>
                <a:effectLst/>
                <a:latin typeface="Consolas" panose="020B0609020204030204" pitchFamily="49" charset="0"/>
                <a:cs typeface="Arial" panose="020B0604020202020204" pitchFamily="34" charset="0"/>
              </a:rPr>
              <a:t>ENTER EMPNO TO UPDATE :2</a:t>
            </a:r>
          </a:p>
          <a:p>
            <a:r>
              <a:rPr lang="en-US" sz="1100" b="0" i="0" dirty="0">
                <a:solidFill>
                  <a:srgbClr val="333333"/>
                </a:solidFill>
                <a:effectLst/>
                <a:latin typeface="Consolas" panose="020B0609020204030204" pitchFamily="49" charset="0"/>
                <a:cs typeface="Arial" panose="020B0604020202020204" pitchFamily="34" charset="0"/>
              </a:rPr>
              <a:t>EMPNO   NAME    DEPARTMENT  SALARY</a:t>
            </a:r>
          </a:p>
          <a:p>
            <a:r>
              <a:rPr lang="en-US" sz="1100" b="0" i="0" dirty="0">
                <a:solidFill>
                  <a:srgbClr val="333333"/>
                </a:solidFill>
                <a:effectLst/>
                <a:latin typeface="Consolas" panose="020B0609020204030204" pitchFamily="49" charset="0"/>
                <a:cs typeface="Arial" panose="020B0604020202020204" pitchFamily="34" charset="0"/>
              </a:rPr>
              <a:t>2       Kunsh   IT          90000</a:t>
            </a:r>
          </a:p>
          <a:p>
            <a:r>
              <a:rPr lang="en-US" sz="1100" b="0" i="0" dirty="0">
                <a:solidFill>
                  <a:srgbClr val="333333"/>
                </a:solidFill>
                <a:effectLst/>
                <a:latin typeface="Consolas" panose="020B0609020204030204" pitchFamily="49" charset="0"/>
                <a:cs typeface="Arial" panose="020B0604020202020204" pitchFamily="34" charset="0"/>
              </a:rPr>
              <a:t>## ARE YOUR SURE TO UPDATE ? (Y) :y</a:t>
            </a:r>
          </a:p>
          <a:p>
            <a:r>
              <a:rPr lang="en-US" sz="1100" b="0" i="0" dirty="0">
                <a:solidFill>
                  <a:srgbClr val="333333"/>
                </a:solidFill>
                <a:effectLst/>
                <a:latin typeface="Consolas" panose="020B0609020204030204" pitchFamily="49" charset="0"/>
                <a:cs typeface="Arial" panose="020B0604020202020204" pitchFamily="34" charset="0"/>
              </a:rPr>
              <a:t>== YOU CAN UPDATE ONLY DEPT AND SALARY ==</a:t>
            </a:r>
          </a:p>
          <a:p>
            <a:r>
              <a:rPr lang="en-US" sz="1100" b="0" i="0" dirty="0">
                <a:solidFill>
                  <a:srgbClr val="333333"/>
                </a:solidFill>
                <a:effectLst/>
                <a:latin typeface="Consolas" panose="020B0609020204030204" pitchFamily="49" charset="0"/>
                <a:cs typeface="Arial" panose="020B0604020202020204" pitchFamily="34" charset="0"/>
              </a:rPr>
              <a:t>== FOR EMPNO AND NAME CONTACT ADMIN ==</a:t>
            </a:r>
          </a:p>
          <a:p>
            <a:r>
              <a:rPr lang="en-US" sz="1100" b="0" i="0" dirty="0">
                <a:solidFill>
                  <a:srgbClr val="333333"/>
                </a:solidFill>
                <a:effectLst/>
                <a:latin typeface="Consolas" panose="020B0609020204030204" pitchFamily="49" charset="0"/>
                <a:cs typeface="Arial" panose="020B0604020202020204" pitchFamily="34" charset="0"/>
              </a:rPr>
              <a:t>ENTER NEW DEPARTMENTSALES</a:t>
            </a:r>
          </a:p>
          <a:p>
            <a:r>
              <a:rPr lang="en-US" sz="1100" b="0" i="0" dirty="0">
                <a:solidFill>
                  <a:srgbClr val="333333"/>
                </a:solidFill>
                <a:effectLst/>
                <a:latin typeface="Consolas" panose="020B0609020204030204" pitchFamily="49" charset="0"/>
                <a:cs typeface="Arial" panose="020B0604020202020204" pitchFamily="34" charset="0"/>
              </a:rPr>
              <a:t>ENTER NEW SALARY</a:t>
            </a:r>
          </a:p>
          <a:p>
            <a:r>
              <a:rPr lang="en-US" sz="1100" b="0" i="0" dirty="0">
                <a:solidFill>
                  <a:srgbClr val="333333"/>
                </a:solidFill>
                <a:effectLst/>
                <a:latin typeface="Consolas" panose="020B0609020204030204" pitchFamily="49" charset="0"/>
                <a:cs typeface="Arial" panose="020B0604020202020204" pitchFamily="34" charset="0"/>
              </a:rPr>
              <a:t>## RECORD UPDATED ##</a:t>
            </a:r>
          </a:p>
          <a:p>
            <a:r>
              <a:rPr lang="en-US" sz="1100" b="0" i="0" dirty="0">
                <a:solidFill>
                  <a:srgbClr val="333333"/>
                </a:solidFill>
                <a:effectLst/>
                <a:latin typeface="Consolas" panose="020B0609020204030204" pitchFamily="49" charset="0"/>
                <a:cs typeface="Arial" panose="020B0604020202020204" pitchFamily="34" charset="0"/>
              </a:rPr>
              <a:t>UPDATE MORE (Y) :Y</a:t>
            </a:r>
          </a:p>
          <a:p>
            <a:endParaRPr lang="en-US" sz="1100" b="0" i="0" dirty="0">
              <a:solidFill>
                <a:srgbClr val="333333"/>
              </a:solidFill>
              <a:effectLst/>
              <a:latin typeface="Consolas" panose="020B0609020204030204" pitchFamily="49" charset="0"/>
              <a:cs typeface="Arial" panose="020B0604020202020204" pitchFamily="34" charset="0"/>
            </a:endParaRPr>
          </a:p>
          <a:p>
            <a:r>
              <a:rPr lang="en-US" sz="1100" b="0" i="0" dirty="0">
                <a:solidFill>
                  <a:srgbClr val="333333"/>
                </a:solidFill>
                <a:effectLst/>
                <a:latin typeface="Consolas" panose="020B0609020204030204" pitchFamily="49" charset="0"/>
                <a:cs typeface="Arial" panose="020B0604020202020204" pitchFamily="34" charset="0"/>
              </a:rPr>
              <a:t>ENTER EMPNO TO UPDATE :2</a:t>
            </a:r>
          </a:p>
          <a:p>
            <a:r>
              <a:rPr lang="en-US" sz="1100" b="0" i="0" dirty="0">
                <a:solidFill>
                  <a:srgbClr val="333333"/>
                </a:solidFill>
                <a:effectLst/>
                <a:latin typeface="Consolas" panose="020B0609020204030204" pitchFamily="49" charset="0"/>
                <a:cs typeface="Arial" panose="020B0604020202020204" pitchFamily="34" charset="0"/>
              </a:rPr>
              <a:t>EMPNO   NAME    DEPARTMENT  SALARY</a:t>
            </a:r>
          </a:p>
          <a:p>
            <a:r>
              <a:rPr lang="en-US" sz="1100" b="0" i="0" dirty="0">
                <a:solidFill>
                  <a:srgbClr val="333333"/>
                </a:solidFill>
                <a:effectLst/>
                <a:latin typeface="Consolas" panose="020B0609020204030204" pitchFamily="49" charset="0"/>
                <a:cs typeface="Arial" panose="020B0604020202020204" pitchFamily="34" charset="0"/>
              </a:rPr>
              <a:t>2       Kunsh   SALES       90000</a:t>
            </a:r>
          </a:p>
          <a:p>
            <a:r>
              <a:rPr lang="en-US" sz="1100" b="0" i="0" dirty="0">
                <a:solidFill>
                  <a:srgbClr val="333333"/>
                </a:solidFill>
                <a:effectLst/>
                <a:latin typeface="Consolas" panose="020B0609020204030204" pitchFamily="49" charset="0"/>
                <a:cs typeface="Arial" panose="020B0604020202020204" pitchFamily="34" charset="0"/>
              </a:rPr>
              <a:t>## ARE YOUR SURE TO UPDATE ? (Y) :Y</a:t>
            </a:r>
          </a:p>
          <a:p>
            <a:r>
              <a:rPr lang="en-US" sz="1100" b="0" i="0" dirty="0">
                <a:solidFill>
                  <a:srgbClr val="333333"/>
                </a:solidFill>
                <a:effectLst/>
                <a:latin typeface="Consolas" panose="020B0609020204030204" pitchFamily="49" charset="0"/>
                <a:cs typeface="Arial" panose="020B0604020202020204" pitchFamily="34" charset="0"/>
              </a:rPr>
              <a:t>== YOU CAN UPDATE ONLY DEPT AND SALARY ==</a:t>
            </a:r>
          </a:p>
          <a:p>
            <a:r>
              <a:rPr lang="en-US" sz="1100" b="0" i="0" dirty="0">
                <a:solidFill>
                  <a:srgbClr val="333333"/>
                </a:solidFill>
                <a:effectLst/>
                <a:latin typeface="Consolas" panose="020B0609020204030204" pitchFamily="49" charset="0"/>
                <a:cs typeface="Arial" panose="020B0604020202020204" pitchFamily="34" charset="0"/>
              </a:rPr>
              <a:t>== FOR EMPNO AND NAME CONTACT ADMIN ==</a:t>
            </a:r>
          </a:p>
          <a:p>
            <a:r>
              <a:rPr lang="en-US" sz="1100" b="0" i="0" dirty="0">
                <a:solidFill>
                  <a:srgbClr val="333333"/>
                </a:solidFill>
                <a:effectLst/>
                <a:latin typeface="Consolas" panose="020B0609020204030204" pitchFamily="49" charset="0"/>
                <a:cs typeface="Arial" panose="020B0604020202020204" pitchFamily="34" charset="0"/>
              </a:rPr>
              <a:t>ENTER NEW DEPARTMENT</a:t>
            </a:r>
          </a:p>
          <a:p>
            <a:r>
              <a:rPr lang="en-US" sz="1100" b="0" i="0" dirty="0">
                <a:solidFill>
                  <a:srgbClr val="333333"/>
                </a:solidFill>
                <a:effectLst/>
                <a:latin typeface="Consolas" panose="020B0609020204030204" pitchFamily="49" charset="0"/>
                <a:cs typeface="Arial" panose="020B0604020202020204" pitchFamily="34" charset="0"/>
              </a:rPr>
              <a:t>ENTER NEW SALARY 91000</a:t>
            </a:r>
          </a:p>
          <a:p>
            <a:r>
              <a:rPr lang="en-US" sz="1100" b="0" i="0" dirty="0">
                <a:solidFill>
                  <a:srgbClr val="333333"/>
                </a:solidFill>
                <a:effectLst/>
                <a:latin typeface="Consolas" panose="020B0609020204030204" pitchFamily="49" charset="0"/>
                <a:cs typeface="Arial" panose="020B0604020202020204" pitchFamily="34" charset="0"/>
              </a:rPr>
              <a:t>## RECORD UPDATED ##</a:t>
            </a:r>
          </a:p>
          <a:p>
            <a:r>
              <a:rPr lang="en-US" sz="1100" b="0" i="0" dirty="0">
                <a:solidFill>
                  <a:srgbClr val="333333"/>
                </a:solidFill>
                <a:effectLst/>
                <a:latin typeface="Consolas" panose="020B0609020204030204" pitchFamily="49" charset="0"/>
                <a:cs typeface="Arial" panose="020B0604020202020204" pitchFamily="34" charset="0"/>
              </a:rPr>
              <a:t>UPDATE MORE (Y) :Y</a:t>
            </a:r>
          </a:p>
          <a:p>
            <a:endParaRPr lang="en-US" sz="1100" b="0" i="0" dirty="0">
              <a:solidFill>
                <a:srgbClr val="333333"/>
              </a:solidFill>
              <a:effectLst/>
              <a:latin typeface="Consolas" panose="020B0609020204030204" pitchFamily="49" charset="0"/>
              <a:cs typeface="Arial" panose="020B0604020202020204" pitchFamily="34" charset="0"/>
            </a:endParaRPr>
          </a:p>
          <a:p>
            <a:r>
              <a:rPr lang="en-US" sz="1100" b="0" i="0" dirty="0">
                <a:solidFill>
                  <a:srgbClr val="333333"/>
                </a:solidFill>
                <a:effectLst/>
                <a:latin typeface="Consolas" panose="020B0609020204030204" pitchFamily="49" charset="0"/>
                <a:cs typeface="Arial" panose="020B0604020202020204" pitchFamily="34" charset="0"/>
              </a:rPr>
              <a:t>ENTER EMPNO TO UPDATE :2</a:t>
            </a:r>
          </a:p>
          <a:p>
            <a:r>
              <a:rPr lang="en-US" sz="1100" b="0" i="0" dirty="0">
                <a:solidFill>
                  <a:srgbClr val="333333"/>
                </a:solidFill>
                <a:effectLst/>
                <a:latin typeface="Consolas" panose="020B0609020204030204" pitchFamily="49" charset="0"/>
                <a:cs typeface="Arial" panose="020B0604020202020204" pitchFamily="34" charset="0"/>
              </a:rPr>
              <a:t>EMPNO   NAME    DEPARTMENT  SALARY</a:t>
            </a:r>
          </a:p>
          <a:p>
            <a:r>
              <a:rPr lang="en-US" sz="1100" b="0" i="0" dirty="0">
                <a:solidFill>
                  <a:srgbClr val="333333"/>
                </a:solidFill>
                <a:effectLst/>
                <a:latin typeface="Consolas" panose="020B0609020204030204" pitchFamily="49" charset="0"/>
                <a:cs typeface="Arial" panose="020B0604020202020204" pitchFamily="34" charset="0"/>
              </a:rPr>
              <a:t>2       Kunsh   SALES       91000</a:t>
            </a:r>
          </a:p>
          <a:p>
            <a:r>
              <a:rPr lang="en-US" sz="1100" b="0" i="0" dirty="0">
                <a:solidFill>
                  <a:srgbClr val="333333"/>
                </a:solidFill>
                <a:effectLst/>
                <a:latin typeface="Consolas" panose="020B0609020204030204" pitchFamily="49" charset="0"/>
                <a:cs typeface="Arial" panose="020B0604020202020204" pitchFamily="34" charset="0"/>
              </a:rPr>
              <a:t>## ARE YOUR SURE TO UPDATE ? (Y) :N</a:t>
            </a:r>
          </a:p>
          <a:p>
            <a:r>
              <a:rPr lang="en-US" sz="1100" b="0" i="0" dirty="0">
                <a:solidFill>
                  <a:srgbClr val="333333"/>
                </a:solidFill>
                <a:effectLst/>
                <a:latin typeface="Consolas" panose="020B0609020204030204" pitchFamily="49" charset="0"/>
                <a:cs typeface="Arial" panose="020B0604020202020204" pitchFamily="34" charset="0"/>
              </a:rPr>
              <a:t>UPDATE MORE (Y) :N</a:t>
            </a:r>
          </a:p>
        </p:txBody>
      </p:sp>
    </p:spTree>
    <p:extLst>
      <p:ext uri="{BB962C8B-B14F-4D97-AF65-F5344CB8AC3E}">
        <p14:creationId xmlns:p14="http://schemas.microsoft.com/office/powerpoint/2010/main" val="379269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4777E-87B5-967B-9ED3-3DBED00A2C59}"/>
              </a:ext>
            </a:extLst>
          </p:cNvPr>
          <p:cNvSpPr/>
          <p:nvPr/>
        </p:nvSpPr>
        <p:spPr>
          <a:xfrm>
            <a:off x="169334" y="1655263"/>
            <a:ext cx="6522412" cy="5456738"/>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341501-75E6-54D7-994A-ABE50794C56F}"/>
              </a:ext>
            </a:extLst>
          </p:cNvPr>
          <p:cNvSpPr txBox="1"/>
          <p:nvPr/>
        </p:nvSpPr>
        <p:spPr>
          <a:xfrm>
            <a:off x="383540" y="855468"/>
            <a:ext cx="5988231" cy="523220"/>
          </a:xfrm>
          <a:prstGeom prst="rect">
            <a:avLst/>
          </a:prstGeom>
          <a:noFill/>
        </p:spPr>
        <p:txBody>
          <a:bodyPr wrap="square" rtlCol="0">
            <a:spAutoFit/>
          </a:bodyPr>
          <a:lstStyle/>
          <a:p>
            <a:r>
              <a:rPr lang="en-US" sz="1400" b="1" dirty="0">
                <a:solidFill>
                  <a:srgbClr val="000000"/>
                </a:solidFill>
                <a:latin typeface="Arial" panose="020B0604020202020204" pitchFamily="34" charset="0"/>
                <a:cs typeface="Arial" panose="020B0604020202020204" pitchFamily="34" charset="0"/>
              </a:rPr>
              <a:t>Program to connect with database and delete the record of</a:t>
            </a:r>
          </a:p>
          <a:p>
            <a:r>
              <a:rPr lang="en-US" sz="1400" b="1" dirty="0">
                <a:solidFill>
                  <a:srgbClr val="000000"/>
                </a:solidFill>
                <a:latin typeface="Arial" panose="020B0604020202020204" pitchFamily="34" charset="0"/>
                <a:cs typeface="Arial" panose="020B0604020202020204" pitchFamily="34" charset="0"/>
              </a:rPr>
              <a:t>entered employee number.</a:t>
            </a:r>
          </a:p>
        </p:txBody>
      </p:sp>
      <p:sp>
        <p:nvSpPr>
          <p:cNvPr id="7" name="TextBox 6">
            <a:extLst>
              <a:ext uri="{FF2B5EF4-FFF2-40B4-BE49-F238E27FC236}">
                <a16:creationId xmlns:a16="http://schemas.microsoft.com/office/drawing/2014/main" id="{F1E1F1F7-2C95-1549-3D94-7CBEC3E83607}"/>
              </a:ext>
            </a:extLst>
          </p:cNvPr>
          <p:cNvSpPr txBox="1"/>
          <p:nvPr/>
        </p:nvSpPr>
        <p:spPr>
          <a:xfrm>
            <a:off x="2666612" y="464566"/>
            <a:ext cx="1524776"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21</a:t>
            </a:r>
          </a:p>
        </p:txBody>
      </p:sp>
      <p:sp>
        <p:nvSpPr>
          <p:cNvPr id="10" name="TextBox 9">
            <a:extLst>
              <a:ext uri="{FF2B5EF4-FFF2-40B4-BE49-F238E27FC236}">
                <a16:creationId xmlns:a16="http://schemas.microsoft.com/office/drawing/2014/main" id="{96565BAE-D5F4-D3C0-C2CD-6EF37CE03674}"/>
              </a:ext>
            </a:extLst>
          </p:cNvPr>
          <p:cNvSpPr txBox="1"/>
          <p:nvPr/>
        </p:nvSpPr>
        <p:spPr>
          <a:xfrm>
            <a:off x="211669" y="1749519"/>
            <a:ext cx="6301316" cy="5262979"/>
          </a:xfrm>
          <a:prstGeom prst="rect">
            <a:avLst/>
          </a:prstGeom>
          <a:noFill/>
        </p:spPr>
        <p:txBody>
          <a:bodyPr wrap="square" rtlCol="0">
            <a:spAutoFit/>
          </a:bodyPr>
          <a:lstStyle/>
          <a:p>
            <a:r>
              <a:rPr lang="en-IN" sz="1200" b="0" dirty="0">
                <a:solidFill>
                  <a:srgbClr val="AF00DB"/>
                </a:solidFill>
                <a:effectLst/>
                <a:latin typeface="Consolas" panose="020B0609020204030204" pitchFamily="49" charset="0"/>
              </a:rPr>
              <a:t>import</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mysql.connector</a:t>
            </a:r>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as</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mycon</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con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mycon.connect</a:t>
            </a:r>
            <a:r>
              <a:rPr lang="en-IN" sz="1200" b="0" dirty="0">
                <a:solidFill>
                  <a:srgbClr val="3B3B3B"/>
                </a:solidFill>
                <a:effectLst/>
                <a:latin typeface="Consolas" panose="020B0609020204030204" pitchFamily="49" charset="0"/>
              </a:rPr>
              <a:t>(</a:t>
            </a:r>
            <a:r>
              <a:rPr lang="en-IN" sz="1200" b="0" dirty="0">
                <a:solidFill>
                  <a:srgbClr val="001080"/>
                </a:solidFill>
                <a:effectLst/>
                <a:latin typeface="Consolas" panose="020B0609020204030204" pitchFamily="49" charset="0"/>
              </a:rPr>
              <a:t>host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localhost'</a:t>
            </a:r>
            <a:r>
              <a:rPr lang="en-IN" sz="1200" b="0" dirty="0" err="1">
                <a:solidFill>
                  <a:srgbClr val="3B3B3B"/>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user</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admin'</a:t>
            </a:r>
            <a:r>
              <a:rPr lang="en-IN" sz="1200" b="0" dirty="0" err="1">
                <a:solidFill>
                  <a:srgbClr val="3B3B3B"/>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password</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"root"</a:t>
            </a:r>
            <a:r>
              <a:rPr lang="en-IN" sz="1200" b="0" dirty="0">
                <a:solidFill>
                  <a:srgbClr val="3B3B3B"/>
                </a:solidFill>
                <a:effectLst/>
                <a:latin typeface="Consolas" panose="020B0609020204030204" pitchFamily="49" charset="0"/>
              </a:rPr>
              <a:t>,</a:t>
            </a:r>
          </a:p>
          <a:p>
            <a:r>
              <a:rPr lang="en-IN" sz="1200" b="0" dirty="0">
                <a:solidFill>
                  <a:srgbClr val="001080"/>
                </a:solidFill>
                <a:effectLst/>
                <a:latin typeface="Consolas" panose="020B0609020204030204" pitchFamily="49" charset="0"/>
              </a:rPr>
              <a:t>database</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"company"</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cur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con.cursor</a:t>
            </a:r>
            <a:r>
              <a:rPr lang="en-IN" sz="1200" b="0" dirty="0">
                <a:solidFill>
                  <a:srgbClr val="3B3B3B"/>
                </a:solidFill>
                <a:effectLst/>
                <a:latin typeface="Consolas" panose="020B0609020204030204" pitchFamily="49" charset="0"/>
              </a:rPr>
              <a:t>()</a:t>
            </a:r>
          </a:p>
          <a:p>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098658"/>
                </a:solidFill>
                <a:effectLst/>
                <a:latin typeface="Consolas" panose="020B0609020204030204" pitchFamily="49" charset="0"/>
              </a:rPr>
              <a:t>40</a:t>
            </a:r>
            <a:r>
              <a:rPr lang="en-IN" sz="1200" b="0" dirty="0">
                <a:solidFill>
                  <a:srgbClr val="3B3B3B"/>
                </a:solidFill>
                <a:effectLst/>
                <a:latin typeface="Consolas" panose="020B0609020204030204" pitchFamily="49" charset="0"/>
              </a:rPr>
              <a:t>)</a:t>
            </a:r>
          </a:p>
          <a:p>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"EMPLOYEE DELETION FORM"</a:t>
            </a:r>
            <a:r>
              <a:rPr lang="en-IN" sz="1200" b="0" dirty="0">
                <a:solidFill>
                  <a:srgbClr val="3B3B3B"/>
                </a:solidFill>
                <a:effectLst/>
                <a:latin typeface="Consolas" panose="020B0609020204030204" pitchFamily="49" charset="0"/>
              </a:rPr>
              <a:t>)</a:t>
            </a:r>
          </a:p>
          <a:p>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098658"/>
                </a:solidFill>
                <a:effectLst/>
                <a:latin typeface="Consolas" panose="020B0609020204030204" pitchFamily="49" charset="0"/>
              </a:rPr>
              <a:t>40</a:t>
            </a:r>
            <a:r>
              <a:rPr lang="en-IN" sz="1200" b="0" dirty="0">
                <a:solidFill>
                  <a:srgbClr val="3B3B3B"/>
                </a:solidFill>
                <a:effectLst/>
                <a:latin typeface="Consolas" panose="020B0609020204030204" pitchFamily="49" charset="0"/>
              </a:rPr>
              <a:t>)</a:t>
            </a:r>
          </a:p>
          <a:p>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EE0000"/>
                </a:solidFill>
                <a:effectLst/>
                <a:latin typeface="Consolas" panose="020B0609020204030204" pitchFamily="49" charset="0"/>
              </a:rPr>
              <a:t>\n\n</a:t>
            </a:r>
            <a:r>
              <a:rPr lang="en-IN" sz="1200" b="0" dirty="0">
                <a:solidFill>
                  <a:srgbClr val="A31515"/>
                </a:solidFill>
                <a:effectLst/>
                <a:latin typeface="Consolas" panose="020B0609020204030204" pitchFamily="49" charset="0"/>
              </a:rPr>
              <a:t>"</a:t>
            </a:r>
            <a:r>
              <a:rPr lang="en-IN" sz="1200" b="0" dirty="0">
                <a:solidFill>
                  <a:srgbClr val="3B3B3B"/>
                </a:solidFill>
                <a:effectLst/>
                <a:latin typeface="Consolas" panose="020B0609020204030204" pitchFamily="49" charset="0"/>
              </a:rPr>
              <a:t>)</a:t>
            </a:r>
          </a:p>
          <a:p>
            <a:r>
              <a:rPr lang="en-IN" sz="1200" b="0" dirty="0" err="1">
                <a:solidFill>
                  <a:srgbClr val="3B3B3B"/>
                </a:solidFill>
                <a:effectLst/>
                <a:latin typeface="Consolas" panose="020B0609020204030204" pitchFamily="49" charset="0"/>
              </a:rPr>
              <a:t>ans</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'y'</a:t>
            </a:r>
            <a:endParaRPr lang="en-IN" sz="1200" b="0" dirty="0">
              <a:solidFill>
                <a:srgbClr val="3B3B3B"/>
              </a:solidFill>
              <a:effectLst/>
              <a:latin typeface="Consolas" panose="020B0609020204030204" pitchFamily="49" charset="0"/>
            </a:endParaRPr>
          </a:p>
          <a:p>
            <a:r>
              <a:rPr lang="en-IN" sz="1200" b="0" dirty="0">
                <a:solidFill>
                  <a:srgbClr val="AF00DB"/>
                </a:solidFill>
                <a:effectLst/>
                <a:latin typeface="Consolas" panose="020B0609020204030204" pitchFamily="49" charset="0"/>
              </a:rPr>
              <a:t>while</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ans.lower</a:t>
            </a:r>
            <a:r>
              <a:rPr lang="en-IN" sz="1200" b="0" dirty="0">
                <a:solidFill>
                  <a:srgbClr val="3B3B3B"/>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'y'</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eno</a:t>
            </a:r>
            <a:r>
              <a:rPr lang="en-IN" sz="1200" b="0" dirty="0">
                <a:solidFill>
                  <a:srgbClr val="3B3B3B"/>
                </a:solidFill>
                <a:effectLst/>
                <a:latin typeface="Consolas" panose="020B0609020204030204" pitchFamily="49" charset="0"/>
              </a:rPr>
              <a: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int</a:t>
            </a:r>
            <a:r>
              <a:rPr lang="en-IN" sz="1200" b="0" dirty="0">
                <a:solidFill>
                  <a:srgbClr val="3B3B3B"/>
                </a:solidFill>
                <a:effectLst/>
                <a:latin typeface="Consolas" panose="020B0609020204030204" pitchFamily="49" charset="0"/>
              </a:rPr>
              <a:t>(</a:t>
            </a:r>
            <a:r>
              <a:rPr lang="en-IN" sz="1200" b="0" dirty="0">
                <a:solidFill>
                  <a:srgbClr val="795E26"/>
                </a:solidFill>
                <a:effectLst/>
                <a:latin typeface="Consolas" panose="020B0609020204030204" pitchFamily="49" charset="0"/>
              </a:rPr>
              <a:t>input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"ENTER EMPNO TO DELETE :"</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query</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"select * from employee where </a:t>
            </a:r>
            <a:r>
              <a:rPr lang="en-IN" sz="1200" b="0" dirty="0" err="1">
                <a:solidFill>
                  <a:srgbClr val="A31515"/>
                </a:solidFill>
                <a:effectLst/>
                <a:latin typeface="Consolas" panose="020B0609020204030204" pitchFamily="49" charset="0"/>
              </a:rPr>
              <a:t>empno</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3B3B3B"/>
                </a:solidFill>
                <a:effectLst/>
                <a:latin typeface="Consolas" panose="020B0609020204030204" pitchFamily="49" charset="0"/>
              </a:rPr>
              <a:t>.format(</a:t>
            </a:r>
            <a:r>
              <a:rPr lang="en-IN" sz="1200" b="0" dirty="0" err="1">
                <a:solidFill>
                  <a:srgbClr val="3B3B3B"/>
                </a:solidFill>
                <a:effectLst/>
                <a:latin typeface="Consolas" panose="020B0609020204030204" pitchFamily="49" charset="0"/>
              </a:rPr>
              <a:t>eno</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cur.execute</a:t>
            </a:r>
            <a:r>
              <a:rPr lang="en-IN" sz="1200" b="0" dirty="0">
                <a:solidFill>
                  <a:srgbClr val="3B3B3B"/>
                </a:solidFill>
                <a:effectLst/>
                <a:latin typeface="Consolas" panose="020B0609020204030204" pitchFamily="49" charset="0"/>
              </a:rPr>
              <a:t>(query)</a:t>
            </a:r>
          </a:p>
          <a:p>
            <a:r>
              <a:rPr lang="en-IN" sz="1200" b="0" dirty="0">
                <a:solidFill>
                  <a:srgbClr val="3B3B3B"/>
                </a:solidFill>
                <a:effectLst/>
                <a:latin typeface="Consolas" panose="020B0609020204030204" pitchFamily="49" charset="0"/>
              </a:rPr>
              <a:t>    result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cur.fetchall</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if</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cur.rowcount</a:t>
            </a:r>
            <a:r>
              <a:rPr lang="en-IN" sz="1200" b="0" dirty="0">
                <a:solidFill>
                  <a:srgbClr val="000000"/>
                </a:solidFill>
                <a:effectLst/>
                <a:latin typeface="Consolas" panose="020B0609020204030204" pitchFamily="49" charset="0"/>
              </a:rPr>
              <a:t>==</a:t>
            </a:r>
            <a:r>
              <a:rPr lang="en-IN" sz="1200" b="0" dirty="0">
                <a:solidFill>
                  <a:srgbClr val="098658"/>
                </a:solidFill>
                <a:effectLst/>
                <a:latin typeface="Consolas" panose="020B0609020204030204" pitchFamily="49" charset="0"/>
              </a:rPr>
              <a:t>0</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"Sorry! </a:t>
            </a:r>
            <a:r>
              <a:rPr lang="en-IN" sz="1200" b="0" dirty="0" err="1">
                <a:solidFill>
                  <a:srgbClr val="A31515"/>
                </a:solidFill>
                <a:effectLst/>
                <a:latin typeface="Consolas" panose="020B0609020204030204" pitchFamily="49" charset="0"/>
              </a:rPr>
              <a:t>Empno</a:t>
            </a:r>
            <a:r>
              <a:rPr lang="en-IN" sz="1200" b="0" dirty="0">
                <a:solidFill>
                  <a:srgbClr val="A31515"/>
                </a:solidFill>
                <a:effectLst/>
                <a:latin typeface="Consolas" panose="020B0609020204030204" pitchFamily="49" charset="0"/>
              </a:rPr>
              <a:t> not found "</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else</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"EMPNO"</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%20s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"NAME"</a:t>
            </a:r>
            <a:r>
              <a:rPr lang="en-IN" sz="1200" b="0" dirty="0">
                <a:solidFill>
                  <a:srgbClr val="3B3B3B"/>
                </a:solidFill>
                <a:effectLst/>
                <a:latin typeface="Consolas" panose="020B0609020204030204" pitchFamily="49" charset="0"/>
              </a:rPr>
              <a:t>, </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%15s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"DEPARTMENT"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"SALARY"</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for</a:t>
            </a:r>
            <a:r>
              <a:rPr lang="en-IN" sz="1200" b="0" dirty="0">
                <a:solidFill>
                  <a:srgbClr val="3B3B3B"/>
                </a:solidFill>
                <a:effectLst/>
                <a:latin typeface="Consolas" panose="020B0609020204030204" pitchFamily="49" charset="0"/>
              </a:rPr>
              <a:t> row </a:t>
            </a:r>
            <a:r>
              <a:rPr lang="en-IN" sz="1200" b="0" dirty="0">
                <a:solidFill>
                  <a:srgbClr val="AF00DB"/>
                </a:solidFill>
                <a:effectLst/>
                <a:latin typeface="Consolas" panose="020B0609020204030204" pitchFamily="49" charset="0"/>
              </a:rPr>
              <a:t>in</a:t>
            </a:r>
            <a:r>
              <a:rPr lang="en-IN" sz="1200" b="0" dirty="0">
                <a:solidFill>
                  <a:srgbClr val="3B3B3B"/>
                </a:solidFill>
                <a:effectLst/>
                <a:latin typeface="Consolas" panose="020B0609020204030204" pitchFamily="49" charset="0"/>
              </a:rPr>
              <a:t> result:</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row[</a:t>
            </a:r>
            <a:r>
              <a:rPr lang="en-IN" sz="1200" b="0" dirty="0">
                <a:solidFill>
                  <a:srgbClr val="098658"/>
                </a:solidFill>
                <a:effectLst/>
                <a:latin typeface="Consolas" panose="020B0609020204030204" pitchFamily="49" charset="0"/>
              </a:rPr>
              <a:t>0</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%20s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row[</a:t>
            </a:r>
            <a:r>
              <a:rPr lang="en-IN" sz="1200" b="0" dirty="0">
                <a:solidFill>
                  <a:srgbClr val="098658"/>
                </a:solidFill>
                <a:effectLst/>
                <a:latin typeface="Consolas" panose="020B0609020204030204" pitchFamily="49" charset="0"/>
              </a:rPr>
              <a:t>1</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%15s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row[</a:t>
            </a:r>
            <a:r>
              <a:rPr lang="en-IN" sz="1200" b="0" dirty="0">
                <a:solidFill>
                  <a:srgbClr val="098658"/>
                </a:solidFill>
                <a:effectLst/>
                <a:latin typeface="Consolas" panose="020B0609020204030204" pitchFamily="49" charset="0"/>
              </a:rPr>
              <a:t>2</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%10s</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row[</a:t>
            </a:r>
            <a:r>
              <a:rPr lang="en-IN" sz="1200" b="0" dirty="0">
                <a:solidFill>
                  <a:srgbClr val="098658"/>
                </a:solidFill>
                <a:effectLst/>
                <a:latin typeface="Consolas" panose="020B0609020204030204" pitchFamily="49" charset="0"/>
              </a:rPr>
              <a:t>3</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choice</a:t>
            </a:r>
            <a:r>
              <a:rPr lang="en-IN" sz="1200" b="0" dirty="0">
                <a:solidFill>
                  <a:srgbClr val="000000"/>
                </a:solidFill>
                <a:effectLst/>
                <a:latin typeface="Consolas" panose="020B0609020204030204" pitchFamily="49" charset="0"/>
              </a:rPr>
              <a:t>=</a:t>
            </a:r>
            <a:r>
              <a:rPr lang="en-IN" sz="1200" b="0" dirty="0">
                <a:solidFill>
                  <a:srgbClr val="795E26"/>
                </a:solidFill>
                <a:effectLst/>
                <a:latin typeface="Consolas" panose="020B0609020204030204" pitchFamily="49" charset="0"/>
              </a:rPr>
              <a:t>input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EE0000"/>
                </a:solidFill>
                <a:effectLst/>
                <a:latin typeface="Consolas" panose="020B0609020204030204" pitchFamily="49" charset="0"/>
              </a:rPr>
              <a:t>\n</a:t>
            </a:r>
            <a:r>
              <a:rPr lang="en-IN" sz="1200" b="0" dirty="0">
                <a:solidFill>
                  <a:srgbClr val="A31515"/>
                </a:solidFill>
                <a:effectLst/>
                <a:latin typeface="Consolas" panose="020B0609020204030204" pitchFamily="49" charset="0"/>
              </a:rPr>
              <a:t>## ARE YOUR SURE TO DELETE ? (Y) :"</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if</a:t>
            </a:r>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choice.lower</a:t>
            </a:r>
            <a:r>
              <a:rPr lang="en-IN" sz="1200" b="0" dirty="0">
                <a:solidFill>
                  <a:srgbClr val="3B3B3B"/>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'y'</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query</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"delete from employee where </a:t>
            </a:r>
            <a:r>
              <a:rPr lang="en-IN" sz="1200" b="0" dirty="0" err="1">
                <a:solidFill>
                  <a:srgbClr val="A31515"/>
                </a:solidFill>
                <a:effectLst/>
                <a:latin typeface="Consolas" panose="020B0609020204030204" pitchFamily="49" charset="0"/>
              </a:rPr>
              <a:t>empno</a:t>
            </a:r>
            <a:r>
              <a:rPr lang="en-IN" sz="1200" b="0" dirty="0">
                <a:solidFill>
                  <a:srgbClr val="A31515"/>
                </a:solidFill>
                <a:effectLst/>
                <a:latin typeface="Consolas" panose="020B0609020204030204" pitchFamily="49" charset="0"/>
              </a:rPr>
              <a:t>=</a:t>
            </a:r>
            <a:r>
              <a:rPr lang="en-IN" sz="1200" b="0" dirty="0">
                <a:solidFill>
                  <a:srgbClr val="0000FF"/>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a:solidFill>
                  <a:srgbClr val="3B3B3B"/>
                </a:solidFill>
                <a:effectLst/>
                <a:latin typeface="Consolas" panose="020B0609020204030204" pitchFamily="49" charset="0"/>
              </a:rPr>
              <a:t>.format(</a:t>
            </a:r>
            <a:r>
              <a:rPr lang="en-IN" sz="1200" b="0" dirty="0" err="1">
                <a:solidFill>
                  <a:srgbClr val="3B3B3B"/>
                </a:solidFill>
                <a:effectLst/>
                <a:latin typeface="Consolas" panose="020B0609020204030204" pitchFamily="49" charset="0"/>
              </a:rPr>
              <a:t>eno</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cur.execute</a:t>
            </a:r>
            <a:r>
              <a:rPr lang="en-IN" sz="1200" b="0" dirty="0">
                <a:solidFill>
                  <a:srgbClr val="3B3B3B"/>
                </a:solidFill>
                <a:effectLst/>
                <a:latin typeface="Consolas" panose="020B0609020204030204" pitchFamily="49" charset="0"/>
              </a:rPr>
              <a:t>(query)</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con.commit</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print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 RECORD DELETED SUCCESSFULLY! ==="</a:t>
            </a:r>
            <a:r>
              <a:rPr lang="en-IN" sz="1200" b="0" dirty="0">
                <a:solidFill>
                  <a:srgbClr val="3B3B3B"/>
                </a:solidFill>
                <a:effectLst/>
                <a:latin typeface="Consolas" panose="020B0609020204030204" pitchFamily="49" charset="0"/>
              </a:rPr>
              <a:t>)</a:t>
            </a:r>
          </a:p>
          <a:p>
            <a:r>
              <a:rPr lang="en-IN" sz="1200" b="0" dirty="0">
                <a:solidFill>
                  <a:srgbClr val="3B3B3B"/>
                </a:solidFill>
                <a:effectLst/>
                <a:latin typeface="Consolas" panose="020B0609020204030204" pitchFamily="49" charset="0"/>
              </a:rPr>
              <a:t>    </a:t>
            </a:r>
            <a:r>
              <a:rPr lang="en-IN" sz="1200" b="0" dirty="0" err="1">
                <a:solidFill>
                  <a:srgbClr val="3B3B3B"/>
                </a:solidFill>
                <a:effectLst/>
                <a:latin typeface="Consolas" panose="020B0609020204030204" pitchFamily="49" charset="0"/>
              </a:rPr>
              <a:t>ans</a:t>
            </a:r>
            <a:r>
              <a:rPr lang="en-IN" sz="1200" b="0" dirty="0">
                <a:solidFill>
                  <a:srgbClr val="000000"/>
                </a:solidFill>
                <a:effectLst/>
                <a:latin typeface="Consolas" panose="020B0609020204030204" pitchFamily="49" charset="0"/>
              </a:rPr>
              <a:t>=</a:t>
            </a:r>
            <a:r>
              <a:rPr lang="en-IN" sz="1200" b="0" dirty="0">
                <a:solidFill>
                  <a:srgbClr val="795E26"/>
                </a:solidFill>
                <a:effectLst/>
                <a:latin typeface="Consolas" panose="020B0609020204030204" pitchFamily="49" charset="0"/>
              </a:rPr>
              <a:t>input</a:t>
            </a:r>
            <a:r>
              <a:rPr lang="en-IN" sz="1200" b="0" dirty="0">
                <a:solidFill>
                  <a:srgbClr val="3B3B3B"/>
                </a:solidFill>
                <a:effectLst/>
                <a:latin typeface="Consolas" panose="020B0609020204030204" pitchFamily="49" charset="0"/>
              </a:rPr>
              <a:t>(</a:t>
            </a:r>
            <a:r>
              <a:rPr lang="en-IN" sz="1200" b="0" dirty="0">
                <a:solidFill>
                  <a:srgbClr val="A31515"/>
                </a:solidFill>
                <a:effectLst/>
                <a:latin typeface="Consolas" panose="020B0609020204030204" pitchFamily="49" charset="0"/>
              </a:rPr>
              <a:t>"DELETE MORE ? (Y) :"</a:t>
            </a:r>
            <a:r>
              <a:rPr lang="en-IN" sz="1200" b="0" dirty="0">
                <a:solidFill>
                  <a:srgbClr val="3B3B3B"/>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3B504D02-B8B7-F410-D12B-DC482955304A}"/>
              </a:ext>
            </a:extLst>
          </p:cNvPr>
          <p:cNvSpPr txBox="1"/>
          <p:nvPr/>
        </p:nvSpPr>
        <p:spPr>
          <a:xfrm>
            <a:off x="345440" y="1383796"/>
            <a:ext cx="171914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Code</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2F1E1FE8-48A6-BFB6-8927-961EEF332F19}"/>
              </a:ext>
            </a:extLst>
          </p:cNvPr>
          <p:cNvSpPr/>
          <p:nvPr/>
        </p:nvSpPr>
        <p:spPr>
          <a:xfrm>
            <a:off x="210231" y="7379775"/>
            <a:ext cx="3498527" cy="2283408"/>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7C8520E9-F982-E589-0ABA-7BD67091939D}"/>
              </a:ext>
            </a:extLst>
          </p:cNvPr>
          <p:cNvSpPr txBox="1"/>
          <p:nvPr/>
        </p:nvSpPr>
        <p:spPr>
          <a:xfrm>
            <a:off x="170863" y="7378320"/>
            <a:ext cx="3905499" cy="2308324"/>
          </a:xfrm>
          <a:prstGeom prst="rect">
            <a:avLst/>
          </a:prstGeom>
          <a:noFill/>
        </p:spPr>
        <p:txBody>
          <a:bodyPr wrap="square" rtlCol="0">
            <a:spAutoFit/>
          </a:bodyPr>
          <a:lstStyle/>
          <a:p>
            <a:r>
              <a:rPr lang="en-US" sz="1200" b="0" dirty="0">
                <a:solidFill>
                  <a:srgbClr val="3B3B3B"/>
                </a:solidFill>
                <a:effectLst/>
                <a:latin typeface="Consolas" panose="020B0609020204030204" pitchFamily="49" charset="0"/>
              </a:rPr>
              <a:t>########################################</a:t>
            </a:r>
          </a:p>
          <a:p>
            <a:r>
              <a:rPr lang="en-US" sz="1200" b="0" dirty="0">
                <a:solidFill>
                  <a:srgbClr val="3B3B3B"/>
                </a:solidFill>
                <a:effectLst/>
                <a:latin typeface="Consolas" panose="020B0609020204030204" pitchFamily="49" charset="0"/>
              </a:rPr>
              <a:t>EMPLOYEE DELETION FORM</a:t>
            </a:r>
          </a:p>
          <a:p>
            <a:r>
              <a:rPr lang="en-US" sz="1200" b="0" dirty="0">
                <a:solidFill>
                  <a:srgbClr val="3B3B3B"/>
                </a:solidFill>
                <a:effectLst/>
                <a:latin typeface="Consolas" panose="020B0609020204030204" pitchFamily="49" charset="0"/>
              </a:rPr>
              <a:t>########################################</a:t>
            </a:r>
          </a:p>
          <a:p>
            <a:r>
              <a:rPr lang="en-US" sz="1200" b="0" dirty="0">
                <a:solidFill>
                  <a:srgbClr val="3B3B3B"/>
                </a:solidFill>
                <a:effectLst/>
                <a:latin typeface="Consolas" panose="020B0609020204030204" pitchFamily="49" charset="0"/>
              </a:rPr>
              <a:t>ENTER EMPNO TO DELETE :2</a:t>
            </a:r>
          </a:p>
          <a:p>
            <a:r>
              <a:rPr lang="en-US" sz="1200" b="0" dirty="0">
                <a:solidFill>
                  <a:srgbClr val="3B3B3B"/>
                </a:solidFill>
                <a:effectLst/>
                <a:latin typeface="Consolas" panose="020B0609020204030204" pitchFamily="49" charset="0"/>
              </a:rPr>
              <a:t>EMPNO   NAME    DEPARTMENT  SALARY</a:t>
            </a:r>
          </a:p>
          <a:p>
            <a:r>
              <a:rPr lang="en-US" sz="1200" b="0" dirty="0">
                <a:solidFill>
                  <a:srgbClr val="3B3B3B"/>
                </a:solidFill>
                <a:effectLst/>
                <a:latin typeface="Consolas" panose="020B0609020204030204" pitchFamily="49" charset="0"/>
              </a:rPr>
              <a:t>2       NITIN   SALES       91000</a:t>
            </a:r>
          </a:p>
          <a:p>
            <a:r>
              <a:rPr lang="en-US" sz="1200" b="0" dirty="0">
                <a:solidFill>
                  <a:srgbClr val="3B3B3B"/>
                </a:solidFill>
                <a:effectLst/>
                <a:latin typeface="Consolas" panose="020B0609020204030204" pitchFamily="49" charset="0"/>
              </a:rPr>
              <a:t>## ARE YOUR SURE TO DELETE ? (Y) :y</a:t>
            </a:r>
          </a:p>
          <a:p>
            <a:r>
              <a:rPr lang="en-US" sz="1200" b="0" dirty="0">
                <a:solidFill>
                  <a:srgbClr val="3B3B3B"/>
                </a:solidFill>
                <a:effectLst/>
                <a:latin typeface="Consolas" panose="020B0609020204030204" pitchFamily="49" charset="0"/>
              </a:rPr>
              <a:t>=== RECORD DELETED SUCCESSFULLY! ===</a:t>
            </a:r>
          </a:p>
          <a:p>
            <a:r>
              <a:rPr lang="en-US" sz="1200" b="0" dirty="0">
                <a:solidFill>
                  <a:srgbClr val="3B3B3B"/>
                </a:solidFill>
                <a:effectLst/>
                <a:latin typeface="Consolas" panose="020B0609020204030204" pitchFamily="49" charset="0"/>
              </a:rPr>
              <a:t>DELETE MORE ? (Y) :y</a:t>
            </a:r>
          </a:p>
          <a:p>
            <a:r>
              <a:rPr lang="en-US" sz="1200" b="0" dirty="0">
                <a:solidFill>
                  <a:srgbClr val="3B3B3B"/>
                </a:solidFill>
                <a:effectLst/>
                <a:latin typeface="Consolas" panose="020B0609020204030204" pitchFamily="49" charset="0"/>
              </a:rPr>
              <a:t>ENTER EMPNO TO DELETE :2</a:t>
            </a:r>
          </a:p>
          <a:p>
            <a:r>
              <a:rPr lang="en-US" sz="1200" b="0" dirty="0">
                <a:solidFill>
                  <a:srgbClr val="3B3B3B"/>
                </a:solidFill>
                <a:effectLst/>
                <a:latin typeface="Consolas" panose="020B0609020204030204" pitchFamily="49" charset="0"/>
              </a:rPr>
              <a:t>Sorry! </a:t>
            </a:r>
            <a:r>
              <a:rPr lang="en-US" sz="1200" b="0" dirty="0" err="1">
                <a:solidFill>
                  <a:srgbClr val="3B3B3B"/>
                </a:solidFill>
                <a:effectLst/>
                <a:latin typeface="Consolas" panose="020B0609020204030204" pitchFamily="49" charset="0"/>
              </a:rPr>
              <a:t>Empno</a:t>
            </a:r>
            <a:r>
              <a:rPr lang="en-US" sz="1200" b="0" dirty="0">
                <a:solidFill>
                  <a:srgbClr val="3B3B3B"/>
                </a:solidFill>
                <a:effectLst/>
                <a:latin typeface="Consolas" panose="020B0609020204030204" pitchFamily="49" charset="0"/>
              </a:rPr>
              <a:t> not found</a:t>
            </a:r>
          </a:p>
          <a:p>
            <a:r>
              <a:rPr lang="en-US" sz="1200" b="0" dirty="0">
                <a:solidFill>
                  <a:srgbClr val="3B3B3B"/>
                </a:solidFill>
                <a:effectLst/>
                <a:latin typeface="Consolas" panose="020B0609020204030204" pitchFamily="49" charset="0"/>
              </a:rPr>
              <a:t>DELETE MORE ? (Y) :n</a:t>
            </a:r>
          </a:p>
        </p:txBody>
      </p:sp>
      <p:sp>
        <p:nvSpPr>
          <p:cNvPr id="11" name="TextBox 10">
            <a:extLst>
              <a:ext uri="{FF2B5EF4-FFF2-40B4-BE49-F238E27FC236}">
                <a16:creationId xmlns:a16="http://schemas.microsoft.com/office/drawing/2014/main" id="{F5890075-4510-A581-52B7-31C1C1935BB5}"/>
              </a:ext>
            </a:extLst>
          </p:cNvPr>
          <p:cNvSpPr txBox="1"/>
          <p:nvPr/>
        </p:nvSpPr>
        <p:spPr>
          <a:xfrm>
            <a:off x="103337" y="7147100"/>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21" name="Slide Number Placeholder 1">
            <a:extLst>
              <a:ext uri="{FF2B5EF4-FFF2-40B4-BE49-F238E27FC236}">
                <a16:creationId xmlns:a16="http://schemas.microsoft.com/office/drawing/2014/main" id="{A96D51F4-9405-306B-5E94-D95B4D0C263F}"/>
              </a:ext>
            </a:extLst>
          </p:cNvPr>
          <p:cNvSpPr>
            <a:spLocks noGrp="1"/>
          </p:cNvSpPr>
          <p:nvPr>
            <p:ph type="sldNum" sz="quarter" idx="4"/>
          </p:nvPr>
        </p:nvSpPr>
        <p:spPr>
          <a:xfrm>
            <a:off x="4843463" y="9181397"/>
            <a:ext cx="1543050" cy="527403"/>
          </a:xfrm>
        </p:spPr>
        <p:txBody>
          <a:bodyPr/>
          <a:lstStyle/>
          <a:p>
            <a:r>
              <a:rPr lang="en-IN" dirty="0">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28</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5584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341501-75E6-54D7-994A-ABE50794C56F}"/>
              </a:ext>
            </a:extLst>
          </p:cNvPr>
          <p:cNvSpPr txBox="1"/>
          <p:nvPr/>
        </p:nvSpPr>
        <p:spPr>
          <a:xfrm>
            <a:off x="383540" y="855468"/>
            <a:ext cx="5988231" cy="523220"/>
          </a:xfrm>
          <a:prstGeom prst="rect">
            <a:avLst/>
          </a:prstGeom>
          <a:noFill/>
        </p:spPr>
        <p:txBody>
          <a:bodyPr wrap="square" rtlCol="0">
            <a:spAutoFit/>
          </a:bodyPr>
          <a:lstStyle/>
          <a:p>
            <a:r>
              <a:rPr lang="en-US" sz="1400" b="1" dirty="0">
                <a:solidFill>
                  <a:srgbClr val="000000"/>
                </a:solidFill>
                <a:latin typeface="Arial" panose="020B0604020202020204" pitchFamily="34" charset="0"/>
                <a:cs typeface="Arial" panose="020B0604020202020204" pitchFamily="34" charset="0"/>
              </a:rPr>
              <a:t>Create an Employee Table with the fields </a:t>
            </a:r>
            <a:r>
              <a:rPr lang="en-US" sz="1400" b="1" dirty="0" err="1">
                <a:solidFill>
                  <a:srgbClr val="000000"/>
                </a:solidFill>
                <a:latin typeface="Arial" panose="020B0604020202020204" pitchFamily="34" charset="0"/>
                <a:cs typeface="Arial" panose="020B0604020202020204" pitchFamily="34" charset="0"/>
              </a:rPr>
              <a:t>Empno</a:t>
            </a:r>
            <a:r>
              <a:rPr lang="en-US" sz="1400" b="1" dirty="0">
                <a:solidFill>
                  <a:srgbClr val="000000"/>
                </a:solidFill>
                <a:latin typeface="Arial" panose="020B0604020202020204" pitchFamily="34" charset="0"/>
                <a:cs typeface="Arial" panose="020B0604020202020204" pitchFamily="34" charset="0"/>
              </a:rPr>
              <a:t>, </a:t>
            </a:r>
            <a:r>
              <a:rPr lang="en-US" sz="1400" b="1" dirty="0" err="1">
                <a:solidFill>
                  <a:srgbClr val="000000"/>
                </a:solidFill>
                <a:latin typeface="Arial" panose="020B0604020202020204" pitchFamily="34" charset="0"/>
                <a:cs typeface="Arial" panose="020B0604020202020204" pitchFamily="34" charset="0"/>
              </a:rPr>
              <a:t>Empname</a:t>
            </a:r>
            <a:r>
              <a:rPr lang="en-US" sz="1400" b="1" dirty="0">
                <a:solidFill>
                  <a:srgbClr val="000000"/>
                </a:solidFill>
                <a:latin typeface="Arial" panose="020B0604020202020204" pitchFamily="34" charset="0"/>
                <a:cs typeface="Arial" panose="020B0604020202020204" pitchFamily="34" charset="0"/>
              </a:rPr>
              <a:t>, </a:t>
            </a:r>
            <a:r>
              <a:rPr lang="en-US" sz="1400" b="1" dirty="0" err="1">
                <a:solidFill>
                  <a:srgbClr val="000000"/>
                </a:solidFill>
                <a:latin typeface="Arial" panose="020B0604020202020204" pitchFamily="34" charset="0"/>
                <a:cs typeface="Arial" panose="020B0604020202020204" pitchFamily="34" charset="0"/>
              </a:rPr>
              <a:t>Desig</a:t>
            </a:r>
            <a:r>
              <a:rPr lang="en-US" sz="1400" b="1" dirty="0">
                <a:solidFill>
                  <a:srgbClr val="000000"/>
                </a:solidFill>
                <a:latin typeface="Arial" panose="020B0604020202020204" pitchFamily="34" charset="0"/>
                <a:cs typeface="Arial" panose="020B0604020202020204" pitchFamily="34" charset="0"/>
              </a:rPr>
              <a:t>, Dept, Age and Place. Enter five records into the table</a:t>
            </a:r>
          </a:p>
        </p:txBody>
      </p:sp>
      <p:sp>
        <p:nvSpPr>
          <p:cNvPr id="7" name="TextBox 6">
            <a:extLst>
              <a:ext uri="{FF2B5EF4-FFF2-40B4-BE49-F238E27FC236}">
                <a16:creationId xmlns:a16="http://schemas.microsoft.com/office/drawing/2014/main" id="{F1E1F1F7-2C95-1549-3D94-7CBEC3E83607}"/>
              </a:ext>
            </a:extLst>
          </p:cNvPr>
          <p:cNvSpPr txBox="1"/>
          <p:nvPr/>
        </p:nvSpPr>
        <p:spPr>
          <a:xfrm>
            <a:off x="2666612" y="464566"/>
            <a:ext cx="1524776"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22</a:t>
            </a:r>
          </a:p>
        </p:txBody>
      </p:sp>
      <p:sp>
        <p:nvSpPr>
          <p:cNvPr id="15" name="TextBox 14">
            <a:extLst>
              <a:ext uri="{FF2B5EF4-FFF2-40B4-BE49-F238E27FC236}">
                <a16:creationId xmlns:a16="http://schemas.microsoft.com/office/drawing/2014/main" id="{AB7D476E-A5E1-45D9-09BB-BF776160E00B}"/>
              </a:ext>
            </a:extLst>
          </p:cNvPr>
          <p:cNvSpPr txBox="1"/>
          <p:nvPr/>
        </p:nvSpPr>
        <p:spPr>
          <a:xfrm>
            <a:off x="383541" y="1640632"/>
            <a:ext cx="5909310" cy="1169551"/>
          </a:xfrm>
          <a:prstGeom prst="rect">
            <a:avLst/>
          </a:prstGeom>
          <a:noFill/>
        </p:spPr>
        <p:txBody>
          <a:bodyPr wrap="square" rtlCol="0">
            <a:spAutoFit/>
          </a:bodyPr>
          <a:lstStyle/>
          <a:p>
            <a:pPr marL="285750" indent="-285750">
              <a:buFont typeface="Arial" panose="020B0604020202020204" pitchFamily="34" charset="0"/>
              <a:buChar char="•"/>
            </a:pPr>
            <a:r>
              <a:rPr lang="en-US" sz="1400" b="1" dirty="0">
                <a:solidFill>
                  <a:srgbClr val="000000"/>
                </a:solidFill>
                <a:latin typeface="Arial" panose="020B0604020202020204" pitchFamily="34" charset="0"/>
                <a:cs typeface="Arial" panose="020B0604020202020204" pitchFamily="34" charset="0"/>
              </a:rPr>
              <a:t>Add two more records to the table.</a:t>
            </a:r>
          </a:p>
          <a:p>
            <a:pPr marL="285750" indent="-285750">
              <a:buFont typeface="Arial" panose="020B0604020202020204" pitchFamily="34" charset="0"/>
              <a:buChar char="•"/>
            </a:pPr>
            <a:r>
              <a:rPr lang="en-US" sz="1400" b="1" dirty="0">
                <a:solidFill>
                  <a:srgbClr val="000000"/>
                </a:solidFill>
                <a:latin typeface="Arial" panose="020B0604020202020204" pitchFamily="34" charset="0"/>
                <a:cs typeface="Arial" panose="020B0604020202020204" pitchFamily="34" charset="0"/>
              </a:rPr>
              <a:t>Modify the table structure by adding one more field namely	  date of joining.</a:t>
            </a:r>
          </a:p>
          <a:p>
            <a:pPr marL="285750" indent="-285750">
              <a:buFont typeface="Arial" panose="020B0604020202020204" pitchFamily="34" charset="0"/>
              <a:buChar char="•"/>
            </a:pPr>
            <a:r>
              <a:rPr lang="en-US" sz="1400" b="1" dirty="0">
                <a:solidFill>
                  <a:srgbClr val="000000"/>
                </a:solidFill>
                <a:latin typeface="Arial" panose="020B0604020202020204" pitchFamily="34" charset="0"/>
                <a:cs typeface="Arial" panose="020B0604020202020204" pitchFamily="34" charset="0"/>
              </a:rPr>
              <a:t>Check for Null value in </a:t>
            </a:r>
            <a:r>
              <a:rPr lang="en-US" sz="1400" b="1" dirty="0" err="1">
                <a:solidFill>
                  <a:srgbClr val="000000"/>
                </a:solidFill>
                <a:latin typeface="Arial" panose="020B0604020202020204" pitchFamily="34" charset="0"/>
                <a:cs typeface="Arial" panose="020B0604020202020204" pitchFamily="34" charset="0"/>
              </a:rPr>
              <a:t>DoJ</a:t>
            </a:r>
            <a:r>
              <a:rPr lang="en-US" sz="1400" b="1" dirty="0">
                <a:solidFill>
                  <a:srgbClr val="000000"/>
                </a:solidFill>
                <a:latin typeface="Arial" panose="020B0604020202020204" pitchFamily="34" charset="0"/>
                <a:cs typeface="Arial" panose="020B0604020202020204" pitchFamily="34" charset="0"/>
              </a:rPr>
              <a:t> of any record.</a:t>
            </a:r>
          </a:p>
          <a:p>
            <a:pPr marL="285750" indent="-285750">
              <a:buFont typeface="Arial" panose="020B0604020202020204" pitchFamily="34" charset="0"/>
              <a:buChar char="•"/>
            </a:pPr>
            <a:r>
              <a:rPr lang="en-US" sz="1400" b="1" dirty="0">
                <a:solidFill>
                  <a:srgbClr val="000000"/>
                </a:solidFill>
                <a:latin typeface="Arial" panose="020B0604020202020204" pitchFamily="34" charset="0"/>
                <a:cs typeface="Arial" panose="020B0604020202020204" pitchFamily="34" charset="0"/>
              </a:rPr>
              <a:t>List the employees who joined after 2018/01/01.</a:t>
            </a:r>
          </a:p>
        </p:txBody>
      </p:sp>
      <p:graphicFrame>
        <p:nvGraphicFramePr>
          <p:cNvPr id="14" name="Table 13">
            <a:extLst>
              <a:ext uri="{FF2B5EF4-FFF2-40B4-BE49-F238E27FC236}">
                <a16:creationId xmlns:a16="http://schemas.microsoft.com/office/drawing/2014/main" id="{CCEC0E2A-9281-279C-DF5C-A816D5CDD3D7}"/>
              </a:ext>
            </a:extLst>
          </p:cNvPr>
          <p:cNvGraphicFramePr>
            <a:graphicFrameLocks noGrp="1"/>
          </p:cNvGraphicFramePr>
          <p:nvPr>
            <p:extLst>
              <p:ext uri="{D42A27DB-BD31-4B8C-83A1-F6EECF244321}">
                <p14:modId xmlns:p14="http://schemas.microsoft.com/office/powerpoint/2010/main" val="3622165040"/>
              </p:ext>
            </p:extLst>
          </p:nvPr>
        </p:nvGraphicFramePr>
        <p:xfrm>
          <a:off x="498487" y="5368155"/>
          <a:ext cx="4241800" cy="1333500"/>
        </p:xfrm>
        <a:graphic>
          <a:graphicData uri="http://schemas.openxmlformats.org/drawingml/2006/table">
            <a:tbl>
              <a:tblPr>
                <a:tableStyleId>{5C22544A-7EE6-4342-B048-85BDC9FD1C3A}</a:tableStyleId>
              </a:tblPr>
              <a:tblGrid>
                <a:gridCol w="876300">
                  <a:extLst>
                    <a:ext uri="{9D8B030D-6E8A-4147-A177-3AD203B41FA5}">
                      <a16:colId xmlns:a16="http://schemas.microsoft.com/office/drawing/2014/main" val="976412352"/>
                    </a:ext>
                  </a:extLst>
                </a:gridCol>
                <a:gridCol w="927100">
                  <a:extLst>
                    <a:ext uri="{9D8B030D-6E8A-4147-A177-3AD203B41FA5}">
                      <a16:colId xmlns:a16="http://schemas.microsoft.com/office/drawing/2014/main" val="1620765392"/>
                    </a:ext>
                  </a:extLst>
                </a:gridCol>
                <a:gridCol w="609600">
                  <a:extLst>
                    <a:ext uri="{9D8B030D-6E8A-4147-A177-3AD203B41FA5}">
                      <a16:colId xmlns:a16="http://schemas.microsoft.com/office/drawing/2014/main" val="871440670"/>
                    </a:ext>
                  </a:extLst>
                </a:gridCol>
                <a:gridCol w="609600">
                  <a:extLst>
                    <a:ext uri="{9D8B030D-6E8A-4147-A177-3AD203B41FA5}">
                      <a16:colId xmlns:a16="http://schemas.microsoft.com/office/drawing/2014/main" val="1143205134"/>
                    </a:ext>
                  </a:extLst>
                </a:gridCol>
                <a:gridCol w="609600">
                  <a:extLst>
                    <a:ext uri="{9D8B030D-6E8A-4147-A177-3AD203B41FA5}">
                      <a16:colId xmlns:a16="http://schemas.microsoft.com/office/drawing/2014/main" val="3680019581"/>
                    </a:ext>
                  </a:extLst>
                </a:gridCol>
                <a:gridCol w="609600">
                  <a:extLst>
                    <a:ext uri="{9D8B030D-6E8A-4147-A177-3AD203B41FA5}">
                      <a16:colId xmlns:a16="http://schemas.microsoft.com/office/drawing/2014/main" val="115443331"/>
                    </a:ext>
                  </a:extLst>
                </a:gridCol>
              </a:tblGrid>
              <a:tr h="190500">
                <a:tc>
                  <a:txBody>
                    <a:bodyPr/>
                    <a:lstStyle/>
                    <a:p>
                      <a:pPr algn="l" fontAlgn="b"/>
                      <a:r>
                        <a:rPr lang="en-IN" sz="1100" u="none" strike="noStrike" dirty="0">
                          <a:effectLst/>
                        </a:rPr>
                        <a:t>Field </a:t>
                      </a:r>
                      <a:endParaRPr lang="en-IN" sz="1100" b="0" i="0" u="none" strike="noStrike" dirty="0">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l" fontAlgn="b"/>
                      <a:r>
                        <a:rPr lang="en-IN" sz="1100" u="none" strike="noStrike" dirty="0">
                          <a:effectLst/>
                        </a:rPr>
                        <a:t>Type </a:t>
                      </a:r>
                      <a:endParaRPr lang="en-IN" sz="1100" b="0" i="0" u="none" strike="noStrike" dirty="0">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l" fontAlgn="b"/>
                      <a:r>
                        <a:rPr lang="en-IN" sz="1100" u="none" strike="noStrike" dirty="0">
                          <a:effectLst/>
                        </a:rPr>
                        <a:t>Null </a:t>
                      </a:r>
                      <a:endParaRPr lang="en-IN" sz="1100" b="0" i="0" u="none" strike="noStrike" dirty="0">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l" fontAlgn="b"/>
                      <a:r>
                        <a:rPr lang="en-IN" sz="1100" u="none" strike="noStrike" dirty="0">
                          <a:effectLst/>
                        </a:rPr>
                        <a:t>Key </a:t>
                      </a:r>
                      <a:endParaRPr lang="en-IN" sz="1100" b="0" i="0" u="none" strike="noStrike" dirty="0">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l" fontAlgn="b"/>
                      <a:r>
                        <a:rPr lang="en-IN" sz="1100" u="none" strike="noStrike" dirty="0">
                          <a:effectLst/>
                        </a:rPr>
                        <a:t>Default </a:t>
                      </a:r>
                      <a:endParaRPr lang="en-IN" sz="1100" b="0" i="0" u="none" strike="noStrike" dirty="0">
                        <a:solidFill>
                          <a:srgbClr val="000000"/>
                        </a:solidFill>
                        <a:effectLst/>
                        <a:latin typeface="Calibri" panose="020F0502020204030204" pitchFamily="34" charset="0"/>
                      </a:endParaRPr>
                    </a:p>
                  </a:txBody>
                  <a:tcPr marL="6350" marR="6350" marT="6350" marB="0" anchor="ctr">
                    <a:solidFill>
                      <a:schemeClr val="bg1">
                        <a:lumMod val="85000"/>
                      </a:schemeClr>
                    </a:solidFill>
                  </a:tcPr>
                </a:tc>
                <a:tc>
                  <a:txBody>
                    <a:bodyPr/>
                    <a:lstStyle/>
                    <a:p>
                      <a:pPr algn="l" fontAlgn="b"/>
                      <a:r>
                        <a:rPr lang="en-IN" sz="1100" u="none" strike="noStrike" dirty="0">
                          <a:effectLst/>
                        </a:rPr>
                        <a:t>Extra</a:t>
                      </a:r>
                      <a:endParaRPr lang="en-IN" sz="1100" b="0" i="0" u="none" strike="noStrike" dirty="0">
                        <a:solidFill>
                          <a:srgbClr val="000000"/>
                        </a:solidFill>
                        <a:effectLst/>
                        <a:latin typeface="Calibri" panose="020F0502020204030204" pitchFamily="34" charset="0"/>
                      </a:endParaRPr>
                    </a:p>
                  </a:txBody>
                  <a:tcPr marL="6350" marR="6350" marT="6350" marB="0" anchor="ctr">
                    <a:solidFill>
                      <a:schemeClr val="bg1">
                        <a:lumMod val="85000"/>
                      </a:schemeClr>
                    </a:solidFill>
                  </a:tcPr>
                </a:tc>
                <a:extLst>
                  <a:ext uri="{0D108BD9-81ED-4DB2-BD59-A6C34878D82A}">
                    <a16:rowId xmlns:a16="http://schemas.microsoft.com/office/drawing/2014/main" val="60078177"/>
                  </a:ext>
                </a:extLst>
              </a:tr>
              <a:tr h="190500">
                <a:tc>
                  <a:txBody>
                    <a:bodyPr/>
                    <a:lstStyle/>
                    <a:p>
                      <a:pPr algn="l" fontAlgn="b"/>
                      <a:r>
                        <a:rPr lang="en-IN" sz="1100" u="none" strike="noStrike">
                          <a:effectLst/>
                        </a:rPr>
                        <a:t>Empno </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a:effectLst/>
                        </a:rPr>
                        <a:t>int(4) </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a:effectLst/>
                        </a:rPr>
                        <a:t>NO </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a:effectLst/>
                        </a:rPr>
                        <a:t>PRI </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dirty="0">
                          <a:effectLst/>
                        </a:rPr>
                        <a:t>NULL</a:t>
                      </a:r>
                      <a:endParaRPr lang="en-IN"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273826454"/>
                  </a:ext>
                </a:extLst>
              </a:tr>
              <a:tr h="190500">
                <a:tc>
                  <a:txBody>
                    <a:bodyPr/>
                    <a:lstStyle/>
                    <a:p>
                      <a:pPr algn="l" fontAlgn="b"/>
                      <a:r>
                        <a:rPr lang="en-IN" sz="1100" u="none" strike="noStrike">
                          <a:effectLst/>
                        </a:rPr>
                        <a:t>Empname </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a:effectLst/>
                        </a:rPr>
                        <a:t>varchar(20) </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a:effectLst/>
                        </a:rPr>
                        <a:t>YES </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a:effectLst/>
                        </a:rPr>
                        <a:t>NULL</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449498420"/>
                  </a:ext>
                </a:extLst>
              </a:tr>
              <a:tr h="190500">
                <a:tc>
                  <a:txBody>
                    <a:bodyPr/>
                    <a:lstStyle/>
                    <a:p>
                      <a:pPr algn="l" fontAlgn="b"/>
                      <a:r>
                        <a:rPr lang="en-IN" sz="1100" u="none" strike="noStrike">
                          <a:effectLst/>
                        </a:rPr>
                        <a:t>Desig </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a:effectLst/>
                        </a:rPr>
                        <a:t>varchar(10) </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a:effectLst/>
                        </a:rPr>
                        <a:t>YES </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a:effectLst/>
                        </a:rPr>
                        <a:t>NULL</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612097052"/>
                  </a:ext>
                </a:extLst>
              </a:tr>
              <a:tr h="190500">
                <a:tc>
                  <a:txBody>
                    <a:bodyPr/>
                    <a:lstStyle/>
                    <a:p>
                      <a:pPr algn="l" fontAlgn="b"/>
                      <a:r>
                        <a:rPr lang="en-IN" sz="1100" u="none" strike="noStrike">
                          <a:effectLst/>
                        </a:rPr>
                        <a:t>Dept </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dirty="0">
                          <a:effectLst/>
                        </a:rPr>
                        <a:t>varchar(10) </a:t>
                      </a:r>
                      <a:endParaRPr lang="en-IN"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a:effectLst/>
                        </a:rPr>
                        <a:t>YES </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a:effectLst/>
                        </a:rPr>
                        <a:t>NULL</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472769319"/>
                  </a:ext>
                </a:extLst>
              </a:tr>
              <a:tr h="190500">
                <a:tc>
                  <a:txBody>
                    <a:bodyPr/>
                    <a:lstStyle/>
                    <a:p>
                      <a:pPr algn="l" fontAlgn="b"/>
                      <a:r>
                        <a:rPr lang="en-IN" sz="1100" u="none" strike="noStrike">
                          <a:effectLst/>
                        </a:rPr>
                        <a:t>Age </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dirty="0">
                          <a:effectLst/>
                        </a:rPr>
                        <a:t>int(2) </a:t>
                      </a:r>
                      <a:endParaRPr lang="en-IN"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a:effectLst/>
                        </a:rPr>
                        <a:t>YES </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dirty="0">
                          <a:effectLst/>
                        </a:rPr>
                        <a:t>NULL</a:t>
                      </a:r>
                      <a:endParaRPr lang="en-IN"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128535199"/>
                  </a:ext>
                </a:extLst>
              </a:tr>
              <a:tr h="190500">
                <a:tc>
                  <a:txBody>
                    <a:bodyPr/>
                    <a:lstStyle/>
                    <a:p>
                      <a:pPr algn="l" fontAlgn="b"/>
                      <a:r>
                        <a:rPr lang="en-IN" sz="1100" u="none" strike="noStrike">
                          <a:effectLst/>
                        </a:rPr>
                        <a:t>Place </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dirty="0">
                          <a:effectLst/>
                        </a:rPr>
                        <a:t>varchar(10) </a:t>
                      </a:r>
                      <a:endParaRPr lang="en-IN"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dirty="0">
                          <a:effectLst/>
                        </a:rPr>
                        <a:t>YES </a:t>
                      </a:r>
                      <a:endParaRPr lang="en-IN"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dirty="0">
                          <a:effectLst/>
                        </a:rPr>
                        <a:t>NULL</a:t>
                      </a:r>
                      <a:endParaRPr lang="en-IN"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56186737"/>
                  </a:ext>
                </a:extLst>
              </a:tr>
            </a:tbl>
          </a:graphicData>
        </a:graphic>
      </p:graphicFrame>
      <p:sp>
        <p:nvSpPr>
          <p:cNvPr id="17" name="TextBox 16">
            <a:extLst>
              <a:ext uri="{FF2B5EF4-FFF2-40B4-BE49-F238E27FC236}">
                <a16:creationId xmlns:a16="http://schemas.microsoft.com/office/drawing/2014/main" id="{66AC2935-2509-12BC-0CF1-10F97D846003}"/>
              </a:ext>
            </a:extLst>
          </p:cNvPr>
          <p:cNvSpPr txBox="1"/>
          <p:nvPr/>
        </p:nvSpPr>
        <p:spPr>
          <a:xfrm>
            <a:off x="243841" y="3224808"/>
            <a:ext cx="2605192" cy="307777"/>
          </a:xfrm>
          <a:prstGeom prst="rect">
            <a:avLst/>
          </a:prstGeom>
          <a:noFill/>
        </p:spPr>
        <p:txBody>
          <a:bodyPr wrap="square" rtlCol="0">
            <a:spAutoFit/>
          </a:bodyPr>
          <a:lstStyle/>
          <a:p>
            <a:r>
              <a:rPr lang="en-US" sz="1400" b="1" dirty="0">
                <a:solidFill>
                  <a:srgbClr val="000000"/>
                </a:solidFill>
                <a:cs typeface="Arial" panose="020B0604020202020204" pitchFamily="34" charset="0"/>
              </a:rPr>
              <a:t>(i) SQL Queries and Output:</a:t>
            </a:r>
          </a:p>
        </p:txBody>
      </p:sp>
      <p:sp>
        <p:nvSpPr>
          <p:cNvPr id="19" name="TextBox 18">
            <a:extLst>
              <a:ext uri="{FF2B5EF4-FFF2-40B4-BE49-F238E27FC236}">
                <a16:creationId xmlns:a16="http://schemas.microsoft.com/office/drawing/2014/main" id="{2A540FBA-2B1F-4559-7D66-6D10B3E4EBD8}"/>
              </a:ext>
            </a:extLst>
          </p:cNvPr>
          <p:cNvSpPr txBox="1"/>
          <p:nvPr/>
        </p:nvSpPr>
        <p:spPr>
          <a:xfrm>
            <a:off x="417462" y="3682256"/>
            <a:ext cx="6294120" cy="523220"/>
          </a:xfrm>
          <a:prstGeom prst="rect">
            <a:avLst/>
          </a:prstGeom>
          <a:noFill/>
        </p:spPr>
        <p:txBody>
          <a:bodyPr wrap="square" rtlCol="0">
            <a:spAutoFit/>
          </a:bodyPr>
          <a:lstStyle/>
          <a:p>
            <a:r>
              <a:rPr lang="en-IN" sz="1400" dirty="0" err="1"/>
              <a:t>mysql</a:t>
            </a:r>
            <a:r>
              <a:rPr lang="en-IN" sz="1400" dirty="0"/>
              <a:t>&gt; Create table Employee (</a:t>
            </a:r>
            <a:r>
              <a:rPr lang="en-IN" sz="1400" dirty="0" err="1"/>
              <a:t>Empno</a:t>
            </a:r>
            <a:r>
              <a:rPr lang="en-IN" sz="1400" dirty="0"/>
              <a:t> integer(4) primary key, </a:t>
            </a:r>
            <a:r>
              <a:rPr lang="en-IN" sz="1400" dirty="0" err="1"/>
              <a:t>Empname</a:t>
            </a:r>
            <a:r>
              <a:rPr lang="en-IN" sz="1400" dirty="0"/>
              <a:t> varchar(20), </a:t>
            </a:r>
            <a:r>
              <a:rPr lang="en-IN" sz="1400" dirty="0" err="1"/>
              <a:t>Desig</a:t>
            </a:r>
            <a:r>
              <a:rPr lang="en-IN" sz="1400" dirty="0"/>
              <a:t> varchar(10), Dept varchar(10), Age integer(2), Place varchar(10));</a:t>
            </a:r>
            <a:endParaRPr lang="en-US" sz="1400" dirty="0">
              <a:solidFill>
                <a:srgbClr val="00000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61BB68DA-9A7A-A6FB-7861-EDD9F2FE1A04}"/>
              </a:ext>
            </a:extLst>
          </p:cNvPr>
          <p:cNvSpPr txBox="1"/>
          <p:nvPr/>
        </p:nvSpPr>
        <p:spPr>
          <a:xfrm>
            <a:off x="243841" y="4660699"/>
            <a:ext cx="2605192" cy="307777"/>
          </a:xfrm>
          <a:prstGeom prst="rect">
            <a:avLst/>
          </a:prstGeom>
          <a:noFill/>
        </p:spPr>
        <p:txBody>
          <a:bodyPr wrap="square" rtlCol="0">
            <a:spAutoFit/>
          </a:bodyPr>
          <a:lstStyle/>
          <a:p>
            <a:r>
              <a:rPr lang="en-IN" sz="1400" b="1" dirty="0"/>
              <a:t>(ii) View Table Structure:</a:t>
            </a:r>
            <a:endParaRPr lang="en-US" sz="1400" b="1" dirty="0">
              <a:solidFill>
                <a:srgbClr val="00000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C1846473-2A62-1076-A729-F829E2576FAD}"/>
              </a:ext>
            </a:extLst>
          </p:cNvPr>
          <p:cNvSpPr txBox="1"/>
          <p:nvPr/>
        </p:nvSpPr>
        <p:spPr>
          <a:xfrm>
            <a:off x="417462" y="5033763"/>
            <a:ext cx="2605192" cy="307777"/>
          </a:xfrm>
          <a:prstGeom prst="rect">
            <a:avLst/>
          </a:prstGeom>
          <a:noFill/>
        </p:spPr>
        <p:txBody>
          <a:bodyPr wrap="square" rtlCol="0">
            <a:spAutoFit/>
          </a:bodyPr>
          <a:lstStyle/>
          <a:p>
            <a:r>
              <a:rPr lang="en-IN" sz="1400" dirty="0" err="1"/>
              <a:t>mysql</a:t>
            </a:r>
            <a:r>
              <a:rPr lang="en-IN" sz="1400" dirty="0"/>
              <a:t>&gt; </a:t>
            </a:r>
            <a:r>
              <a:rPr lang="en-IN" sz="1400" dirty="0" err="1"/>
              <a:t>Desc</a:t>
            </a:r>
            <a:r>
              <a:rPr lang="en-IN" sz="1400" dirty="0"/>
              <a:t> Employee;</a:t>
            </a:r>
            <a:endParaRPr lang="en-US" sz="1400" dirty="0">
              <a:solidFill>
                <a:srgbClr val="00000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519B218-9679-B981-9AAC-4AEBE37DDB4C}"/>
              </a:ext>
            </a:extLst>
          </p:cNvPr>
          <p:cNvSpPr txBox="1"/>
          <p:nvPr/>
        </p:nvSpPr>
        <p:spPr>
          <a:xfrm>
            <a:off x="417462" y="6761177"/>
            <a:ext cx="2605192" cy="307777"/>
          </a:xfrm>
          <a:prstGeom prst="rect">
            <a:avLst/>
          </a:prstGeom>
          <a:noFill/>
        </p:spPr>
        <p:txBody>
          <a:bodyPr wrap="square" rtlCol="0">
            <a:spAutoFit/>
          </a:bodyPr>
          <a:lstStyle/>
          <a:p>
            <a:r>
              <a:rPr lang="en-US" sz="1400" dirty="0"/>
              <a:t>6 rows in set (0.00 sec)</a:t>
            </a:r>
            <a:endParaRPr lang="en-US" sz="1400" dirty="0">
              <a:solidFill>
                <a:srgbClr val="000000"/>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5FC09A15-F53C-9385-0DDD-AD27F1B863D0}"/>
              </a:ext>
            </a:extLst>
          </p:cNvPr>
          <p:cNvSpPr txBox="1"/>
          <p:nvPr/>
        </p:nvSpPr>
        <p:spPr>
          <a:xfrm>
            <a:off x="243841" y="7705738"/>
            <a:ext cx="2605192" cy="307777"/>
          </a:xfrm>
          <a:prstGeom prst="rect">
            <a:avLst/>
          </a:prstGeom>
          <a:noFill/>
        </p:spPr>
        <p:txBody>
          <a:bodyPr wrap="square" rtlCol="0">
            <a:spAutoFit/>
          </a:bodyPr>
          <a:lstStyle/>
          <a:p>
            <a:r>
              <a:rPr lang="en-US" sz="1400" b="1" dirty="0"/>
              <a:t>(iii) Inserting Data into Table:</a:t>
            </a:r>
            <a:endParaRPr lang="en-US" sz="1400" b="1" dirty="0">
              <a:solidFill>
                <a:srgbClr val="000000"/>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5BFCE73D-F098-6C65-3FFA-A1FC8671107A}"/>
              </a:ext>
            </a:extLst>
          </p:cNvPr>
          <p:cNvSpPr txBox="1"/>
          <p:nvPr/>
        </p:nvSpPr>
        <p:spPr>
          <a:xfrm>
            <a:off x="417462" y="8137786"/>
            <a:ext cx="6440538" cy="1015663"/>
          </a:xfrm>
          <a:prstGeom prst="rect">
            <a:avLst/>
          </a:prstGeom>
          <a:noFill/>
        </p:spPr>
        <p:txBody>
          <a:bodyPr wrap="square" rtlCol="0">
            <a:spAutoFit/>
          </a:bodyPr>
          <a:lstStyle/>
          <a:p>
            <a:r>
              <a:rPr lang="en-IN" sz="1200" dirty="0" err="1"/>
              <a:t>mysql</a:t>
            </a:r>
            <a:r>
              <a:rPr lang="en-IN" sz="1200" dirty="0"/>
              <a:t>&gt; Insert into employee values(1221, 'Sidharth', 'Officer', 'Accounts', 45, 'Noida’); </a:t>
            </a:r>
          </a:p>
          <a:p>
            <a:r>
              <a:rPr lang="en-IN" sz="1200" dirty="0" err="1"/>
              <a:t>mysql</a:t>
            </a:r>
            <a:r>
              <a:rPr lang="en-IN" sz="1200" dirty="0"/>
              <a:t>&gt; Insert into employee values(1222, 'Naveen', 'Manager', 'Admin', 32, 'Ghaziabad’);</a:t>
            </a:r>
          </a:p>
          <a:p>
            <a:r>
              <a:rPr lang="en-IN" sz="1200" dirty="0" err="1"/>
              <a:t>mysql</a:t>
            </a:r>
            <a:r>
              <a:rPr lang="en-IN" sz="1200" dirty="0"/>
              <a:t>&gt; Insert into employee values(1223, 'Ramesh', 'Clerk', 'Accounts', 33, 'Faridabad’); </a:t>
            </a:r>
          </a:p>
          <a:p>
            <a:r>
              <a:rPr lang="en-IN" sz="1200" dirty="0" err="1"/>
              <a:t>mysql</a:t>
            </a:r>
            <a:r>
              <a:rPr lang="en-IN" sz="1200" dirty="0"/>
              <a:t>&gt; Insert into employee values(1224, '</a:t>
            </a:r>
            <a:r>
              <a:rPr lang="en-IN" sz="1200" dirty="0" err="1"/>
              <a:t>Abinaya</a:t>
            </a:r>
            <a:r>
              <a:rPr lang="en-IN" sz="1200" dirty="0"/>
              <a:t>', 'Manager', 'Admin', 28, 'New Delhi’); </a:t>
            </a:r>
          </a:p>
          <a:p>
            <a:r>
              <a:rPr lang="en-IN" sz="1200" dirty="0" err="1"/>
              <a:t>mysql</a:t>
            </a:r>
            <a:r>
              <a:rPr lang="en-IN" sz="1200" dirty="0"/>
              <a:t>&gt; Insert into employee values(1225, 'Rahul', 'Officer', 'Accounts', 31, 'New Delhi');</a:t>
            </a:r>
            <a:endParaRPr lang="en-US" sz="1200" dirty="0">
              <a:solidFill>
                <a:srgbClr val="000000"/>
              </a:solidFill>
              <a:cs typeface="Arial" panose="020B0604020202020204" pitchFamily="34" charset="0"/>
            </a:endParaRPr>
          </a:p>
        </p:txBody>
      </p:sp>
      <p:sp>
        <p:nvSpPr>
          <p:cNvPr id="25" name="Slide Number Placeholder 1">
            <a:extLst>
              <a:ext uri="{FF2B5EF4-FFF2-40B4-BE49-F238E27FC236}">
                <a16:creationId xmlns:a16="http://schemas.microsoft.com/office/drawing/2014/main" id="{5AF79F81-03F0-0B04-E95A-20D967510202}"/>
              </a:ext>
            </a:extLst>
          </p:cNvPr>
          <p:cNvSpPr>
            <a:spLocks noGrp="1"/>
          </p:cNvSpPr>
          <p:nvPr>
            <p:ph type="sldNum" sz="quarter" idx="4"/>
          </p:nvPr>
        </p:nvSpPr>
        <p:spPr>
          <a:xfrm>
            <a:off x="4843463" y="9181397"/>
            <a:ext cx="1543050" cy="527403"/>
          </a:xfrm>
        </p:spPr>
        <p:txBody>
          <a:bodyPr/>
          <a:lstStyle/>
          <a:p>
            <a:r>
              <a:rPr lang="en-IN" dirty="0">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29</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1766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9169119-E66D-191C-6AF8-BDFC601860C5}"/>
              </a:ext>
            </a:extLst>
          </p:cNvPr>
          <p:cNvSpPr/>
          <p:nvPr/>
        </p:nvSpPr>
        <p:spPr>
          <a:xfrm>
            <a:off x="383540" y="2184400"/>
            <a:ext cx="6068060" cy="2298700"/>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8649516F-89E4-6A88-35DC-9E98D48A0AD2}"/>
              </a:ext>
            </a:extLst>
          </p:cNvPr>
          <p:cNvSpPr txBox="1"/>
          <p:nvPr/>
        </p:nvSpPr>
        <p:spPr>
          <a:xfrm>
            <a:off x="383540" y="1712846"/>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Input</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B7E3469C-D0A4-C47E-4F8E-CC066BEF2B15}"/>
              </a:ext>
            </a:extLst>
          </p:cNvPr>
          <p:cNvSpPr/>
          <p:nvPr/>
        </p:nvSpPr>
        <p:spPr>
          <a:xfrm>
            <a:off x="383540" y="5240020"/>
            <a:ext cx="6106160" cy="868680"/>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p:txBody>
          <a:bodyPr/>
          <a:lstStyle/>
          <a:p>
            <a:r>
              <a:rPr lang="en-IN" dirty="0">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3</a:t>
            </a:fld>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341501-75E6-54D7-994A-ABE50794C56F}"/>
              </a:ext>
            </a:extLst>
          </p:cNvPr>
          <p:cNvSpPr txBox="1"/>
          <p:nvPr/>
        </p:nvSpPr>
        <p:spPr>
          <a:xfrm>
            <a:off x="383540" y="928493"/>
            <a:ext cx="5304643" cy="307777"/>
          </a:xfrm>
          <a:prstGeom prst="rect">
            <a:avLst/>
          </a:prstGeom>
          <a:noFill/>
        </p:spPr>
        <p:txBody>
          <a:bodyPr wrap="square" rtlCol="0">
            <a:spAutoFit/>
          </a:bodyPr>
          <a:lstStyle/>
          <a:p>
            <a:r>
              <a:rPr lang="en-US" sz="1400" b="1" i="0" dirty="0">
                <a:solidFill>
                  <a:srgbClr val="000000"/>
                </a:solidFill>
                <a:effectLst/>
                <a:latin typeface="Arial" panose="020B0604020202020204" pitchFamily="34" charset="0"/>
                <a:cs typeface="Arial" panose="020B0604020202020204" pitchFamily="34" charset="0"/>
              </a:rPr>
              <a:t>Example of Global and Local variables in function</a:t>
            </a:r>
            <a:endParaRPr lang="en-IN" sz="14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815691" y="464566"/>
            <a:ext cx="1425390"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1</a:t>
            </a:r>
          </a:p>
        </p:txBody>
      </p:sp>
      <p:sp>
        <p:nvSpPr>
          <p:cNvPr id="10" name="TextBox 9">
            <a:extLst>
              <a:ext uri="{FF2B5EF4-FFF2-40B4-BE49-F238E27FC236}">
                <a16:creationId xmlns:a16="http://schemas.microsoft.com/office/drawing/2014/main" id="{96565BAE-D5F4-D3C0-C2CD-6EF37CE03674}"/>
              </a:ext>
            </a:extLst>
          </p:cNvPr>
          <p:cNvSpPr txBox="1"/>
          <p:nvPr/>
        </p:nvSpPr>
        <p:spPr>
          <a:xfrm>
            <a:off x="586740" y="2294772"/>
            <a:ext cx="4224912" cy="2123658"/>
          </a:xfrm>
          <a:prstGeom prst="rect">
            <a:avLst/>
          </a:prstGeom>
          <a:noFill/>
        </p:spPr>
        <p:txBody>
          <a:bodyPr wrap="square" rtlCol="0">
            <a:spAutoFit/>
          </a:bodyPr>
          <a:lstStyle/>
          <a:p>
            <a:r>
              <a:rPr lang="es-ES" sz="1200" b="0" dirty="0">
                <a:solidFill>
                  <a:srgbClr val="000000"/>
                </a:solidFill>
                <a:effectLst/>
                <a:latin typeface="Consolas" panose="020B0609020204030204" pitchFamily="49" charset="0"/>
              </a:rPr>
              <a:t>x = </a:t>
            </a:r>
            <a:r>
              <a:rPr lang="es-ES" sz="1200" b="0" dirty="0">
                <a:solidFill>
                  <a:srgbClr val="A31515"/>
                </a:solidFill>
                <a:effectLst/>
                <a:latin typeface="Consolas" panose="020B0609020204030204" pitchFamily="49" charset="0"/>
              </a:rPr>
              <a:t>"global"</a:t>
            </a:r>
            <a:endParaRPr lang="es-ES" sz="1200" b="0" dirty="0">
              <a:solidFill>
                <a:srgbClr val="000000"/>
              </a:solidFill>
              <a:effectLst/>
              <a:latin typeface="Consolas" panose="020B0609020204030204" pitchFamily="49" charset="0"/>
            </a:endParaRPr>
          </a:p>
          <a:p>
            <a:r>
              <a:rPr lang="es-ES" sz="1200" b="0" dirty="0">
                <a:solidFill>
                  <a:srgbClr val="000000"/>
                </a:solidFill>
                <a:effectLst/>
                <a:latin typeface="Consolas" panose="020B0609020204030204" pitchFamily="49" charset="0"/>
              </a:rPr>
              <a:t>y = </a:t>
            </a:r>
            <a:r>
              <a:rPr lang="es-ES" sz="1200" b="0" dirty="0">
                <a:solidFill>
                  <a:srgbClr val="A31515"/>
                </a:solidFill>
                <a:effectLst/>
                <a:latin typeface="Consolas" panose="020B0609020204030204" pitchFamily="49" charset="0"/>
              </a:rPr>
              <a:t>"local"</a:t>
            </a:r>
            <a:endParaRPr lang="es-ES" sz="1200" b="0" dirty="0">
              <a:solidFill>
                <a:srgbClr val="000000"/>
              </a:solidFill>
              <a:effectLst/>
              <a:latin typeface="Consolas" panose="020B0609020204030204" pitchFamily="49" charset="0"/>
            </a:endParaRPr>
          </a:p>
          <a:p>
            <a:br>
              <a:rPr lang="es-ES" sz="1200" b="0" dirty="0">
                <a:solidFill>
                  <a:srgbClr val="000000"/>
                </a:solidFill>
                <a:effectLst/>
                <a:latin typeface="Consolas" panose="020B0609020204030204" pitchFamily="49" charset="0"/>
              </a:rPr>
            </a:br>
            <a:r>
              <a:rPr lang="es-ES" sz="1200" b="0" dirty="0" err="1">
                <a:solidFill>
                  <a:srgbClr val="0000FF"/>
                </a:solidFill>
                <a:effectLst/>
                <a:latin typeface="Consolas" panose="020B0609020204030204" pitchFamily="49" charset="0"/>
              </a:rPr>
              <a:t>def</a:t>
            </a:r>
            <a:r>
              <a:rPr lang="es-ES" sz="1200" b="0" dirty="0">
                <a:solidFill>
                  <a:srgbClr val="000000"/>
                </a:solidFill>
                <a:effectLst/>
                <a:latin typeface="Consolas" panose="020B0609020204030204" pitchFamily="49" charset="0"/>
              </a:rPr>
              <a:t> </a:t>
            </a:r>
            <a:r>
              <a:rPr lang="es-ES" sz="1200" b="0" dirty="0" err="1">
                <a:solidFill>
                  <a:srgbClr val="000000"/>
                </a:solidFill>
                <a:effectLst/>
                <a:latin typeface="Consolas" panose="020B0609020204030204" pitchFamily="49" charset="0"/>
              </a:rPr>
              <a:t>display</a:t>
            </a:r>
            <a:r>
              <a:rPr lang="es-ES" sz="1200" b="0" dirty="0">
                <a:solidFill>
                  <a:srgbClr val="000000"/>
                </a:solidFill>
                <a:effectLst/>
                <a:latin typeface="Consolas" panose="020B0609020204030204" pitchFamily="49" charset="0"/>
              </a:rPr>
              <a:t>() :</a:t>
            </a:r>
          </a:p>
          <a:p>
            <a:r>
              <a:rPr lang="es-ES" sz="1200" b="0" dirty="0">
                <a:solidFill>
                  <a:srgbClr val="000000"/>
                </a:solidFill>
                <a:effectLst/>
                <a:latin typeface="Consolas" panose="020B0609020204030204" pitchFamily="49" charset="0"/>
              </a:rPr>
              <a:t>	y = </a:t>
            </a:r>
            <a:r>
              <a:rPr lang="es-ES" sz="1200" b="0" dirty="0">
                <a:solidFill>
                  <a:srgbClr val="A31515"/>
                </a:solidFill>
                <a:effectLst/>
                <a:latin typeface="Consolas" panose="020B0609020204030204" pitchFamily="49" charset="0"/>
              </a:rPr>
              <a:t>"local"</a:t>
            </a:r>
            <a:endParaRPr lang="es-ES" sz="1200" b="0" dirty="0">
              <a:solidFill>
                <a:srgbClr val="000000"/>
              </a:solidFill>
              <a:effectLst/>
              <a:latin typeface="Consolas" panose="020B0609020204030204" pitchFamily="49" charset="0"/>
            </a:endParaRPr>
          </a:p>
          <a:p>
            <a:r>
              <a:rPr lang="en-IN" sz="1200" b="0" dirty="0">
                <a:solidFill>
                  <a:srgbClr val="008000"/>
                </a:solidFill>
                <a:effectLst/>
                <a:latin typeface="Consolas" panose="020B0609020204030204" pitchFamily="49" charset="0"/>
              </a:rPr>
              <a:t>	#global x</a:t>
            </a:r>
            <a:endParaRPr lang="en-IN" sz="1200" b="0" dirty="0">
              <a:solidFill>
                <a:srgbClr val="3B3B3B"/>
              </a:solidFill>
              <a:effectLst/>
              <a:latin typeface="Consolas" panose="020B0609020204030204" pitchFamily="49" charset="0"/>
            </a:endParaRPr>
          </a:p>
          <a:p>
            <a:r>
              <a:rPr lang="en-IN" sz="1200" b="0" dirty="0">
                <a:solidFill>
                  <a:srgbClr val="008000"/>
                </a:solidFill>
                <a:effectLst/>
                <a:latin typeface="Consolas" panose="020B0609020204030204" pitchFamily="49" charset="0"/>
              </a:rPr>
              <a:t>	#local y</a:t>
            </a:r>
            <a:endParaRPr lang="en-IN" sz="1200" b="0" dirty="0">
              <a:solidFill>
                <a:srgbClr val="3B3B3B"/>
              </a:solidFill>
              <a:effectLst/>
              <a:latin typeface="Consolas" panose="020B0609020204030204" pitchFamily="49" charset="0"/>
            </a:endParaRPr>
          </a:p>
          <a:p>
            <a:r>
              <a:rPr lang="es-ES" sz="1200" b="0" dirty="0">
                <a:solidFill>
                  <a:srgbClr val="000000"/>
                </a:solidFill>
                <a:effectLst/>
                <a:latin typeface="Consolas" panose="020B0609020204030204" pitchFamily="49" charset="0"/>
              </a:rPr>
              <a:t>	</a:t>
            </a:r>
            <a:r>
              <a:rPr lang="es-ES" sz="1200" b="0" dirty="0" err="1">
                <a:solidFill>
                  <a:srgbClr val="000000"/>
                </a:solidFill>
                <a:effectLst/>
                <a:latin typeface="Consolas" panose="020B0609020204030204" pitchFamily="49" charset="0"/>
              </a:rPr>
              <a:t>print</a:t>
            </a:r>
            <a:r>
              <a:rPr lang="es-ES" sz="1200" b="0" dirty="0">
                <a:solidFill>
                  <a:srgbClr val="000000"/>
                </a:solidFill>
                <a:effectLst/>
                <a:latin typeface="Consolas" panose="020B0609020204030204" pitchFamily="49" charset="0"/>
              </a:rPr>
              <a:t>(</a:t>
            </a:r>
            <a:r>
              <a:rPr lang="es-ES" sz="1200" b="0" dirty="0" err="1">
                <a:solidFill>
                  <a:srgbClr val="0000FF"/>
                </a:solidFill>
                <a:effectLst/>
                <a:latin typeface="Consolas" panose="020B0609020204030204" pitchFamily="49" charset="0"/>
              </a:rPr>
              <a:t>f</a:t>
            </a:r>
            <a:r>
              <a:rPr lang="es-ES" sz="1200" b="0" dirty="0" err="1">
                <a:solidFill>
                  <a:srgbClr val="A31515"/>
                </a:solidFill>
                <a:effectLst/>
                <a:latin typeface="Consolas" panose="020B0609020204030204" pitchFamily="49" charset="0"/>
              </a:rPr>
              <a:t>"y</a:t>
            </a:r>
            <a:r>
              <a:rPr lang="es-ES" sz="1200" b="0" dirty="0">
                <a:solidFill>
                  <a:srgbClr val="A31515"/>
                </a:solidFill>
                <a:effectLst/>
                <a:latin typeface="Consolas" panose="020B0609020204030204" pitchFamily="49" charset="0"/>
              </a:rPr>
              <a:t>= </a:t>
            </a:r>
            <a:r>
              <a:rPr lang="es-ES" sz="1200" b="0" dirty="0">
                <a:solidFill>
                  <a:srgbClr val="000000"/>
                </a:solidFill>
                <a:effectLst/>
                <a:latin typeface="Consolas" panose="020B0609020204030204" pitchFamily="49" charset="0"/>
              </a:rPr>
              <a:t>{y}</a:t>
            </a:r>
            <a:r>
              <a:rPr lang="es-ES" sz="1200" b="0" dirty="0">
                <a:solidFill>
                  <a:srgbClr val="A31515"/>
                </a:solidFill>
                <a:effectLst/>
                <a:latin typeface="Consolas" panose="020B0609020204030204" pitchFamily="49" charset="0"/>
              </a:rPr>
              <a:t>"</a:t>
            </a:r>
            <a:r>
              <a:rPr lang="es-ES" sz="1200" b="0" dirty="0">
                <a:solidFill>
                  <a:srgbClr val="000000"/>
                </a:solidFill>
                <a:effectLst/>
                <a:latin typeface="Consolas" panose="020B0609020204030204" pitchFamily="49" charset="0"/>
              </a:rPr>
              <a:t>)</a:t>
            </a:r>
          </a:p>
          <a:p>
            <a:br>
              <a:rPr lang="es-ES" sz="1200" b="0" dirty="0">
                <a:solidFill>
                  <a:srgbClr val="000000"/>
                </a:solidFill>
                <a:effectLst/>
                <a:latin typeface="Consolas" panose="020B0609020204030204" pitchFamily="49" charset="0"/>
              </a:rPr>
            </a:br>
            <a:r>
              <a:rPr lang="es-ES" sz="1200" b="0" dirty="0" err="1">
                <a:solidFill>
                  <a:srgbClr val="000000"/>
                </a:solidFill>
                <a:effectLst/>
                <a:latin typeface="Consolas" panose="020B0609020204030204" pitchFamily="49" charset="0"/>
              </a:rPr>
              <a:t>print</a:t>
            </a:r>
            <a:r>
              <a:rPr lang="es-ES" sz="1200" b="0" dirty="0">
                <a:solidFill>
                  <a:srgbClr val="000000"/>
                </a:solidFill>
                <a:effectLst/>
                <a:latin typeface="Consolas" panose="020B0609020204030204" pitchFamily="49" charset="0"/>
              </a:rPr>
              <a:t>(</a:t>
            </a:r>
            <a:r>
              <a:rPr lang="es-ES" sz="1200" b="0" dirty="0" err="1">
                <a:solidFill>
                  <a:srgbClr val="0000FF"/>
                </a:solidFill>
                <a:effectLst/>
                <a:latin typeface="Consolas" panose="020B0609020204030204" pitchFamily="49" charset="0"/>
              </a:rPr>
              <a:t>f</a:t>
            </a:r>
            <a:r>
              <a:rPr lang="es-ES" sz="1200" b="0" dirty="0" err="1">
                <a:solidFill>
                  <a:srgbClr val="A31515"/>
                </a:solidFill>
                <a:effectLst/>
                <a:latin typeface="Consolas" panose="020B0609020204030204" pitchFamily="49" charset="0"/>
              </a:rPr>
              <a:t>"x</a:t>
            </a:r>
            <a:r>
              <a:rPr lang="es-ES" sz="1200" b="0" dirty="0">
                <a:solidFill>
                  <a:srgbClr val="A31515"/>
                </a:solidFill>
                <a:effectLst/>
                <a:latin typeface="Consolas" panose="020B0609020204030204" pitchFamily="49" charset="0"/>
              </a:rPr>
              <a:t>= </a:t>
            </a:r>
            <a:r>
              <a:rPr lang="es-ES" sz="1200" b="0" dirty="0">
                <a:solidFill>
                  <a:srgbClr val="000000"/>
                </a:solidFill>
                <a:effectLst/>
                <a:latin typeface="Consolas" panose="020B0609020204030204" pitchFamily="49" charset="0"/>
              </a:rPr>
              <a:t>{x}</a:t>
            </a:r>
            <a:r>
              <a:rPr lang="es-ES" sz="1200" b="0" dirty="0">
                <a:solidFill>
                  <a:srgbClr val="A31515"/>
                </a:solidFill>
                <a:effectLst/>
                <a:latin typeface="Consolas" panose="020B0609020204030204" pitchFamily="49" charset="0"/>
              </a:rPr>
              <a:t>"</a:t>
            </a:r>
            <a:r>
              <a:rPr lang="es-ES" sz="1200" b="0" dirty="0">
                <a:solidFill>
                  <a:srgbClr val="000000"/>
                </a:solidFill>
                <a:effectLst/>
                <a:latin typeface="Consolas" panose="020B0609020204030204" pitchFamily="49" charset="0"/>
              </a:rPr>
              <a:t>)</a:t>
            </a:r>
          </a:p>
          <a:p>
            <a:r>
              <a:rPr lang="es-ES" sz="1200" b="0" dirty="0" err="1">
                <a:solidFill>
                  <a:srgbClr val="000000"/>
                </a:solidFill>
                <a:effectLst/>
                <a:latin typeface="Consolas" panose="020B0609020204030204" pitchFamily="49" charset="0"/>
              </a:rPr>
              <a:t>display</a:t>
            </a:r>
            <a:r>
              <a:rPr lang="es-ES" sz="1200" b="0" dirty="0">
                <a:solidFill>
                  <a:srgbClr val="000000"/>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7E9DDB73-8C9A-174A-CACD-F419B4D85585}"/>
              </a:ext>
            </a:extLst>
          </p:cNvPr>
          <p:cNvSpPr txBox="1"/>
          <p:nvPr/>
        </p:nvSpPr>
        <p:spPr>
          <a:xfrm>
            <a:off x="586740" y="5378688"/>
            <a:ext cx="3158112" cy="612155"/>
          </a:xfrm>
          <a:prstGeom prst="rect">
            <a:avLst/>
          </a:prstGeom>
          <a:noFill/>
        </p:spPr>
        <p:txBody>
          <a:bodyPr wrap="square" rtlCol="0">
            <a:spAutoFit/>
          </a:bodyPr>
          <a:lstStyle/>
          <a:p>
            <a:pPr algn="l">
              <a:lnSpc>
                <a:spcPct val="150000"/>
              </a:lnSpc>
            </a:pPr>
            <a:r>
              <a:rPr lang="es-ES" sz="1200" b="0" i="0" dirty="0">
                <a:solidFill>
                  <a:srgbClr val="000000"/>
                </a:solidFill>
                <a:effectLst/>
                <a:latin typeface="Consolas" panose="020B0609020204030204" pitchFamily="49" charset="0"/>
                <a:cs typeface="Arial" panose="020B0604020202020204" pitchFamily="34" charset="0"/>
              </a:rPr>
              <a:t>x= global</a:t>
            </a:r>
          </a:p>
          <a:p>
            <a:pPr algn="l">
              <a:lnSpc>
                <a:spcPct val="150000"/>
              </a:lnSpc>
            </a:pPr>
            <a:r>
              <a:rPr lang="es-ES" sz="1200" b="0" i="0" dirty="0">
                <a:solidFill>
                  <a:srgbClr val="000000"/>
                </a:solidFill>
                <a:effectLst/>
                <a:latin typeface="Consolas" panose="020B0609020204030204" pitchFamily="49" charset="0"/>
                <a:cs typeface="Arial" panose="020B0604020202020204" pitchFamily="34" charset="0"/>
              </a:rPr>
              <a:t>y= local</a:t>
            </a:r>
          </a:p>
        </p:txBody>
      </p:sp>
      <p:sp>
        <p:nvSpPr>
          <p:cNvPr id="15" name="TextBox 14">
            <a:extLst>
              <a:ext uri="{FF2B5EF4-FFF2-40B4-BE49-F238E27FC236}">
                <a16:creationId xmlns:a16="http://schemas.microsoft.com/office/drawing/2014/main" id="{C7ECB7A9-3808-1F4C-FD9C-2D334861CEA9}"/>
              </a:ext>
            </a:extLst>
          </p:cNvPr>
          <p:cNvSpPr txBox="1"/>
          <p:nvPr/>
        </p:nvSpPr>
        <p:spPr>
          <a:xfrm>
            <a:off x="383540" y="4908035"/>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577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1E1F1F7-2C95-1549-3D94-7CBEC3E83607}"/>
              </a:ext>
            </a:extLst>
          </p:cNvPr>
          <p:cNvSpPr txBox="1"/>
          <p:nvPr/>
        </p:nvSpPr>
        <p:spPr>
          <a:xfrm>
            <a:off x="2066287" y="464566"/>
            <a:ext cx="2725426"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22 (…continued)</a:t>
            </a:r>
          </a:p>
        </p:txBody>
      </p:sp>
      <p:graphicFrame>
        <p:nvGraphicFramePr>
          <p:cNvPr id="14" name="Table 13">
            <a:extLst>
              <a:ext uri="{FF2B5EF4-FFF2-40B4-BE49-F238E27FC236}">
                <a16:creationId xmlns:a16="http://schemas.microsoft.com/office/drawing/2014/main" id="{CCEC0E2A-9281-279C-DF5C-A816D5CDD3D7}"/>
              </a:ext>
            </a:extLst>
          </p:cNvPr>
          <p:cNvGraphicFramePr>
            <a:graphicFrameLocks noGrp="1"/>
          </p:cNvGraphicFramePr>
          <p:nvPr>
            <p:extLst>
              <p:ext uri="{D42A27DB-BD31-4B8C-83A1-F6EECF244321}">
                <p14:modId xmlns:p14="http://schemas.microsoft.com/office/powerpoint/2010/main" val="3525808304"/>
              </p:ext>
            </p:extLst>
          </p:nvPr>
        </p:nvGraphicFramePr>
        <p:xfrm>
          <a:off x="610369" y="1720627"/>
          <a:ext cx="4241800" cy="1143000"/>
        </p:xfrm>
        <a:graphic>
          <a:graphicData uri="http://schemas.openxmlformats.org/drawingml/2006/table">
            <a:tbl>
              <a:tblPr>
                <a:tableStyleId>{5C22544A-7EE6-4342-B048-85BDC9FD1C3A}</a:tableStyleId>
              </a:tblPr>
              <a:tblGrid>
                <a:gridCol w="576580">
                  <a:extLst>
                    <a:ext uri="{9D8B030D-6E8A-4147-A177-3AD203B41FA5}">
                      <a16:colId xmlns:a16="http://schemas.microsoft.com/office/drawing/2014/main" val="976412352"/>
                    </a:ext>
                  </a:extLst>
                </a:gridCol>
                <a:gridCol w="883920">
                  <a:extLst>
                    <a:ext uri="{9D8B030D-6E8A-4147-A177-3AD203B41FA5}">
                      <a16:colId xmlns:a16="http://schemas.microsoft.com/office/drawing/2014/main" val="1620765392"/>
                    </a:ext>
                  </a:extLst>
                </a:gridCol>
                <a:gridCol w="772160">
                  <a:extLst>
                    <a:ext uri="{9D8B030D-6E8A-4147-A177-3AD203B41FA5}">
                      <a16:colId xmlns:a16="http://schemas.microsoft.com/office/drawing/2014/main" val="871440670"/>
                    </a:ext>
                  </a:extLst>
                </a:gridCol>
                <a:gridCol w="660400">
                  <a:extLst>
                    <a:ext uri="{9D8B030D-6E8A-4147-A177-3AD203B41FA5}">
                      <a16:colId xmlns:a16="http://schemas.microsoft.com/office/drawing/2014/main" val="1143205134"/>
                    </a:ext>
                  </a:extLst>
                </a:gridCol>
                <a:gridCol w="558800">
                  <a:extLst>
                    <a:ext uri="{9D8B030D-6E8A-4147-A177-3AD203B41FA5}">
                      <a16:colId xmlns:a16="http://schemas.microsoft.com/office/drawing/2014/main" val="3680019581"/>
                    </a:ext>
                  </a:extLst>
                </a:gridCol>
                <a:gridCol w="789940">
                  <a:extLst>
                    <a:ext uri="{9D8B030D-6E8A-4147-A177-3AD203B41FA5}">
                      <a16:colId xmlns:a16="http://schemas.microsoft.com/office/drawing/2014/main" val="115443331"/>
                    </a:ext>
                  </a:extLst>
                </a:gridCol>
              </a:tblGrid>
              <a:tr h="190500">
                <a:tc>
                  <a:txBody>
                    <a:bodyPr/>
                    <a:lstStyle/>
                    <a:p>
                      <a:pPr algn="l" fontAlgn="b"/>
                      <a:r>
                        <a:rPr lang="en-IN" sz="1100" b="0" i="0" u="none" strike="noStrike" dirty="0" err="1">
                          <a:solidFill>
                            <a:srgbClr val="000000"/>
                          </a:solidFill>
                          <a:effectLst/>
                          <a:latin typeface="Calibri" panose="020F0502020204030204" pitchFamily="34" charset="0"/>
                        </a:rPr>
                        <a:t>Empno</a:t>
                      </a:r>
                      <a:r>
                        <a:rPr lang="en-IN" sz="1100" b="0" i="0" u="none" strike="noStrike" dirty="0">
                          <a:solidFill>
                            <a:srgbClr val="000000"/>
                          </a:solidFill>
                          <a:effectLst/>
                          <a:latin typeface="Calibri" panose="020F0502020204030204" pitchFamily="34" charset="0"/>
                        </a:rPr>
                        <a:t> </a:t>
                      </a:r>
                    </a:p>
                  </a:txBody>
                  <a:tcPr marL="6350" marR="6350" marT="6350" marB="0" anchor="ctr">
                    <a:solidFill>
                      <a:schemeClr val="bg1">
                        <a:lumMod val="85000"/>
                      </a:schemeClr>
                    </a:solidFill>
                  </a:tcPr>
                </a:tc>
                <a:tc>
                  <a:txBody>
                    <a:bodyPr/>
                    <a:lstStyle/>
                    <a:p>
                      <a:pPr algn="l" fontAlgn="b"/>
                      <a:r>
                        <a:rPr lang="en-IN" sz="1100" b="0" i="0" u="none" strike="noStrike" dirty="0" err="1">
                          <a:solidFill>
                            <a:srgbClr val="000000"/>
                          </a:solidFill>
                          <a:effectLst/>
                          <a:latin typeface="Calibri" panose="020F0502020204030204" pitchFamily="34" charset="0"/>
                        </a:rPr>
                        <a:t>Empname</a:t>
                      </a:r>
                      <a:r>
                        <a:rPr lang="en-IN" sz="1100" b="0" i="0" u="none" strike="noStrike" dirty="0">
                          <a:solidFill>
                            <a:srgbClr val="000000"/>
                          </a:solidFill>
                          <a:effectLst/>
                          <a:latin typeface="Calibri" panose="020F0502020204030204" pitchFamily="34" charset="0"/>
                        </a:rPr>
                        <a:t>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Desig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Dept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Age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Place</a:t>
                      </a:r>
                    </a:p>
                  </a:txBody>
                  <a:tcPr marL="6350" marR="6350" marT="6350" marB="0" anchor="ctr">
                    <a:solidFill>
                      <a:schemeClr val="bg1">
                        <a:lumMod val="85000"/>
                      </a:schemeClr>
                    </a:solidFill>
                  </a:tcPr>
                </a:tc>
                <a:extLst>
                  <a:ext uri="{0D108BD9-81ED-4DB2-BD59-A6C34878D82A}">
                    <a16:rowId xmlns:a16="http://schemas.microsoft.com/office/drawing/2014/main" val="60078177"/>
                  </a:ext>
                </a:extLst>
              </a:tr>
              <a:tr h="190500">
                <a:tc>
                  <a:txBody>
                    <a:bodyPr/>
                    <a:lstStyle/>
                    <a:p>
                      <a:pPr algn="l" fontAlgn="b"/>
                      <a:r>
                        <a:rPr lang="en-IN" sz="1100" b="0" i="0" u="none" strike="noStrike" dirty="0">
                          <a:solidFill>
                            <a:srgbClr val="000000"/>
                          </a:solidFill>
                          <a:effectLst/>
                          <a:latin typeface="Calibri" panose="020F0502020204030204" pitchFamily="34" charset="0"/>
                        </a:rPr>
                        <a:t>1221</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Sidharth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Officer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Accounts </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45</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Noida</a:t>
                      </a:r>
                    </a:p>
                  </a:txBody>
                  <a:tcPr marL="6350" marR="6350" marT="6350" marB="0" anchor="ctr"/>
                </a:tc>
                <a:extLst>
                  <a:ext uri="{0D108BD9-81ED-4DB2-BD59-A6C34878D82A}">
                    <a16:rowId xmlns:a16="http://schemas.microsoft.com/office/drawing/2014/main" val="4273826454"/>
                  </a:ext>
                </a:extLst>
              </a:tr>
              <a:tr h="190500">
                <a:tc>
                  <a:txBody>
                    <a:bodyPr/>
                    <a:lstStyle/>
                    <a:p>
                      <a:pPr algn="l" fontAlgn="b"/>
                      <a:r>
                        <a:rPr lang="en-IN" sz="1100" b="0" i="0" u="none" strike="noStrike" dirty="0">
                          <a:solidFill>
                            <a:srgbClr val="000000"/>
                          </a:solidFill>
                          <a:effectLst/>
                          <a:latin typeface="Calibri" panose="020F0502020204030204" pitchFamily="34" charset="0"/>
                        </a:rPr>
                        <a:t>1222</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Naveen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Manager </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Admin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32</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Gurgaon</a:t>
                      </a:r>
                    </a:p>
                  </a:txBody>
                  <a:tcPr marL="6350" marR="6350" marT="6350" marB="0" anchor="ctr"/>
                </a:tc>
                <a:extLst>
                  <a:ext uri="{0D108BD9-81ED-4DB2-BD59-A6C34878D82A}">
                    <a16:rowId xmlns:a16="http://schemas.microsoft.com/office/drawing/2014/main" val="3449498420"/>
                  </a:ext>
                </a:extLst>
              </a:tr>
              <a:tr h="190500">
                <a:tc>
                  <a:txBody>
                    <a:bodyPr/>
                    <a:lstStyle/>
                    <a:p>
                      <a:pPr algn="l" fontAlgn="b"/>
                      <a:r>
                        <a:rPr lang="en-IN" sz="1100" b="0" i="0" u="none" strike="noStrike" dirty="0">
                          <a:solidFill>
                            <a:srgbClr val="000000"/>
                          </a:solidFill>
                          <a:effectLst/>
                          <a:latin typeface="Calibri" panose="020F0502020204030204" pitchFamily="34" charset="0"/>
                        </a:rPr>
                        <a:t>1223</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Ramesh </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Clerk </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Accounts </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33</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Faridabad</a:t>
                      </a:r>
                    </a:p>
                  </a:txBody>
                  <a:tcPr marL="6350" marR="6350" marT="6350" marB="0" anchor="ctr"/>
                </a:tc>
                <a:extLst>
                  <a:ext uri="{0D108BD9-81ED-4DB2-BD59-A6C34878D82A}">
                    <a16:rowId xmlns:a16="http://schemas.microsoft.com/office/drawing/2014/main" val="2612097052"/>
                  </a:ext>
                </a:extLst>
              </a:tr>
              <a:tr h="190500">
                <a:tc>
                  <a:txBody>
                    <a:bodyPr/>
                    <a:lstStyle/>
                    <a:p>
                      <a:pPr algn="l" fontAlgn="b"/>
                      <a:r>
                        <a:rPr lang="en-IN" sz="1100" b="0" i="0" u="none" strike="noStrike" dirty="0">
                          <a:solidFill>
                            <a:srgbClr val="000000"/>
                          </a:solidFill>
                          <a:effectLst/>
                          <a:latin typeface="Calibri" panose="020F0502020204030204" pitchFamily="34" charset="0"/>
                        </a:rPr>
                        <a:t>1224</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Abinaya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Manager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Admin </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28</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New Delhi</a:t>
                      </a:r>
                    </a:p>
                  </a:txBody>
                  <a:tcPr marL="6350" marR="6350" marT="6350" marB="0" anchor="ctr"/>
                </a:tc>
                <a:extLst>
                  <a:ext uri="{0D108BD9-81ED-4DB2-BD59-A6C34878D82A}">
                    <a16:rowId xmlns:a16="http://schemas.microsoft.com/office/drawing/2014/main" val="1472769319"/>
                  </a:ext>
                </a:extLst>
              </a:tr>
              <a:tr h="190500">
                <a:tc>
                  <a:txBody>
                    <a:bodyPr/>
                    <a:lstStyle/>
                    <a:p>
                      <a:pPr algn="l" fontAlgn="b"/>
                      <a:r>
                        <a:rPr lang="en-IN" sz="1100" b="0" i="0" u="none" strike="noStrike" dirty="0">
                          <a:solidFill>
                            <a:srgbClr val="000000"/>
                          </a:solidFill>
                          <a:effectLst/>
                          <a:latin typeface="Calibri" panose="020F0502020204030204" pitchFamily="34" charset="0"/>
                        </a:rPr>
                        <a:t>1225</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Rahul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Officer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Accounts </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31</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New Delhi</a:t>
                      </a:r>
                    </a:p>
                  </a:txBody>
                  <a:tcPr marL="6350" marR="6350" marT="6350" marB="0" anchor="ctr"/>
                </a:tc>
                <a:extLst>
                  <a:ext uri="{0D108BD9-81ED-4DB2-BD59-A6C34878D82A}">
                    <a16:rowId xmlns:a16="http://schemas.microsoft.com/office/drawing/2014/main" val="4128535199"/>
                  </a:ext>
                </a:extLst>
              </a:tr>
            </a:tbl>
          </a:graphicData>
        </a:graphic>
      </p:graphicFrame>
      <p:sp>
        <p:nvSpPr>
          <p:cNvPr id="20" name="TextBox 19">
            <a:extLst>
              <a:ext uri="{FF2B5EF4-FFF2-40B4-BE49-F238E27FC236}">
                <a16:creationId xmlns:a16="http://schemas.microsoft.com/office/drawing/2014/main" id="{61BB68DA-9A7A-A6FB-7861-EDD9F2FE1A04}"/>
              </a:ext>
            </a:extLst>
          </p:cNvPr>
          <p:cNvSpPr txBox="1"/>
          <p:nvPr/>
        </p:nvSpPr>
        <p:spPr>
          <a:xfrm>
            <a:off x="237893" y="1003367"/>
            <a:ext cx="2605192" cy="307777"/>
          </a:xfrm>
          <a:prstGeom prst="rect">
            <a:avLst/>
          </a:prstGeom>
          <a:noFill/>
        </p:spPr>
        <p:txBody>
          <a:bodyPr wrap="square" rtlCol="0">
            <a:spAutoFit/>
          </a:bodyPr>
          <a:lstStyle/>
          <a:p>
            <a:r>
              <a:rPr lang="en-US" sz="1400" b="1" dirty="0"/>
              <a:t>(iv) Select all the record:</a:t>
            </a:r>
            <a:endParaRPr lang="en-US" sz="1400" b="1" dirty="0">
              <a:solidFill>
                <a:srgbClr val="00000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C1846473-2A62-1076-A729-F829E2576FAD}"/>
              </a:ext>
            </a:extLst>
          </p:cNvPr>
          <p:cNvSpPr txBox="1"/>
          <p:nvPr/>
        </p:nvSpPr>
        <p:spPr>
          <a:xfrm>
            <a:off x="521469" y="1353526"/>
            <a:ext cx="2605192" cy="307777"/>
          </a:xfrm>
          <a:prstGeom prst="rect">
            <a:avLst/>
          </a:prstGeom>
          <a:noFill/>
        </p:spPr>
        <p:txBody>
          <a:bodyPr wrap="square" rtlCol="0">
            <a:spAutoFit/>
          </a:bodyPr>
          <a:lstStyle/>
          <a:p>
            <a:r>
              <a:rPr lang="en-IN" sz="1400" dirty="0" err="1"/>
              <a:t>mysql</a:t>
            </a:r>
            <a:r>
              <a:rPr lang="en-IN" sz="1400" dirty="0"/>
              <a:t>&gt; select * from Employee;</a:t>
            </a:r>
            <a:endParaRPr lang="en-US" sz="1400" dirty="0">
              <a:solidFill>
                <a:srgbClr val="00000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519B218-9679-B981-9AAC-4AEBE37DDB4C}"/>
              </a:ext>
            </a:extLst>
          </p:cNvPr>
          <p:cNvSpPr txBox="1"/>
          <p:nvPr/>
        </p:nvSpPr>
        <p:spPr>
          <a:xfrm>
            <a:off x="521469" y="6229055"/>
            <a:ext cx="2605192" cy="307777"/>
          </a:xfrm>
          <a:prstGeom prst="rect">
            <a:avLst/>
          </a:prstGeom>
          <a:noFill/>
        </p:spPr>
        <p:txBody>
          <a:bodyPr wrap="square" rtlCol="0">
            <a:spAutoFit/>
          </a:bodyPr>
          <a:lstStyle/>
          <a:p>
            <a:r>
              <a:rPr lang="en-US" sz="1400" dirty="0"/>
              <a:t>7 rows in set (0.00 sec)</a:t>
            </a:r>
            <a:endParaRPr lang="en-US" sz="1400" dirty="0">
              <a:solidFill>
                <a:srgbClr val="000000"/>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8FCCA058-BB26-C9F1-DB11-D7E2ED0D1FDA}"/>
              </a:ext>
            </a:extLst>
          </p:cNvPr>
          <p:cNvSpPr txBox="1"/>
          <p:nvPr/>
        </p:nvSpPr>
        <p:spPr>
          <a:xfrm>
            <a:off x="521469" y="2902547"/>
            <a:ext cx="2605192" cy="307777"/>
          </a:xfrm>
          <a:prstGeom prst="rect">
            <a:avLst/>
          </a:prstGeom>
          <a:noFill/>
        </p:spPr>
        <p:txBody>
          <a:bodyPr wrap="square" rtlCol="0">
            <a:spAutoFit/>
          </a:bodyPr>
          <a:lstStyle/>
          <a:p>
            <a:r>
              <a:rPr lang="en-US" sz="1400" dirty="0"/>
              <a:t>5 rows in set (0.00 sec)</a:t>
            </a:r>
            <a:endParaRPr lang="en-US" sz="1400" dirty="0">
              <a:solidFill>
                <a:srgbClr val="00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3232101-E590-4371-D6DF-2EFD9549AD54}"/>
              </a:ext>
            </a:extLst>
          </p:cNvPr>
          <p:cNvSpPr txBox="1"/>
          <p:nvPr/>
        </p:nvSpPr>
        <p:spPr>
          <a:xfrm>
            <a:off x="237893" y="3504453"/>
            <a:ext cx="2605192" cy="307777"/>
          </a:xfrm>
          <a:prstGeom prst="rect">
            <a:avLst/>
          </a:prstGeom>
          <a:noFill/>
        </p:spPr>
        <p:txBody>
          <a:bodyPr wrap="square" rtlCol="0">
            <a:spAutoFit/>
          </a:bodyPr>
          <a:lstStyle/>
          <a:p>
            <a:r>
              <a:rPr lang="en-US" sz="1400" b="1" dirty="0"/>
              <a:t>(v) Adding two more records:</a:t>
            </a:r>
            <a:endParaRPr lang="en-US" sz="1400" b="1" dirty="0">
              <a:solidFill>
                <a:srgbClr val="00000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039F61B-C9E2-4C0D-8578-FCB16A5EC6C0}"/>
              </a:ext>
            </a:extLst>
          </p:cNvPr>
          <p:cNvSpPr txBox="1"/>
          <p:nvPr/>
        </p:nvSpPr>
        <p:spPr>
          <a:xfrm>
            <a:off x="522754" y="3868306"/>
            <a:ext cx="6320371" cy="492443"/>
          </a:xfrm>
          <a:prstGeom prst="rect">
            <a:avLst/>
          </a:prstGeom>
          <a:noFill/>
        </p:spPr>
        <p:txBody>
          <a:bodyPr wrap="square" rtlCol="0">
            <a:spAutoFit/>
          </a:bodyPr>
          <a:lstStyle/>
          <a:p>
            <a:r>
              <a:rPr lang="en-IN" sz="1300" dirty="0" err="1"/>
              <a:t>mysql</a:t>
            </a:r>
            <a:r>
              <a:rPr lang="en-IN" sz="1300" dirty="0"/>
              <a:t>&gt; Insert into employee values(3226, 'Sona', 'Manager', 'Accounts', 42, 'Gurgaon’);</a:t>
            </a:r>
            <a:br>
              <a:rPr lang="en-IN" sz="1300" dirty="0"/>
            </a:br>
            <a:r>
              <a:rPr lang="en-IN" sz="1300" dirty="0" err="1"/>
              <a:t>mysql</a:t>
            </a:r>
            <a:r>
              <a:rPr lang="en-IN" sz="1300" dirty="0"/>
              <a:t>&gt; Insert into employee values(3227, 'Rekha', 'Officer', 'Admin', 34, 'Noida');</a:t>
            </a:r>
            <a:endParaRPr lang="en-US" sz="1300" dirty="0">
              <a:solidFill>
                <a:srgbClr val="00000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CDAD32D-B2C2-BBEE-21F7-33660BF743CB}"/>
              </a:ext>
            </a:extLst>
          </p:cNvPr>
          <p:cNvSpPr txBox="1"/>
          <p:nvPr/>
        </p:nvSpPr>
        <p:spPr>
          <a:xfrm>
            <a:off x="521469" y="4300478"/>
            <a:ext cx="2605192" cy="307777"/>
          </a:xfrm>
          <a:prstGeom prst="rect">
            <a:avLst/>
          </a:prstGeom>
          <a:noFill/>
        </p:spPr>
        <p:txBody>
          <a:bodyPr wrap="square" rtlCol="0">
            <a:spAutoFit/>
          </a:bodyPr>
          <a:lstStyle/>
          <a:p>
            <a:r>
              <a:rPr lang="en-IN" sz="1400" dirty="0" err="1"/>
              <a:t>mysql</a:t>
            </a:r>
            <a:r>
              <a:rPr lang="en-IN" sz="1400" dirty="0"/>
              <a:t>&gt; select * from Employee;</a:t>
            </a:r>
            <a:endParaRPr lang="en-US" sz="1400" dirty="0">
              <a:solidFill>
                <a:srgbClr val="000000"/>
              </a:solidFill>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4B00BF9A-F1EC-3728-7AF9-AC891AC52832}"/>
              </a:ext>
            </a:extLst>
          </p:cNvPr>
          <p:cNvGraphicFramePr>
            <a:graphicFrameLocks noGrp="1"/>
          </p:cNvGraphicFramePr>
          <p:nvPr>
            <p:extLst>
              <p:ext uri="{D42A27DB-BD31-4B8C-83A1-F6EECF244321}">
                <p14:modId xmlns:p14="http://schemas.microsoft.com/office/powerpoint/2010/main" val="139764345"/>
              </p:ext>
            </p:extLst>
          </p:nvPr>
        </p:nvGraphicFramePr>
        <p:xfrm>
          <a:off x="610369" y="4660518"/>
          <a:ext cx="4241800" cy="1524000"/>
        </p:xfrm>
        <a:graphic>
          <a:graphicData uri="http://schemas.openxmlformats.org/drawingml/2006/table">
            <a:tbl>
              <a:tblPr>
                <a:tableStyleId>{5C22544A-7EE6-4342-B048-85BDC9FD1C3A}</a:tableStyleId>
              </a:tblPr>
              <a:tblGrid>
                <a:gridCol w="576580">
                  <a:extLst>
                    <a:ext uri="{9D8B030D-6E8A-4147-A177-3AD203B41FA5}">
                      <a16:colId xmlns:a16="http://schemas.microsoft.com/office/drawing/2014/main" val="976412352"/>
                    </a:ext>
                  </a:extLst>
                </a:gridCol>
                <a:gridCol w="883920">
                  <a:extLst>
                    <a:ext uri="{9D8B030D-6E8A-4147-A177-3AD203B41FA5}">
                      <a16:colId xmlns:a16="http://schemas.microsoft.com/office/drawing/2014/main" val="1620765392"/>
                    </a:ext>
                  </a:extLst>
                </a:gridCol>
                <a:gridCol w="772160">
                  <a:extLst>
                    <a:ext uri="{9D8B030D-6E8A-4147-A177-3AD203B41FA5}">
                      <a16:colId xmlns:a16="http://schemas.microsoft.com/office/drawing/2014/main" val="871440670"/>
                    </a:ext>
                  </a:extLst>
                </a:gridCol>
                <a:gridCol w="660400">
                  <a:extLst>
                    <a:ext uri="{9D8B030D-6E8A-4147-A177-3AD203B41FA5}">
                      <a16:colId xmlns:a16="http://schemas.microsoft.com/office/drawing/2014/main" val="1143205134"/>
                    </a:ext>
                  </a:extLst>
                </a:gridCol>
                <a:gridCol w="558800">
                  <a:extLst>
                    <a:ext uri="{9D8B030D-6E8A-4147-A177-3AD203B41FA5}">
                      <a16:colId xmlns:a16="http://schemas.microsoft.com/office/drawing/2014/main" val="3680019581"/>
                    </a:ext>
                  </a:extLst>
                </a:gridCol>
                <a:gridCol w="789940">
                  <a:extLst>
                    <a:ext uri="{9D8B030D-6E8A-4147-A177-3AD203B41FA5}">
                      <a16:colId xmlns:a16="http://schemas.microsoft.com/office/drawing/2014/main" val="115443331"/>
                    </a:ext>
                  </a:extLst>
                </a:gridCol>
              </a:tblGrid>
              <a:tr h="190500">
                <a:tc>
                  <a:txBody>
                    <a:bodyPr/>
                    <a:lstStyle/>
                    <a:p>
                      <a:pPr algn="l" fontAlgn="b"/>
                      <a:r>
                        <a:rPr lang="en-IN" sz="1100" b="0" i="0" u="none" strike="noStrike" dirty="0" err="1">
                          <a:solidFill>
                            <a:srgbClr val="000000"/>
                          </a:solidFill>
                          <a:effectLst/>
                          <a:latin typeface="Calibri" panose="020F0502020204030204" pitchFamily="34" charset="0"/>
                        </a:rPr>
                        <a:t>Empno</a:t>
                      </a:r>
                      <a:r>
                        <a:rPr lang="en-IN" sz="1100" b="0" i="0" u="none" strike="noStrike" dirty="0">
                          <a:solidFill>
                            <a:srgbClr val="000000"/>
                          </a:solidFill>
                          <a:effectLst/>
                          <a:latin typeface="Calibri" panose="020F0502020204030204" pitchFamily="34" charset="0"/>
                        </a:rPr>
                        <a:t> </a:t>
                      </a:r>
                    </a:p>
                  </a:txBody>
                  <a:tcPr marL="6350" marR="6350" marT="6350" marB="0" anchor="ctr">
                    <a:solidFill>
                      <a:schemeClr val="bg1">
                        <a:lumMod val="85000"/>
                      </a:schemeClr>
                    </a:solidFill>
                  </a:tcPr>
                </a:tc>
                <a:tc>
                  <a:txBody>
                    <a:bodyPr/>
                    <a:lstStyle/>
                    <a:p>
                      <a:pPr algn="l" fontAlgn="b"/>
                      <a:r>
                        <a:rPr lang="en-IN" sz="1100" b="0" i="0" u="none" strike="noStrike" dirty="0" err="1">
                          <a:solidFill>
                            <a:srgbClr val="000000"/>
                          </a:solidFill>
                          <a:effectLst/>
                          <a:latin typeface="Calibri" panose="020F0502020204030204" pitchFamily="34" charset="0"/>
                        </a:rPr>
                        <a:t>Empname</a:t>
                      </a:r>
                      <a:r>
                        <a:rPr lang="en-IN" sz="1100" b="0" i="0" u="none" strike="noStrike" dirty="0">
                          <a:solidFill>
                            <a:srgbClr val="000000"/>
                          </a:solidFill>
                          <a:effectLst/>
                          <a:latin typeface="Calibri" panose="020F0502020204030204" pitchFamily="34" charset="0"/>
                        </a:rPr>
                        <a:t>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Desig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Dept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Age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Place</a:t>
                      </a:r>
                    </a:p>
                  </a:txBody>
                  <a:tcPr marL="6350" marR="6350" marT="6350" marB="0" anchor="ctr">
                    <a:solidFill>
                      <a:schemeClr val="bg1">
                        <a:lumMod val="85000"/>
                      </a:schemeClr>
                    </a:solidFill>
                  </a:tcPr>
                </a:tc>
                <a:extLst>
                  <a:ext uri="{0D108BD9-81ED-4DB2-BD59-A6C34878D82A}">
                    <a16:rowId xmlns:a16="http://schemas.microsoft.com/office/drawing/2014/main" val="60078177"/>
                  </a:ext>
                </a:extLst>
              </a:tr>
              <a:tr h="190500">
                <a:tc>
                  <a:txBody>
                    <a:bodyPr/>
                    <a:lstStyle/>
                    <a:p>
                      <a:pPr algn="l" fontAlgn="b"/>
                      <a:r>
                        <a:rPr lang="en-IN" sz="1100" b="0" i="0" u="none" strike="noStrike">
                          <a:solidFill>
                            <a:srgbClr val="000000"/>
                          </a:solidFill>
                          <a:effectLst/>
                          <a:latin typeface="Calibri" panose="020F0502020204030204" pitchFamily="34" charset="0"/>
                        </a:rPr>
                        <a:t>1221</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Sidharth </a:t>
                      </a:r>
                    </a:p>
                  </a:txBody>
                  <a:tcPr marL="6350" marR="6350" marT="6350" marB="0" anchor="ctr">
                    <a:solidFill>
                      <a:srgbClr val="E9EBF5"/>
                    </a:solidFill>
                  </a:tcPr>
                </a:tc>
                <a:tc>
                  <a:txBody>
                    <a:bodyPr/>
                    <a:lstStyle/>
                    <a:p>
                      <a:pPr algn="l" fontAlgn="b"/>
                      <a:r>
                        <a:rPr lang="en-IN" sz="1100" b="0" i="0" u="none" strike="noStrike" dirty="0">
                          <a:solidFill>
                            <a:srgbClr val="000000"/>
                          </a:solidFill>
                          <a:effectLst/>
                          <a:latin typeface="Calibri" panose="020F0502020204030204" pitchFamily="34" charset="0"/>
                        </a:rPr>
                        <a:t>Officer </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Accounts </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45</a:t>
                      </a:r>
                    </a:p>
                  </a:txBody>
                  <a:tcPr marL="6350" marR="6350" marT="6350" marB="0" anchor="ctr">
                    <a:solidFill>
                      <a:srgbClr val="E9EBF5"/>
                    </a:solidFill>
                  </a:tcPr>
                </a:tc>
                <a:tc>
                  <a:txBody>
                    <a:bodyPr/>
                    <a:lstStyle/>
                    <a:p>
                      <a:pPr algn="l" fontAlgn="b"/>
                      <a:r>
                        <a:rPr lang="en-IN" sz="1100" b="0" i="0" u="none" strike="noStrike" dirty="0">
                          <a:solidFill>
                            <a:srgbClr val="000000"/>
                          </a:solidFill>
                          <a:effectLst/>
                          <a:latin typeface="Calibri" panose="020F0502020204030204" pitchFamily="34" charset="0"/>
                        </a:rPr>
                        <a:t>Noida</a:t>
                      </a:r>
                    </a:p>
                  </a:txBody>
                  <a:tcPr marL="6350" marR="6350" marT="6350" marB="0" anchor="ctr">
                    <a:solidFill>
                      <a:srgbClr val="E9EBF5"/>
                    </a:solidFill>
                  </a:tcPr>
                </a:tc>
                <a:extLst>
                  <a:ext uri="{0D108BD9-81ED-4DB2-BD59-A6C34878D82A}">
                    <a16:rowId xmlns:a16="http://schemas.microsoft.com/office/drawing/2014/main" val="3659472366"/>
                  </a:ext>
                </a:extLst>
              </a:tr>
              <a:tr h="190500">
                <a:tc>
                  <a:txBody>
                    <a:bodyPr/>
                    <a:lstStyle/>
                    <a:p>
                      <a:pPr algn="l" fontAlgn="b"/>
                      <a:r>
                        <a:rPr lang="en-IN" sz="1100" b="0" i="0" u="none" strike="noStrike">
                          <a:solidFill>
                            <a:srgbClr val="000000"/>
                          </a:solidFill>
                          <a:effectLst/>
                          <a:latin typeface="Calibri" panose="020F0502020204030204" pitchFamily="34" charset="0"/>
                        </a:rPr>
                        <a:t>1222</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Naveen </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Manager </a:t>
                      </a:r>
                    </a:p>
                  </a:txBody>
                  <a:tcPr marL="6350" marR="6350" marT="6350" marB="0" anchor="ctr">
                    <a:solidFill>
                      <a:srgbClr val="E9EBF5"/>
                    </a:solidFill>
                  </a:tcPr>
                </a:tc>
                <a:tc>
                  <a:txBody>
                    <a:bodyPr/>
                    <a:lstStyle/>
                    <a:p>
                      <a:pPr algn="l" fontAlgn="b"/>
                      <a:r>
                        <a:rPr lang="en-IN" sz="1100" b="0" i="0" u="none" strike="noStrike" dirty="0">
                          <a:solidFill>
                            <a:srgbClr val="000000"/>
                          </a:solidFill>
                          <a:effectLst/>
                          <a:latin typeface="Calibri" panose="020F0502020204030204" pitchFamily="34" charset="0"/>
                        </a:rPr>
                        <a:t>Admin </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32</a:t>
                      </a:r>
                    </a:p>
                  </a:txBody>
                  <a:tcPr marL="6350" marR="6350" marT="6350" marB="0" anchor="ctr">
                    <a:solidFill>
                      <a:srgbClr val="E9EBF5"/>
                    </a:solidFill>
                  </a:tcPr>
                </a:tc>
                <a:tc>
                  <a:txBody>
                    <a:bodyPr/>
                    <a:lstStyle/>
                    <a:p>
                      <a:pPr algn="l" fontAlgn="b"/>
                      <a:r>
                        <a:rPr lang="en-IN" sz="1100" b="0" i="0" u="none" strike="noStrike" dirty="0">
                          <a:solidFill>
                            <a:srgbClr val="000000"/>
                          </a:solidFill>
                          <a:effectLst/>
                          <a:latin typeface="Calibri" panose="020F0502020204030204" pitchFamily="34" charset="0"/>
                        </a:rPr>
                        <a:t>Gurgaon</a:t>
                      </a:r>
                    </a:p>
                  </a:txBody>
                  <a:tcPr marL="6350" marR="6350" marT="6350" marB="0" anchor="ctr">
                    <a:solidFill>
                      <a:srgbClr val="E9EBF5"/>
                    </a:solidFill>
                  </a:tcPr>
                </a:tc>
                <a:extLst>
                  <a:ext uri="{0D108BD9-81ED-4DB2-BD59-A6C34878D82A}">
                    <a16:rowId xmlns:a16="http://schemas.microsoft.com/office/drawing/2014/main" val="1301850566"/>
                  </a:ext>
                </a:extLst>
              </a:tr>
              <a:tr h="190500">
                <a:tc>
                  <a:txBody>
                    <a:bodyPr/>
                    <a:lstStyle/>
                    <a:p>
                      <a:pPr algn="l" fontAlgn="b"/>
                      <a:r>
                        <a:rPr lang="en-IN" sz="1100" b="0" i="0" u="none" strike="noStrike">
                          <a:solidFill>
                            <a:srgbClr val="000000"/>
                          </a:solidFill>
                          <a:effectLst/>
                          <a:latin typeface="Calibri" panose="020F0502020204030204" pitchFamily="34" charset="0"/>
                        </a:rPr>
                        <a:t>1223</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Ramesh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Clerk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Accounts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33</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Faridabad</a:t>
                      </a:r>
                    </a:p>
                  </a:txBody>
                  <a:tcPr marL="6350" marR="6350" marT="6350" marB="0" anchor="ctr"/>
                </a:tc>
                <a:extLst>
                  <a:ext uri="{0D108BD9-81ED-4DB2-BD59-A6C34878D82A}">
                    <a16:rowId xmlns:a16="http://schemas.microsoft.com/office/drawing/2014/main" val="4273826454"/>
                  </a:ext>
                </a:extLst>
              </a:tr>
              <a:tr h="190500">
                <a:tc>
                  <a:txBody>
                    <a:bodyPr/>
                    <a:lstStyle/>
                    <a:p>
                      <a:pPr algn="l" fontAlgn="b"/>
                      <a:r>
                        <a:rPr lang="en-IN" sz="1100" b="0" i="0" u="none" strike="noStrike">
                          <a:solidFill>
                            <a:srgbClr val="000000"/>
                          </a:solidFill>
                          <a:effectLst/>
                          <a:latin typeface="Calibri" panose="020F0502020204030204" pitchFamily="34" charset="0"/>
                        </a:rPr>
                        <a:t>1224</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Abinaya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Manager </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Admin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28</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New Delhi</a:t>
                      </a:r>
                    </a:p>
                  </a:txBody>
                  <a:tcPr marL="6350" marR="6350" marT="6350" marB="0" anchor="ctr"/>
                </a:tc>
                <a:extLst>
                  <a:ext uri="{0D108BD9-81ED-4DB2-BD59-A6C34878D82A}">
                    <a16:rowId xmlns:a16="http://schemas.microsoft.com/office/drawing/2014/main" val="3449498420"/>
                  </a:ext>
                </a:extLst>
              </a:tr>
              <a:tr h="190500">
                <a:tc>
                  <a:txBody>
                    <a:bodyPr/>
                    <a:lstStyle/>
                    <a:p>
                      <a:pPr algn="l" fontAlgn="b"/>
                      <a:r>
                        <a:rPr lang="en-IN" sz="1100" b="0" i="0" u="none" strike="noStrike">
                          <a:solidFill>
                            <a:srgbClr val="000000"/>
                          </a:solidFill>
                          <a:effectLst/>
                          <a:latin typeface="Calibri" panose="020F0502020204030204" pitchFamily="34" charset="0"/>
                        </a:rPr>
                        <a:t>1225</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Rahul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Officer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Accounts </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31</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New Delhi</a:t>
                      </a:r>
                    </a:p>
                  </a:txBody>
                  <a:tcPr marL="6350" marR="6350" marT="6350" marB="0" anchor="ctr"/>
                </a:tc>
                <a:extLst>
                  <a:ext uri="{0D108BD9-81ED-4DB2-BD59-A6C34878D82A}">
                    <a16:rowId xmlns:a16="http://schemas.microsoft.com/office/drawing/2014/main" val="2612097052"/>
                  </a:ext>
                </a:extLst>
              </a:tr>
              <a:tr h="190500">
                <a:tc>
                  <a:txBody>
                    <a:bodyPr/>
                    <a:lstStyle/>
                    <a:p>
                      <a:pPr algn="l" fontAlgn="b"/>
                      <a:r>
                        <a:rPr lang="en-IN" sz="1100" b="0" i="0" u="none" strike="noStrike">
                          <a:solidFill>
                            <a:srgbClr val="000000"/>
                          </a:solidFill>
                          <a:effectLst/>
                          <a:latin typeface="Calibri" panose="020F0502020204030204" pitchFamily="34" charset="0"/>
                        </a:rPr>
                        <a:t>3226</a:t>
                      </a:r>
                    </a:p>
                  </a:txBody>
                  <a:tcPr marL="6350" marR="6350" marT="6350" marB="0" anchor="ctr">
                    <a:solidFill>
                      <a:schemeClr val="accent1">
                        <a:lumMod val="40000"/>
                        <a:lumOff val="60000"/>
                      </a:schemeClr>
                    </a:solidFill>
                  </a:tcPr>
                </a:tc>
                <a:tc>
                  <a:txBody>
                    <a:bodyPr/>
                    <a:lstStyle/>
                    <a:p>
                      <a:pPr algn="l" fontAlgn="b"/>
                      <a:r>
                        <a:rPr lang="en-IN" sz="1100" b="0" i="0" u="none" strike="noStrike">
                          <a:solidFill>
                            <a:srgbClr val="000000"/>
                          </a:solidFill>
                          <a:effectLst/>
                          <a:latin typeface="Calibri" panose="020F0502020204030204" pitchFamily="34" charset="0"/>
                        </a:rPr>
                        <a:t>Sona </a:t>
                      </a:r>
                    </a:p>
                  </a:txBody>
                  <a:tcPr marL="6350" marR="6350" marT="6350" marB="0" anchor="ctr">
                    <a:solidFill>
                      <a:schemeClr val="accent1">
                        <a:lumMod val="40000"/>
                        <a:lumOff val="60000"/>
                      </a:schemeClr>
                    </a:solidFill>
                  </a:tcPr>
                </a:tc>
                <a:tc>
                  <a:txBody>
                    <a:bodyPr/>
                    <a:lstStyle/>
                    <a:p>
                      <a:pPr algn="l" fontAlgn="b"/>
                      <a:r>
                        <a:rPr lang="en-IN" sz="1100" b="0" i="0" u="none" strike="noStrike">
                          <a:solidFill>
                            <a:srgbClr val="000000"/>
                          </a:solidFill>
                          <a:effectLst/>
                          <a:latin typeface="Calibri" panose="020F0502020204030204" pitchFamily="34" charset="0"/>
                        </a:rPr>
                        <a:t>Manager </a:t>
                      </a:r>
                    </a:p>
                  </a:txBody>
                  <a:tcPr marL="6350" marR="6350" marT="6350" marB="0" anchor="ctr">
                    <a:solidFill>
                      <a:schemeClr val="accent1">
                        <a:lumMod val="40000"/>
                        <a:lumOff val="60000"/>
                      </a:schemeClr>
                    </a:solidFill>
                  </a:tcPr>
                </a:tc>
                <a:tc>
                  <a:txBody>
                    <a:bodyPr/>
                    <a:lstStyle/>
                    <a:p>
                      <a:pPr algn="l" fontAlgn="b"/>
                      <a:r>
                        <a:rPr lang="en-IN" sz="1100" b="0" i="0" u="none" strike="noStrike">
                          <a:solidFill>
                            <a:srgbClr val="000000"/>
                          </a:solidFill>
                          <a:effectLst/>
                          <a:latin typeface="Calibri" panose="020F0502020204030204" pitchFamily="34" charset="0"/>
                        </a:rPr>
                        <a:t>Accounts </a:t>
                      </a:r>
                    </a:p>
                  </a:txBody>
                  <a:tcPr marL="6350" marR="6350" marT="6350" marB="0" anchor="ctr">
                    <a:solidFill>
                      <a:schemeClr val="accent1">
                        <a:lumMod val="40000"/>
                        <a:lumOff val="6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42</a:t>
                      </a:r>
                    </a:p>
                  </a:txBody>
                  <a:tcPr marL="6350" marR="6350" marT="6350" marB="0" anchor="ctr">
                    <a:solidFill>
                      <a:schemeClr val="accent1">
                        <a:lumMod val="40000"/>
                        <a:lumOff val="6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Gurgaon</a:t>
                      </a:r>
                    </a:p>
                  </a:txBody>
                  <a:tcPr marL="6350" marR="6350" marT="6350" marB="0" anchor="ctr">
                    <a:solidFill>
                      <a:schemeClr val="accent1">
                        <a:lumMod val="40000"/>
                        <a:lumOff val="60000"/>
                      </a:schemeClr>
                    </a:solidFill>
                  </a:tcPr>
                </a:tc>
                <a:extLst>
                  <a:ext uri="{0D108BD9-81ED-4DB2-BD59-A6C34878D82A}">
                    <a16:rowId xmlns:a16="http://schemas.microsoft.com/office/drawing/2014/main" val="1472769319"/>
                  </a:ext>
                </a:extLst>
              </a:tr>
              <a:tr h="190500">
                <a:tc>
                  <a:txBody>
                    <a:bodyPr/>
                    <a:lstStyle/>
                    <a:p>
                      <a:pPr algn="l" fontAlgn="b"/>
                      <a:r>
                        <a:rPr lang="en-IN" sz="1100" b="0" i="0" u="none" strike="noStrike">
                          <a:solidFill>
                            <a:srgbClr val="000000"/>
                          </a:solidFill>
                          <a:effectLst/>
                          <a:latin typeface="Calibri" panose="020F0502020204030204" pitchFamily="34" charset="0"/>
                        </a:rPr>
                        <a:t>3227</a:t>
                      </a:r>
                    </a:p>
                  </a:txBody>
                  <a:tcPr marL="6350" marR="6350" marT="6350" marB="0" anchor="ctr">
                    <a:solidFill>
                      <a:schemeClr val="accent1">
                        <a:lumMod val="40000"/>
                        <a:lumOff val="6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Rekha </a:t>
                      </a:r>
                    </a:p>
                  </a:txBody>
                  <a:tcPr marL="6350" marR="6350" marT="6350" marB="0" anchor="ctr">
                    <a:solidFill>
                      <a:schemeClr val="accent1">
                        <a:lumMod val="40000"/>
                        <a:lumOff val="60000"/>
                      </a:schemeClr>
                    </a:solidFill>
                  </a:tcPr>
                </a:tc>
                <a:tc>
                  <a:txBody>
                    <a:bodyPr/>
                    <a:lstStyle/>
                    <a:p>
                      <a:pPr algn="l" fontAlgn="b"/>
                      <a:r>
                        <a:rPr lang="en-IN" sz="1100" b="0" i="0" u="none" strike="noStrike">
                          <a:solidFill>
                            <a:srgbClr val="000000"/>
                          </a:solidFill>
                          <a:effectLst/>
                          <a:latin typeface="Calibri" panose="020F0502020204030204" pitchFamily="34" charset="0"/>
                        </a:rPr>
                        <a:t>Officer </a:t>
                      </a:r>
                    </a:p>
                  </a:txBody>
                  <a:tcPr marL="6350" marR="6350" marT="6350" marB="0" anchor="ctr">
                    <a:solidFill>
                      <a:schemeClr val="accent1">
                        <a:lumMod val="40000"/>
                        <a:lumOff val="6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Admin </a:t>
                      </a:r>
                    </a:p>
                  </a:txBody>
                  <a:tcPr marL="6350" marR="6350" marT="6350" marB="0" anchor="ctr">
                    <a:solidFill>
                      <a:schemeClr val="accent1">
                        <a:lumMod val="40000"/>
                        <a:lumOff val="6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34</a:t>
                      </a:r>
                    </a:p>
                  </a:txBody>
                  <a:tcPr marL="6350" marR="6350" marT="6350" marB="0" anchor="ctr">
                    <a:solidFill>
                      <a:schemeClr val="accent1">
                        <a:lumMod val="40000"/>
                        <a:lumOff val="6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Noida</a:t>
                      </a:r>
                    </a:p>
                  </a:txBody>
                  <a:tcPr marL="6350" marR="6350" marT="6350" marB="0" anchor="ctr">
                    <a:solidFill>
                      <a:schemeClr val="accent1">
                        <a:lumMod val="40000"/>
                        <a:lumOff val="60000"/>
                      </a:schemeClr>
                    </a:solidFill>
                  </a:tcPr>
                </a:tc>
                <a:extLst>
                  <a:ext uri="{0D108BD9-81ED-4DB2-BD59-A6C34878D82A}">
                    <a16:rowId xmlns:a16="http://schemas.microsoft.com/office/drawing/2014/main" val="4128535199"/>
                  </a:ext>
                </a:extLst>
              </a:tr>
            </a:tbl>
          </a:graphicData>
        </a:graphic>
      </p:graphicFrame>
      <p:sp>
        <p:nvSpPr>
          <p:cNvPr id="10" name="TextBox 9">
            <a:extLst>
              <a:ext uri="{FF2B5EF4-FFF2-40B4-BE49-F238E27FC236}">
                <a16:creationId xmlns:a16="http://schemas.microsoft.com/office/drawing/2014/main" id="{1B2692FD-122B-999F-A07B-EF0B94DC6008}"/>
              </a:ext>
            </a:extLst>
          </p:cNvPr>
          <p:cNvSpPr txBox="1"/>
          <p:nvPr/>
        </p:nvSpPr>
        <p:spPr>
          <a:xfrm>
            <a:off x="237893" y="6792030"/>
            <a:ext cx="2605192" cy="307777"/>
          </a:xfrm>
          <a:prstGeom prst="rect">
            <a:avLst/>
          </a:prstGeom>
          <a:noFill/>
        </p:spPr>
        <p:txBody>
          <a:bodyPr wrap="square" rtlCol="0">
            <a:spAutoFit/>
          </a:bodyPr>
          <a:lstStyle/>
          <a:p>
            <a:r>
              <a:rPr lang="en-US" sz="1400" b="1" dirty="0"/>
              <a:t>(vi) Adding one more Field:</a:t>
            </a:r>
            <a:endParaRPr lang="en-US" sz="1400" b="1" dirty="0">
              <a:solidFill>
                <a:srgbClr val="000000"/>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C965234-2377-57FB-8241-4F5736BF12A8}"/>
              </a:ext>
            </a:extLst>
          </p:cNvPr>
          <p:cNvSpPr txBox="1"/>
          <p:nvPr/>
        </p:nvSpPr>
        <p:spPr>
          <a:xfrm>
            <a:off x="521469" y="7117171"/>
            <a:ext cx="5005492" cy="307777"/>
          </a:xfrm>
          <a:prstGeom prst="rect">
            <a:avLst/>
          </a:prstGeom>
          <a:noFill/>
        </p:spPr>
        <p:txBody>
          <a:bodyPr wrap="square" rtlCol="0">
            <a:spAutoFit/>
          </a:bodyPr>
          <a:lstStyle/>
          <a:p>
            <a:r>
              <a:rPr lang="en-US" sz="1400" dirty="0" err="1"/>
              <a:t>mysql</a:t>
            </a:r>
            <a:r>
              <a:rPr lang="en-US" sz="1400" dirty="0"/>
              <a:t>&gt; Alter table employee add(</a:t>
            </a:r>
            <a:r>
              <a:rPr lang="en-US" sz="1400" dirty="0" err="1"/>
              <a:t>doj</a:t>
            </a:r>
            <a:r>
              <a:rPr lang="en-US" sz="1400" dirty="0"/>
              <a:t> date);</a:t>
            </a:r>
            <a:endParaRPr lang="en-US" sz="1400" dirty="0">
              <a:solidFill>
                <a:srgbClr val="000000"/>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6018F9B0-1E0E-CF3B-1136-43E2E4830E55}"/>
              </a:ext>
            </a:extLst>
          </p:cNvPr>
          <p:cNvSpPr txBox="1"/>
          <p:nvPr/>
        </p:nvSpPr>
        <p:spPr>
          <a:xfrm>
            <a:off x="521469" y="7334708"/>
            <a:ext cx="3240503" cy="313921"/>
          </a:xfrm>
          <a:prstGeom prst="rect">
            <a:avLst/>
          </a:prstGeom>
          <a:noFill/>
        </p:spPr>
        <p:txBody>
          <a:bodyPr wrap="square" rtlCol="0">
            <a:spAutoFit/>
          </a:bodyPr>
          <a:lstStyle/>
          <a:p>
            <a:r>
              <a:rPr lang="en-US" sz="1400" dirty="0" err="1"/>
              <a:t>mysql</a:t>
            </a:r>
            <a:r>
              <a:rPr lang="en-US" sz="1400" dirty="0"/>
              <a:t>&gt; </a:t>
            </a:r>
            <a:r>
              <a:rPr lang="en-IN" sz="1400" dirty="0" err="1"/>
              <a:t>desc</a:t>
            </a:r>
            <a:r>
              <a:rPr lang="en-IN" sz="1400" dirty="0"/>
              <a:t> employee;</a:t>
            </a:r>
            <a:endParaRPr lang="en-US" sz="1400" dirty="0">
              <a:solidFill>
                <a:srgbClr val="000000"/>
              </a:solidFill>
              <a:latin typeface="Arial" panose="020B0604020202020204" pitchFamily="34" charset="0"/>
              <a:cs typeface="Arial" panose="020B0604020202020204" pitchFamily="34" charset="0"/>
            </a:endParaRPr>
          </a:p>
        </p:txBody>
      </p:sp>
      <p:graphicFrame>
        <p:nvGraphicFramePr>
          <p:cNvPr id="13" name="Table 12">
            <a:extLst>
              <a:ext uri="{FF2B5EF4-FFF2-40B4-BE49-F238E27FC236}">
                <a16:creationId xmlns:a16="http://schemas.microsoft.com/office/drawing/2014/main" id="{ED8E47D5-F804-4D83-898E-126305D69A52}"/>
              </a:ext>
            </a:extLst>
          </p:cNvPr>
          <p:cNvGraphicFramePr>
            <a:graphicFrameLocks noGrp="1"/>
          </p:cNvGraphicFramePr>
          <p:nvPr>
            <p:extLst>
              <p:ext uri="{D42A27DB-BD31-4B8C-83A1-F6EECF244321}">
                <p14:modId xmlns:p14="http://schemas.microsoft.com/office/powerpoint/2010/main" val="3457058550"/>
              </p:ext>
            </p:extLst>
          </p:nvPr>
        </p:nvGraphicFramePr>
        <p:xfrm>
          <a:off x="610369" y="7720130"/>
          <a:ext cx="4157980" cy="1524000"/>
        </p:xfrm>
        <a:graphic>
          <a:graphicData uri="http://schemas.openxmlformats.org/drawingml/2006/table">
            <a:tbl>
              <a:tblPr>
                <a:tableStyleId>{5C22544A-7EE6-4342-B048-85BDC9FD1C3A}</a:tableStyleId>
              </a:tblPr>
              <a:tblGrid>
                <a:gridCol w="679718">
                  <a:extLst>
                    <a:ext uri="{9D8B030D-6E8A-4147-A177-3AD203B41FA5}">
                      <a16:colId xmlns:a16="http://schemas.microsoft.com/office/drawing/2014/main" val="976412352"/>
                    </a:ext>
                  </a:extLst>
                </a:gridCol>
                <a:gridCol w="751922">
                  <a:extLst>
                    <a:ext uri="{9D8B030D-6E8A-4147-A177-3AD203B41FA5}">
                      <a16:colId xmlns:a16="http://schemas.microsoft.com/office/drawing/2014/main" val="1620765392"/>
                    </a:ext>
                  </a:extLst>
                </a:gridCol>
                <a:gridCol w="622452">
                  <a:extLst>
                    <a:ext uri="{9D8B030D-6E8A-4147-A177-3AD203B41FA5}">
                      <a16:colId xmlns:a16="http://schemas.microsoft.com/office/drawing/2014/main" val="871440670"/>
                    </a:ext>
                  </a:extLst>
                </a:gridCol>
                <a:gridCol w="781800">
                  <a:extLst>
                    <a:ext uri="{9D8B030D-6E8A-4147-A177-3AD203B41FA5}">
                      <a16:colId xmlns:a16="http://schemas.microsoft.com/office/drawing/2014/main" val="1143205134"/>
                    </a:ext>
                  </a:extLst>
                </a:gridCol>
                <a:gridCol w="547758">
                  <a:extLst>
                    <a:ext uri="{9D8B030D-6E8A-4147-A177-3AD203B41FA5}">
                      <a16:colId xmlns:a16="http://schemas.microsoft.com/office/drawing/2014/main" val="3680019581"/>
                    </a:ext>
                  </a:extLst>
                </a:gridCol>
                <a:gridCol w="774330">
                  <a:extLst>
                    <a:ext uri="{9D8B030D-6E8A-4147-A177-3AD203B41FA5}">
                      <a16:colId xmlns:a16="http://schemas.microsoft.com/office/drawing/2014/main" val="115443331"/>
                    </a:ext>
                  </a:extLst>
                </a:gridCol>
              </a:tblGrid>
              <a:tr h="190500">
                <a:tc>
                  <a:txBody>
                    <a:bodyPr/>
                    <a:lstStyle/>
                    <a:p>
                      <a:pPr algn="l" fontAlgn="b"/>
                      <a:r>
                        <a:rPr lang="en-IN" sz="1100" b="0" i="0" u="none" strike="noStrike" dirty="0">
                          <a:solidFill>
                            <a:srgbClr val="000000"/>
                          </a:solidFill>
                          <a:effectLst/>
                          <a:latin typeface="Calibri" panose="020F0502020204030204" pitchFamily="34" charset="0"/>
                        </a:rPr>
                        <a:t>Field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Type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Null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Key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Default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Extra</a:t>
                      </a:r>
                    </a:p>
                  </a:txBody>
                  <a:tcPr marL="6350" marR="6350" marT="6350" marB="0" anchor="ctr">
                    <a:solidFill>
                      <a:schemeClr val="bg1">
                        <a:lumMod val="85000"/>
                      </a:schemeClr>
                    </a:solidFill>
                  </a:tcPr>
                </a:tc>
                <a:extLst>
                  <a:ext uri="{0D108BD9-81ED-4DB2-BD59-A6C34878D82A}">
                    <a16:rowId xmlns:a16="http://schemas.microsoft.com/office/drawing/2014/main" val="60078177"/>
                  </a:ext>
                </a:extLst>
              </a:tr>
              <a:tr h="190500">
                <a:tc>
                  <a:txBody>
                    <a:bodyPr/>
                    <a:lstStyle/>
                    <a:p>
                      <a:pPr algn="l" fontAlgn="b"/>
                      <a:r>
                        <a:rPr lang="en-IN" sz="1100" b="0" i="0" u="none" strike="noStrike">
                          <a:solidFill>
                            <a:srgbClr val="000000"/>
                          </a:solidFill>
                          <a:effectLst/>
                          <a:latin typeface="Calibri" panose="020F0502020204030204" pitchFamily="34" charset="0"/>
                        </a:rPr>
                        <a:t>Empno </a:t>
                      </a:r>
                    </a:p>
                  </a:txBody>
                  <a:tcPr marL="6350" marR="6350" marT="6350" marB="0" anchor="ctr">
                    <a:solidFill>
                      <a:srgbClr val="E9EBF5"/>
                    </a:solidFill>
                  </a:tcPr>
                </a:tc>
                <a:tc>
                  <a:txBody>
                    <a:bodyPr/>
                    <a:lstStyle/>
                    <a:p>
                      <a:pPr algn="l" fontAlgn="b"/>
                      <a:r>
                        <a:rPr lang="en-IN" sz="1100" b="0" i="0" u="none" strike="noStrike" dirty="0">
                          <a:solidFill>
                            <a:srgbClr val="000000"/>
                          </a:solidFill>
                          <a:effectLst/>
                          <a:latin typeface="Calibri" panose="020F0502020204030204" pitchFamily="34" charset="0"/>
                        </a:rPr>
                        <a:t>int(4) </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NO </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PRI </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NULL</a:t>
                      </a:r>
                    </a:p>
                  </a:txBody>
                  <a:tcPr marL="6350" marR="6350" marT="6350" marB="0" anchor="ctr">
                    <a:solidFill>
                      <a:srgbClr val="E9EBF5"/>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ctr">
                    <a:solidFill>
                      <a:srgbClr val="E9EBF5"/>
                    </a:solidFill>
                  </a:tcPr>
                </a:tc>
                <a:extLst>
                  <a:ext uri="{0D108BD9-81ED-4DB2-BD59-A6C34878D82A}">
                    <a16:rowId xmlns:a16="http://schemas.microsoft.com/office/drawing/2014/main" val="3659472366"/>
                  </a:ext>
                </a:extLst>
              </a:tr>
              <a:tr h="190500">
                <a:tc>
                  <a:txBody>
                    <a:bodyPr/>
                    <a:lstStyle/>
                    <a:p>
                      <a:pPr algn="l" fontAlgn="b"/>
                      <a:r>
                        <a:rPr lang="en-IN" sz="1100" b="0" i="0" u="none" strike="noStrike">
                          <a:solidFill>
                            <a:srgbClr val="000000"/>
                          </a:solidFill>
                          <a:effectLst/>
                          <a:latin typeface="Calibri" panose="020F0502020204030204" pitchFamily="34" charset="0"/>
                        </a:rPr>
                        <a:t>Empname </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varchar(20) </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YES </a:t>
                      </a:r>
                    </a:p>
                  </a:txBody>
                  <a:tcPr marL="6350" marR="6350" marT="6350" marB="0" anchor="ctr">
                    <a:solidFill>
                      <a:srgbClr val="E9EBF5"/>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NULL</a:t>
                      </a:r>
                    </a:p>
                  </a:txBody>
                  <a:tcPr marL="6350" marR="6350" marT="6350" marB="0" anchor="ctr">
                    <a:solidFill>
                      <a:srgbClr val="E9EBF5"/>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ctr">
                    <a:solidFill>
                      <a:srgbClr val="E9EBF5"/>
                    </a:solidFill>
                  </a:tcPr>
                </a:tc>
                <a:extLst>
                  <a:ext uri="{0D108BD9-81ED-4DB2-BD59-A6C34878D82A}">
                    <a16:rowId xmlns:a16="http://schemas.microsoft.com/office/drawing/2014/main" val="1301850566"/>
                  </a:ext>
                </a:extLst>
              </a:tr>
              <a:tr h="190500">
                <a:tc>
                  <a:txBody>
                    <a:bodyPr/>
                    <a:lstStyle/>
                    <a:p>
                      <a:pPr algn="l" fontAlgn="b"/>
                      <a:r>
                        <a:rPr lang="en-IN" sz="1100" b="0" i="0" u="none" strike="noStrike">
                          <a:solidFill>
                            <a:srgbClr val="000000"/>
                          </a:solidFill>
                          <a:effectLst/>
                          <a:latin typeface="Calibri" panose="020F0502020204030204" pitchFamily="34" charset="0"/>
                        </a:rPr>
                        <a:t>Desig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varchar(10)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YES </a:t>
                      </a:r>
                    </a:p>
                  </a:txBody>
                  <a:tcPr marL="6350" marR="6350" marT="635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NULL</a:t>
                      </a:r>
                    </a:p>
                  </a:txBody>
                  <a:tcPr marL="6350" marR="6350" marT="635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273826454"/>
                  </a:ext>
                </a:extLst>
              </a:tr>
              <a:tr h="190500">
                <a:tc>
                  <a:txBody>
                    <a:bodyPr/>
                    <a:lstStyle/>
                    <a:p>
                      <a:pPr algn="l" fontAlgn="b"/>
                      <a:r>
                        <a:rPr lang="en-IN" sz="1100" b="0" i="0" u="none" strike="noStrike">
                          <a:solidFill>
                            <a:srgbClr val="000000"/>
                          </a:solidFill>
                          <a:effectLst/>
                          <a:latin typeface="Calibri" panose="020F0502020204030204" pitchFamily="34" charset="0"/>
                        </a:rPr>
                        <a:t>Dept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varchar(10) </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YES </a:t>
                      </a:r>
                    </a:p>
                  </a:txBody>
                  <a:tcPr marL="6350" marR="6350" marT="635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NULL</a:t>
                      </a:r>
                    </a:p>
                  </a:txBody>
                  <a:tcPr marL="6350" marR="6350" marT="635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449498420"/>
                  </a:ext>
                </a:extLst>
              </a:tr>
              <a:tr h="190500">
                <a:tc>
                  <a:txBody>
                    <a:bodyPr/>
                    <a:lstStyle/>
                    <a:p>
                      <a:pPr algn="l" fontAlgn="b"/>
                      <a:r>
                        <a:rPr lang="en-IN" sz="1100" b="0" i="0" u="none" strike="noStrike">
                          <a:solidFill>
                            <a:srgbClr val="000000"/>
                          </a:solidFill>
                          <a:effectLst/>
                          <a:latin typeface="Calibri" panose="020F0502020204030204" pitchFamily="34" charset="0"/>
                        </a:rPr>
                        <a:t>Age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int(2) </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YES </a:t>
                      </a:r>
                    </a:p>
                  </a:txBody>
                  <a:tcPr marL="6350" marR="6350" marT="635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NULL </a:t>
                      </a:r>
                    </a:p>
                  </a:txBody>
                  <a:tcPr marL="6350" marR="6350" marT="6350" marB="0" anchor="ct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612097052"/>
                  </a:ext>
                </a:extLst>
              </a:tr>
              <a:tr h="190500">
                <a:tc>
                  <a:txBody>
                    <a:bodyPr/>
                    <a:lstStyle/>
                    <a:p>
                      <a:pPr algn="l" fontAlgn="b"/>
                      <a:r>
                        <a:rPr lang="en-IN" sz="1100" b="0" i="0" u="none" strike="noStrike" dirty="0">
                          <a:solidFill>
                            <a:srgbClr val="000000"/>
                          </a:solidFill>
                          <a:effectLst/>
                          <a:latin typeface="Calibri" panose="020F0502020204030204" pitchFamily="34" charset="0"/>
                        </a:rPr>
                        <a:t>Place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varchar(10)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YES </a:t>
                      </a:r>
                    </a:p>
                  </a:txBody>
                  <a:tcPr marL="6350" marR="6350" marT="635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NULL</a:t>
                      </a:r>
                    </a:p>
                  </a:txBody>
                  <a:tcPr marL="6350" marR="6350" marT="6350" marB="0" anchor="ct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25780789"/>
                  </a:ext>
                </a:extLst>
              </a:tr>
              <a:tr h="190500">
                <a:tc>
                  <a:txBody>
                    <a:bodyPr/>
                    <a:lstStyle/>
                    <a:p>
                      <a:pPr algn="l" fontAlgn="b"/>
                      <a:r>
                        <a:rPr lang="en-IN" sz="1100" b="0" i="0" u="none" strike="noStrike" dirty="0" err="1">
                          <a:solidFill>
                            <a:srgbClr val="000000"/>
                          </a:solidFill>
                          <a:effectLst/>
                          <a:latin typeface="Calibri" panose="020F0502020204030204" pitchFamily="34" charset="0"/>
                        </a:rPr>
                        <a:t>doj</a:t>
                      </a:r>
                      <a:r>
                        <a:rPr lang="en-IN" sz="1100" b="0" i="0" u="none" strike="noStrike" dirty="0">
                          <a:solidFill>
                            <a:srgbClr val="000000"/>
                          </a:solidFill>
                          <a:effectLst/>
                          <a:latin typeface="Calibri" panose="020F0502020204030204" pitchFamily="34" charset="0"/>
                        </a:rPr>
                        <a:t> </a:t>
                      </a:r>
                    </a:p>
                  </a:txBody>
                  <a:tcPr marL="6350" marR="6350" marT="6350" marB="0" anchor="ctr">
                    <a:solidFill>
                      <a:schemeClr val="accent1">
                        <a:lumMod val="40000"/>
                        <a:lumOff val="6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date </a:t>
                      </a:r>
                    </a:p>
                  </a:txBody>
                  <a:tcPr marL="6350" marR="6350" marT="6350" marB="0" anchor="ctr">
                    <a:solidFill>
                      <a:schemeClr val="accent1">
                        <a:lumMod val="40000"/>
                        <a:lumOff val="6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YES </a:t>
                      </a:r>
                    </a:p>
                  </a:txBody>
                  <a:tcPr marL="6350" marR="6350" marT="6350" marB="0" anchor="ctr">
                    <a:solidFill>
                      <a:schemeClr val="accent1">
                        <a:lumMod val="40000"/>
                        <a:lumOff val="60000"/>
                      </a:schemeClr>
                    </a:solid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6350" marR="6350" marT="6350" marB="0" anchor="ctr">
                    <a:solidFill>
                      <a:schemeClr val="accent1">
                        <a:lumMod val="40000"/>
                        <a:lumOff val="6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NULL</a:t>
                      </a:r>
                    </a:p>
                  </a:txBody>
                  <a:tcPr marL="6350" marR="6350" marT="6350" marB="0" anchor="ctr">
                    <a:solidFill>
                      <a:schemeClr val="accent1">
                        <a:lumMod val="40000"/>
                        <a:lumOff val="60000"/>
                      </a:schemeClr>
                    </a:solid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6350" marR="6350" marT="6350" marB="0" anchor="ctr">
                    <a:solidFill>
                      <a:schemeClr val="accent1">
                        <a:lumMod val="40000"/>
                        <a:lumOff val="60000"/>
                      </a:schemeClr>
                    </a:solidFill>
                  </a:tcPr>
                </a:tc>
                <a:extLst>
                  <a:ext uri="{0D108BD9-81ED-4DB2-BD59-A6C34878D82A}">
                    <a16:rowId xmlns:a16="http://schemas.microsoft.com/office/drawing/2014/main" val="864323486"/>
                  </a:ext>
                </a:extLst>
              </a:tr>
            </a:tbl>
          </a:graphicData>
        </a:graphic>
      </p:graphicFrame>
      <p:sp>
        <p:nvSpPr>
          <p:cNvPr id="16" name="TextBox 15">
            <a:extLst>
              <a:ext uri="{FF2B5EF4-FFF2-40B4-BE49-F238E27FC236}">
                <a16:creationId xmlns:a16="http://schemas.microsoft.com/office/drawing/2014/main" id="{C54ED243-9CE6-F38A-1E70-AE0357D3687F}"/>
              </a:ext>
            </a:extLst>
          </p:cNvPr>
          <p:cNvSpPr txBox="1"/>
          <p:nvPr/>
        </p:nvSpPr>
        <p:spPr>
          <a:xfrm>
            <a:off x="521469" y="9270558"/>
            <a:ext cx="2605192" cy="307777"/>
          </a:xfrm>
          <a:prstGeom prst="rect">
            <a:avLst/>
          </a:prstGeom>
          <a:noFill/>
        </p:spPr>
        <p:txBody>
          <a:bodyPr wrap="square" rtlCol="0">
            <a:spAutoFit/>
          </a:bodyPr>
          <a:lstStyle/>
          <a:p>
            <a:r>
              <a:rPr lang="en-US" sz="1400" dirty="0"/>
              <a:t>7 rows in set (0.00 sec)</a:t>
            </a:r>
            <a:endParaRPr lang="en-US" sz="1400" dirty="0">
              <a:solidFill>
                <a:srgbClr val="000000"/>
              </a:solidFill>
              <a:latin typeface="Arial" panose="020B0604020202020204" pitchFamily="34" charset="0"/>
              <a:cs typeface="Arial" panose="020B0604020202020204" pitchFamily="34" charset="0"/>
            </a:endParaRPr>
          </a:p>
        </p:txBody>
      </p:sp>
      <p:sp>
        <p:nvSpPr>
          <p:cNvPr id="18" name="Slide Number Placeholder 1">
            <a:extLst>
              <a:ext uri="{FF2B5EF4-FFF2-40B4-BE49-F238E27FC236}">
                <a16:creationId xmlns:a16="http://schemas.microsoft.com/office/drawing/2014/main" id="{09476DE3-800E-3B5B-6A1C-D164E977852C}"/>
              </a:ext>
            </a:extLst>
          </p:cNvPr>
          <p:cNvSpPr>
            <a:spLocks noGrp="1"/>
          </p:cNvSpPr>
          <p:nvPr>
            <p:ph type="sldNum" sz="quarter" idx="4"/>
          </p:nvPr>
        </p:nvSpPr>
        <p:spPr>
          <a:xfrm>
            <a:off x="4843463" y="9181397"/>
            <a:ext cx="1543050" cy="527403"/>
          </a:xfrm>
        </p:spPr>
        <p:txBody>
          <a:bodyPr/>
          <a:lstStyle/>
          <a:p>
            <a:r>
              <a:rPr lang="en-IN" dirty="0">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30</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2975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1E1F1F7-2C95-1549-3D94-7CBEC3E83607}"/>
              </a:ext>
            </a:extLst>
          </p:cNvPr>
          <p:cNvSpPr txBox="1"/>
          <p:nvPr/>
        </p:nvSpPr>
        <p:spPr>
          <a:xfrm>
            <a:off x="2066287" y="464566"/>
            <a:ext cx="2725426"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22 (…continued)</a:t>
            </a:r>
          </a:p>
        </p:txBody>
      </p:sp>
      <p:graphicFrame>
        <p:nvGraphicFramePr>
          <p:cNvPr id="14" name="Table 13">
            <a:extLst>
              <a:ext uri="{FF2B5EF4-FFF2-40B4-BE49-F238E27FC236}">
                <a16:creationId xmlns:a16="http://schemas.microsoft.com/office/drawing/2014/main" id="{CCEC0E2A-9281-279C-DF5C-A816D5CDD3D7}"/>
              </a:ext>
            </a:extLst>
          </p:cNvPr>
          <p:cNvGraphicFramePr>
            <a:graphicFrameLocks noGrp="1"/>
          </p:cNvGraphicFramePr>
          <p:nvPr>
            <p:extLst>
              <p:ext uri="{D42A27DB-BD31-4B8C-83A1-F6EECF244321}">
                <p14:modId xmlns:p14="http://schemas.microsoft.com/office/powerpoint/2010/main" val="1282621670"/>
              </p:ext>
            </p:extLst>
          </p:nvPr>
        </p:nvGraphicFramePr>
        <p:xfrm>
          <a:off x="776277" y="3281613"/>
          <a:ext cx="5176519" cy="1524000"/>
        </p:xfrm>
        <a:graphic>
          <a:graphicData uri="http://schemas.openxmlformats.org/drawingml/2006/table">
            <a:tbl>
              <a:tblPr>
                <a:tableStyleId>{5C22544A-7EE6-4342-B048-85BDC9FD1C3A}</a:tableStyleId>
              </a:tblPr>
              <a:tblGrid>
                <a:gridCol w="619435">
                  <a:extLst>
                    <a:ext uri="{9D8B030D-6E8A-4147-A177-3AD203B41FA5}">
                      <a16:colId xmlns:a16="http://schemas.microsoft.com/office/drawing/2014/main" val="976412352"/>
                    </a:ext>
                  </a:extLst>
                </a:gridCol>
                <a:gridCol w="619435">
                  <a:extLst>
                    <a:ext uri="{9D8B030D-6E8A-4147-A177-3AD203B41FA5}">
                      <a16:colId xmlns:a16="http://schemas.microsoft.com/office/drawing/2014/main" val="3455442243"/>
                    </a:ext>
                  </a:extLst>
                </a:gridCol>
                <a:gridCol w="742330">
                  <a:extLst>
                    <a:ext uri="{9D8B030D-6E8A-4147-A177-3AD203B41FA5}">
                      <a16:colId xmlns:a16="http://schemas.microsoft.com/office/drawing/2014/main" val="1620765392"/>
                    </a:ext>
                  </a:extLst>
                </a:gridCol>
                <a:gridCol w="741680">
                  <a:extLst>
                    <a:ext uri="{9D8B030D-6E8A-4147-A177-3AD203B41FA5}">
                      <a16:colId xmlns:a16="http://schemas.microsoft.com/office/drawing/2014/main" val="871440670"/>
                    </a:ext>
                  </a:extLst>
                </a:gridCol>
                <a:gridCol w="645160">
                  <a:extLst>
                    <a:ext uri="{9D8B030D-6E8A-4147-A177-3AD203B41FA5}">
                      <a16:colId xmlns:a16="http://schemas.microsoft.com/office/drawing/2014/main" val="1143205134"/>
                    </a:ext>
                  </a:extLst>
                </a:gridCol>
                <a:gridCol w="959824">
                  <a:extLst>
                    <a:ext uri="{9D8B030D-6E8A-4147-A177-3AD203B41FA5}">
                      <a16:colId xmlns:a16="http://schemas.microsoft.com/office/drawing/2014/main" val="3680019581"/>
                    </a:ext>
                  </a:extLst>
                </a:gridCol>
                <a:gridCol w="848655">
                  <a:extLst>
                    <a:ext uri="{9D8B030D-6E8A-4147-A177-3AD203B41FA5}">
                      <a16:colId xmlns:a16="http://schemas.microsoft.com/office/drawing/2014/main" val="115443331"/>
                    </a:ext>
                  </a:extLst>
                </a:gridCol>
              </a:tblGrid>
              <a:tr h="190500">
                <a:tc>
                  <a:txBody>
                    <a:bodyPr/>
                    <a:lstStyle/>
                    <a:p>
                      <a:pPr algn="l" fontAlgn="b"/>
                      <a:r>
                        <a:rPr lang="en-IN" sz="1100" b="0" i="0" u="none" strike="noStrike" dirty="0" err="1">
                          <a:solidFill>
                            <a:srgbClr val="000000"/>
                          </a:solidFill>
                          <a:effectLst/>
                          <a:latin typeface="Calibri" panose="020F0502020204030204" pitchFamily="34" charset="0"/>
                        </a:rPr>
                        <a:t>Empno</a:t>
                      </a:r>
                      <a:r>
                        <a:rPr lang="en-IN" sz="1100" b="0" i="0" u="none" strike="noStrike" dirty="0">
                          <a:solidFill>
                            <a:srgbClr val="000000"/>
                          </a:solidFill>
                          <a:effectLst/>
                          <a:latin typeface="Calibri" panose="020F0502020204030204" pitchFamily="34" charset="0"/>
                        </a:rPr>
                        <a:t>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Empname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Desig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Dept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Age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Place </a:t>
                      </a:r>
                    </a:p>
                  </a:txBody>
                  <a:tcPr marL="6350" marR="6350" marT="6350" marB="0" anchor="ctr">
                    <a:solidFill>
                      <a:schemeClr val="bg1">
                        <a:lumMod val="85000"/>
                      </a:schemeClr>
                    </a:solidFill>
                  </a:tcPr>
                </a:tc>
                <a:tc>
                  <a:txBody>
                    <a:bodyPr/>
                    <a:lstStyle/>
                    <a:p>
                      <a:pPr algn="l" fontAlgn="b"/>
                      <a:r>
                        <a:rPr lang="en-IN" sz="1100" b="0" i="0" u="none" strike="noStrike" dirty="0" err="1">
                          <a:solidFill>
                            <a:srgbClr val="000000"/>
                          </a:solidFill>
                          <a:effectLst/>
                          <a:latin typeface="Calibri" panose="020F0502020204030204" pitchFamily="34" charset="0"/>
                        </a:rPr>
                        <a:t>doj</a:t>
                      </a:r>
                      <a:endParaRPr lang="en-IN" sz="1100" b="0" i="0" u="none" strike="noStrike" dirty="0">
                        <a:solidFill>
                          <a:srgbClr val="000000"/>
                        </a:solidFill>
                        <a:effectLst/>
                        <a:latin typeface="Calibri" panose="020F0502020204030204" pitchFamily="34" charset="0"/>
                      </a:endParaRPr>
                    </a:p>
                  </a:txBody>
                  <a:tcPr marL="6350" marR="6350" marT="6350" marB="0" anchor="ctr">
                    <a:solidFill>
                      <a:schemeClr val="bg1">
                        <a:lumMod val="75000"/>
                      </a:schemeClr>
                    </a:solidFill>
                  </a:tcPr>
                </a:tc>
                <a:extLst>
                  <a:ext uri="{0D108BD9-81ED-4DB2-BD59-A6C34878D82A}">
                    <a16:rowId xmlns:a16="http://schemas.microsoft.com/office/drawing/2014/main" val="60078177"/>
                  </a:ext>
                </a:extLst>
              </a:tr>
              <a:tr h="190500">
                <a:tc>
                  <a:txBody>
                    <a:bodyPr/>
                    <a:lstStyle/>
                    <a:p>
                      <a:pPr algn="l" fontAlgn="b"/>
                      <a:r>
                        <a:rPr lang="en-IN" sz="1100" b="0" i="0" u="none" strike="noStrike">
                          <a:solidFill>
                            <a:srgbClr val="000000"/>
                          </a:solidFill>
                          <a:effectLst/>
                          <a:latin typeface="Calibri" panose="020F0502020204030204" pitchFamily="34" charset="0"/>
                        </a:rPr>
                        <a:t>1221</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Sidharth </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Officer </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Accounts </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45</a:t>
                      </a:r>
                    </a:p>
                  </a:txBody>
                  <a:tcPr marL="6350" marR="6350" marT="6350" marB="0" anchor="ctr">
                    <a:solidFill>
                      <a:srgbClr val="E9EBF5"/>
                    </a:solidFill>
                  </a:tcPr>
                </a:tc>
                <a:tc>
                  <a:txBody>
                    <a:bodyPr/>
                    <a:lstStyle/>
                    <a:p>
                      <a:pPr algn="l" fontAlgn="b"/>
                      <a:r>
                        <a:rPr lang="en-IN" sz="1100" b="0" i="0" u="none" strike="noStrike" dirty="0">
                          <a:solidFill>
                            <a:srgbClr val="000000"/>
                          </a:solidFill>
                          <a:effectLst/>
                          <a:latin typeface="Calibri" panose="020F0502020204030204" pitchFamily="34" charset="0"/>
                        </a:rPr>
                        <a:t>Noida </a:t>
                      </a:r>
                    </a:p>
                  </a:txBody>
                  <a:tcPr marL="6350" marR="6350" marT="6350" marB="0" anchor="ctr">
                    <a:solidFill>
                      <a:srgbClr val="E9EBF5"/>
                    </a:solidFill>
                  </a:tcPr>
                </a:tc>
                <a:tc>
                  <a:txBody>
                    <a:bodyPr/>
                    <a:lstStyle/>
                    <a:p>
                      <a:pPr algn="l" fontAlgn="b"/>
                      <a:r>
                        <a:rPr lang="en-IN" sz="1100" b="0" i="0" u="none" strike="noStrike" dirty="0">
                          <a:solidFill>
                            <a:srgbClr val="000000"/>
                          </a:solidFill>
                          <a:effectLst/>
                          <a:latin typeface="Calibri" panose="020F0502020204030204" pitchFamily="34" charset="0"/>
                        </a:rPr>
                        <a:t>21-03-2010</a:t>
                      </a:r>
                    </a:p>
                  </a:txBody>
                  <a:tcPr marL="6350" marR="6350" marT="6350" marB="0" anchor="ctr">
                    <a:solidFill>
                      <a:schemeClr val="accent1">
                        <a:lumMod val="40000"/>
                        <a:lumOff val="60000"/>
                      </a:schemeClr>
                    </a:solidFill>
                  </a:tcPr>
                </a:tc>
                <a:extLst>
                  <a:ext uri="{0D108BD9-81ED-4DB2-BD59-A6C34878D82A}">
                    <a16:rowId xmlns:a16="http://schemas.microsoft.com/office/drawing/2014/main" val="236879891"/>
                  </a:ext>
                </a:extLst>
              </a:tr>
              <a:tr h="190500">
                <a:tc>
                  <a:txBody>
                    <a:bodyPr/>
                    <a:lstStyle/>
                    <a:p>
                      <a:pPr algn="l" fontAlgn="b"/>
                      <a:r>
                        <a:rPr lang="en-IN" sz="1100" b="0" i="0" u="none" strike="noStrike">
                          <a:solidFill>
                            <a:srgbClr val="000000"/>
                          </a:solidFill>
                          <a:effectLst/>
                          <a:latin typeface="Calibri" panose="020F0502020204030204" pitchFamily="34" charset="0"/>
                        </a:rPr>
                        <a:t>1222</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Naveen </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Manager </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Admin </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32</a:t>
                      </a:r>
                    </a:p>
                  </a:txBody>
                  <a:tcPr marL="6350" marR="6350" marT="6350" marB="0" anchor="ctr">
                    <a:solidFill>
                      <a:srgbClr val="E9EBF5"/>
                    </a:solidFill>
                  </a:tcPr>
                </a:tc>
                <a:tc>
                  <a:txBody>
                    <a:bodyPr/>
                    <a:lstStyle/>
                    <a:p>
                      <a:pPr algn="l" fontAlgn="b"/>
                      <a:r>
                        <a:rPr lang="en-IN" sz="1100" b="0" i="0" u="none" strike="noStrike" dirty="0">
                          <a:solidFill>
                            <a:srgbClr val="000000"/>
                          </a:solidFill>
                          <a:effectLst/>
                          <a:latin typeface="Calibri" panose="020F0502020204030204" pitchFamily="34" charset="0"/>
                        </a:rPr>
                        <a:t>Gurgaon </a:t>
                      </a:r>
                    </a:p>
                  </a:txBody>
                  <a:tcPr marL="6350" marR="6350" marT="6350" marB="0" anchor="ctr">
                    <a:solidFill>
                      <a:srgbClr val="E9EBF5"/>
                    </a:solidFill>
                  </a:tcPr>
                </a:tc>
                <a:tc>
                  <a:txBody>
                    <a:bodyPr/>
                    <a:lstStyle/>
                    <a:p>
                      <a:pPr algn="l" fontAlgn="b"/>
                      <a:r>
                        <a:rPr lang="en-IN" sz="1100" b="0" i="0" u="none" strike="noStrike" dirty="0">
                          <a:solidFill>
                            <a:srgbClr val="000000"/>
                          </a:solidFill>
                          <a:effectLst/>
                          <a:latin typeface="Calibri" panose="020F0502020204030204" pitchFamily="34" charset="0"/>
                        </a:rPr>
                        <a:t>13-05-2012</a:t>
                      </a:r>
                    </a:p>
                  </a:txBody>
                  <a:tcPr marL="6350" marR="6350" marT="6350" marB="0" anchor="ctr">
                    <a:solidFill>
                      <a:schemeClr val="accent1">
                        <a:lumMod val="40000"/>
                        <a:lumOff val="60000"/>
                      </a:schemeClr>
                    </a:solidFill>
                  </a:tcPr>
                </a:tc>
                <a:extLst>
                  <a:ext uri="{0D108BD9-81ED-4DB2-BD59-A6C34878D82A}">
                    <a16:rowId xmlns:a16="http://schemas.microsoft.com/office/drawing/2014/main" val="2839246582"/>
                  </a:ext>
                </a:extLst>
              </a:tr>
              <a:tr h="190500">
                <a:tc>
                  <a:txBody>
                    <a:bodyPr/>
                    <a:lstStyle/>
                    <a:p>
                      <a:pPr algn="l" fontAlgn="b"/>
                      <a:r>
                        <a:rPr lang="en-IN" sz="1100" b="0" i="0" u="none" strike="noStrike">
                          <a:solidFill>
                            <a:srgbClr val="000000"/>
                          </a:solidFill>
                          <a:effectLst/>
                          <a:latin typeface="Calibri" panose="020F0502020204030204" pitchFamily="34" charset="0"/>
                        </a:rPr>
                        <a:t>1223</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Ramesh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Clerk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Accounts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33</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Faridabad </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25-10-2017</a:t>
                      </a:r>
                    </a:p>
                  </a:txBody>
                  <a:tcPr marL="6350" marR="6350" marT="6350" marB="0" anchor="ctr">
                    <a:solidFill>
                      <a:schemeClr val="accent1">
                        <a:lumMod val="40000"/>
                        <a:lumOff val="60000"/>
                      </a:schemeClr>
                    </a:solidFill>
                  </a:tcPr>
                </a:tc>
                <a:extLst>
                  <a:ext uri="{0D108BD9-81ED-4DB2-BD59-A6C34878D82A}">
                    <a16:rowId xmlns:a16="http://schemas.microsoft.com/office/drawing/2014/main" val="4273826454"/>
                  </a:ext>
                </a:extLst>
              </a:tr>
              <a:tr h="190500">
                <a:tc>
                  <a:txBody>
                    <a:bodyPr/>
                    <a:lstStyle/>
                    <a:p>
                      <a:pPr algn="l" fontAlgn="b"/>
                      <a:r>
                        <a:rPr lang="en-IN" sz="1100" b="0" i="0" u="none" strike="noStrike">
                          <a:solidFill>
                            <a:srgbClr val="000000"/>
                          </a:solidFill>
                          <a:effectLst/>
                          <a:latin typeface="Calibri" panose="020F0502020204030204" pitchFamily="34" charset="0"/>
                        </a:rPr>
                        <a:t>1224</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Abinaya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Manager </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Admin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28</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New Delhi </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17-06-2018</a:t>
                      </a:r>
                    </a:p>
                  </a:txBody>
                  <a:tcPr marL="6350" marR="6350" marT="6350" marB="0" anchor="ctr">
                    <a:solidFill>
                      <a:schemeClr val="accent1">
                        <a:lumMod val="40000"/>
                        <a:lumOff val="60000"/>
                      </a:schemeClr>
                    </a:solidFill>
                  </a:tcPr>
                </a:tc>
                <a:extLst>
                  <a:ext uri="{0D108BD9-81ED-4DB2-BD59-A6C34878D82A}">
                    <a16:rowId xmlns:a16="http://schemas.microsoft.com/office/drawing/2014/main" val="3449498420"/>
                  </a:ext>
                </a:extLst>
              </a:tr>
              <a:tr h="190500">
                <a:tc>
                  <a:txBody>
                    <a:bodyPr/>
                    <a:lstStyle/>
                    <a:p>
                      <a:pPr algn="l" fontAlgn="b"/>
                      <a:r>
                        <a:rPr lang="en-IN" sz="1100" b="0" i="0" u="none" strike="noStrike">
                          <a:solidFill>
                            <a:srgbClr val="000000"/>
                          </a:solidFill>
                          <a:effectLst/>
                          <a:latin typeface="Calibri" panose="020F0502020204030204" pitchFamily="34" charset="0"/>
                        </a:rPr>
                        <a:t>1225</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Rahul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Officer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Accounts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31</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New Delhi </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02-01-2018</a:t>
                      </a:r>
                    </a:p>
                  </a:txBody>
                  <a:tcPr marL="6350" marR="6350" marT="6350" marB="0" anchor="ctr">
                    <a:solidFill>
                      <a:schemeClr val="accent1">
                        <a:lumMod val="40000"/>
                        <a:lumOff val="60000"/>
                      </a:schemeClr>
                    </a:solidFill>
                  </a:tcPr>
                </a:tc>
                <a:extLst>
                  <a:ext uri="{0D108BD9-81ED-4DB2-BD59-A6C34878D82A}">
                    <a16:rowId xmlns:a16="http://schemas.microsoft.com/office/drawing/2014/main" val="2612097052"/>
                  </a:ext>
                </a:extLst>
              </a:tr>
              <a:tr h="190500">
                <a:tc>
                  <a:txBody>
                    <a:bodyPr/>
                    <a:lstStyle/>
                    <a:p>
                      <a:pPr algn="l" fontAlgn="b"/>
                      <a:r>
                        <a:rPr lang="en-IN" sz="1100" b="0" i="0" u="none" strike="noStrike">
                          <a:solidFill>
                            <a:srgbClr val="000000"/>
                          </a:solidFill>
                          <a:effectLst/>
                          <a:latin typeface="Calibri" panose="020F0502020204030204" pitchFamily="34" charset="0"/>
                        </a:rPr>
                        <a:t>3226</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Sona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Manager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Accounts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42</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Gurgaon </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31-12-2017</a:t>
                      </a:r>
                    </a:p>
                  </a:txBody>
                  <a:tcPr marL="6350" marR="6350" marT="6350" marB="0" anchor="ctr">
                    <a:solidFill>
                      <a:schemeClr val="accent1">
                        <a:lumMod val="40000"/>
                        <a:lumOff val="60000"/>
                      </a:schemeClr>
                    </a:solidFill>
                  </a:tcPr>
                </a:tc>
                <a:extLst>
                  <a:ext uri="{0D108BD9-81ED-4DB2-BD59-A6C34878D82A}">
                    <a16:rowId xmlns:a16="http://schemas.microsoft.com/office/drawing/2014/main" val="1472769319"/>
                  </a:ext>
                </a:extLst>
              </a:tr>
              <a:tr h="190500">
                <a:tc>
                  <a:txBody>
                    <a:bodyPr/>
                    <a:lstStyle/>
                    <a:p>
                      <a:pPr algn="l" fontAlgn="b"/>
                      <a:r>
                        <a:rPr lang="en-IN" sz="1100" b="0" i="0" u="none" strike="noStrike">
                          <a:solidFill>
                            <a:srgbClr val="000000"/>
                          </a:solidFill>
                          <a:effectLst/>
                          <a:latin typeface="Calibri" panose="020F0502020204030204" pitchFamily="34" charset="0"/>
                        </a:rPr>
                        <a:t>3227</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Rekha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Officer </a:t>
                      </a:r>
                    </a:p>
                  </a:txBody>
                  <a:tcPr marL="6350" marR="6350" marT="6350" marB="0" anchor="ctr"/>
                </a:tc>
                <a:tc>
                  <a:txBody>
                    <a:bodyPr/>
                    <a:lstStyle/>
                    <a:p>
                      <a:pPr algn="l" fontAlgn="b"/>
                      <a:r>
                        <a:rPr lang="en-IN" sz="1100" b="0" i="0" u="none" strike="noStrike">
                          <a:solidFill>
                            <a:srgbClr val="000000"/>
                          </a:solidFill>
                          <a:effectLst/>
                          <a:latin typeface="Calibri" panose="020F0502020204030204" pitchFamily="34" charset="0"/>
                        </a:rPr>
                        <a:t>Admin </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34</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Noida </a:t>
                      </a:r>
                    </a:p>
                  </a:txBody>
                  <a:tcPr marL="6350" marR="6350" marT="6350" marB="0" anchor="ctr"/>
                </a:tc>
                <a:tc>
                  <a:txBody>
                    <a:bodyPr/>
                    <a:lstStyle/>
                    <a:p>
                      <a:pPr algn="l" fontAlgn="b"/>
                      <a:r>
                        <a:rPr lang="en-IN" sz="1100" b="0" i="0" u="none" strike="noStrike" dirty="0">
                          <a:solidFill>
                            <a:srgbClr val="000000"/>
                          </a:solidFill>
                          <a:effectLst/>
                          <a:latin typeface="Calibri" panose="020F0502020204030204" pitchFamily="34" charset="0"/>
                        </a:rPr>
                        <a:t>16-08-2015</a:t>
                      </a:r>
                    </a:p>
                  </a:txBody>
                  <a:tcPr marL="6350" marR="6350" marT="6350" marB="0" anchor="ctr">
                    <a:solidFill>
                      <a:schemeClr val="accent1">
                        <a:lumMod val="40000"/>
                        <a:lumOff val="60000"/>
                      </a:schemeClr>
                    </a:solidFill>
                  </a:tcPr>
                </a:tc>
                <a:extLst>
                  <a:ext uri="{0D108BD9-81ED-4DB2-BD59-A6C34878D82A}">
                    <a16:rowId xmlns:a16="http://schemas.microsoft.com/office/drawing/2014/main" val="4128535199"/>
                  </a:ext>
                </a:extLst>
              </a:tr>
            </a:tbl>
          </a:graphicData>
        </a:graphic>
      </p:graphicFrame>
      <p:sp>
        <p:nvSpPr>
          <p:cNvPr id="20" name="TextBox 19">
            <a:extLst>
              <a:ext uri="{FF2B5EF4-FFF2-40B4-BE49-F238E27FC236}">
                <a16:creationId xmlns:a16="http://schemas.microsoft.com/office/drawing/2014/main" id="{61BB68DA-9A7A-A6FB-7861-EDD9F2FE1A04}"/>
              </a:ext>
            </a:extLst>
          </p:cNvPr>
          <p:cNvSpPr txBox="1"/>
          <p:nvPr/>
        </p:nvSpPr>
        <p:spPr>
          <a:xfrm>
            <a:off x="243840" y="1003367"/>
            <a:ext cx="4767579" cy="307777"/>
          </a:xfrm>
          <a:prstGeom prst="rect">
            <a:avLst/>
          </a:prstGeom>
          <a:noFill/>
        </p:spPr>
        <p:txBody>
          <a:bodyPr wrap="square" rtlCol="0">
            <a:spAutoFit/>
          </a:bodyPr>
          <a:lstStyle/>
          <a:p>
            <a:r>
              <a:rPr lang="en-US" sz="1400" b="1" dirty="0"/>
              <a:t>(vii) Inserting date of joining to each employee:</a:t>
            </a:r>
            <a:endParaRPr lang="en-US" sz="1400" b="1" dirty="0">
              <a:solidFill>
                <a:srgbClr val="00000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C1846473-2A62-1076-A729-F829E2576FAD}"/>
              </a:ext>
            </a:extLst>
          </p:cNvPr>
          <p:cNvSpPr txBox="1"/>
          <p:nvPr/>
        </p:nvSpPr>
        <p:spPr>
          <a:xfrm>
            <a:off x="648954" y="1357181"/>
            <a:ext cx="5659249" cy="1492716"/>
          </a:xfrm>
          <a:prstGeom prst="rect">
            <a:avLst/>
          </a:prstGeom>
          <a:noFill/>
        </p:spPr>
        <p:txBody>
          <a:bodyPr wrap="square" rtlCol="0">
            <a:spAutoFit/>
          </a:bodyPr>
          <a:lstStyle/>
          <a:p>
            <a:r>
              <a:rPr lang="en-IN" sz="1300" dirty="0" err="1"/>
              <a:t>mysql</a:t>
            </a:r>
            <a:r>
              <a:rPr lang="en-IN" sz="1300" dirty="0"/>
              <a:t>&gt; update employee set </a:t>
            </a:r>
            <a:r>
              <a:rPr lang="en-IN" sz="1300" dirty="0" err="1"/>
              <a:t>doj</a:t>
            </a:r>
            <a:r>
              <a:rPr lang="en-IN" sz="1300" dirty="0"/>
              <a:t> = '21-03-2010' where </a:t>
            </a:r>
            <a:r>
              <a:rPr lang="en-IN" sz="1300" dirty="0" err="1"/>
              <a:t>empno</a:t>
            </a:r>
            <a:r>
              <a:rPr lang="en-IN" sz="1300" dirty="0"/>
              <a:t>=1221; </a:t>
            </a:r>
          </a:p>
          <a:p>
            <a:r>
              <a:rPr lang="en-IN" sz="1300" dirty="0" err="1"/>
              <a:t>mysql</a:t>
            </a:r>
            <a:r>
              <a:rPr lang="en-IN" sz="1300" dirty="0"/>
              <a:t>&gt; update employee set </a:t>
            </a:r>
            <a:r>
              <a:rPr lang="en-IN" sz="1300" dirty="0" err="1"/>
              <a:t>doj</a:t>
            </a:r>
            <a:r>
              <a:rPr lang="en-IN" sz="1300" dirty="0"/>
              <a:t> = '13-05-2012' where </a:t>
            </a:r>
            <a:r>
              <a:rPr lang="en-IN" sz="1300" dirty="0" err="1"/>
              <a:t>empno</a:t>
            </a:r>
            <a:r>
              <a:rPr lang="en-IN" sz="1300" dirty="0"/>
              <a:t>=1222; </a:t>
            </a:r>
          </a:p>
          <a:p>
            <a:r>
              <a:rPr lang="en-IN" sz="1300" dirty="0" err="1"/>
              <a:t>mysql</a:t>
            </a:r>
            <a:r>
              <a:rPr lang="en-IN" sz="1300" dirty="0"/>
              <a:t>&gt; update employee set </a:t>
            </a:r>
            <a:r>
              <a:rPr lang="en-IN" sz="1300" dirty="0" err="1"/>
              <a:t>doj</a:t>
            </a:r>
            <a:r>
              <a:rPr lang="en-IN" sz="1300" dirty="0"/>
              <a:t> = '25-10-2017' where </a:t>
            </a:r>
            <a:r>
              <a:rPr lang="en-IN" sz="1300" dirty="0" err="1"/>
              <a:t>empno</a:t>
            </a:r>
            <a:r>
              <a:rPr lang="en-IN" sz="1300" dirty="0"/>
              <a:t>=1223; </a:t>
            </a:r>
          </a:p>
          <a:p>
            <a:r>
              <a:rPr lang="en-IN" sz="1300" dirty="0" err="1"/>
              <a:t>mysql</a:t>
            </a:r>
            <a:r>
              <a:rPr lang="en-IN" sz="1300" dirty="0"/>
              <a:t>&gt; update employee set </a:t>
            </a:r>
            <a:r>
              <a:rPr lang="en-IN" sz="1300" dirty="0" err="1"/>
              <a:t>doj</a:t>
            </a:r>
            <a:r>
              <a:rPr lang="en-IN" sz="1300" dirty="0"/>
              <a:t> = '17-06-2018' where </a:t>
            </a:r>
            <a:r>
              <a:rPr lang="en-IN" sz="1300" dirty="0" err="1"/>
              <a:t>empno</a:t>
            </a:r>
            <a:r>
              <a:rPr lang="en-IN" sz="1300" dirty="0"/>
              <a:t>=1224; </a:t>
            </a:r>
          </a:p>
          <a:p>
            <a:r>
              <a:rPr lang="en-IN" sz="1300" dirty="0" err="1"/>
              <a:t>mysql</a:t>
            </a:r>
            <a:r>
              <a:rPr lang="en-IN" sz="1300" dirty="0"/>
              <a:t>&gt; update employee set </a:t>
            </a:r>
            <a:r>
              <a:rPr lang="en-IN" sz="1300" dirty="0" err="1"/>
              <a:t>doj</a:t>
            </a:r>
            <a:r>
              <a:rPr lang="en-IN" sz="1300" dirty="0"/>
              <a:t> = '02-01-2018' where </a:t>
            </a:r>
            <a:r>
              <a:rPr lang="en-IN" sz="1300" dirty="0" err="1"/>
              <a:t>empno</a:t>
            </a:r>
            <a:r>
              <a:rPr lang="en-IN" sz="1300" dirty="0"/>
              <a:t>=1225; </a:t>
            </a:r>
          </a:p>
          <a:p>
            <a:r>
              <a:rPr lang="en-IN" sz="1300" dirty="0" err="1"/>
              <a:t>mysql</a:t>
            </a:r>
            <a:r>
              <a:rPr lang="en-IN" sz="1300" dirty="0"/>
              <a:t>&gt; update employee set </a:t>
            </a:r>
            <a:r>
              <a:rPr lang="en-IN" sz="1300" dirty="0" err="1"/>
              <a:t>doj</a:t>
            </a:r>
            <a:r>
              <a:rPr lang="en-IN" sz="1300" dirty="0"/>
              <a:t> = '31-12-2017' where </a:t>
            </a:r>
            <a:r>
              <a:rPr lang="en-IN" sz="1300" dirty="0" err="1"/>
              <a:t>empno</a:t>
            </a:r>
            <a:r>
              <a:rPr lang="en-IN" sz="1300" dirty="0"/>
              <a:t>=3226;</a:t>
            </a:r>
          </a:p>
          <a:p>
            <a:r>
              <a:rPr lang="en-IN" sz="1300" dirty="0" err="1"/>
              <a:t>mysql</a:t>
            </a:r>
            <a:r>
              <a:rPr lang="en-IN" sz="1300" dirty="0"/>
              <a:t>&gt; update employee set </a:t>
            </a:r>
            <a:r>
              <a:rPr lang="en-IN" sz="1300" dirty="0" err="1"/>
              <a:t>doj</a:t>
            </a:r>
            <a:r>
              <a:rPr lang="en-IN" sz="1300" dirty="0"/>
              <a:t> = '16-08-2015' where </a:t>
            </a:r>
            <a:r>
              <a:rPr lang="en-IN" sz="1300" dirty="0" err="1"/>
              <a:t>empno</a:t>
            </a:r>
            <a:r>
              <a:rPr lang="en-IN" sz="1300" dirty="0"/>
              <a:t>=3227;</a:t>
            </a:r>
            <a:endParaRPr lang="en-US" sz="1300" dirty="0">
              <a:solidFill>
                <a:srgbClr val="000000"/>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8FCCA058-BB26-C9F1-DB11-D7E2ED0D1FDA}"/>
              </a:ext>
            </a:extLst>
          </p:cNvPr>
          <p:cNvSpPr txBox="1"/>
          <p:nvPr/>
        </p:nvSpPr>
        <p:spPr>
          <a:xfrm>
            <a:off x="648954" y="4833391"/>
            <a:ext cx="2605192" cy="307777"/>
          </a:xfrm>
          <a:prstGeom prst="rect">
            <a:avLst/>
          </a:prstGeom>
          <a:noFill/>
        </p:spPr>
        <p:txBody>
          <a:bodyPr wrap="square" rtlCol="0">
            <a:spAutoFit/>
          </a:bodyPr>
          <a:lstStyle/>
          <a:p>
            <a:r>
              <a:rPr lang="en-US" sz="1400" dirty="0"/>
              <a:t>7 rows in set (0.00 sec)</a:t>
            </a:r>
            <a:endParaRPr lang="en-US" sz="1400" dirty="0">
              <a:solidFill>
                <a:srgbClr val="0000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982A73F-7B52-B14C-458C-9D7DE8E50496}"/>
              </a:ext>
            </a:extLst>
          </p:cNvPr>
          <p:cNvSpPr txBox="1"/>
          <p:nvPr/>
        </p:nvSpPr>
        <p:spPr>
          <a:xfrm>
            <a:off x="648954" y="2864768"/>
            <a:ext cx="4767579" cy="307777"/>
          </a:xfrm>
          <a:prstGeom prst="rect">
            <a:avLst/>
          </a:prstGeom>
          <a:noFill/>
        </p:spPr>
        <p:txBody>
          <a:bodyPr wrap="square" rtlCol="0">
            <a:spAutoFit/>
          </a:bodyPr>
          <a:lstStyle/>
          <a:p>
            <a:r>
              <a:rPr lang="en-IN" sz="1400" dirty="0" err="1"/>
              <a:t>mysql</a:t>
            </a:r>
            <a:r>
              <a:rPr lang="en-IN" sz="1400" dirty="0"/>
              <a:t>&gt; select * from Employee;</a:t>
            </a:r>
            <a:endParaRPr lang="en-US" sz="1400" dirty="0">
              <a:solidFill>
                <a:srgbClr val="000000"/>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BE840775-DA25-D533-5238-AB3797639021}"/>
              </a:ext>
            </a:extLst>
          </p:cNvPr>
          <p:cNvSpPr txBox="1"/>
          <p:nvPr/>
        </p:nvSpPr>
        <p:spPr>
          <a:xfrm>
            <a:off x="243840" y="5679306"/>
            <a:ext cx="4767579" cy="307777"/>
          </a:xfrm>
          <a:prstGeom prst="rect">
            <a:avLst/>
          </a:prstGeom>
          <a:noFill/>
        </p:spPr>
        <p:txBody>
          <a:bodyPr wrap="square" rtlCol="0">
            <a:spAutoFit/>
          </a:bodyPr>
          <a:lstStyle/>
          <a:p>
            <a:r>
              <a:rPr lang="en-US" sz="1400" b="1" dirty="0"/>
              <a:t>(viii) Checking null value in </a:t>
            </a:r>
            <a:r>
              <a:rPr lang="en-US" sz="1400" b="1" dirty="0" err="1"/>
              <a:t>doj</a:t>
            </a:r>
            <a:endParaRPr lang="en-US" sz="1400" b="1" dirty="0">
              <a:solidFill>
                <a:srgbClr val="000000"/>
              </a:solidFill>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A87C818F-3C9D-34C2-C0D7-F5C7A09CEB1F}"/>
              </a:ext>
            </a:extLst>
          </p:cNvPr>
          <p:cNvGraphicFramePr>
            <a:graphicFrameLocks noGrp="1"/>
          </p:cNvGraphicFramePr>
          <p:nvPr>
            <p:extLst>
              <p:ext uri="{D42A27DB-BD31-4B8C-83A1-F6EECF244321}">
                <p14:modId xmlns:p14="http://schemas.microsoft.com/office/powerpoint/2010/main" val="4205017715"/>
              </p:ext>
            </p:extLst>
          </p:nvPr>
        </p:nvGraphicFramePr>
        <p:xfrm>
          <a:off x="776277" y="7949927"/>
          <a:ext cx="5176519" cy="581928"/>
        </p:xfrm>
        <a:graphic>
          <a:graphicData uri="http://schemas.openxmlformats.org/drawingml/2006/table">
            <a:tbl>
              <a:tblPr>
                <a:tableStyleId>{5C22544A-7EE6-4342-B048-85BDC9FD1C3A}</a:tableStyleId>
              </a:tblPr>
              <a:tblGrid>
                <a:gridCol w="619435">
                  <a:extLst>
                    <a:ext uri="{9D8B030D-6E8A-4147-A177-3AD203B41FA5}">
                      <a16:colId xmlns:a16="http://schemas.microsoft.com/office/drawing/2014/main" val="976412352"/>
                    </a:ext>
                  </a:extLst>
                </a:gridCol>
                <a:gridCol w="619435">
                  <a:extLst>
                    <a:ext uri="{9D8B030D-6E8A-4147-A177-3AD203B41FA5}">
                      <a16:colId xmlns:a16="http://schemas.microsoft.com/office/drawing/2014/main" val="3455442243"/>
                    </a:ext>
                  </a:extLst>
                </a:gridCol>
                <a:gridCol w="742330">
                  <a:extLst>
                    <a:ext uri="{9D8B030D-6E8A-4147-A177-3AD203B41FA5}">
                      <a16:colId xmlns:a16="http://schemas.microsoft.com/office/drawing/2014/main" val="1620765392"/>
                    </a:ext>
                  </a:extLst>
                </a:gridCol>
                <a:gridCol w="741680">
                  <a:extLst>
                    <a:ext uri="{9D8B030D-6E8A-4147-A177-3AD203B41FA5}">
                      <a16:colId xmlns:a16="http://schemas.microsoft.com/office/drawing/2014/main" val="871440670"/>
                    </a:ext>
                  </a:extLst>
                </a:gridCol>
                <a:gridCol w="645160">
                  <a:extLst>
                    <a:ext uri="{9D8B030D-6E8A-4147-A177-3AD203B41FA5}">
                      <a16:colId xmlns:a16="http://schemas.microsoft.com/office/drawing/2014/main" val="1143205134"/>
                    </a:ext>
                  </a:extLst>
                </a:gridCol>
                <a:gridCol w="959824">
                  <a:extLst>
                    <a:ext uri="{9D8B030D-6E8A-4147-A177-3AD203B41FA5}">
                      <a16:colId xmlns:a16="http://schemas.microsoft.com/office/drawing/2014/main" val="3680019581"/>
                    </a:ext>
                  </a:extLst>
                </a:gridCol>
                <a:gridCol w="848655">
                  <a:extLst>
                    <a:ext uri="{9D8B030D-6E8A-4147-A177-3AD203B41FA5}">
                      <a16:colId xmlns:a16="http://schemas.microsoft.com/office/drawing/2014/main" val="115443331"/>
                    </a:ext>
                  </a:extLst>
                </a:gridCol>
              </a:tblGrid>
              <a:tr h="200928">
                <a:tc>
                  <a:txBody>
                    <a:bodyPr/>
                    <a:lstStyle/>
                    <a:p>
                      <a:pPr algn="l" fontAlgn="b"/>
                      <a:r>
                        <a:rPr lang="en-IN" sz="1100" b="0" i="0" u="none" strike="noStrike" dirty="0" err="1">
                          <a:solidFill>
                            <a:srgbClr val="000000"/>
                          </a:solidFill>
                          <a:effectLst/>
                          <a:latin typeface="Calibri" panose="020F0502020204030204" pitchFamily="34" charset="0"/>
                        </a:rPr>
                        <a:t>Empno</a:t>
                      </a:r>
                      <a:r>
                        <a:rPr lang="en-IN" sz="1100" b="0" i="0" u="none" strike="noStrike" dirty="0">
                          <a:solidFill>
                            <a:srgbClr val="000000"/>
                          </a:solidFill>
                          <a:effectLst/>
                          <a:latin typeface="Calibri" panose="020F0502020204030204" pitchFamily="34" charset="0"/>
                        </a:rPr>
                        <a:t>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Empname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Desig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Dept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Age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Place </a:t>
                      </a:r>
                    </a:p>
                  </a:txBody>
                  <a:tcPr marL="6350" marR="6350" marT="6350" marB="0" anchor="ctr">
                    <a:solidFill>
                      <a:schemeClr val="bg1">
                        <a:lumMod val="85000"/>
                      </a:schemeClr>
                    </a:solidFill>
                  </a:tcPr>
                </a:tc>
                <a:tc>
                  <a:txBody>
                    <a:bodyPr/>
                    <a:lstStyle/>
                    <a:p>
                      <a:pPr algn="l" fontAlgn="b"/>
                      <a:r>
                        <a:rPr lang="en-IN" sz="1100" b="0" i="0" u="none" strike="noStrike">
                          <a:solidFill>
                            <a:srgbClr val="000000"/>
                          </a:solidFill>
                          <a:effectLst/>
                          <a:latin typeface="Calibri" panose="020F0502020204030204" pitchFamily="34" charset="0"/>
                        </a:rPr>
                        <a:t>doj</a:t>
                      </a:r>
                    </a:p>
                  </a:txBody>
                  <a:tcPr marL="6350" marR="6350" marT="6350" marB="0" anchor="ctr">
                    <a:solidFill>
                      <a:schemeClr val="bg1">
                        <a:lumMod val="85000"/>
                      </a:schemeClr>
                    </a:solidFill>
                  </a:tcPr>
                </a:tc>
                <a:extLst>
                  <a:ext uri="{0D108BD9-81ED-4DB2-BD59-A6C34878D82A}">
                    <a16:rowId xmlns:a16="http://schemas.microsoft.com/office/drawing/2014/main" val="60078177"/>
                  </a:ext>
                </a:extLst>
              </a:tr>
              <a:tr h="190500">
                <a:tc>
                  <a:txBody>
                    <a:bodyPr/>
                    <a:lstStyle/>
                    <a:p>
                      <a:pPr algn="l" fontAlgn="b"/>
                      <a:r>
                        <a:rPr lang="en-IN" sz="1100" b="0" i="0" u="none" strike="noStrike">
                          <a:solidFill>
                            <a:srgbClr val="000000"/>
                          </a:solidFill>
                          <a:effectLst/>
                          <a:latin typeface="Calibri" panose="020F0502020204030204" pitchFamily="34" charset="0"/>
                        </a:rPr>
                        <a:t>1224</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Abinaya </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Manager </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Admin </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28</a:t>
                      </a:r>
                    </a:p>
                  </a:txBody>
                  <a:tcPr marL="6350" marR="6350" marT="6350" marB="0" anchor="ctr">
                    <a:solidFill>
                      <a:srgbClr val="E9EBF5"/>
                    </a:solidFill>
                  </a:tcPr>
                </a:tc>
                <a:tc>
                  <a:txBody>
                    <a:bodyPr/>
                    <a:lstStyle/>
                    <a:p>
                      <a:pPr algn="l" fontAlgn="b"/>
                      <a:r>
                        <a:rPr lang="en-IN" sz="1100" b="0" i="0" u="none" strike="noStrike" dirty="0">
                          <a:solidFill>
                            <a:srgbClr val="000000"/>
                          </a:solidFill>
                          <a:effectLst/>
                          <a:latin typeface="Calibri" panose="020F0502020204030204" pitchFamily="34" charset="0"/>
                        </a:rPr>
                        <a:t>New Delhi </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17-06-2018</a:t>
                      </a:r>
                    </a:p>
                  </a:txBody>
                  <a:tcPr marL="6350" marR="6350" marT="6350" marB="0" anchor="ctr">
                    <a:solidFill>
                      <a:srgbClr val="E9EBF5"/>
                    </a:solidFill>
                  </a:tcPr>
                </a:tc>
                <a:extLst>
                  <a:ext uri="{0D108BD9-81ED-4DB2-BD59-A6C34878D82A}">
                    <a16:rowId xmlns:a16="http://schemas.microsoft.com/office/drawing/2014/main" val="236879891"/>
                  </a:ext>
                </a:extLst>
              </a:tr>
              <a:tr h="190500">
                <a:tc>
                  <a:txBody>
                    <a:bodyPr/>
                    <a:lstStyle/>
                    <a:p>
                      <a:pPr algn="l" fontAlgn="b"/>
                      <a:r>
                        <a:rPr lang="en-IN" sz="1100" b="0" i="0" u="none" strike="noStrike">
                          <a:solidFill>
                            <a:srgbClr val="000000"/>
                          </a:solidFill>
                          <a:effectLst/>
                          <a:latin typeface="Calibri" panose="020F0502020204030204" pitchFamily="34" charset="0"/>
                        </a:rPr>
                        <a:t>1225</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Rahul </a:t>
                      </a:r>
                    </a:p>
                  </a:txBody>
                  <a:tcPr marL="6350" marR="6350" marT="6350" marB="0" anchor="ctr">
                    <a:solidFill>
                      <a:srgbClr val="E9EBF5"/>
                    </a:solidFill>
                  </a:tcPr>
                </a:tc>
                <a:tc>
                  <a:txBody>
                    <a:bodyPr/>
                    <a:lstStyle/>
                    <a:p>
                      <a:pPr algn="l" fontAlgn="b"/>
                      <a:r>
                        <a:rPr lang="en-IN" sz="1100" b="0" i="0" u="none" strike="noStrike" dirty="0">
                          <a:solidFill>
                            <a:srgbClr val="000000"/>
                          </a:solidFill>
                          <a:effectLst/>
                          <a:latin typeface="Calibri" panose="020F0502020204030204" pitchFamily="34" charset="0"/>
                        </a:rPr>
                        <a:t>Officer </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Accounts </a:t>
                      </a:r>
                    </a:p>
                  </a:txBody>
                  <a:tcPr marL="6350" marR="6350" marT="6350" marB="0" anchor="ctr">
                    <a:solidFill>
                      <a:srgbClr val="E9EBF5"/>
                    </a:solidFill>
                  </a:tcPr>
                </a:tc>
                <a:tc>
                  <a:txBody>
                    <a:bodyPr/>
                    <a:lstStyle/>
                    <a:p>
                      <a:pPr algn="l" fontAlgn="b"/>
                      <a:r>
                        <a:rPr lang="en-IN" sz="1100" b="0" i="0" u="none" strike="noStrike">
                          <a:solidFill>
                            <a:srgbClr val="000000"/>
                          </a:solidFill>
                          <a:effectLst/>
                          <a:latin typeface="Calibri" panose="020F0502020204030204" pitchFamily="34" charset="0"/>
                        </a:rPr>
                        <a:t>31</a:t>
                      </a:r>
                    </a:p>
                  </a:txBody>
                  <a:tcPr marL="6350" marR="6350" marT="6350" marB="0" anchor="ctr">
                    <a:solidFill>
                      <a:srgbClr val="E9EBF5"/>
                    </a:solidFill>
                  </a:tcPr>
                </a:tc>
                <a:tc>
                  <a:txBody>
                    <a:bodyPr/>
                    <a:lstStyle/>
                    <a:p>
                      <a:pPr algn="l" fontAlgn="b"/>
                      <a:r>
                        <a:rPr lang="en-IN" sz="1100" b="0" i="0" u="none" strike="noStrike" dirty="0">
                          <a:solidFill>
                            <a:srgbClr val="000000"/>
                          </a:solidFill>
                          <a:effectLst/>
                          <a:latin typeface="Calibri" panose="020F0502020204030204" pitchFamily="34" charset="0"/>
                        </a:rPr>
                        <a:t>New Delhi </a:t>
                      </a:r>
                    </a:p>
                  </a:txBody>
                  <a:tcPr marL="6350" marR="6350" marT="6350" marB="0" anchor="ctr">
                    <a:solidFill>
                      <a:srgbClr val="E9EBF5"/>
                    </a:solidFill>
                  </a:tcPr>
                </a:tc>
                <a:tc>
                  <a:txBody>
                    <a:bodyPr/>
                    <a:lstStyle/>
                    <a:p>
                      <a:pPr algn="l" fontAlgn="b"/>
                      <a:r>
                        <a:rPr lang="en-IN" sz="1100" b="0" i="0" u="none" strike="noStrike" dirty="0">
                          <a:solidFill>
                            <a:srgbClr val="000000"/>
                          </a:solidFill>
                          <a:effectLst/>
                          <a:latin typeface="Calibri" panose="020F0502020204030204" pitchFamily="34" charset="0"/>
                        </a:rPr>
                        <a:t>02-01-2018</a:t>
                      </a:r>
                    </a:p>
                  </a:txBody>
                  <a:tcPr marL="6350" marR="6350" marT="6350" marB="0" anchor="ctr">
                    <a:solidFill>
                      <a:srgbClr val="E9EBF5"/>
                    </a:solidFill>
                  </a:tcPr>
                </a:tc>
                <a:extLst>
                  <a:ext uri="{0D108BD9-81ED-4DB2-BD59-A6C34878D82A}">
                    <a16:rowId xmlns:a16="http://schemas.microsoft.com/office/drawing/2014/main" val="2839246582"/>
                  </a:ext>
                </a:extLst>
              </a:tr>
            </a:tbl>
          </a:graphicData>
        </a:graphic>
      </p:graphicFrame>
      <p:sp>
        <p:nvSpPr>
          <p:cNvPr id="17" name="TextBox 16">
            <a:extLst>
              <a:ext uri="{FF2B5EF4-FFF2-40B4-BE49-F238E27FC236}">
                <a16:creationId xmlns:a16="http://schemas.microsoft.com/office/drawing/2014/main" id="{F9724DCA-D92F-02EB-6DF7-58ACE785DCDE}"/>
              </a:ext>
            </a:extLst>
          </p:cNvPr>
          <p:cNvSpPr txBox="1"/>
          <p:nvPr/>
        </p:nvSpPr>
        <p:spPr>
          <a:xfrm>
            <a:off x="648954" y="6033120"/>
            <a:ext cx="4944110" cy="307777"/>
          </a:xfrm>
          <a:prstGeom prst="rect">
            <a:avLst/>
          </a:prstGeom>
          <a:noFill/>
        </p:spPr>
        <p:txBody>
          <a:bodyPr wrap="square" rtlCol="0">
            <a:spAutoFit/>
          </a:bodyPr>
          <a:lstStyle/>
          <a:p>
            <a:r>
              <a:rPr lang="en-US" sz="1400" dirty="0" err="1"/>
              <a:t>mysql</a:t>
            </a:r>
            <a:r>
              <a:rPr lang="en-US" sz="1400" dirty="0"/>
              <a:t>&gt; select * from emp where </a:t>
            </a:r>
            <a:r>
              <a:rPr lang="en-US" sz="1400" dirty="0" err="1"/>
              <a:t>empno</a:t>
            </a:r>
            <a:r>
              <a:rPr lang="en-US" sz="1400" dirty="0"/>
              <a:t> is null;</a:t>
            </a:r>
            <a:endParaRPr lang="en-US" sz="1400" dirty="0">
              <a:solidFill>
                <a:srgbClr val="0000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50244D02-B994-784B-D383-3AD91A2E654A}"/>
              </a:ext>
            </a:extLst>
          </p:cNvPr>
          <p:cNvSpPr txBox="1"/>
          <p:nvPr/>
        </p:nvSpPr>
        <p:spPr>
          <a:xfrm>
            <a:off x="648954" y="8639375"/>
            <a:ext cx="2605192" cy="307777"/>
          </a:xfrm>
          <a:prstGeom prst="rect">
            <a:avLst/>
          </a:prstGeom>
          <a:noFill/>
        </p:spPr>
        <p:txBody>
          <a:bodyPr wrap="square" rtlCol="0">
            <a:spAutoFit/>
          </a:bodyPr>
          <a:lstStyle/>
          <a:p>
            <a:r>
              <a:rPr lang="en-US" sz="1400" dirty="0"/>
              <a:t>2 rows in set (0.00 sec)</a:t>
            </a:r>
            <a:endParaRPr lang="en-US" sz="1400" dirty="0">
              <a:solidFill>
                <a:srgbClr val="000000"/>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80FE5219-3F37-EBD2-FF2E-BB39EB4819B1}"/>
              </a:ext>
            </a:extLst>
          </p:cNvPr>
          <p:cNvSpPr txBox="1"/>
          <p:nvPr/>
        </p:nvSpPr>
        <p:spPr>
          <a:xfrm>
            <a:off x="648954" y="6334207"/>
            <a:ext cx="4767579" cy="307777"/>
          </a:xfrm>
          <a:prstGeom prst="rect">
            <a:avLst/>
          </a:prstGeom>
          <a:noFill/>
        </p:spPr>
        <p:txBody>
          <a:bodyPr wrap="square" rtlCol="0">
            <a:spAutoFit/>
          </a:bodyPr>
          <a:lstStyle/>
          <a:p>
            <a:r>
              <a:rPr lang="en-IN" sz="1400" dirty="0"/>
              <a:t>Empty set (0.00 sec)</a:t>
            </a:r>
            <a:endParaRPr lang="en-US" sz="1400" dirty="0">
              <a:solidFill>
                <a:srgbClr val="000000"/>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71B2EDA3-3459-D3DA-65BC-AA58E18421F4}"/>
              </a:ext>
            </a:extLst>
          </p:cNvPr>
          <p:cNvSpPr txBox="1"/>
          <p:nvPr/>
        </p:nvSpPr>
        <p:spPr>
          <a:xfrm>
            <a:off x="243840" y="7020267"/>
            <a:ext cx="4767579" cy="307777"/>
          </a:xfrm>
          <a:prstGeom prst="rect">
            <a:avLst/>
          </a:prstGeom>
          <a:noFill/>
        </p:spPr>
        <p:txBody>
          <a:bodyPr wrap="square" rtlCol="0">
            <a:spAutoFit/>
          </a:bodyPr>
          <a:lstStyle/>
          <a:p>
            <a:r>
              <a:rPr lang="en-US" sz="1400" b="1" dirty="0"/>
              <a:t>(ix) List the employees who joined after 2018/01/01.</a:t>
            </a:r>
            <a:endParaRPr lang="en-US" sz="1400" b="1" dirty="0">
              <a:solidFill>
                <a:srgbClr val="000000"/>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087126D4-BB33-E0B3-8CE8-6AC1EB0D5B10}"/>
              </a:ext>
            </a:extLst>
          </p:cNvPr>
          <p:cNvSpPr txBox="1"/>
          <p:nvPr/>
        </p:nvSpPr>
        <p:spPr>
          <a:xfrm>
            <a:off x="648954" y="7457901"/>
            <a:ext cx="4944110" cy="307777"/>
          </a:xfrm>
          <a:prstGeom prst="rect">
            <a:avLst/>
          </a:prstGeom>
          <a:noFill/>
        </p:spPr>
        <p:txBody>
          <a:bodyPr wrap="square" rtlCol="0">
            <a:spAutoFit/>
          </a:bodyPr>
          <a:lstStyle/>
          <a:p>
            <a:r>
              <a:rPr lang="en-US" sz="1400" dirty="0" err="1"/>
              <a:t>mysql</a:t>
            </a:r>
            <a:r>
              <a:rPr lang="en-US" sz="1400" dirty="0"/>
              <a:t>&gt; Select * from emp where </a:t>
            </a:r>
            <a:r>
              <a:rPr lang="en-US" sz="1400" dirty="0" err="1"/>
              <a:t>doj</a:t>
            </a:r>
            <a:r>
              <a:rPr lang="en-US" sz="1400" dirty="0"/>
              <a:t> &gt; '01-01-2018';</a:t>
            </a:r>
            <a:endParaRPr lang="en-US" sz="1400" dirty="0">
              <a:solidFill>
                <a:srgbClr val="000000"/>
              </a:solidFill>
              <a:latin typeface="Arial" panose="020B0604020202020204" pitchFamily="34" charset="0"/>
              <a:cs typeface="Arial" panose="020B0604020202020204" pitchFamily="34" charset="0"/>
            </a:endParaRPr>
          </a:p>
        </p:txBody>
      </p:sp>
      <p:sp>
        <p:nvSpPr>
          <p:cNvPr id="26" name="Slide Number Placeholder 1">
            <a:extLst>
              <a:ext uri="{FF2B5EF4-FFF2-40B4-BE49-F238E27FC236}">
                <a16:creationId xmlns:a16="http://schemas.microsoft.com/office/drawing/2014/main" id="{716D8FC0-033F-8D85-B4D7-F1790E1C70E7}"/>
              </a:ext>
            </a:extLst>
          </p:cNvPr>
          <p:cNvSpPr>
            <a:spLocks noGrp="1"/>
          </p:cNvSpPr>
          <p:nvPr>
            <p:ph type="sldNum" sz="quarter" idx="4"/>
          </p:nvPr>
        </p:nvSpPr>
        <p:spPr>
          <a:xfrm>
            <a:off x="4843463" y="9181397"/>
            <a:ext cx="1543050" cy="527403"/>
          </a:xfrm>
        </p:spPr>
        <p:txBody>
          <a:bodyPr/>
          <a:lstStyle/>
          <a:p>
            <a:r>
              <a:rPr lang="en-IN" dirty="0">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31</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2116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E1C922-62A6-2026-BA71-C921209CAF0F}"/>
              </a:ext>
            </a:extLst>
          </p:cNvPr>
          <p:cNvSpPr txBox="1"/>
          <p:nvPr/>
        </p:nvSpPr>
        <p:spPr>
          <a:xfrm>
            <a:off x="2790043" y="402719"/>
            <a:ext cx="1277914" cy="307777"/>
          </a:xfrm>
          <a:prstGeom prst="rect">
            <a:avLst/>
          </a:prstGeom>
          <a:noFill/>
        </p:spPr>
        <p:txBody>
          <a:bodyPr wrap="none" rtlCol="0">
            <a:spAutoFit/>
          </a:bodyPr>
          <a:lstStyle/>
          <a:p>
            <a:r>
              <a:rPr lang="en-IN" sz="1400" b="1" i="0" u="none" strike="noStrike" baseline="0" dirty="0">
                <a:solidFill>
                  <a:srgbClr val="0070C0"/>
                </a:solidFill>
                <a:latin typeface="Arial" panose="020B0604020202020204" pitchFamily="34" charset="0"/>
                <a:cs typeface="Arial" panose="020B0604020202020204" pitchFamily="34" charset="0"/>
              </a:rPr>
              <a:t>Bibliography</a:t>
            </a:r>
            <a:endParaRPr lang="en-IN" sz="1400" b="1" dirty="0">
              <a:solidFill>
                <a:srgbClr val="0070C0"/>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A5605DFB-CBDF-06DB-90CD-91FC067D6230}"/>
              </a:ext>
            </a:extLst>
          </p:cNvPr>
          <p:cNvSpPr>
            <a:spLocks noGrp="1"/>
          </p:cNvSpPr>
          <p:nvPr>
            <p:ph type="sldNum" sz="quarter" idx="4"/>
          </p:nvPr>
        </p:nvSpPr>
        <p:spPr/>
        <p:txBody>
          <a:bodyPr/>
          <a:lstStyle/>
          <a:p>
            <a:r>
              <a:rPr lang="en-IN"/>
              <a:t>P. </a:t>
            </a:r>
            <a:fld id="{0B0D8F08-E538-478C-9BFE-A5CEC726210E}" type="slidenum">
              <a:rPr lang="en-IN" smtClean="0"/>
              <a:pPr/>
              <a:t>32</a:t>
            </a:fld>
            <a:endParaRPr lang="en-IN" dirty="0"/>
          </a:p>
        </p:txBody>
      </p:sp>
      <p:graphicFrame>
        <p:nvGraphicFramePr>
          <p:cNvPr id="3" name="Table 15">
            <a:extLst>
              <a:ext uri="{FF2B5EF4-FFF2-40B4-BE49-F238E27FC236}">
                <a16:creationId xmlns:a16="http://schemas.microsoft.com/office/drawing/2014/main" id="{B3134EA7-E1A1-874B-32FC-54DFBC5DAFC8}"/>
              </a:ext>
            </a:extLst>
          </p:cNvPr>
          <p:cNvGraphicFramePr>
            <a:graphicFrameLocks noGrp="1"/>
          </p:cNvGraphicFramePr>
          <p:nvPr>
            <p:extLst>
              <p:ext uri="{D42A27DB-BD31-4B8C-83A1-F6EECF244321}">
                <p14:modId xmlns:p14="http://schemas.microsoft.com/office/powerpoint/2010/main" val="363373832"/>
              </p:ext>
            </p:extLst>
          </p:nvPr>
        </p:nvGraphicFramePr>
        <p:xfrm>
          <a:off x="600076" y="1749214"/>
          <a:ext cx="5610224" cy="1361339"/>
        </p:xfrm>
        <a:graphic>
          <a:graphicData uri="http://schemas.openxmlformats.org/drawingml/2006/table">
            <a:tbl>
              <a:tblPr firstRow="1" bandRow="1">
                <a:tableStyleId>{5940675A-B579-460E-94D1-54222C63F5DA}</a:tableStyleId>
              </a:tblPr>
              <a:tblGrid>
                <a:gridCol w="2805112">
                  <a:extLst>
                    <a:ext uri="{9D8B030D-6E8A-4147-A177-3AD203B41FA5}">
                      <a16:colId xmlns:a16="http://schemas.microsoft.com/office/drawing/2014/main" val="3577962368"/>
                    </a:ext>
                  </a:extLst>
                </a:gridCol>
                <a:gridCol w="2805112">
                  <a:extLst>
                    <a:ext uri="{9D8B030D-6E8A-4147-A177-3AD203B41FA5}">
                      <a16:colId xmlns:a16="http://schemas.microsoft.com/office/drawing/2014/main" val="1668952543"/>
                    </a:ext>
                  </a:extLst>
                </a:gridCol>
              </a:tblGrid>
              <a:tr h="3250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400" b="1" dirty="0">
                          <a:solidFill>
                            <a:schemeClr val="tx1">
                              <a:lumMod val="95000"/>
                              <a:lumOff val="5000"/>
                            </a:schemeClr>
                          </a:solidFill>
                          <a:latin typeface="Arial" panose="020B0604020202020204" pitchFamily="34" charset="0"/>
                          <a:cs typeface="Arial" panose="020B0604020202020204" pitchFamily="34" charset="0"/>
                        </a:rPr>
                        <a:t>Title</a:t>
                      </a:r>
                    </a:p>
                  </a:txBody>
                  <a:tcPr anchor="ctr">
                    <a:solidFill>
                      <a:schemeClr val="accent4">
                        <a:lumMod val="60000"/>
                        <a:lumOff val="4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400" b="1" dirty="0">
                          <a:solidFill>
                            <a:schemeClr val="tx1">
                              <a:lumMod val="95000"/>
                              <a:lumOff val="5000"/>
                            </a:schemeClr>
                          </a:solidFill>
                          <a:latin typeface="Arial" panose="020B0604020202020204" pitchFamily="34" charset="0"/>
                          <a:cs typeface="Arial" panose="020B0604020202020204" pitchFamily="34" charset="0"/>
                        </a:rPr>
                        <a:t>Source</a:t>
                      </a:r>
                    </a:p>
                  </a:txBody>
                  <a:tcPr anchor="ctr">
                    <a:solidFill>
                      <a:schemeClr val="accent4">
                        <a:lumMod val="60000"/>
                        <a:lumOff val="40000"/>
                      </a:schemeClr>
                    </a:solidFill>
                  </a:tcPr>
                </a:tc>
                <a:extLst>
                  <a:ext uri="{0D108BD9-81ED-4DB2-BD59-A6C34878D82A}">
                    <a16:rowId xmlns:a16="http://schemas.microsoft.com/office/drawing/2014/main" val="2398801480"/>
                  </a:ext>
                </a:extLst>
              </a:tr>
              <a:tr h="5181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b="0" u="none" strike="noStrike" baseline="0" dirty="0">
                          <a:solidFill>
                            <a:srgbClr val="000000"/>
                          </a:solidFill>
                          <a:latin typeface="Arial" panose="020B0604020202020204" pitchFamily="34" charset="0"/>
                          <a:cs typeface="Arial" panose="020B0604020202020204" pitchFamily="34" charset="0"/>
                        </a:rPr>
                        <a:t>W3 Schools Python</a:t>
                      </a:r>
                      <a:endParaRPr lang="en-US" sz="1400" b="0" i="0" u="none" strike="noStrike" baseline="0" dirty="0">
                        <a:solidFill>
                          <a:srgbClr val="000000"/>
                        </a:solidFill>
                        <a:latin typeface="Arial" panose="020B0604020202020204" pitchFamily="34" charset="0"/>
                        <a:cs typeface="Arial" panose="020B0604020202020204" pitchFamily="34" charset="0"/>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400" b="0" dirty="0">
                          <a:solidFill>
                            <a:schemeClr val="tx1">
                              <a:lumMod val="95000"/>
                              <a:lumOff val="5000"/>
                            </a:schemeClr>
                          </a:solidFill>
                          <a:latin typeface="Arial" panose="020B0604020202020204" pitchFamily="34" charset="0"/>
                          <a:cs typeface="Arial" panose="020B0604020202020204" pitchFamily="34" charset="0"/>
                          <a:hlinkClick r:id="rId2"/>
                        </a:rPr>
                        <a:t>https://www.w3schools.com/python/</a:t>
                      </a:r>
                      <a:endParaRPr lang="en-IN" sz="1400" b="0" dirty="0">
                        <a:solidFill>
                          <a:schemeClr val="tx1">
                            <a:lumMod val="95000"/>
                            <a:lumOff val="5000"/>
                          </a:schemeClr>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387693307"/>
                  </a:ext>
                </a:extLst>
              </a:tr>
              <a:tr h="518160">
                <a:tc>
                  <a:txBody>
                    <a:bodyPr/>
                    <a:lstStyle/>
                    <a:p>
                      <a:r>
                        <a:rPr lang="en-US" sz="1400" b="0" i="0" u="none" strike="noStrike" baseline="0" dirty="0">
                          <a:solidFill>
                            <a:srgbClr val="000000"/>
                          </a:solidFill>
                          <a:latin typeface="Arial" panose="020B0604020202020204" pitchFamily="34" charset="0"/>
                          <a:cs typeface="Arial" panose="020B0604020202020204" pitchFamily="34" charset="0"/>
                        </a:rPr>
                        <a:t>Learn Python</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b="0" i="0" u="none" strike="noStrike" baseline="0" dirty="0">
                          <a:solidFill>
                            <a:srgbClr val="000000"/>
                          </a:solidFill>
                          <a:latin typeface="Arial" panose="020B0604020202020204" pitchFamily="34" charset="0"/>
                          <a:cs typeface="Arial" panose="020B0604020202020204" pitchFamily="34" charset="0"/>
                          <a:hlinkClick r:id="rId3"/>
                        </a:rPr>
                        <a:t>https://www.learnpython.org/</a:t>
                      </a:r>
                      <a:endParaRPr lang="en-US" sz="1400" b="0" i="0" u="none" strike="noStrike" baseline="0" dirty="0">
                        <a:solidFill>
                          <a:srgbClr val="000000"/>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36381349"/>
                  </a:ext>
                </a:extLst>
              </a:tr>
            </a:tbl>
          </a:graphicData>
        </a:graphic>
      </p:graphicFrame>
      <p:sp>
        <p:nvSpPr>
          <p:cNvPr id="12" name="Rectangle 11">
            <a:extLst>
              <a:ext uri="{FF2B5EF4-FFF2-40B4-BE49-F238E27FC236}">
                <a16:creationId xmlns:a16="http://schemas.microsoft.com/office/drawing/2014/main" id="{8891204E-045A-79AA-5CCE-1820BD5730CE}"/>
              </a:ext>
            </a:extLst>
          </p:cNvPr>
          <p:cNvSpPr/>
          <p:nvPr/>
        </p:nvSpPr>
        <p:spPr>
          <a:xfrm>
            <a:off x="5718048" y="9009888"/>
            <a:ext cx="804672" cy="7802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1">
            <a:extLst>
              <a:ext uri="{FF2B5EF4-FFF2-40B4-BE49-F238E27FC236}">
                <a16:creationId xmlns:a16="http://schemas.microsoft.com/office/drawing/2014/main" id="{C9CCE21F-58EF-75F2-BA18-1A0657AA0A80}"/>
              </a:ext>
            </a:extLst>
          </p:cNvPr>
          <p:cNvSpPr txBox="1">
            <a:spLocks/>
          </p:cNvSpPr>
          <p:nvPr/>
        </p:nvSpPr>
        <p:spPr>
          <a:xfrm>
            <a:off x="4995863" y="9333797"/>
            <a:ext cx="1543050" cy="527403"/>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P. </a:t>
            </a:r>
            <a:fld id="{0B0D8F08-E538-478C-9BFE-A5CEC726210E}" type="slidenum">
              <a:rPr lang="en-IN" smtClean="0"/>
              <a:pPr/>
              <a:t>32</a:t>
            </a:fld>
            <a:endParaRPr lang="en-IN" dirty="0"/>
          </a:p>
        </p:txBody>
      </p:sp>
    </p:spTree>
    <p:extLst>
      <p:ext uri="{BB962C8B-B14F-4D97-AF65-F5344CB8AC3E}">
        <p14:creationId xmlns:p14="http://schemas.microsoft.com/office/powerpoint/2010/main" val="2827054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4777E-87B5-967B-9ED3-3DBED00A2C59}"/>
              </a:ext>
            </a:extLst>
          </p:cNvPr>
          <p:cNvSpPr/>
          <p:nvPr/>
        </p:nvSpPr>
        <p:spPr>
          <a:xfrm>
            <a:off x="383540" y="1793811"/>
            <a:ext cx="3854973" cy="3559239"/>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Consolas" panose="020B0609020204030204" pitchFamily="49" charset="0"/>
              <a:cs typeface="Arial" panose="020B0604020202020204" pitchFamily="34" charset="0"/>
            </a:endParaRPr>
          </a:p>
        </p:txBody>
      </p:sp>
      <p:sp>
        <p:nvSpPr>
          <p:cNvPr id="6" name="Rectangle 5">
            <a:extLst>
              <a:ext uri="{FF2B5EF4-FFF2-40B4-BE49-F238E27FC236}">
                <a16:creationId xmlns:a16="http://schemas.microsoft.com/office/drawing/2014/main" id="{5095A65B-D1F3-2230-7859-92CC9320D2CD}"/>
              </a:ext>
            </a:extLst>
          </p:cNvPr>
          <p:cNvSpPr/>
          <p:nvPr/>
        </p:nvSpPr>
        <p:spPr>
          <a:xfrm>
            <a:off x="4350236" y="1788293"/>
            <a:ext cx="2330980" cy="3564920"/>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5498930-83E6-10B6-AF61-1DCD61C1B143}"/>
              </a:ext>
            </a:extLst>
          </p:cNvPr>
          <p:cNvSpPr txBox="1"/>
          <p:nvPr/>
        </p:nvSpPr>
        <p:spPr>
          <a:xfrm>
            <a:off x="4376522" y="1859323"/>
            <a:ext cx="2301504" cy="3231654"/>
          </a:xfrm>
          <a:prstGeom prst="rect">
            <a:avLst/>
          </a:prstGeom>
          <a:noFill/>
        </p:spPr>
        <p:txBody>
          <a:bodyPr wrap="square" rtlCol="0">
            <a:spAutoFit/>
          </a:bodyPr>
          <a:lstStyle/>
          <a:p>
            <a:pPr algn="l"/>
            <a:r>
              <a:rPr lang="en-US" sz="1200" b="0" i="0" dirty="0">
                <a:solidFill>
                  <a:srgbClr val="000000"/>
                </a:solidFill>
                <a:effectLst/>
                <a:latin typeface="Consolas" panose="020B0609020204030204" pitchFamily="49" charset="0"/>
                <a:cs typeface="Courier New" panose="02070309020205020404" pitchFamily="49" charset="0"/>
              </a:rPr>
              <a:t>Geological phenomena such as the drifting of land masses and their separating into countries help us to know about the history of humankind.</a:t>
            </a:r>
          </a:p>
          <a:p>
            <a:pPr algn="l"/>
            <a:endParaRPr lang="en-US" sz="1200" dirty="0">
              <a:solidFill>
                <a:srgbClr val="000000"/>
              </a:solidFill>
              <a:latin typeface="Consolas" panose="020B0609020204030204" pitchFamily="49" charset="0"/>
              <a:cs typeface="Courier New" panose="02070309020205020404" pitchFamily="49" charset="0"/>
            </a:endParaRPr>
          </a:p>
          <a:p>
            <a:pPr algn="l"/>
            <a:r>
              <a:rPr lang="en-US" sz="1200" b="0" i="0" dirty="0">
                <a:solidFill>
                  <a:srgbClr val="000000"/>
                </a:solidFill>
                <a:effectLst/>
                <a:latin typeface="Consolas" panose="020B0609020204030204" pitchFamily="49" charset="0"/>
                <a:cs typeface="Courier New" panose="02070309020205020404" pitchFamily="49" charset="0"/>
              </a:rPr>
              <a:t>A visit to Antarctica around which Gondwana once existed, is like going back to past as it gives us an understanding of evolution and extinction, ozone and carbon, where humankind came from, and where it is headed.</a:t>
            </a:r>
            <a:endParaRPr lang="en-IN" sz="1200" b="0" i="0" dirty="0">
              <a:solidFill>
                <a:srgbClr val="000000"/>
              </a:solidFill>
              <a:effectLst/>
              <a:latin typeface="Consolas" panose="020B06090202040302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3EE75F58-FE8B-37B6-9611-90094E242586}"/>
              </a:ext>
            </a:extLst>
          </p:cNvPr>
          <p:cNvSpPr txBox="1"/>
          <p:nvPr/>
        </p:nvSpPr>
        <p:spPr>
          <a:xfrm>
            <a:off x="4242540" y="1467375"/>
            <a:ext cx="2223984" cy="276999"/>
          </a:xfrm>
          <a:prstGeom prst="rect">
            <a:avLst/>
          </a:prstGeom>
          <a:noFill/>
        </p:spPr>
        <p:txBody>
          <a:bodyPr wrap="square">
            <a:spAutoFit/>
          </a:bodyPr>
          <a:lstStyle/>
          <a:p>
            <a:pPr algn="l"/>
            <a:r>
              <a:rPr lang="en-IN" sz="1200" b="1" i="0" dirty="0">
                <a:solidFill>
                  <a:schemeClr val="accent5">
                    <a:lumMod val="75000"/>
                  </a:schemeClr>
                </a:solidFill>
                <a:effectLst/>
                <a:latin typeface="Arial" panose="020B0604020202020204" pitchFamily="34" charset="0"/>
                <a:cs typeface="Arial" panose="020B0604020202020204" pitchFamily="34" charset="0"/>
              </a:rPr>
              <a:t>Text file: “Mydoc.txt”</a:t>
            </a:r>
          </a:p>
        </p:txBody>
      </p:sp>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p:txBody>
          <a:bodyPr/>
          <a:lstStyle/>
          <a:p>
            <a:r>
              <a:rPr lang="en-IN">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4</a:t>
            </a:fld>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341501-75E6-54D7-994A-ABE50794C56F}"/>
              </a:ext>
            </a:extLst>
          </p:cNvPr>
          <p:cNvSpPr txBox="1"/>
          <p:nvPr/>
        </p:nvSpPr>
        <p:spPr>
          <a:xfrm>
            <a:off x="383540" y="855468"/>
            <a:ext cx="5555673" cy="523220"/>
          </a:xfrm>
          <a:prstGeom prst="rect">
            <a:avLst/>
          </a:prstGeom>
          <a:noFill/>
        </p:spPr>
        <p:txBody>
          <a:bodyPr wrap="square" rtlCol="0">
            <a:spAutoFit/>
          </a:bodyPr>
          <a:lstStyle/>
          <a:p>
            <a:r>
              <a:rPr lang="en-US" sz="1400" b="1" i="0" dirty="0">
                <a:solidFill>
                  <a:srgbClr val="000000"/>
                </a:solidFill>
                <a:effectLst/>
                <a:latin typeface="Arial" panose="020B0604020202020204" pitchFamily="34" charset="0"/>
                <a:cs typeface="Arial" panose="020B0604020202020204" pitchFamily="34" charset="0"/>
              </a:rPr>
              <a:t>Write a program to read a text file line by line and display each word separated by '#'.</a:t>
            </a:r>
            <a:endParaRPr lang="en-IN" sz="14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815691" y="464566"/>
            <a:ext cx="1475084"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2</a:t>
            </a:r>
          </a:p>
        </p:txBody>
      </p:sp>
      <p:sp>
        <p:nvSpPr>
          <p:cNvPr id="10" name="TextBox 9">
            <a:extLst>
              <a:ext uri="{FF2B5EF4-FFF2-40B4-BE49-F238E27FC236}">
                <a16:creationId xmlns:a16="http://schemas.microsoft.com/office/drawing/2014/main" id="{96565BAE-D5F4-D3C0-C2CD-6EF37CE03674}"/>
              </a:ext>
            </a:extLst>
          </p:cNvPr>
          <p:cNvSpPr txBox="1"/>
          <p:nvPr/>
        </p:nvSpPr>
        <p:spPr>
          <a:xfrm>
            <a:off x="399378" y="1953234"/>
            <a:ext cx="3119326" cy="1938992"/>
          </a:xfrm>
          <a:prstGeom prst="rect">
            <a:avLst/>
          </a:prstGeom>
          <a:noFill/>
        </p:spPr>
        <p:txBody>
          <a:bodyPr wrap="square" rtlCol="0">
            <a:spAutoFit/>
          </a:bodyPr>
          <a:lstStyle/>
          <a:p>
            <a:r>
              <a:rPr lang="en-IN" sz="1200" b="0" dirty="0" err="1">
                <a:solidFill>
                  <a:srgbClr val="000000"/>
                </a:solidFill>
                <a:effectLst/>
                <a:latin typeface="Consolas" panose="020B0609020204030204" pitchFamily="49" charset="0"/>
                <a:cs typeface="Courier New" panose="02070309020205020404" pitchFamily="49" charset="0"/>
              </a:rPr>
              <a:t>filein</a:t>
            </a:r>
            <a:r>
              <a:rPr lang="en-IN" sz="1200" b="0" dirty="0">
                <a:solidFill>
                  <a:srgbClr val="000000"/>
                </a:solidFill>
                <a:effectLst/>
                <a:latin typeface="Consolas" panose="020B0609020204030204" pitchFamily="49" charset="0"/>
                <a:cs typeface="Courier New" panose="02070309020205020404" pitchFamily="49" charset="0"/>
              </a:rPr>
              <a:t>=open(</a:t>
            </a:r>
            <a:r>
              <a:rPr lang="en-IN" sz="1200" b="0" dirty="0">
                <a:solidFill>
                  <a:srgbClr val="A31515"/>
                </a:solidFill>
                <a:effectLst/>
                <a:latin typeface="Consolas" panose="020B0609020204030204" pitchFamily="49" charset="0"/>
                <a:cs typeface="Courier New" panose="02070309020205020404" pitchFamily="49" charset="0"/>
              </a:rPr>
              <a:t>"</a:t>
            </a:r>
            <a:r>
              <a:rPr lang="en-IN" sz="1200" b="0" dirty="0" err="1">
                <a:solidFill>
                  <a:srgbClr val="A31515"/>
                </a:solidFill>
                <a:effectLst/>
                <a:latin typeface="Consolas" panose="020B0609020204030204" pitchFamily="49" charset="0"/>
                <a:cs typeface="Courier New" panose="02070309020205020404" pitchFamily="49" charset="0"/>
              </a:rPr>
              <a:t>Mydoc.txt"</a:t>
            </a:r>
            <a:r>
              <a:rPr lang="en-IN" sz="1200" b="0" dirty="0" err="1">
                <a:solidFill>
                  <a:srgbClr val="000000"/>
                </a:solidFill>
                <a:effectLst/>
                <a:latin typeface="Consolas" panose="020B0609020204030204" pitchFamily="49" charset="0"/>
                <a:cs typeface="Courier New" panose="02070309020205020404" pitchFamily="49" charset="0"/>
              </a:rPr>
              <a:t>,</a:t>
            </a:r>
            <a:r>
              <a:rPr lang="en-IN" sz="1200" b="0" dirty="0" err="1">
                <a:solidFill>
                  <a:srgbClr val="A31515"/>
                </a:solidFill>
                <a:effectLst/>
                <a:latin typeface="Consolas" panose="020B0609020204030204" pitchFamily="49" charset="0"/>
                <a:cs typeface="Courier New" panose="02070309020205020404" pitchFamily="49" charset="0"/>
              </a:rPr>
              <a:t>"r</a:t>
            </a:r>
            <a:r>
              <a:rPr lang="en-IN" sz="1200" b="0" dirty="0">
                <a:solidFill>
                  <a:srgbClr val="A31515"/>
                </a:solidFill>
                <a:effectLst/>
                <a:latin typeface="Consolas" panose="020B0609020204030204" pitchFamily="49" charset="0"/>
                <a:cs typeface="Courier New" panose="02070309020205020404" pitchFamily="49" charset="0"/>
              </a:rPr>
              <a:t>"</a:t>
            </a:r>
            <a:r>
              <a:rPr lang="en-IN" sz="1200" b="0" dirty="0">
                <a:solidFill>
                  <a:srgbClr val="000000"/>
                </a:solidFill>
                <a:effectLst/>
                <a:latin typeface="Consolas" panose="020B0609020204030204" pitchFamily="49" charset="0"/>
                <a:cs typeface="Courier New" panose="02070309020205020404" pitchFamily="49" charset="0"/>
              </a:rPr>
              <a:t>)</a:t>
            </a:r>
          </a:p>
          <a:p>
            <a:br>
              <a:rPr lang="en-IN" sz="1200" b="0" dirty="0">
                <a:solidFill>
                  <a:srgbClr val="000000"/>
                </a:solidFill>
                <a:effectLst/>
                <a:latin typeface="Consolas" panose="020B0609020204030204" pitchFamily="49" charset="0"/>
                <a:cs typeface="Courier New" panose="02070309020205020404" pitchFamily="49" charset="0"/>
              </a:rPr>
            </a:br>
            <a:r>
              <a:rPr lang="en-IN" sz="1200" b="0" dirty="0">
                <a:solidFill>
                  <a:srgbClr val="0000FF"/>
                </a:solidFill>
                <a:effectLst/>
                <a:latin typeface="Consolas" panose="020B0609020204030204" pitchFamily="49" charset="0"/>
                <a:cs typeface="Courier New" panose="02070309020205020404" pitchFamily="49" charset="0"/>
              </a:rPr>
              <a:t>for</a:t>
            </a:r>
            <a:r>
              <a:rPr lang="en-IN" sz="1200" b="0" dirty="0">
                <a:solidFill>
                  <a:srgbClr val="000000"/>
                </a:solidFill>
                <a:effectLst/>
                <a:latin typeface="Consolas" panose="020B0609020204030204" pitchFamily="49" charset="0"/>
                <a:cs typeface="Courier New" panose="02070309020205020404" pitchFamily="49" charset="0"/>
              </a:rPr>
              <a:t> line </a:t>
            </a:r>
            <a:r>
              <a:rPr lang="en-IN" sz="1200" b="0" dirty="0">
                <a:solidFill>
                  <a:srgbClr val="0000FF"/>
                </a:solidFill>
                <a:effectLst/>
                <a:latin typeface="Consolas" panose="020B0609020204030204" pitchFamily="49" charset="0"/>
                <a:cs typeface="Courier New" panose="02070309020205020404" pitchFamily="49" charset="0"/>
              </a:rPr>
              <a:t>in</a:t>
            </a:r>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filein</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word= </a:t>
            </a:r>
            <a:r>
              <a:rPr lang="en-IN" sz="1200" b="0" dirty="0" err="1">
                <a:solidFill>
                  <a:srgbClr val="000000"/>
                </a:solidFill>
                <a:effectLst/>
                <a:latin typeface="Consolas" panose="020B0609020204030204" pitchFamily="49" charset="0"/>
                <a:cs typeface="Courier New" panose="02070309020205020404" pitchFamily="49" charset="0"/>
              </a:rPr>
              <a:t>line.split</a:t>
            </a:r>
            <a:r>
              <a:rPr lang="en-IN" sz="1200" b="0" dirty="0">
                <a:solidFill>
                  <a:srgbClr val="000000"/>
                </a:solidFill>
                <a:effectLst/>
                <a:latin typeface="Consolas" panose="020B0609020204030204" pitchFamily="49" charset="0"/>
                <a:cs typeface="Courier New" panose="02070309020205020404" pitchFamily="49" charset="0"/>
              </a:rPr>
              <a:t>()</a:t>
            </a:r>
          </a:p>
          <a:p>
            <a:br>
              <a:rPr lang="en-IN" sz="1200" b="0" dirty="0">
                <a:solidFill>
                  <a:srgbClr val="000000"/>
                </a:solidFill>
                <a:effectLst/>
                <a:latin typeface="Consolas" panose="020B0609020204030204" pitchFamily="49" charset="0"/>
                <a:cs typeface="Courier New" panose="02070309020205020404" pitchFamily="49" charset="0"/>
              </a:rPr>
            </a:br>
            <a:r>
              <a:rPr lang="en-IN" sz="1200" b="0" dirty="0">
                <a:solidFill>
                  <a:srgbClr val="0000FF"/>
                </a:solidFill>
                <a:effectLst/>
                <a:latin typeface="Consolas" panose="020B0609020204030204" pitchFamily="49" charset="0"/>
                <a:cs typeface="Courier New" panose="02070309020205020404" pitchFamily="49" charset="0"/>
              </a:rPr>
              <a:t>for</a:t>
            </a:r>
            <a:r>
              <a:rPr lang="en-IN" sz="1200" b="0" dirty="0">
                <a:solidFill>
                  <a:srgbClr val="000000"/>
                </a:solidFill>
                <a:effectLst/>
                <a:latin typeface="Consolas" panose="020B0609020204030204" pitchFamily="49" charset="0"/>
                <a:cs typeface="Courier New" panose="02070309020205020404" pitchFamily="49" charset="0"/>
              </a:rPr>
              <a:t> w </a:t>
            </a:r>
            <a:r>
              <a:rPr lang="en-IN" sz="1200" b="0" dirty="0">
                <a:solidFill>
                  <a:srgbClr val="0000FF"/>
                </a:solidFill>
                <a:effectLst/>
                <a:latin typeface="Consolas" panose="020B0609020204030204" pitchFamily="49" charset="0"/>
                <a:cs typeface="Courier New" panose="02070309020205020404" pitchFamily="49" charset="0"/>
              </a:rPr>
              <a:t>in</a:t>
            </a:r>
            <a:r>
              <a:rPr lang="en-IN" sz="1200" b="0" dirty="0">
                <a:solidFill>
                  <a:srgbClr val="000000"/>
                </a:solidFill>
                <a:effectLst/>
                <a:latin typeface="Consolas" panose="020B0609020204030204" pitchFamily="49" charset="0"/>
                <a:cs typeface="Courier New" panose="02070309020205020404" pitchFamily="49" charset="0"/>
              </a:rPr>
              <a:t> word:</a:t>
            </a:r>
          </a:p>
          <a:p>
            <a:r>
              <a:rPr lang="en-IN" sz="1200" b="0" dirty="0">
                <a:solidFill>
                  <a:srgbClr val="000000"/>
                </a:solidFill>
                <a:effectLst/>
                <a:latin typeface="Consolas" panose="020B0609020204030204" pitchFamily="49" charset="0"/>
                <a:cs typeface="Courier New" panose="02070309020205020404" pitchFamily="49" charset="0"/>
              </a:rPr>
              <a:t>    print(w + </a:t>
            </a:r>
            <a:r>
              <a:rPr lang="en-IN" sz="1200" b="0" dirty="0">
                <a:solidFill>
                  <a:srgbClr val="A31515"/>
                </a:solidFill>
                <a:effectLst/>
                <a:latin typeface="Consolas" panose="020B0609020204030204" pitchFamily="49" charset="0"/>
                <a:cs typeface="Courier New" panose="02070309020205020404" pitchFamily="49" charset="0"/>
              </a:rPr>
              <a:t>'#'</a:t>
            </a:r>
            <a:r>
              <a:rPr lang="en-IN" sz="1200" b="0" dirty="0">
                <a:solidFill>
                  <a:srgbClr val="000000"/>
                </a:solidFill>
                <a:effectLst/>
                <a:latin typeface="Consolas" panose="020B0609020204030204" pitchFamily="49" charset="0"/>
                <a:cs typeface="Courier New" panose="02070309020205020404" pitchFamily="49" charset="0"/>
              </a:rPr>
              <a:t>,end =</a:t>
            </a:r>
            <a:r>
              <a:rPr lang="en-IN" sz="1200" b="0" dirty="0">
                <a:solidFill>
                  <a:srgbClr val="A31515"/>
                </a:solidFill>
                <a:effectLst/>
                <a:latin typeface="Consolas" panose="020B0609020204030204" pitchFamily="49" charset="0"/>
                <a:cs typeface="Courier New" panose="02070309020205020404" pitchFamily="49" charset="0"/>
              </a:rPr>
              <a:t>''</a:t>
            </a:r>
            <a:r>
              <a:rPr lang="en-IN" sz="1200" b="0" dirty="0">
                <a:solidFill>
                  <a:srgbClr val="000000"/>
                </a:solidFill>
                <a:effectLst/>
                <a:latin typeface="Consolas" panose="020B0609020204030204" pitchFamily="49" charset="0"/>
                <a:cs typeface="Courier New" panose="02070309020205020404" pitchFamily="49" charset="0"/>
              </a:rPr>
              <a:t>)</a:t>
            </a:r>
          </a:p>
          <a:p>
            <a:br>
              <a:rPr lang="en-IN" sz="1200" b="0" dirty="0">
                <a:solidFill>
                  <a:srgbClr val="000000"/>
                </a:solidFill>
                <a:effectLst/>
                <a:latin typeface="Consolas" panose="020B0609020204030204" pitchFamily="49" charset="0"/>
                <a:cs typeface="Courier New" panose="02070309020205020404" pitchFamily="49" charset="0"/>
              </a:rPr>
            </a:br>
            <a:r>
              <a:rPr lang="en-IN" sz="1200" b="0" dirty="0">
                <a:solidFill>
                  <a:srgbClr val="000000"/>
                </a:solidFill>
                <a:effectLst/>
                <a:latin typeface="Consolas" panose="020B0609020204030204" pitchFamily="49" charset="0"/>
                <a:cs typeface="Courier New" panose="02070309020205020404" pitchFamily="49" charset="0"/>
              </a:rPr>
              <a:t>print()</a:t>
            </a:r>
          </a:p>
          <a:p>
            <a:r>
              <a:rPr lang="en-IN" sz="1200" b="0" dirty="0" err="1">
                <a:solidFill>
                  <a:srgbClr val="000000"/>
                </a:solidFill>
                <a:effectLst/>
                <a:latin typeface="Consolas" panose="020B0609020204030204" pitchFamily="49" charset="0"/>
                <a:cs typeface="Courier New" panose="02070309020205020404" pitchFamily="49" charset="0"/>
              </a:rPr>
              <a:t>filein.close</a:t>
            </a:r>
            <a:r>
              <a:rPr lang="en-IN" sz="1200" b="0" dirty="0">
                <a:solidFill>
                  <a:srgbClr val="000000"/>
                </a:solidFill>
                <a:effectLst/>
                <a:latin typeface="Consolas" panose="020B0609020204030204" pitchFamily="49" charset="0"/>
                <a:cs typeface="Courier New" panose="02070309020205020404" pitchFamily="49" charset="0"/>
              </a:rPr>
              <a:t>()</a:t>
            </a:r>
          </a:p>
        </p:txBody>
      </p:sp>
      <p:sp>
        <p:nvSpPr>
          <p:cNvPr id="16" name="TextBox 15">
            <a:extLst>
              <a:ext uri="{FF2B5EF4-FFF2-40B4-BE49-F238E27FC236}">
                <a16:creationId xmlns:a16="http://schemas.microsoft.com/office/drawing/2014/main" id="{3B504D02-B8B7-F410-D12B-DC482955304A}"/>
              </a:ext>
            </a:extLst>
          </p:cNvPr>
          <p:cNvSpPr txBox="1"/>
          <p:nvPr/>
        </p:nvSpPr>
        <p:spPr>
          <a:xfrm>
            <a:off x="345440" y="1522346"/>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Code</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332CAA64-C54E-5B13-063C-E016BCB3317D}"/>
              </a:ext>
            </a:extLst>
          </p:cNvPr>
          <p:cNvSpPr/>
          <p:nvPr/>
        </p:nvSpPr>
        <p:spPr>
          <a:xfrm>
            <a:off x="383540" y="5969730"/>
            <a:ext cx="6253928" cy="1348646"/>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Consolas" panose="020B0609020204030204" pitchFamily="49" charset="0"/>
              <a:cs typeface="Arial" panose="020B0604020202020204" pitchFamily="34" charset="0"/>
            </a:endParaRPr>
          </a:p>
        </p:txBody>
      </p:sp>
      <p:sp>
        <p:nvSpPr>
          <p:cNvPr id="15" name="TextBox 14">
            <a:extLst>
              <a:ext uri="{FF2B5EF4-FFF2-40B4-BE49-F238E27FC236}">
                <a16:creationId xmlns:a16="http://schemas.microsoft.com/office/drawing/2014/main" id="{C1B850C8-B22D-A0ED-9906-B781C53E7836}"/>
              </a:ext>
            </a:extLst>
          </p:cNvPr>
          <p:cNvSpPr txBox="1"/>
          <p:nvPr/>
        </p:nvSpPr>
        <p:spPr>
          <a:xfrm>
            <a:off x="465452" y="6091052"/>
            <a:ext cx="5770248" cy="1200329"/>
          </a:xfrm>
          <a:prstGeom prst="rect">
            <a:avLst/>
          </a:prstGeom>
          <a:noFill/>
        </p:spPr>
        <p:txBody>
          <a:bodyPr wrap="square" rtlCol="0">
            <a:spAutoFit/>
          </a:bodyPr>
          <a:lstStyle/>
          <a:p>
            <a:r>
              <a:rPr lang="en-US" sz="1200" b="0" dirty="0">
                <a:solidFill>
                  <a:srgbClr val="000000"/>
                </a:solidFill>
                <a:effectLst/>
                <a:latin typeface="Consolas" panose="020B0609020204030204" pitchFamily="49" charset="0"/>
                <a:cs typeface="Courier New" panose="02070309020205020404" pitchFamily="49" charset="0"/>
              </a:rPr>
              <a:t>Geological#phenomena#a#such#as#the#drifting#of#land#masses#and#their#separating#into#countries#help#us#to#know#about#the#history#of#humankind.#A#visit#to#Antarctica#around#which#Gondwana#once#existed,#is#like#going#back#to#past#as#it#gives#us#an#understanding#of#evolution#and#extinction,#ozone#and#carbon,#where#humankind#came#from,#and#where#it#is#headed.</a:t>
            </a:r>
          </a:p>
        </p:txBody>
      </p:sp>
      <p:sp>
        <p:nvSpPr>
          <p:cNvPr id="17" name="TextBox 16">
            <a:extLst>
              <a:ext uri="{FF2B5EF4-FFF2-40B4-BE49-F238E27FC236}">
                <a16:creationId xmlns:a16="http://schemas.microsoft.com/office/drawing/2014/main" id="{C77F8667-9F73-6FFA-C17E-1ACA82CE2189}"/>
              </a:ext>
            </a:extLst>
          </p:cNvPr>
          <p:cNvSpPr txBox="1"/>
          <p:nvPr/>
        </p:nvSpPr>
        <p:spPr>
          <a:xfrm>
            <a:off x="383540" y="5622064"/>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215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p:txBody>
          <a:bodyPr/>
          <a:lstStyle/>
          <a:p>
            <a:r>
              <a:rPr lang="en-IN">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5</a:t>
            </a:fld>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341501-75E6-54D7-994A-ABE50794C56F}"/>
              </a:ext>
            </a:extLst>
          </p:cNvPr>
          <p:cNvSpPr txBox="1"/>
          <p:nvPr/>
        </p:nvSpPr>
        <p:spPr>
          <a:xfrm>
            <a:off x="383540" y="855468"/>
            <a:ext cx="5555673" cy="523220"/>
          </a:xfrm>
          <a:prstGeom prst="rect">
            <a:avLst/>
          </a:prstGeom>
          <a:noFill/>
        </p:spPr>
        <p:txBody>
          <a:bodyPr wrap="square" rtlCol="0">
            <a:spAutoFit/>
          </a:bodyPr>
          <a:lstStyle/>
          <a:p>
            <a:r>
              <a:rPr lang="en-US" sz="1400" b="1" i="0" dirty="0">
                <a:solidFill>
                  <a:srgbClr val="000000"/>
                </a:solidFill>
                <a:effectLst/>
                <a:latin typeface="Arial" panose="020B0604020202020204" pitchFamily="34" charset="0"/>
                <a:cs typeface="Arial" panose="020B0604020202020204" pitchFamily="34" charset="0"/>
              </a:rPr>
              <a:t>Write a Python code to find the size of the file in bytes, the number of lines, number of words and no. of character.</a:t>
            </a:r>
            <a:endParaRPr lang="en-IN" sz="14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815691" y="464566"/>
            <a:ext cx="1425390" cy="307777"/>
          </a:xfrm>
          <a:prstGeom prst="rect">
            <a:avLst/>
          </a:prstGeom>
          <a:noFill/>
        </p:spPr>
        <p:txBody>
          <a:bodyPr wrap="none" rtlCol="0">
            <a:spAutoFit/>
          </a:bodyPr>
          <a:lstStyle/>
          <a:p>
            <a:r>
              <a:rPr lang="en-IN" sz="1400" b="1" dirty="0">
                <a:solidFill>
                  <a:schemeClr val="accent5">
                    <a:lumMod val="75000"/>
                  </a:schemeClr>
                </a:solidFill>
                <a:latin typeface="Arial" panose="020B0604020202020204" pitchFamily="34" charset="0"/>
                <a:cs typeface="Arial" panose="020B0604020202020204" pitchFamily="34" charset="0"/>
              </a:rPr>
              <a:t>Question no. 3</a:t>
            </a:r>
          </a:p>
        </p:txBody>
      </p:sp>
      <p:sp>
        <p:nvSpPr>
          <p:cNvPr id="5" name="Rectangle 4">
            <a:extLst>
              <a:ext uri="{FF2B5EF4-FFF2-40B4-BE49-F238E27FC236}">
                <a16:creationId xmlns:a16="http://schemas.microsoft.com/office/drawing/2014/main" id="{62BA2FB7-6EC7-236B-DCD4-ACDA07A15819}"/>
              </a:ext>
            </a:extLst>
          </p:cNvPr>
          <p:cNvSpPr/>
          <p:nvPr/>
        </p:nvSpPr>
        <p:spPr>
          <a:xfrm>
            <a:off x="383540" y="1793811"/>
            <a:ext cx="3867826" cy="5153089"/>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6565BAE-D5F4-D3C0-C2CD-6EF37CE03674}"/>
              </a:ext>
            </a:extLst>
          </p:cNvPr>
          <p:cNvSpPr txBox="1"/>
          <p:nvPr/>
        </p:nvSpPr>
        <p:spPr>
          <a:xfrm>
            <a:off x="503552" y="1953234"/>
            <a:ext cx="3854692" cy="4893647"/>
          </a:xfrm>
          <a:prstGeom prst="rect">
            <a:avLst/>
          </a:prstGeom>
          <a:noFill/>
        </p:spPr>
        <p:txBody>
          <a:bodyPr wrap="square" rtlCol="0">
            <a:spAutoFit/>
          </a:bodyPr>
          <a:lstStyle/>
          <a:p>
            <a:r>
              <a:rPr lang="en-IN" sz="1200" b="0" dirty="0">
                <a:solidFill>
                  <a:srgbClr val="0000FF"/>
                </a:solidFill>
                <a:effectLst/>
                <a:latin typeface="Consolas" panose="020B0609020204030204" pitchFamily="49" charset="0"/>
                <a:cs typeface="Courier New" panose="02070309020205020404" pitchFamily="49" charset="0"/>
              </a:rPr>
              <a:t>import</a:t>
            </a:r>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os</a:t>
            </a:r>
            <a:endParaRPr lang="en-IN" sz="1200" b="0" dirty="0">
              <a:solidFill>
                <a:srgbClr val="000000"/>
              </a:solidFill>
              <a:effectLst/>
              <a:latin typeface="Consolas" panose="020B0609020204030204" pitchFamily="49" charset="0"/>
              <a:cs typeface="Courier New" panose="02070309020205020404" pitchFamily="49" charset="0"/>
            </a:endParaRPr>
          </a:p>
          <a:p>
            <a:br>
              <a:rPr lang="en-IN" sz="1200" b="0" dirty="0">
                <a:solidFill>
                  <a:srgbClr val="000000"/>
                </a:solidFill>
                <a:effectLst/>
                <a:latin typeface="Consolas" panose="020B0609020204030204" pitchFamily="49" charset="0"/>
                <a:cs typeface="Courier New" panose="02070309020205020404" pitchFamily="49" charset="0"/>
              </a:rPr>
            </a:br>
            <a:r>
              <a:rPr lang="en-IN" sz="1200" b="0" dirty="0">
                <a:solidFill>
                  <a:srgbClr val="000000"/>
                </a:solidFill>
                <a:effectLst/>
                <a:latin typeface="Consolas" panose="020B0609020204030204" pitchFamily="49" charset="0"/>
                <a:cs typeface="Courier New" panose="02070309020205020404" pitchFamily="49" charset="0"/>
              </a:rPr>
              <a:t>lines = </a:t>
            </a:r>
            <a:r>
              <a:rPr lang="en-IN" sz="1200" b="0" dirty="0">
                <a:solidFill>
                  <a:srgbClr val="098658"/>
                </a:solidFill>
                <a:effectLst/>
                <a:latin typeface="Consolas" panose="020B0609020204030204" pitchFamily="49" charset="0"/>
                <a:cs typeface="Courier New" panose="02070309020205020404" pitchFamily="49" charset="0"/>
              </a:rPr>
              <a:t>0</a:t>
            </a:r>
            <a:endParaRPr lang="en-IN" sz="1200" b="0" dirty="0">
              <a:solidFill>
                <a:srgbClr val="000000"/>
              </a:solidFill>
              <a:effectLst/>
              <a:latin typeface="Consolas" panose="020B0609020204030204" pitchFamily="49" charset="0"/>
              <a:cs typeface="Courier New" panose="02070309020205020404" pitchFamily="49" charset="0"/>
            </a:endParaRPr>
          </a:p>
          <a:p>
            <a:r>
              <a:rPr lang="en-IN" sz="1200" b="0" dirty="0">
                <a:solidFill>
                  <a:srgbClr val="000000"/>
                </a:solidFill>
                <a:effectLst/>
                <a:latin typeface="Consolas" panose="020B0609020204030204" pitchFamily="49" charset="0"/>
                <a:cs typeface="Courier New" panose="02070309020205020404" pitchFamily="49" charset="0"/>
              </a:rPr>
              <a:t>words = </a:t>
            </a:r>
            <a:r>
              <a:rPr lang="en-IN" sz="1200" b="0" dirty="0">
                <a:solidFill>
                  <a:srgbClr val="098658"/>
                </a:solidFill>
                <a:effectLst/>
                <a:latin typeface="Consolas" panose="020B0609020204030204" pitchFamily="49" charset="0"/>
                <a:cs typeface="Courier New" panose="02070309020205020404" pitchFamily="49" charset="0"/>
              </a:rPr>
              <a:t>0</a:t>
            </a:r>
            <a:endParaRPr lang="en-IN" sz="1200" b="0" dirty="0">
              <a:solidFill>
                <a:srgbClr val="000000"/>
              </a:solidFill>
              <a:effectLst/>
              <a:latin typeface="Consolas" panose="020B0609020204030204" pitchFamily="49" charset="0"/>
              <a:cs typeface="Courier New" panose="02070309020205020404" pitchFamily="49" charset="0"/>
            </a:endParaRPr>
          </a:p>
          <a:p>
            <a:r>
              <a:rPr lang="en-IN" sz="1200" b="0" dirty="0">
                <a:solidFill>
                  <a:srgbClr val="000000"/>
                </a:solidFill>
                <a:effectLst/>
                <a:latin typeface="Consolas" panose="020B0609020204030204" pitchFamily="49" charset="0"/>
                <a:cs typeface="Courier New" panose="02070309020205020404" pitchFamily="49" charset="0"/>
              </a:rPr>
              <a:t>letters = </a:t>
            </a:r>
            <a:r>
              <a:rPr lang="en-IN" sz="1200" b="0" dirty="0">
                <a:solidFill>
                  <a:srgbClr val="098658"/>
                </a:solidFill>
                <a:effectLst/>
                <a:latin typeface="Consolas" panose="020B0609020204030204" pitchFamily="49" charset="0"/>
                <a:cs typeface="Courier New" panose="02070309020205020404" pitchFamily="49" charset="0"/>
              </a:rPr>
              <a:t>0</a:t>
            </a:r>
            <a:endParaRPr lang="en-IN" sz="1200" b="0" dirty="0">
              <a:solidFill>
                <a:srgbClr val="000000"/>
              </a:solidFill>
              <a:effectLst/>
              <a:latin typeface="Consolas" panose="020B0609020204030204" pitchFamily="49" charset="0"/>
              <a:cs typeface="Courier New" panose="02070309020205020404" pitchFamily="49" charset="0"/>
            </a:endParaRPr>
          </a:p>
          <a:p>
            <a:r>
              <a:rPr lang="en-IN" sz="1200" b="0" dirty="0" err="1">
                <a:solidFill>
                  <a:srgbClr val="000000"/>
                </a:solidFill>
                <a:effectLst/>
                <a:latin typeface="Consolas" panose="020B0609020204030204" pitchFamily="49" charset="0"/>
                <a:cs typeface="Courier New" panose="02070309020205020404" pitchFamily="49" charset="0"/>
              </a:rPr>
              <a:t>filesize</a:t>
            </a:r>
            <a:r>
              <a:rPr lang="en-IN" sz="1200" b="0" dirty="0">
                <a:solidFill>
                  <a:srgbClr val="000000"/>
                </a:solidFill>
                <a:effectLst/>
                <a:latin typeface="Consolas" panose="020B0609020204030204" pitchFamily="49" charset="0"/>
                <a:cs typeface="Courier New" panose="02070309020205020404" pitchFamily="49" charset="0"/>
              </a:rPr>
              <a:t> = </a:t>
            </a:r>
            <a:r>
              <a:rPr lang="en-IN" sz="1200" b="0" dirty="0">
                <a:solidFill>
                  <a:srgbClr val="098658"/>
                </a:solidFill>
                <a:effectLst/>
                <a:latin typeface="Consolas" panose="020B0609020204030204" pitchFamily="49" charset="0"/>
                <a:cs typeface="Courier New" panose="02070309020205020404" pitchFamily="49" charset="0"/>
              </a:rPr>
              <a:t>0</a:t>
            </a:r>
            <a:endParaRPr lang="en-IN" sz="1200" b="0" dirty="0">
              <a:solidFill>
                <a:srgbClr val="000000"/>
              </a:solidFill>
              <a:effectLst/>
              <a:latin typeface="Consolas" panose="020B0609020204030204" pitchFamily="49" charset="0"/>
              <a:cs typeface="Courier New" panose="02070309020205020404" pitchFamily="49" charset="0"/>
            </a:endParaRPr>
          </a:p>
          <a:p>
            <a:br>
              <a:rPr lang="en-IN" sz="1200" b="0" dirty="0">
                <a:solidFill>
                  <a:srgbClr val="000000"/>
                </a:solidFill>
                <a:effectLst/>
                <a:latin typeface="Consolas" panose="020B0609020204030204" pitchFamily="49" charset="0"/>
                <a:cs typeface="Courier New" panose="02070309020205020404" pitchFamily="49" charset="0"/>
              </a:rPr>
            </a:br>
            <a:r>
              <a:rPr lang="en-IN" sz="1200" b="0" dirty="0">
                <a:solidFill>
                  <a:srgbClr val="0000FF"/>
                </a:solidFill>
                <a:effectLst/>
                <a:latin typeface="Consolas" panose="020B0609020204030204" pitchFamily="49" charset="0"/>
                <a:cs typeface="Courier New" panose="02070309020205020404" pitchFamily="49" charset="0"/>
              </a:rPr>
              <a:t>for</a:t>
            </a:r>
            <a:r>
              <a:rPr lang="en-IN" sz="1200" b="0" dirty="0">
                <a:solidFill>
                  <a:srgbClr val="000000"/>
                </a:solidFill>
                <a:effectLst/>
                <a:latin typeface="Consolas" panose="020B0609020204030204" pitchFamily="49" charset="0"/>
                <a:cs typeface="Courier New" panose="02070309020205020404" pitchFamily="49" charset="0"/>
              </a:rPr>
              <a:t> line </a:t>
            </a:r>
            <a:r>
              <a:rPr lang="en-IN" sz="1200" b="0" dirty="0">
                <a:solidFill>
                  <a:srgbClr val="0000FF"/>
                </a:solidFill>
                <a:effectLst/>
                <a:latin typeface="Consolas" panose="020B0609020204030204" pitchFamily="49" charset="0"/>
                <a:cs typeface="Courier New" panose="02070309020205020404" pitchFamily="49" charset="0"/>
              </a:rPr>
              <a:t>in</a:t>
            </a:r>
            <a:r>
              <a:rPr lang="en-IN" sz="1200" b="0" dirty="0">
                <a:solidFill>
                  <a:srgbClr val="000000"/>
                </a:solidFill>
                <a:effectLst/>
                <a:latin typeface="Consolas" panose="020B0609020204030204" pitchFamily="49" charset="0"/>
                <a:cs typeface="Courier New" panose="02070309020205020404" pitchFamily="49" charset="0"/>
              </a:rPr>
              <a:t> open(</a:t>
            </a:r>
            <a:r>
              <a:rPr lang="en-IN" sz="1200" b="0" dirty="0">
                <a:solidFill>
                  <a:srgbClr val="A31515"/>
                </a:solidFill>
                <a:effectLst/>
                <a:latin typeface="Consolas" panose="020B0609020204030204" pitchFamily="49" charset="0"/>
                <a:cs typeface="Courier New" panose="02070309020205020404" pitchFamily="49" charset="0"/>
              </a:rPr>
              <a:t>"Mydoc.txt"</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lines += </a:t>
            </a:r>
            <a:r>
              <a:rPr lang="en-IN" sz="1200" b="0" dirty="0">
                <a:solidFill>
                  <a:srgbClr val="098658"/>
                </a:solidFill>
                <a:effectLst/>
                <a:latin typeface="Consolas" panose="020B0609020204030204" pitchFamily="49" charset="0"/>
                <a:cs typeface="Courier New" panose="02070309020205020404" pitchFamily="49" charset="0"/>
              </a:rPr>
              <a:t>1</a:t>
            </a:r>
            <a:endParaRPr lang="en-IN" sz="1200" b="0" dirty="0">
              <a:solidFill>
                <a:srgbClr val="000000"/>
              </a:solidFill>
              <a:effectLst/>
              <a:latin typeface="Consolas" panose="020B0609020204030204" pitchFamily="49" charset="0"/>
              <a:cs typeface="Courier New" panose="02070309020205020404" pitchFamily="49" charset="0"/>
            </a:endParaRPr>
          </a:p>
          <a:p>
            <a:r>
              <a:rPr lang="en-IN" sz="1200" b="0" dirty="0">
                <a:solidFill>
                  <a:srgbClr val="000000"/>
                </a:solidFill>
                <a:effectLst/>
                <a:latin typeface="Consolas" panose="020B0609020204030204" pitchFamily="49" charset="0"/>
                <a:cs typeface="Courier New" panose="02070309020205020404" pitchFamily="49" charset="0"/>
              </a:rPr>
              <a:t>    letters += </a:t>
            </a:r>
            <a:r>
              <a:rPr lang="en-IN" sz="1200" b="0" dirty="0" err="1">
                <a:solidFill>
                  <a:srgbClr val="000000"/>
                </a:solidFill>
                <a:effectLst/>
                <a:latin typeface="Consolas" panose="020B0609020204030204" pitchFamily="49" charset="0"/>
                <a:cs typeface="Courier New" panose="02070309020205020404" pitchFamily="49" charset="0"/>
              </a:rPr>
              <a:t>len</a:t>
            </a:r>
            <a:r>
              <a:rPr lang="en-IN" sz="1200" b="0" dirty="0">
                <a:solidFill>
                  <a:srgbClr val="000000"/>
                </a:solidFill>
                <a:effectLst/>
                <a:latin typeface="Consolas" panose="020B0609020204030204" pitchFamily="49" charset="0"/>
                <a:cs typeface="Courier New" panose="02070309020205020404" pitchFamily="49" charset="0"/>
              </a:rPr>
              <a:t>(line)</a:t>
            </a: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08000"/>
                </a:solidFill>
                <a:effectLst/>
                <a:latin typeface="Consolas" panose="020B0609020204030204" pitchFamily="49" charset="0"/>
                <a:cs typeface="Courier New" panose="02070309020205020404" pitchFamily="49" charset="0"/>
              </a:rPr>
              <a:t># get the size of file</a:t>
            </a:r>
            <a:endParaRPr lang="en-IN" sz="1200" b="0" dirty="0">
              <a:solidFill>
                <a:srgbClr val="000000"/>
              </a:solidFill>
              <a:effectLst/>
              <a:latin typeface="Consolas" panose="020B0609020204030204" pitchFamily="49" charset="0"/>
              <a:cs typeface="Courier New" panose="02070309020205020404" pitchFamily="49" charset="0"/>
            </a:endParaRP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filesize</a:t>
            </a:r>
            <a:r>
              <a:rPr lang="en-IN" sz="1200" b="0" dirty="0">
                <a:solidFill>
                  <a:srgbClr val="000000"/>
                </a:solidFill>
                <a:effectLst/>
                <a:latin typeface="Consolas" panose="020B0609020204030204" pitchFamily="49" charset="0"/>
                <a:cs typeface="Courier New" panose="02070309020205020404" pitchFamily="49" charset="0"/>
              </a:rPr>
              <a:t> = </a:t>
            </a:r>
            <a:r>
              <a:rPr lang="en-IN" sz="1200" b="0" dirty="0" err="1">
                <a:solidFill>
                  <a:srgbClr val="000000"/>
                </a:solidFill>
                <a:effectLst/>
                <a:latin typeface="Consolas" panose="020B0609020204030204" pitchFamily="49" charset="0"/>
                <a:cs typeface="Courier New" panose="02070309020205020404" pitchFamily="49" charset="0"/>
              </a:rPr>
              <a:t>os.path.getsize</a:t>
            </a:r>
            <a:r>
              <a:rPr lang="en-IN" sz="1200" b="0" dirty="0">
                <a:solidFill>
                  <a:srgbClr val="000000"/>
                </a:solidFill>
                <a:effectLst/>
                <a:latin typeface="Consolas" panose="020B0609020204030204" pitchFamily="49" charset="0"/>
                <a:cs typeface="Courier New" panose="02070309020205020404" pitchFamily="49" charset="0"/>
              </a:rPr>
              <a:t>(</a:t>
            </a:r>
            <a:r>
              <a:rPr lang="en-IN" sz="1200" b="0" dirty="0">
                <a:solidFill>
                  <a:srgbClr val="A31515"/>
                </a:solidFill>
                <a:effectLst/>
                <a:latin typeface="Consolas" panose="020B0609020204030204" pitchFamily="49" charset="0"/>
                <a:cs typeface="Courier New" panose="02070309020205020404" pitchFamily="49" charset="0"/>
              </a:rPr>
              <a:t>"Mydoc.txt"</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a:t>
            </a:r>
          </a:p>
          <a:p>
            <a:r>
              <a:rPr lang="en-IN" sz="1200" b="0" dirty="0">
                <a:solidFill>
                  <a:srgbClr val="008000"/>
                </a:solidFill>
                <a:effectLst/>
                <a:latin typeface="Consolas" panose="020B0609020204030204" pitchFamily="49" charset="0"/>
                <a:cs typeface="Courier New" panose="02070309020205020404" pitchFamily="49" charset="0"/>
              </a:rPr>
              <a:t>#Check the file location outside the word.</a:t>
            </a:r>
            <a:endParaRPr lang="en-IN" sz="1200" b="0" dirty="0">
              <a:solidFill>
                <a:srgbClr val="000000"/>
              </a:solidFill>
              <a:effectLst/>
              <a:latin typeface="Consolas" panose="020B0609020204030204" pitchFamily="49" charset="0"/>
              <a:cs typeface="Courier New" panose="02070309020205020404" pitchFamily="49" charset="0"/>
            </a:endParaRP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pos</a:t>
            </a:r>
            <a:r>
              <a:rPr lang="en-IN" sz="1200" b="0" dirty="0">
                <a:solidFill>
                  <a:srgbClr val="000000"/>
                </a:solidFill>
                <a:effectLst/>
                <a:latin typeface="Consolas" panose="020B0609020204030204" pitchFamily="49" charset="0"/>
                <a:cs typeface="Courier New" panose="02070309020205020404" pitchFamily="49" charset="0"/>
              </a:rPr>
              <a:t> = </a:t>
            </a:r>
            <a:r>
              <a:rPr lang="en-IN" sz="1200" b="0" dirty="0">
                <a:solidFill>
                  <a:srgbClr val="A31515"/>
                </a:solidFill>
                <a:effectLst/>
                <a:latin typeface="Consolas" panose="020B0609020204030204" pitchFamily="49" charset="0"/>
                <a:cs typeface="Courier New" panose="02070309020205020404" pitchFamily="49" charset="0"/>
              </a:rPr>
              <a:t>'out'</a:t>
            </a:r>
            <a:endParaRPr lang="en-IN" sz="1200" b="0" dirty="0">
              <a:solidFill>
                <a:srgbClr val="000000"/>
              </a:solidFill>
              <a:effectLst/>
              <a:latin typeface="Consolas" panose="020B0609020204030204" pitchFamily="49" charset="0"/>
              <a:cs typeface="Courier New" panose="02070309020205020404" pitchFamily="49" charset="0"/>
            </a:endParaRP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000FF"/>
                </a:solidFill>
                <a:effectLst/>
                <a:latin typeface="Consolas" panose="020B0609020204030204" pitchFamily="49" charset="0"/>
                <a:cs typeface="Courier New" panose="02070309020205020404" pitchFamily="49" charset="0"/>
              </a:rPr>
              <a:t>for</a:t>
            </a:r>
            <a:r>
              <a:rPr lang="en-IN" sz="1200" b="0" dirty="0">
                <a:solidFill>
                  <a:srgbClr val="000000"/>
                </a:solidFill>
                <a:effectLst/>
                <a:latin typeface="Consolas" panose="020B0609020204030204" pitchFamily="49" charset="0"/>
                <a:cs typeface="Courier New" panose="02070309020205020404" pitchFamily="49" charset="0"/>
              </a:rPr>
              <a:t> letter </a:t>
            </a:r>
            <a:r>
              <a:rPr lang="en-IN" sz="1200" b="0" dirty="0">
                <a:solidFill>
                  <a:srgbClr val="0000FF"/>
                </a:solidFill>
                <a:effectLst/>
                <a:latin typeface="Consolas" panose="020B0609020204030204" pitchFamily="49" charset="0"/>
                <a:cs typeface="Courier New" panose="02070309020205020404" pitchFamily="49" charset="0"/>
              </a:rPr>
              <a:t>in</a:t>
            </a:r>
            <a:r>
              <a:rPr lang="en-IN" sz="1200" b="0" dirty="0">
                <a:solidFill>
                  <a:srgbClr val="000000"/>
                </a:solidFill>
                <a:effectLst/>
                <a:latin typeface="Consolas" panose="020B0609020204030204" pitchFamily="49" charset="0"/>
                <a:cs typeface="Courier New" panose="02070309020205020404" pitchFamily="49" charset="0"/>
              </a:rPr>
              <a:t> line:</a:t>
            </a: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000FF"/>
                </a:solidFill>
                <a:effectLst/>
                <a:latin typeface="Consolas" panose="020B0609020204030204" pitchFamily="49" charset="0"/>
                <a:cs typeface="Courier New" panose="02070309020205020404" pitchFamily="49" charset="0"/>
              </a:rPr>
              <a:t>if</a:t>
            </a:r>
            <a:r>
              <a:rPr lang="en-IN" sz="1200" b="0" dirty="0">
                <a:solidFill>
                  <a:srgbClr val="000000"/>
                </a:solidFill>
                <a:effectLst/>
                <a:latin typeface="Consolas" panose="020B0609020204030204" pitchFamily="49" charset="0"/>
                <a:cs typeface="Courier New" panose="02070309020205020404" pitchFamily="49" charset="0"/>
              </a:rPr>
              <a:t> letter != </a:t>
            </a:r>
            <a:r>
              <a:rPr lang="en-IN" sz="1200" b="0" dirty="0">
                <a:solidFill>
                  <a:srgbClr val="A31515"/>
                </a:solidFill>
                <a:effectLst/>
                <a:latin typeface="Consolas" panose="020B0609020204030204" pitchFamily="49" charset="0"/>
                <a:cs typeface="Courier New" panose="02070309020205020404" pitchFamily="49" charset="0"/>
              </a:rPr>
              <a:t>' '</a:t>
            </a:r>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000FF"/>
                </a:solidFill>
                <a:effectLst/>
                <a:latin typeface="Consolas" panose="020B0609020204030204" pitchFamily="49" charset="0"/>
                <a:cs typeface="Courier New" panose="02070309020205020404" pitchFamily="49" charset="0"/>
              </a:rPr>
              <a:t>and</a:t>
            </a:r>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pos</a:t>
            </a:r>
            <a:r>
              <a:rPr lang="en-IN" sz="1200" b="0" dirty="0">
                <a:solidFill>
                  <a:srgbClr val="000000"/>
                </a:solidFill>
                <a:effectLst/>
                <a:latin typeface="Consolas" panose="020B0609020204030204" pitchFamily="49" charset="0"/>
                <a:cs typeface="Courier New" panose="02070309020205020404" pitchFamily="49" charset="0"/>
              </a:rPr>
              <a:t> == </a:t>
            </a:r>
            <a:r>
              <a:rPr lang="en-IN" sz="1200" b="0" dirty="0">
                <a:solidFill>
                  <a:srgbClr val="A31515"/>
                </a:solidFill>
                <a:effectLst/>
                <a:latin typeface="Consolas" panose="020B0609020204030204" pitchFamily="49" charset="0"/>
                <a:cs typeface="Courier New" panose="02070309020205020404" pitchFamily="49" charset="0"/>
              </a:rPr>
              <a:t>'out'</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words += </a:t>
            </a:r>
            <a:r>
              <a:rPr lang="en-IN" sz="1200" b="0" dirty="0">
                <a:solidFill>
                  <a:srgbClr val="098658"/>
                </a:solidFill>
                <a:effectLst/>
                <a:latin typeface="Consolas" panose="020B0609020204030204" pitchFamily="49" charset="0"/>
                <a:cs typeface="Courier New" panose="02070309020205020404" pitchFamily="49" charset="0"/>
              </a:rPr>
              <a:t>1</a:t>
            </a:r>
            <a:endParaRPr lang="en-IN" sz="1200" b="0" dirty="0">
              <a:solidFill>
                <a:srgbClr val="000000"/>
              </a:solidFill>
              <a:effectLst/>
              <a:latin typeface="Consolas" panose="020B0609020204030204" pitchFamily="49" charset="0"/>
              <a:cs typeface="Courier New" panose="02070309020205020404" pitchFamily="49" charset="0"/>
            </a:endParaRP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pos</a:t>
            </a:r>
            <a:r>
              <a:rPr lang="en-IN" sz="1200" b="0" dirty="0">
                <a:solidFill>
                  <a:srgbClr val="000000"/>
                </a:solidFill>
                <a:effectLst/>
                <a:latin typeface="Consolas" panose="020B0609020204030204" pitchFamily="49" charset="0"/>
                <a:cs typeface="Courier New" panose="02070309020205020404" pitchFamily="49" charset="0"/>
              </a:rPr>
              <a:t> = </a:t>
            </a:r>
            <a:r>
              <a:rPr lang="en-IN" sz="1200" b="0" dirty="0">
                <a:solidFill>
                  <a:srgbClr val="A31515"/>
                </a:solidFill>
                <a:effectLst/>
                <a:latin typeface="Consolas" panose="020B0609020204030204" pitchFamily="49" charset="0"/>
                <a:cs typeface="Courier New" panose="02070309020205020404" pitchFamily="49" charset="0"/>
              </a:rPr>
              <a:t>'in'</a:t>
            </a:r>
            <a:endParaRPr lang="en-IN" sz="1200" b="0" dirty="0">
              <a:solidFill>
                <a:srgbClr val="000000"/>
              </a:solidFill>
              <a:effectLst/>
              <a:latin typeface="Consolas" panose="020B0609020204030204" pitchFamily="49" charset="0"/>
              <a:cs typeface="Courier New" panose="02070309020205020404" pitchFamily="49" charset="0"/>
            </a:endParaRP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FF"/>
                </a:solidFill>
                <a:effectLst/>
                <a:latin typeface="Consolas" panose="020B0609020204030204" pitchFamily="49" charset="0"/>
                <a:cs typeface="Courier New" panose="02070309020205020404" pitchFamily="49" charset="0"/>
              </a:rPr>
              <a:t>elif</a:t>
            </a:r>
            <a:r>
              <a:rPr lang="en-IN" sz="1200" b="0" dirty="0">
                <a:solidFill>
                  <a:srgbClr val="000000"/>
                </a:solidFill>
                <a:effectLst/>
                <a:latin typeface="Consolas" panose="020B0609020204030204" pitchFamily="49" charset="0"/>
                <a:cs typeface="Courier New" panose="02070309020205020404" pitchFamily="49" charset="0"/>
              </a:rPr>
              <a:t> letter == </a:t>
            </a:r>
            <a:r>
              <a:rPr lang="en-IN" sz="1200" b="0" dirty="0">
                <a:solidFill>
                  <a:srgbClr val="A31515"/>
                </a:solidFill>
                <a:effectLst/>
                <a:latin typeface="Consolas" panose="020B0609020204030204" pitchFamily="49" charset="0"/>
                <a:cs typeface="Courier New" panose="02070309020205020404" pitchFamily="49" charset="0"/>
              </a:rPr>
              <a:t>' '</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pos</a:t>
            </a:r>
            <a:r>
              <a:rPr lang="en-IN" sz="1200" b="0" dirty="0">
                <a:solidFill>
                  <a:srgbClr val="000000"/>
                </a:solidFill>
                <a:effectLst/>
                <a:latin typeface="Consolas" panose="020B0609020204030204" pitchFamily="49" charset="0"/>
                <a:cs typeface="Courier New" panose="02070309020205020404" pitchFamily="49" charset="0"/>
              </a:rPr>
              <a:t> = </a:t>
            </a:r>
            <a:r>
              <a:rPr lang="en-IN" sz="1200" b="0" dirty="0">
                <a:solidFill>
                  <a:srgbClr val="A31515"/>
                </a:solidFill>
                <a:effectLst/>
                <a:latin typeface="Consolas" panose="020B0609020204030204" pitchFamily="49" charset="0"/>
                <a:cs typeface="Courier New" panose="02070309020205020404" pitchFamily="49" charset="0"/>
              </a:rPr>
              <a:t>'out'</a:t>
            </a:r>
            <a:endParaRPr lang="en-IN" sz="1200" b="0" dirty="0">
              <a:solidFill>
                <a:srgbClr val="000000"/>
              </a:solidFill>
              <a:effectLst/>
              <a:latin typeface="Consolas" panose="020B0609020204030204" pitchFamily="49" charset="0"/>
              <a:cs typeface="Courier New" panose="02070309020205020404" pitchFamily="49" charset="0"/>
            </a:endParaRPr>
          </a:p>
          <a:p>
            <a:br>
              <a:rPr lang="en-IN" sz="1200" b="0" dirty="0">
                <a:solidFill>
                  <a:srgbClr val="000000"/>
                </a:solidFill>
                <a:effectLst/>
                <a:latin typeface="Consolas" panose="020B0609020204030204" pitchFamily="49" charset="0"/>
                <a:cs typeface="Courier New" panose="02070309020205020404" pitchFamily="49" charset="0"/>
              </a:rPr>
            </a:br>
            <a:r>
              <a:rPr lang="en-IN" sz="1200" b="0" dirty="0">
                <a:solidFill>
                  <a:srgbClr val="000000"/>
                </a:solidFill>
                <a:effectLst/>
                <a:latin typeface="Consolas" panose="020B0609020204030204" pitchFamily="49" charset="0"/>
                <a:cs typeface="Courier New" panose="02070309020205020404" pitchFamily="49" charset="0"/>
              </a:rPr>
              <a:t>print(</a:t>
            </a:r>
            <a:r>
              <a:rPr lang="en-IN" sz="1200" b="0" dirty="0">
                <a:solidFill>
                  <a:srgbClr val="A31515"/>
                </a:solidFill>
                <a:effectLst/>
                <a:latin typeface="Consolas" panose="020B0609020204030204" pitchFamily="49" charset="0"/>
                <a:cs typeface="Courier New" panose="02070309020205020404" pitchFamily="49" charset="0"/>
              </a:rPr>
              <a:t>"Size of file is"</a:t>
            </a:r>
            <a:r>
              <a:rPr lang="en-IN" sz="1200" b="0" dirty="0">
                <a:solidFill>
                  <a:srgbClr val="000000"/>
                </a:solidFill>
                <a:effectLst/>
                <a:latin typeface="Consolas" panose="020B0609020204030204" pitchFamily="49" charset="0"/>
                <a:cs typeface="Courier New" panose="02070309020205020404" pitchFamily="49" charset="0"/>
              </a:rPr>
              <a:t>,</a:t>
            </a:r>
            <a:r>
              <a:rPr lang="en-IN" sz="1200" b="0" dirty="0" err="1">
                <a:solidFill>
                  <a:srgbClr val="000000"/>
                </a:solidFill>
                <a:effectLst/>
                <a:latin typeface="Consolas" panose="020B0609020204030204" pitchFamily="49" charset="0"/>
                <a:cs typeface="Courier New" panose="02070309020205020404" pitchFamily="49" charset="0"/>
              </a:rPr>
              <a:t>filesize</a:t>
            </a:r>
            <a:r>
              <a:rPr lang="en-IN" sz="1200" b="0" dirty="0">
                <a:solidFill>
                  <a:srgbClr val="000000"/>
                </a:solidFill>
                <a:effectLst/>
                <a:latin typeface="Consolas" panose="020B0609020204030204" pitchFamily="49" charset="0"/>
                <a:cs typeface="Courier New" panose="02070309020205020404" pitchFamily="49" charset="0"/>
              </a:rPr>
              <a:t>,</a:t>
            </a:r>
            <a:r>
              <a:rPr lang="en-IN" sz="1200" b="0" dirty="0">
                <a:solidFill>
                  <a:srgbClr val="A31515"/>
                </a:solidFill>
                <a:effectLst/>
                <a:latin typeface="Consolas" panose="020B0609020204030204" pitchFamily="49" charset="0"/>
                <a:cs typeface="Courier New" panose="02070309020205020404" pitchFamily="49" charset="0"/>
              </a:rPr>
              <a:t>'bytes'</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print(</a:t>
            </a:r>
            <a:r>
              <a:rPr lang="en-IN" sz="1200" b="0" dirty="0">
                <a:solidFill>
                  <a:srgbClr val="A31515"/>
                </a:solidFill>
                <a:effectLst/>
                <a:latin typeface="Consolas" panose="020B0609020204030204" pitchFamily="49" charset="0"/>
                <a:cs typeface="Courier New" panose="02070309020205020404" pitchFamily="49" charset="0"/>
              </a:rPr>
              <a:t>"Lines:"</a:t>
            </a:r>
            <a:r>
              <a:rPr lang="en-IN" sz="1200" b="0" dirty="0">
                <a:solidFill>
                  <a:srgbClr val="000000"/>
                </a:solidFill>
                <a:effectLst/>
                <a:latin typeface="Consolas" panose="020B0609020204030204" pitchFamily="49" charset="0"/>
                <a:cs typeface="Courier New" panose="02070309020205020404" pitchFamily="49" charset="0"/>
              </a:rPr>
              <a:t>, lines)</a:t>
            </a:r>
          </a:p>
          <a:p>
            <a:r>
              <a:rPr lang="en-IN" sz="1200" b="0" dirty="0">
                <a:solidFill>
                  <a:srgbClr val="000000"/>
                </a:solidFill>
                <a:effectLst/>
                <a:latin typeface="Consolas" panose="020B0609020204030204" pitchFamily="49" charset="0"/>
                <a:cs typeface="Courier New" panose="02070309020205020404" pitchFamily="49" charset="0"/>
              </a:rPr>
              <a:t>print(</a:t>
            </a:r>
            <a:r>
              <a:rPr lang="en-IN" sz="1200" b="0" dirty="0">
                <a:solidFill>
                  <a:srgbClr val="A31515"/>
                </a:solidFill>
                <a:effectLst/>
                <a:latin typeface="Consolas" panose="020B0609020204030204" pitchFamily="49" charset="0"/>
                <a:cs typeface="Courier New" panose="02070309020205020404" pitchFamily="49" charset="0"/>
              </a:rPr>
              <a:t>"Words:"</a:t>
            </a:r>
            <a:r>
              <a:rPr lang="en-IN" sz="1200" b="0" dirty="0">
                <a:solidFill>
                  <a:srgbClr val="000000"/>
                </a:solidFill>
                <a:effectLst/>
                <a:latin typeface="Consolas" panose="020B0609020204030204" pitchFamily="49" charset="0"/>
                <a:cs typeface="Courier New" panose="02070309020205020404" pitchFamily="49" charset="0"/>
              </a:rPr>
              <a:t>, words)</a:t>
            </a:r>
          </a:p>
          <a:p>
            <a:r>
              <a:rPr lang="en-IN" sz="1200" b="0" dirty="0">
                <a:solidFill>
                  <a:srgbClr val="000000"/>
                </a:solidFill>
                <a:effectLst/>
                <a:latin typeface="Consolas" panose="020B0609020204030204" pitchFamily="49" charset="0"/>
                <a:cs typeface="Courier New" panose="02070309020205020404" pitchFamily="49" charset="0"/>
              </a:rPr>
              <a:t>print(</a:t>
            </a:r>
            <a:r>
              <a:rPr lang="en-IN" sz="1200" b="0" dirty="0">
                <a:solidFill>
                  <a:srgbClr val="A31515"/>
                </a:solidFill>
                <a:effectLst/>
                <a:latin typeface="Consolas" panose="020B0609020204030204" pitchFamily="49" charset="0"/>
                <a:cs typeface="Courier New" panose="02070309020205020404" pitchFamily="49" charset="0"/>
              </a:rPr>
              <a:t>"Letters:"</a:t>
            </a:r>
            <a:r>
              <a:rPr lang="en-IN" sz="1200" b="0" dirty="0">
                <a:solidFill>
                  <a:srgbClr val="000000"/>
                </a:solidFill>
                <a:effectLst/>
                <a:latin typeface="Consolas" panose="020B0609020204030204" pitchFamily="49" charset="0"/>
                <a:cs typeface="Courier New" panose="02070309020205020404" pitchFamily="49" charset="0"/>
              </a:rPr>
              <a:t>, letters)</a:t>
            </a:r>
          </a:p>
        </p:txBody>
      </p:sp>
      <p:sp>
        <p:nvSpPr>
          <p:cNvPr id="16" name="TextBox 15">
            <a:extLst>
              <a:ext uri="{FF2B5EF4-FFF2-40B4-BE49-F238E27FC236}">
                <a16:creationId xmlns:a16="http://schemas.microsoft.com/office/drawing/2014/main" id="{3B504D02-B8B7-F410-D12B-DC482955304A}"/>
              </a:ext>
            </a:extLst>
          </p:cNvPr>
          <p:cNvSpPr txBox="1"/>
          <p:nvPr/>
        </p:nvSpPr>
        <p:spPr>
          <a:xfrm>
            <a:off x="345440" y="1522346"/>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Code</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CAFB918B-87FB-4C23-75D1-B571166F99EF}"/>
              </a:ext>
            </a:extLst>
          </p:cNvPr>
          <p:cNvSpPr/>
          <p:nvPr/>
        </p:nvSpPr>
        <p:spPr>
          <a:xfrm>
            <a:off x="383540" y="7684230"/>
            <a:ext cx="6106160" cy="1078770"/>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301F5AE3-AB9D-A2C5-32ED-5C6B1A7B1E8A}"/>
              </a:ext>
            </a:extLst>
          </p:cNvPr>
          <p:cNvSpPr txBox="1"/>
          <p:nvPr/>
        </p:nvSpPr>
        <p:spPr>
          <a:xfrm>
            <a:off x="465452" y="7805552"/>
            <a:ext cx="5770248" cy="830997"/>
          </a:xfrm>
          <a:prstGeom prst="rect">
            <a:avLst/>
          </a:prstGeom>
          <a:noFill/>
        </p:spPr>
        <p:txBody>
          <a:bodyPr wrap="square" rtlCol="0">
            <a:spAutoFit/>
          </a:bodyPr>
          <a:lstStyle/>
          <a:p>
            <a:r>
              <a:rPr lang="en-US" sz="1200" b="0" dirty="0">
                <a:solidFill>
                  <a:srgbClr val="000000"/>
                </a:solidFill>
                <a:effectLst/>
                <a:latin typeface="Consolas" panose="020B0609020204030204" pitchFamily="49" charset="0"/>
                <a:cs typeface="Courier New" panose="02070309020205020404" pitchFamily="49" charset="0"/>
              </a:rPr>
              <a:t>Size of file is 355 bytes</a:t>
            </a:r>
          </a:p>
          <a:p>
            <a:r>
              <a:rPr lang="en-US" sz="1200" b="0" dirty="0">
                <a:solidFill>
                  <a:srgbClr val="000000"/>
                </a:solidFill>
                <a:effectLst/>
                <a:latin typeface="Consolas" panose="020B0609020204030204" pitchFamily="49" charset="0"/>
                <a:cs typeface="Courier New" panose="02070309020205020404" pitchFamily="49" charset="0"/>
              </a:rPr>
              <a:t>Lines: 1</a:t>
            </a:r>
          </a:p>
          <a:p>
            <a:r>
              <a:rPr lang="en-US" sz="1200" b="0" dirty="0">
                <a:solidFill>
                  <a:srgbClr val="000000"/>
                </a:solidFill>
                <a:effectLst/>
                <a:latin typeface="Consolas" panose="020B0609020204030204" pitchFamily="49" charset="0"/>
                <a:cs typeface="Courier New" panose="02070309020205020404" pitchFamily="49" charset="0"/>
              </a:rPr>
              <a:t>Words: 60</a:t>
            </a:r>
          </a:p>
          <a:p>
            <a:r>
              <a:rPr lang="en-US" sz="1200" b="0" dirty="0">
                <a:solidFill>
                  <a:srgbClr val="000000"/>
                </a:solidFill>
                <a:effectLst/>
                <a:latin typeface="Consolas" panose="020B0609020204030204" pitchFamily="49" charset="0"/>
                <a:cs typeface="Courier New" panose="02070309020205020404" pitchFamily="49" charset="0"/>
              </a:rPr>
              <a:t>Letters: 355</a:t>
            </a:r>
          </a:p>
        </p:txBody>
      </p:sp>
      <p:sp>
        <p:nvSpPr>
          <p:cNvPr id="14" name="TextBox 13">
            <a:extLst>
              <a:ext uri="{FF2B5EF4-FFF2-40B4-BE49-F238E27FC236}">
                <a16:creationId xmlns:a16="http://schemas.microsoft.com/office/drawing/2014/main" id="{927D21C5-BCBC-DB98-4931-9707C41AE565}"/>
              </a:ext>
            </a:extLst>
          </p:cNvPr>
          <p:cNvSpPr txBox="1"/>
          <p:nvPr/>
        </p:nvSpPr>
        <p:spPr>
          <a:xfrm>
            <a:off x="383540" y="7336564"/>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D3CC82B4-501A-9FAC-9619-A7082C0D43AF}"/>
              </a:ext>
            </a:extLst>
          </p:cNvPr>
          <p:cNvSpPr/>
          <p:nvPr/>
        </p:nvSpPr>
        <p:spPr>
          <a:xfrm>
            <a:off x="4350236" y="1788293"/>
            <a:ext cx="2330980" cy="3564920"/>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8BD1680-62E7-40E2-0D7C-BA27A34A6EB9}"/>
              </a:ext>
            </a:extLst>
          </p:cNvPr>
          <p:cNvSpPr txBox="1"/>
          <p:nvPr/>
        </p:nvSpPr>
        <p:spPr>
          <a:xfrm>
            <a:off x="4376522" y="1859323"/>
            <a:ext cx="2301504" cy="3231654"/>
          </a:xfrm>
          <a:prstGeom prst="rect">
            <a:avLst/>
          </a:prstGeom>
          <a:noFill/>
        </p:spPr>
        <p:txBody>
          <a:bodyPr wrap="square" rtlCol="0">
            <a:spAutoFit/>
          </a:bodyPr>
          <a:lstStyle/>
          <a:p>
            <a:pPr algn="l"/>
            <a:r>
              <a:rPr lang="en-US" sz="1200" b="0" i="0" dirty="0">
                <a:solidFill>
                  <a:srgbClr val="000000"/>
                </a:solidFill>
                <a:effectLst/>
                <a:latin typeface="Consolas" panose="020B0609020204030204" pitchFamily="49" charset="0"/>
                <a:cs typeface="Courier New" panose="02070309020205020404" pitchFamily="49" charset="0"/>
              </a:rPr>
              <a:t>Geological phenomena such as the drifting of land masses and their separating into countries help us to know about the history of humankind.</a:t>
            </a:r>
          </a:p>
          <a:p>
            <a:pPr algn="l"/>
            <a:endParaRPr lang="en-US" sz="1200" dirty="0">
              <a:solidFill>
                <a:srgbClr val="000000"/>
              </a:solidFill>
              <a:latin typeface="Consolas" panose="020B0609020204030204" pitchFamily="49" charset="0"/>
              <a:cs typeface="Courier New" panose="02070309020205020404" pitchFamily="49" charset="0"/>
            </a:endParaRPr>
          </a:p>
          <a:p>
            <a:pPr algn="l"/>
            <a:r>
              <a:rPr lang="en-US" sz="1200" b="0" i="0" dirty="0">
                <a:solidFill>
                  <a:srgbClr val="000000"/>
                </a:solidFill>
                <a:effectLst/>
                <a:latin typeface="Consolas" panose="020B0609020204030204" pitchFamily="49" charset="0"/>
                <a:cs typeface="Courier New" panose="02070309020205020404" pitchFamily="49" charset="0"/>
              </a:rPr>
              <a:t>A visit to Antarctica around which Gondwana once existed, is like going back to past as it gives us an understanding of evolution and extinction, ozone and carbon, where humankind came from, and where it is headed.</a:t>
            </a:r>
            <a:endParaRPr lang="en-IN" sz="1200" b="0" i="0" dirty="0">
              <a:solidFill>
                <a:srgbClr val="000000"/>
              </a:solidFill>
              <a:effectLst/>
              <a:latin typeface="Consolas" panose="020B06090202040302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E67CFE84-FBDB-7071-6BE9-755E4A30BB3C}"/>
              </a:ext>
            </a:extLst>
          </p:cNvPr>
          <p:cNvSpPr txBox="1"/>
          <p:nvPr/>
        </p:nvSpPr>
        <p:spPr>
          <a:xfrm>
            <a:off x="4242540" y="1467375"/>
            <a:ext cx="2223984" cy="276999"/>
          </a:xfrm>
          <a:prstGeom prst="rect">
            <a:avLst/>
          </a:prstGeom>
          <a:noFill/>
        </p:spPr>
        <p:txBody>
          <a:bodyPr wrap="square">
            <a:spAutoFit/>
          </a:bodyPr>
          <a:lstStyle/>
          <a:p>
            <a:pPr algn="l"/>
            <a:r>
              <a:rPr lang="en-IN" sz="1200" b="1" i="0" dirty="0">
                <a:solidFill>
                  <a:schemeClr val="accent5">
                    <a:lumMod val="75000"/>
                  </a:schemeClr>
                </a:solidFill>
                <a:effectLst/>
                <a:latin typeface="Arial" panose="020B0604020202020204" pitchFamily="34" charset="0"/>
                <a:cs typeface="Arial" panose="020B0604020202020204" pitchFamily="34" charset="0"/>
              </a:rPr>
              <a:t>Text file: “Mydoc.txt”</a:t>
            </a:r>
          </a:p>
        </p:txBody>
      </p:sp>
    </p:spTree>
    <p:extLst>
      <p:ext uri="{BB962C8B-B14F-4D97-AF65-F5344CB8AC3E}">
        <p14:creationId xmlns:p14="http://schemas.microsoft.com/office/powerpoint/2010/main" val="1260304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p:txBody>
          <a:bodyPr/>
          <a:lstStyle/>
          <a:p>
            <a:r>
              <a:rPr lang="en-IN" dirty="0">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6</a:t>
            </a:fld>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341501-75E6-54D7-994A-ABE50794C56F}"/>
              </a:ext>
            </a:extLst>
          </p:cNvPr>
          <p:cNvSpPr txBox="1"/>
          <p:nvPr/>
        </p:nvSpPr>
        <p:spPr>
          <a:xfrm>
            <a:off x="383540" y="855468"/>
            <a:ext cx="5555673" cy="738664"/>
          </a:xfrm>
          <a:prstGeom prst="rect">
            <a:avLst/>
          </a:prstGeom>
          <a:noFill/>
        </p:spPr>
        <p:txBody>
          <a:bodyPr wrap="square" rtlCol="0">
            <a:spAutoFit/>
          </a:bodyPr>
          <a:lstStyle/>
          <a:p>
            <a:r>
              <a:rPr lang="en-US" sz="1400" b="1" dirty="0">
                <a:solidFill>
                  <a:srgbClr val="000000"/>
                </a:solidFill>
                <a:latin typeface="Arial" panose="020B0604020202020204" pitchFamily="34" charset="0"/>
                <a:cs typeface="Arial" panose="020B0604020202020204" pitchFamily="34" charset="0"/>
              </a:rPr>
              <a:t>Read a text file and display the number of vowels, consonants, uppercase and lowercase characters and other than character and digit in the file.</a:t>
            </a:r>
            <a:endParaRPr lang="en-IN" sz="1400" b="1" dirty="0">
              <a:solidFill>
                <a:srgbClr val="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815691" y="464566"/>
            <a:ext cx="1425390"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4</a:t>
            </a:r>
          </a:p>
        </p:txBody>
      </p:sp>
      <p:sp>
        <p:nvSpPr>
          <p:cNvPr id="5" name="Rectangle 4">
            <a:extLst>
              <a:ext uri="{FF2B5EF4-FFF2-40B4-BE49-F238E27FC236}">
                <a16:creationId xmlns:a16="http://schemas.microsoft.com/office/drawing/2014/main" id="{62BA2FB7-6EC7-236B-DCD4-ACDA07A15819}"/>
              </a:ext>
            </a:extLst>
          </p:cNvPr>
          <p:cNvSpPr/>
          <p:nvPr/>
        </p:nvSpPr>
        <p:spPr>
          <a:xfrm>
            <a:off x="383540" y="2013267"/>
            <a:ext cx="6068060" cy="6204903"/>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6565BAE-D5F4-D3C0-C2CD-6EF37CE03674}"/>
              </a:ext>
            </a:extLst>
          </p:cNvPr>
          <p:cNvSpPr txBox="1"/>
          <p:nvPr/>
        </p:nvSpPr>
        <p:spPr>
          <a:xfrm>
            <a:off x="503552" y="2106015"/>
            <a:ext cx="5554348" cy="6001643"/>
          </a:xfrm>
          <a:prstGeom prst="rect">
            <a:avLst/>
          </a:prstGeom>
          <a:noFill/>
        </p:spPr>
        <p:txBody>
          <a:bodyPr wrap="square" rtlCol="0">
            <a:spAutoFit/>
          </a:bodyPr>
          <a:lstStyle/>
          <a:p>
            <a:r>
              <a:rPr lang="en-US" sz="1200" b="0" dirty="0" err="1">
                <a:solidFill>
                  <a:srgbClr val="000000"/>
                </a:solidFill>
                <a:effectLst/>
                <a:latin typeface="Consolas" panose="020B0609020204030204" pitchFamily="49" charset="0"/>
                <a:cs typeface="Courier New" panose="02070309020205020404" pitchFamily="49" charset="0"/>
              </a:rPr>
              <a:t>filein</a:t>
            </a:r>
            <a:r>
              <a:rPr lang="en-US" sz="1200" b="0" dirty="0">
                <a:solidFill>
                  <a:srgbClr val="000000"/>
                </a:solidFill>
                <a:effectLst/>
                <a:latin typeface="Consolas" panose="020B0609020204030204" pitchFamily="49" charset="0"/>
                <a:cs typeface="Courier New" panose="02070309020205020404" pitchFamily="49" charset="0"/>
              </a:rPr>
              <a:t> = open(</a:t>
            </a:r>
            <a:r>
              <a:rPr lang="en-US" sz="1200" b="0" dirty="0">
                <a:solidFill>
                  <a:srgbClr val="A31515"/>
                </a:solidFill>
                <a:effectLst/>
                <a:latin typeface="Consolas" panose="020B0609020204030204" pitchFamily="49" charset="0"/>
                <a:cs typeface="Courier New" panose="02070309020205020404" pitchFamily="49" charset="0"/>
              </a:rPr>
              <a:t>"</a:t>
            </a:r>
            <a:r>
              <a:rPr lang="en-US" sz="1200" b="0" dirty="0" err="1">
                <a:solidFill>
                  <a:srgbClr val="A31515"/>
                </a:solidFill>
                <a:effectLst/>
                <a:latin typeface="Consolas" panose="020B0609020204030204" pitchFamily="49" charset="0"/>
                <a:cs typeface="Courier New" panose="02070309020205020404" pitchFamily="49" charset="0"/>
              </a:rPr>
              <a:t>Mydoc.txt"</a:t>
            </a:r>
            <a:r>
              <a:rPr lang="en-US" sz="1200" b="0" dirty="0" err="1">
                <a:solidFill>
                  <a:srgbClr val="000000"/>
                </a:solidFill>
                <a:effectLst/>
                <a:latin typeface="Consolas" panose="020B0609020204030204" pitchFamily="49" charset="0"/>
                <a:cs typeface="Courier New" panose="02070309020205020404" pitchFamily="49" charset="0"/>
              </a:rPr>
              <a:t>,</a:t>
            </a:r>
            <a:r>
              <a:rPr lang="en-US" sz="1200" b="0" dirty="0" err="1">
                <a:solidFill>
                  <a:srgbClr val="A31515"/>
                </a:solidFill>
                <a:effectLst/>
                <a:latin typeface="Consolas" panose="020B0609020204030204" pitchFamily="49" charset="0"/>
                <a:cs typeface="Courier New" panose="02070309020205020404" pitchFamily="49" charset="0"/>
              </a:rPr>
              <a:t>'r</a:t>
            </a:r>
            <a:r>
              <a:rPr lang="en-US" sz="1200" b="0" dirty="0">
                <a:solidFill>
                  <a:srgbClr val="A31515"/>
                </a:solidFill>
                <a:effectLst/>
                <a:latin typeface="Consolas" panose="020B0609020204030204" pitchFamily="49" charset="0"/>
                <a:cs typeface="Courier New" panose="02070309020205020404" pitchFamily="49" charset="0"/>
              </a:rPr>
              <a:t>'</a:t>
            </a:r>
            <a:r>
              <a:rPr lang="en-US" sz="1200" b="0" dirty="0">
                <a:solidFill>
                  <a:srgbClr val="000000"/>
                </a:solidFill>
                <a:effectLst/>
                <a:latin typeface="Consolas" panose="020B0609020204030204" pitchFamily="49" charset="0"/>
                <a:cs typeface="Courier New" panose="02070309020205020404" pitchFamily="49" charset="0"/>
              </a:rPr>
              <a:t>)</a:t>
            </a:r>
          </a:p>
          <a:p>
            <a:r>
              <a:rPr lang="en-US" sz="1200" b="0" dirty="0">
                <a:solidFill>
                  <a:srgbClr val="000000"/>
                </a:solidFill>
                <a:effectLst/>
                <a:latin typeface="Consolas" panose="020B0609020204030204" pitchFamily="49" charset="0"/>
                <a:cs typeface="Courier New" panose="02070309020205020404" pitchFamily="49" charset="0"/>
              </a:rPr>
              <a:t>line = </a:t>
            </a:r>
            <a:r>
              <a:rPr lang="en-US" sz="1200" b="0" dirty="0" err="1">
                <a:solidFill>
                  <a:srgbClr val="000000"/>
                </a:solidFill>
                <a:effectLst/>
                <a:latin typeface="Consolas" panose="020B0609020204030204" pitchFamily="49" charset="0"/>
                <a:cs typeface="Courier New" panose="02070309020205020404" pitchFamily="49" charset="0"/>
              </a:rPr>
              <a:t>filein.read</a:t>
            </a:r>
            <a:r>
              <a:rPr lang="en-US" sz="1200" b="0" dirty="0">
                <a:solidFill>
                  <a:srgbClr val="000000"/>
                </a:solidFill>
                <a:effectLst/>
                <a:latin typeface="Consolas" panose="020B0609020204030204" pitchFamily="49" charset="0"/>
                <a:cs typeface="Courier New" panose="02070309020205020404" pitchFamily="49" charset="0"/>
              </a:rPr>
              <a:t>()</a:t>
            </a:r>
          </a:p>
          <a:p>
            <a:r>
              <a:rPr lang="en-US" sz="1200" b="0" dirty="0" err="1">
                <a:solidFill>
                  <a:srgbClr val="000000"/>
                </a:solidFill>
                <a:effectLst/>
                <a:latin typeface="Consolas" panose="020B0609020204030204" pitchFamily="49" charset="0"/>
                <a:cs typeface="Courier New" panose="02070309020205020404" pitchFamily="49" charset="0"/>
              </a:rPr>
              <a:t>count_vow</a:t>
            </a:r>
            <a:r>
              <a:rPr lang="en-US" sz="1200" b="0" dirty="0">
                <a:solidFill>
                  <a:srgbClr val="000000"/>
                </a:solidFill>
                <a:effectLst/>
                <a:latin typeface="Consolas" panose="020B0609020204030204" pitchFamily="49" charset="0"/>
                <a:cs typeface="Courier New" panose="02070309020205020404" pitchFamily="49" charset="0"/>
              </a:rPr>
              <a:t> = </a:t>
            </a:r>
            <a:r>
              <a:rPr lang="en-US" sz="1200" b="0" dirty="0">
                <a:solidFill>
                  <a:srgbClr val="098658"/>
                </a:solidFill>
                <a:effectLst/>
                <a:latin typeface="Consolas" panose="020B0609020204030204" pitchFamily="49" charset="0"/>
                <a:cs typeface="Courier New" panose="02070309020205020404" pitchFamily="49" charset="0"/>
              </a:rPr>
              <a:t>0</a:t>
            </a:r>
            <a:endParaRPr lang="en-US" sz="1200" b="0" dirty="0">
              <a:solidFill>
                <a:srgbClr val="000000"/>
              </a:solidFill>
              <a:effectLst/>
              <a:latin typeface="Consolas" panose="020B0609020204030204" pitchFamily="49" charset="0"/>
              <a:cs typeface="Courier New" panose="02070309020205020404" pitchFamily="49" charset="0"/>
            </a:endParaRPr>
          </a:p>
          <a:p>
            <a:r>
              <a:rPr lang="en-US" sz="1200" b="0" dirty="0" err="1">
                <a:solidFill>
                  <a:srgbClr val="000000"/>
                </a:solidFill>
                <a:effectLst/>
                <a:latin typeface="Consolas" panose="020B0609020204030204" pitchFamily="49" charset="0"/>
                <a:cs typeface="Courier New" panose="02070309020205020404" pitchFamily="49" charset="0"/>
              </a:rPr>
              <a:t>count_con</a:t>
            </a:r>
            <a:r>
              <a:rPr lang="en-US" sz="1200" b="0" dirty="0">
                <a:solidFill>
                  <a:srgbClr val="000000"/>
                </a:solidFill>
                <a:effectLst/>
                <a:latin typeface="Consolas" panose="020B0609020204030204" pitchFamily="49" charset="0"/>
                <a:cs typeface="Courier New" panose="02070309020205020404" pitchFamily="49" charset="0"/>
              </a:rPr>
              <a:t> = </a:t>
            </a:r>
            <a:r>
              <a:rPr lang="en-US" sz="1200" b="0" dirty="0">
                <a:solidFill>
                  <a:srgbClr val="098658"/>
                </a:solidFill>
                <a:effectLst/>
                <a:latin typeface="Consolas" panose="020B0609020204030204" pitchFamily="49" charset="0"/>
                <a:cs typeface="Courier New" panose="02070309020205020404" pitchFamily="49" charset="0"/>
              </a:rPr>
              <a:t>0</a:t>
            </a:r>
            <a:endParaRPr lang="en-US" sz="1200" b="0" dirty="0">
              <a:solidFill>
                <a:srgbClr val="000000"/>
              </a:solidFill>
              <a:effectLst/>
              <a:latin typeface="Consolas" panose="020B0609020204030204" pitchFamily="49" charset="0"/>
              <a:cs typeface="Courier New" panose="02070309020205020404" pitchFamily="49" charset="0"/>
            </a:endParaRPr>
          </a:p>
          <a:p>
            <a:r>
              <a:rPr lang="en-US" sz="1200" b="0" dirty="0" err="1">
                <a:solidFill>
                  <a:srgbClr val="000000"/>
                </a:solidFill>
                <a:effectLst/>
                <a:latin typeface="Consolas" panose="020B0609020204030204" pitchFamily="49" charset="0"/>
                <a:cs typeface="Courier New" panose="02070309020205020404" pitchFamily="49" charset="0"/>
              </a:rPr>
              <a:t>count_low</a:t>
            </a:r>
            <a:r>
              <a:rPr lang="en-US" sz="1200" b="0" dirty="0">
                <a:solidFill>
                  <a:srgbClr val="000000"/>
                </a:solidFill>
                <a:effectLst/>
                <a:latin typeface="Consolas" panose="020B0609020204030204" pitchFamily="49" charset="0"/>
                <a:cs typeface="Courier New" panose="02070309020205020404" pitchFamily="49" charset="0"/>
              </a:rPr>
              <a:t> = </a:t>
            </a:r>
            <a:r>
              <a:rPr lang="en-US" sz="1200" b="0" dirty="0">
                <a:solidFill>
                  <a:srgbClr val="098658"/>
                </a:solidFill>
                <a:effectLst/>
                <a:latin typeface="Consolas" panose="020B0609020204030204" pitchFamily="49" charset="0"/>
                <a:cs typeface="Courier New" panose="02070309020205020404" pitchFamily="49" charset="0"/>
              </a:rPr>
              <a:t>0</a:t>
            </a:r>
            <a:endParaRPr lang="en-US" sz="1200" b="0" dirty="0">
              <a:solidFill>
                <a:srgbClr val="000000"/>
              </a:solidFill>
              <a:effectLst/>
              <a:latin typeface="Consolas" panose="020B0609020204030204" pitchFamily="49" charset="0"/>
              <a:cs typeface="Courier New" panose="02070309020205020404" pitchFamily="49" charset="0"/>
            </a:endParaRPr>
          </a:p>
          <a:p>
            <a:r>
              <a:rPr lang="en-US" sz="1200" b="0" dirty="0" err="1">
                <a:solidFill>
                  <a:srgbClr val="000000"/>
                </a:solidFill>
                <a:effectLst/>
                <a:latin typeface="Consolas" panose="020B0609020204030204" pitchFamily="49" charset="0"/>
                <a:cs typeface="Courier New" panose="02070309020205020404" pitchFamily="49" charset="0"/>
              </a:rPr>
              <a:t>count_up</a:t>
            </a:r>
            <a:r>
              <a:rPr lang="en-US" sz="1200" b="0" dirty="0">
                <a:solidFill>
                  <a:srgbClr val="000000"/>
                </a:solidFill>
                <a:effectLst/>
                <a:latin typeface="Consolas" panose="020B0609020204030204" pitchFamily="49" charset="0"/>
                <a:cs typeface="Courier New" panose="02070309020205020404" pitchFamily="49" charset="0"/>
              </a:rPr>
              <a:t> = </a:t>
            </a:r>
            <a:r>
              <a:rPr lang="en-US" sz="1200" b="0" dirty="0">
                <a:solidFill>
                  <a:srgbClr val="098658"/>
                </a:solidFill>
                <a:effectLst/>
                <a:latin typeface="Consolas" panose="020B0609020204030204" pitchFamily="49" charset="0"/>
                <a:cs typeface="Courier New" panose="02070309020205020404" pitchFamily="49" charset="0"/>
              </a:rPr>
              <a:t>0</a:t>
            </a:r>
            <a:endParaRPr lang="en-US" sz="1200" b="0" dirty="0">
              <a:solidFill>
                <a:srgbClr val="000000"/>
              </a:solidFill>
              <a:effectLst/>
              <a:latin typeface="Consolas" panose="020B0609020204030204" pitchFamily="49" charset="0"/>
              <a:cs typeface="Courier New" panose="02070309020205020404" pitchFamily="49" charset="0"/>
            </a:endParaRPr>
          </a:p>
          <a:p>
            <a:r>
              <a:rPr lang="en-US" sz="1200" b="0" dirty="0" err="1">
                <a:solidFill>
                  <a:srgbClr val="000000"/>
                </a:solidFill>
                <a:effectLst/>
                <a:latin typeface="Consolas" panose="020B0609020204030204" pitchFamily="49" charset="0"/>
                <a:cs typeface="Courier New" panose="02070309020205020404" pitchFamily="49" charset="0"/>
              </a:rPr>
              <a:t>count_digit</a:t>
            </a:r>
            <a:r>
              <a:rPr lang="en-US" sz="1200" b="0" dirty="0">
                <a:solidFill>
                  <a:srgbClr val="000000"/>
                </a:solidFill>
                <a:effectLst/>
                <a:latin typeface="Consolas" panose="020B0609020204030204" pitchFamily="49" charset="0"/>
                <a:cs typeface="Courier New" panose="02070309020205020404" pitchFamily="49" charset="0"/>
              </a:rPr>
              <a:t> = </a:t>
            </a:r>
            <a:r>
              <a:rPr lang="en-US" sz="1200" b="0" dirty="0">
                <a:solidFill>
                  <a:srgbClr val="098658"/>
                </a:solidFill>
                <a:effectLst/>
                <a:latin typeface="Consolas" panose="020B0609020204030204" pitchFamily="49" charset="0"/>
                <a:cs typeface="Courier New" panose="02070309020205020404" pitchFamily="49" charset="0"/>
              </a:rPr>
              <a:t>0</a:t>
            </a:r>
            <a:endParaRPr lang="en-US" sz="1200" b="0" dirty="0">
              <a:solidFill>
                <a:srgbClr val="000000"/>
              </a:solidFill>
              <a:effectLst/>
              <a:latin typeface="Consolas" panose="020B0609020204030204" pitchFamily="49" charset="0"/>
              <a:cs typeface="Courier New" panose="02070309020205020404" pitchFamily="49" charset="0"/>
            </a:endParaRPr>
          </a:p>
          <a:p>
            <a:r>
              <a:rPr lang="en-US" sz="1200" b="0" dirty="0" err="1">
                <a:solidFill>
                  <a:srgbClr val="000000"/>
                </a:solidFill>
                <a:effectLst/>
                <a:latin typeface="Consolas" panose="020B0609020204030204" pitchFamily="49" charset="0"/>
                <a:cs typeface="Courier New" panose="02070309020205020404" pitchFamily="49" charset="0"/>
              </a:rPr>
              <a:t>count_other</a:t>
            </a:r>
            <a:r>
              <a:rPr lang="en-US" sz="1200" b="0" dirty="0">
                <a:solidFill>
                  <a:srgbClr val="000000"/>
                </a:solidFill>
                <a:effectLst/>
                <a:latin typeface="Consolas" panose="020B0609020204030204" pitchFamily="49" charset="0"/>
                <a:cs typeface="Courier New" panose="02070309020205020404" pitchFamily="49" charset="0"/>
              </a:rPr>
              <a:t> = </a:t>
            </a:r>
            <a:r>
              <a:rPr lang="en-US" sz="1200" b="0" dirty="0">
                <a:solidFill>
                  <a:srgbClr val="098658"/>
                </a:solidFill>
                <a:effectLst/>
                <a:latin typeface="Consolas" panose="020B0609020204030204" pitchFamily="49" charset="0"/>
                <a:cs typeface="Courier New" panose="02070309020205020404" pitchFamily="49" charset="0"/>
              </a:rPr>
              <a:t>0</a:t>
            </a:r>
            <a:endParaRPr lang="en-US" sz="1200" b="0" dirty="0">
              <a:solidFill>
                <a:srgbClr val="000000"/>
              </a:solidFill>
              <a:effectLst/>
              <a:latin typeface="Consolas" panose="020B0609020204030204" pitchFamily="49" charset="0"/>
              <a:cs typeface="Courier New" panose="02070309020205020404" pitchFamily="49" charset="0"/>
            </a:endParaRPr>
          </a:p>
          <a:p>
            <a:br>
              <a:rPr lang="en-US" sz="1200" b="0" dirty="0">
                <a:solidFill>
                  <a:srgbClr val="000000"/>
                </a:solidFill>
                <a:effectLst/>
                <a:latin typeface="Consolas" panose="020B0609020204030204" pitchFamily="49" charset="0"/>
                <a:cs typeface="Courier New" panose="02070309020205020404" pitchFamily="49" charset="0"/>
              </a:rPr>
            </a:br>
            <a:r>
              <a:rPr lang="en-US" sz="1200" b="0" dirty="0">
                <a:solidFill>
                  <a:srgbClr val="000000"/>
                </a:solidFill>
                <a:effectLst/>
                <a:latin typeface="Consolas" panose="020B0609020204030204" pitchFamily="49" charset="0"/>
                <a:cs typeface="Courier New" panose="02070309020205020404" pitchFamily="49" charset="0"/>
              </a:rPr>
              <a:t>print(line)</a:t>
            </a:r>
          </a:p>
          <a:p>
            <a:r>
              <a:rPr lang="en-US" sz="1200" b="0" dirty="0">
                <a:solidFill>
                  <a:srgbClr val="0000FF"/>
                </a:solidFill>
                <a:effectLst/>
                <a:latin typeface="Consolas" panose="020B0609020204030204" pitchFamily="49" charset="0"/>
                <a:cs typeface="Courier New" panose="02070309020205020404" pitchFamily="49" charset="0"/>
              </a:rPr>
              <a:t>for</a:t>
            </a:r>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err="1">
                <a:solidFill>
                  <a:srgbClr val="000000"/>
                </a:solidFill>
                <a:effectLst/>
                <a:latin typeface="Consolas" panose="020B0609020204030204" pitchFamily="49" charset="0"/>
                <a:cs typeface="Courier New" panose="02070309020205020404" pitchFamily="49" charset="0"/>
              </a:rPr>
              <a:t>ch</a:t>
            </a:r>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a:solidFill>
                  <a:srgbClr val="0000FF"/>
                </a:solidFill>
                <a:effectLst/>
                <a:latin typeface="Consolas" panose="020B0609020204030204" pitchFamily="49" charset="0"/>
                <a:cs typeface="Courier New" panose="02070309020205020404" pitchFamily="49" charset="0"/>
              </a:rPr>
              <a:t>in</a:t>
            </a:r>
            <a:r>
              <a:rPr lang="en-US" sz="1200" b="0" dirty="0">
                <a:solidFill>
                  <a:srgbClr val="000000"/>
                </a:solidFill>
                <a:effectLst/>
                <a:latin typeface="Consolas" panose="020B0609020204030204" pitchFamily="49" charset="0"/>
                <a:cs typeface="Courier New" panose="02070309020205020404" pitchFamily="49" charset="0"/>
              </a:rPr>
              <a:t> line:</a:t>
            </a:r>
          </a:p>
          <a:p>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a:solidFill>
                  <a:srgbClr val="0000FF"/>
                </a:solidFill>
                <a:effectLst/>
                <a:latin typeface="Consolas" panose="020B0609020204030204" pitchFamily="49" charset="0"/>
                <a:cs typeface="Courier New" panose="02070309020205020404" pitchFamily="49" charset="0"/>
              </a:rPr>
              <a:t>if</a:t>
            </a:r>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err="1">
                <a:solidFill>
                  <a:srgbClr val="000000"/>
                </a:solidFill>
                <a:effectLst/>
                <a:latin typeface="Consolas" panose="020B0609020204030204" pitchFamily="49" charset="0"/>
                <a:cs typeface="Courier New" panose="02070309020205020404" pitchFamily="49" charset="0"/>
              </a:rPr>
              <a:t>ch.isupper</a:t>
            </a:r>
            <a:r>
              <a:rPr lang="en-US" sz="1200" b="0" dirty="0">
                <a:solidFill>
                  <a:srgbClr val="000000"/>
                </a:solidFill>
                <a:effectLst/>
                <a:latin typeface="Consolas" panose="020B0609020204030204" pitchFamily="49" charset="0"/>
                <a:cs typeface="Courier New" panose="02070309020205020404" pitchFamily="49" charset="0"/>
              </a:rPr>
              <a:t>():</a:t>
            </a:r>
          </a:p>
          <a:p>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err="1">
                <a:solidFill>
                  <a:srgbClr val="000000"/>
                </a:solidFill>
                <a:effectLst/>
                <a:latin typeface="Consolas" panose="020B0609020204030204" pitchFamily="49" charset="0"/>
                <a:cs typeface="Courier New" panose="02070309020205020404" pitchFamily="49" charset="0"/>
              </a:rPr>
              <a:t>count_up</a:t>
            </a:r>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a:solidFill>
                  <a:srgbClr val="098658"/>
                </a:solidFill>
                <a:effectLst/>
                <a:latin typeface="Consolas" panose="020B0609020204030204" pitchFamily="49" charset="0"/>
                <a:cs typeface="Courier New" panose="02070309020205020404" pitchFamily="49" charset="0"/>
              </a:rPr>
              <a:t>1</a:t>
            </a:r>
            <a:endParaRPr lang="en-US" sz="1200" b="0" dirty="0">
              <a:solidFill>
                <a:srgbClr val="000000"/>
              </a:solidFill>
              <a:effectLst/>
              <a:latin typeface="Consolas" panose="020B0609020204030204" pitchFamily="49" charset="0"/>
              <a:cs typeface="Courier New" panose="02070309020205020404" pitchFamily="49" charset="0"/>
            </a:endParaRPr>
          </a:p>
          <a:p>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a:solidFill>
                  <a:srgbClr val="0000FF"/>
                </a:solidFill>
                <a:effectLst/>
                <a:latin typeface="Consolas" panose="020B0609020204030204" pitchFamily="49" charset="0"/>
                <a:cs typeface="Courier New" panose="02070309020205020404" pitchFamily="49" charset="0"/>
              </a:rPr>
              <a:t>if</a:t>
            </a:r>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err="1">
                <a:solidFill>
                  <a:srgbClr val="000000"/>
                </a:solidFill>
                <a:effectLst/>
                <a:latin typeface="Consolas" panose="020B0609020204030204" pitchFamily="49" charset="0"/>
                <a:cs typeface="Courier New" panose="02070309020205020404" pitchFamily="49" charset="0"/>
              </a:rPr>
              <a:t>ch.islower</a:t>
            </a:r>
            <a:r>
              <a:rPr lang="en-US" sz="1200" b="0" dirty="0">
                <a:solidFill>
                  <a:srgbClr val="000000"/>
                </a:solidFill>
                <a:effectLst/>
                <a:latin typeface="Consolas" panose="020B0609020204030204" pitchFamily="49" charset="0"/>
                <a:cs typeface="Courier New" panose="02070309020205020404" pitchFamily="49" charset="0"/>
              </a:rPr>
              <a:t>():</a:t>
            </a:r>
          </a:p>
          <a:p>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err="1">
                <a:solidFill>
                  <a:srgbClr val="000000"/>
                </a:solidFill>
                <a:effectLst/>
                <a:latin typeface="Consolas" panose="020B0609020204030204" pitchFamily="49" charset="0"/>
                <a:cs typeface="Courier New" panose="02070309020205020404" pitchFamily="49" charset="0"/>
              </a:rPr>
              <a:t>count_low</a:t>
            </a:r>
            <a:r>
              <a:rPr lang="en-US" sz="1200" b="0" dirty="0">
                <a:solidFill>
                  <a:srgbClr val="000000"/>
                </a:solidFill>
                <a:effectLst/>
                <a:latin typeface="Consolas" panose="020B0609020204030204" pitchFamily="49" charset="0"/>
                <a:cs typeface="Courier New" panose="02070309020205020404" pitchFamily="49" charset="0"/>
              </a:rPr>
              <a:t> += </a:t>
            </a:r>
            <a:r>
              <a:rPr lang="en-US" sz="1200" b="0" dirty="0">
                <a:solidFill>
                  <a:srgbClr val="098658"/>
                </a:solidFill>
                <a:effectLst/>
                <a:latin typeface="Consolas" panose="020B0609020204030204" pitchFamily="49" charset="0"/>
                <a:cs typeface="Courier New" panose="02070309020205020404" pitchFamily="49" charset="0"/>
              </a:rPr>
              <a:t>1</a:t>
            </a:r>
            <a:endParaRPr lang="en-US" sz="1200" b="0" dirty="0">
              <a:solidFill>
                <a:srgbClr val="000000"/>
              </a:solidFill>
              <a:effectLst/>
              <a:latin typeface="Consolas" panose="020B0609020204030204" pitchFamily="49" charset="0"/>
              <a:cs typeface="Courier New" panose="02070309020205020404" pitchFamily="49" charset="0"/>
            </a:endParaRPr>
          </a:p>
          <a:p>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a:solidFill>
                  <a:srgbClr val="0000FF"/>
                </a:solidFill>
                <a:effectLst/>
                <a:latin typeface="Consolas" panose="020B0609020204030204" pitchFamily="49" charset="0"/>
                <a:cs typeface="Courier New" panose="02070309020205020404" pitchFamily="49" charset="0"/>
              </a:rPr>
              <a:t>if</a:t>
            </a:r>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err="1">
                <a:solidFill>
                  <a:srgbClr val="000000"/>
                </a:solidFill>
                <a:effectLst/>
                <a:latin typeface="Consolas" panose="020B0609020204030204" pitchFamily="49" charset="0"/>
                <a:cs typeface="Courier New" panose="02070309020205020404" pitchFamily="49" charset="0"/>
              </a:rPr>
              <a:t>ch</a:t>
            </a:r>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a:solidFill>
                  <a:srgbClr val="0000FF"/>
                </a:solidFill>
                <a:effectLst/>
                <a:latin typeface="Consolas" panose="020B0609020204030204" pitchFamily="49" charset="0"/>
                <a:cs typeface="Courier New" panose="02070309020205020404" pitchFamily="49" charset="0"/>
              </a:rPr>
              <a:t>in</a:t>
            </a:r>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a:solidFill>
                  <a:srgbClr val="A31515"/>
                </a:solidFill>
                <a:effectLst/>
                <a:latin typeface="Consolas" panose="020B0609020204030204" pitchFamily="49" charset="0"/>
                <a:cs typeface="Courier New" panose="02070309020205020404" pitchFamily="49" charset="0"/>
              </a:rPr>
              <a:t>"</a:t>
            </a:r>
            <a:r>
              <a:rPr lang="en-US" sz="1200" b="0" dirty="0" err="1">
                <a:solidFill>
                  <a:srgbClr val="A31515"/>
                </a:solidFill>
                <a:effectLst/>
                <a:latin typeface="Consolas" panose="020B0609020204030204" pitchFamily="49" charset="0"/>
                <a:cs typeface="Courier New" panose="02070309020205020404" pitchFamily="49" charset="0"/>
              </a:rPr>
              <a:t>aeiouAEIOU</a:t>
            </a:r>
            <a:r>
              <a:rPr lang="en-US" sz="1200" b="0" dirty="0">
                <a:solidFill>
                  <a:srgbClr val="A31515"/>
                </a:solidFill>
                <a:effectLst/>
                <a:latin typeface="Consolas" panose="020B0609020204030204" pitchFamily="49" charset="0"/>
                <a:cs typeface="Courier New" panose="02070309020205020404" pitchFamily="49" charset="0"/>
              </a:rPr>
              <a:t>"</a:t>
            </a:r>
            <a:r>
              <a:rPr lang="en-US" sz="1200" b="0" dirty="0">
                <a:solidFill>
                  <a:srgbClr val="000000"/>
                </a:solidFill>
                <a:effectLst/>
                <a:latin typeface="Consolas" panose="020B0609020204030204" pitchFamily="49" charset="0"/>
                <a:cs typeface="Courier New" panose="02070309020205020404" pitchFamily="49" charset="0"/>
              </a:rPr>
              <a:t>:</a:t>
            </a:r>
          </a:p>
          <a:p>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err="1">
                <a:solidFill>
                  <a:srgbClr val="000000"/>
                </a:solidFill>
                <a:effectLst/>
                <a:latin typeface="Consolas" panose="020B0609020204030204" pitchFamily="49" charset="0"/>
                <a:cs typeface="Courier New" panose="02070309020205020404" pitchFamily="49" charset="0"/>
              </a:rPr>
              <a:t>count_vow</a:t>
            </a:r>
            <a:r>
              <a:rPr lang="en-US" sz="1200" b="0" dirty="0">
                <a:solidFill>
                  <a:srgbClr val="000000"/>
                </a:solidFill>
                <a:effectLst/>
                <a:latin typeface="Consolas" panose="020B0609020204030204" pitchFamily="49" charset="0"/>
                <a:cs typeface="Courier New" panose="02070309020205020404" pitchFamily="49" charset="0"/>
              </a:rPr>
              <a:t> += </a:t>
            </a:r>
            <a:r>
              <a:rPr lang="en-US" sz="1200" b="0" dirty="0">
                <a:solidFill>
                  <a:srgbClr val="098658"/>
                </a:solidFill>
                <a:effectLst/>
                <a:latin typeface="Consolas" panose="020B0609020204030204" pitchFamily="49" charset="0"/>
                <a:cs typeface="Courier New" panose="02070309020205020404" pitchFamily="49" charset="0"/>
              </a:rPr>
              <a:t>1</a:t>
            </a:r>
            <a:endParaRPr lang="en-US" sz="1200" b="0" dirty="0">
              <a:solidFill>
                <a:srgbClr val="000000"/>
              </a:solidFill>
              <a:effectLst/>
              <a:latin typeface="Consolas" panose="020B0609020204030204" pitchFamily="49" charset="0"/>
              <a:cs typeface="Courier New" panose="02070309020205020404" pitchFamily="49" charset="0"/>
            </a:endParaRPr>
          </a:p>
          <a:p>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a:solidFill>
                  <a:srgbClr val="0000FF"/>
                </a:solidFill>
                <a:effectLst/>
                <a:latin typeface="Consolas" panose="020B0609020204030204" pitchFamily="49" charset="0"/>
                <a:cs typeface="Courier New" panose="02070309020205020404" pitchFamily="49" charset="0"/>
              </a:rPr>
              <a:t>if</a:t>
            </a:r>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err="1">
                <a:solidFill>
                  <a:srgbClr val="000000"/>
                </a:solidFill>
                <a:effectLst/>
                <a:latin typeface="Consolas" panose="020B0609020204030204" pitchFamily="49" charset="0"/>
                <a:cs typeface="Courier New" panose="02070309020205020404" pitchFamily="49" charset="0"/>
              </a:rPr>
              <a:t>ch.isalpha</a:t>
            </a:r>
            <a:r>
              <a:rPr lang="en-US" sz="1200" b="0" dirty="0">
                <a:solidFill>
                  <a:srgbClr val="000000"/>
                </a:solidFill>
                <a:effectLst/>
                <a:latin typeface="Consolas" panose="020B0609020204030204" pitchFamily="49" charset="0"/>
                <a:cs typeface="Courier New" panose="02070309020205020404" pitchFamily="49" charset="0"/>
              </a:rPr>
              <a:t>():</a:t>
            </a:r>
          </a:p>
          <a:p>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err="1">
                <a:solidFill>
                  <a:srgbClr val="000000"/>
                </a:solidFill>
                <a:effectLst/>
                <a:latin typeface="Consolas" panose="020B0609020204030204" pitchFamily="49" charset="0"/>
                <a:cs typeface="Courier New" panose="02070309020205020404" pitchFamily="49" charset="0"/>
              </a:rPr>
              <a:t>count_con</a:t>
            </a:r>
            <a:r>
              <a:rPr lang="en-US" sz="1200" b="0" dirty="0">
                <a:solidFill>
                  <a:srgbClr val="000000"/>
                </a:solidFill>
                <a:effectLst/>
                <a:latin typeface="Consolas" panose="020B0609020204030204" pitchFamily="49" charset="0"/>
                <a:cs typeface="Courier New" panose="02070309020205020404" pitchFamily="49" charset="0"/>
              </a:rPr>
              <a:t> += </a:t>
            </a:r>
            <a:r>
              <a:rPr lang="en-US" sz="1200" b="0" dirty="0">
                <a:solidFill>
                  <a:srgbClr val="098658"/>
                </a:solidFill>
                <a:effectLst/>
                <a:latin typeface="Consolas" panose="020B0609020204030204" pitchFamily="49" charset="0"/>
                <a:cs typeface="Courier New" panose="02070309020205020404" pitchFamily="49" charset="0"/>
              </a:rPr>
              <a:t>1</a:t>
            </a:r>
            <a:endParaRPr lang="en-US" sz="1200" b="0" dirty="0">
              <a:solidFill>
                <a:srgbClr val="000000"/>
              </a:solidFill>
              <a:effectLst/>
              <a:latin typeface="Consolas" panose="020B0609020204030204" pitchFamily="49" charset="0"/>
              <a:cs typeface="Courier New" panose="02070309020205020404" pitchFamily="49" charset="0"/>
            </a:endParaRPr>
          </a:p>
          <a:p>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a:solidFill>
                  <a:srgbClr val="0000FF"/>
                </a:solidFill>
                <a:effectLst/>
                <a:latin typeface="Consolas" panose="020B0609020204030204" pitchFamily="49" charset="0"/>
                <a:cs typeface="Courier New" panose="02070309020205020404" pitchFamily="49" charset="0"/>
              </a:rPr>
              <a:t>if</a:t>
            </a:r>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err="1">
                <a:solidFill>
                  <a:srgbClr val="000000"/>
                </a:solidFill>
                <a:effectLst/>
                <a:latin typeface="Consolas" panose="020B0609020204030204" pitchFamily="49" charset="0"/>
                <a:cs typeface="Courier New" panose="02070309020205020404" pitchFamily="49" charset="0"/>
              </a:rPr>
              <a:t>ch.isdigit</a:t>
            </a:r>
            <a:r>
              <a:rPr lang="en-US" sz="1200" b="0" dirty="0">
                <a:solidFill>
                  <a:srgbClr val="000000"/>
                </a:solidFill>
                <a:effectLst/>
                <a:latin typeface="Consolas" panose="020B0609020204030204" pitchFamily="49" charset="0"/>
                <a:cs typeface="Courier New" panose="02070309020205020404" pitchFamily="49" charset="0"/>
              </a:rPr>
              <a:t>():</a:t>
            </a:r>
          </a:p>
          <a:p>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err="1">
                <a:solidFill>
                  <a:srgbClr val="000000"/>
                </a:solidFill>
                <a:effectLst/>
                <a:latin typeface="Consolas" panose="020B0609020204030204" pitchFamily="49" charset="0"/>
                <a:cs typeface="Courier New" panose="02070309020205020404" pitchFamily="49" charset="0"/>
              </a:rPr>
              <a:t>count_digit</a:t>
            </a:r>
            <a:r>
              <a:rPr lang="en-US" sz="1200" b="0" dirty="0">
                <a:solidFill>
                  <a:srgbClr val="000000"/>
                </a:solidFill>
                <a:effectLst/>
                <a:latin typeface="Consolas" panose="020B0609020204030204" pitchFamily="49" charset="0"/>
                <a:cs typeface="Courier New" panose="02070309020205020404" pitchFamily="49" charset="0"/>
              </a:rPr>
              <a:t> += </a:t>
            </a:r>
            <a:r>
              <a:rPr lang="en-US" sz="1200" b="0" dirty="0">
                <a:solidFill>
                  <a:srgbClr val="098658"/>
                </a:solidFill>
                <a:effectLst/>
                <a:latin typeface="Consolas" panose="020B0609020204030204" pitchFamily="49" charset="0"/>
                <a:cs typeface="Courier New" panose="02070309020205020404" pitchFamily="49" charset="0"/>
              </a:rPr>
              <a:t>1</a:t>
            </a:r>
            <a:endParaRPr lang="en-US" sz="1200" b="0" dirty="0">
              <a:solidFill>
                <a:srgbClr val="000000"/>
              </a:solidFill>
              <a:effectLst/>
              <a:latin typeface="Consolas" panose="020B0609020204030204" pitchFamily="49" charset="0"/>
              <a:cs typeface="Courier New" panose="02070309020205020404" pitchFamily="49" charset="0"/>
            </a:endParaRPr>
          </a:p>
          <a:p>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a:solidFill>
                  <a:srgbClr val="0000FF"/>
                </a:solidFill>
                <a:effectLst/>
                <a:latin typeface="Consolas" panose="020B0609020204030204" pitchFamily="49" charset="0"/>
                <a:cs typeface="Courier New" panose="02070309020205020404" pitchFamily="49" charset="0"/>
              </a:rPr>
              <a:t>if</a:t>
            </a:r>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a:solidFill>
                  <a:srgbClr val="0000FF"/>
                </a:solidFill>
                <a:effectLst/>
                <a:latin typeface="Consolas" panose="020B0609020204030204" pitchFamily="49" charset="0"/>
                <a:cs typeface="Courier New" panose="02070309020205020404" pitchFamily="49" charset="0"/>
              </a:rPr>
              <a:t>not</a:t>
            </a:r>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err="1">
                <a:solidFill>
                  <a:srgbClr val="000000"/>
                </a:solidFill>
                <a:effectLst/>
                <a:latin typeface="Consolas" panose="020B0609020204030204" pitchFamily="49" charset="0"/>
                <a:cs typeface="Courier New" panose="02070309020205020404" pitchFamily="49" charset="0"/>
              </a:rPr>
              <a:t>ch.isalnum</a:t>
            </a:r>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a:solidFill>
                  <a:srgbClr val="0000FF"/>
                </a:solidFill>
                <a:effectLst/>
                <a:latin typeface="Consolas" panose="020B0609020204030204" pitchFamily="49" charset="0"/>
                <a:cs typeface="Courier New" panose="02070309020205020404" pitchFamily="49" charset="0"/>
              </a:rPr>
              <a:t>and</a:t>
            </a:r>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err="1">
                <a:solidFill>
                  <a:srgbClr val="000000"/>
                </a:solidFill>
                <a:effectLst/>
                <a:latin typeface="Consolas" panose="020B0609020204030204" pitchFamily="49" charset="0"/>
                <a:cs typeface="Courier New" panose="02070309020205020404" pitchFamily="49" charset="0"/>
              </a:rPr>
              <a:t>ch</a:t>
            </a:r>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a:solidFill>
                  <a:srgbClr val="A31515"/>
                </a:solidFill>
                <a:effectLst/>
                <a:latin typeface="Consolas" panose="020B0609020204030204" pitchFamily="49" charset="0"/>
                <a:cs typeface="Courier New" panose="02070309020205020404" pitchFamily="49" charset="0"/>
              </a:rPr>
              <a:t>''</a:t>
            </a:r>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a:solidFill>
                  <a:srgbClr val="0000FF"/>
                </a:solidFill>
                <a:effectLst/>
                <a:latin typeface="Consolas" panose="020B0609020204030204" pitchFamily="49" charset="0"/>
                <a:cs typeface="Courier New" panose="02070309020205020404" pitchFamily="49" charset="0"/>
              </a:rPr>
              <a:t>and</a:t>
            </a:r>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err="1">
                <a:solidFill>
                  <a:srgbClr val="000000"/>
                </a:solidFill>
                <a:effectLst/>
                <a:latin typeface="Consolas" panose="020B0609020204030204" pitchFamily="49" charset="0"/>
                <a:cs typeface="Courier New" panose="02070309020205020404" pitchFamily="49" charset="0"/>
              </a:rPr>
              <a:t>ch</a:t>
            </a:r>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a:solidFill>
                  <a:srgbClr val="A31515"/>
                </a:solidFill>
                <a:effectLst/>
                <a:latin typeface="Consolas" panose="020B0609020204030204" pitchFamily="49" charset="0"/>
                <a:cs typeface="Courier New" panose="02070309020205020404" pitchFamily="49" charset="0"/>
              </a:rPr>
              <a:t>'\n'</a:t>
            </a:r>
            <a:r>
              <a:rPr lang="en-US" sz="1200" b="0" dirty="0">
                <a:solidFill>
                  <a:srgbClr val="000000"/>
                </a:solidFill>
                <a:effectLst/>
                <a:latin typeface="Consolas" panose="020B0609020204030204" pitchFamily="49" charset="0"/>
                <a:cs typeface="Courier New" panose="02070309020205020404" pitchFamily="49" charset="0"/>
              </a:rPr>
              <a:t>:</a:t>
            </a:r>
          </a:p>
          <a:p>
            <a:r>
              <a:rPr lang="en-US" sz="1200" b="0" dirty="0">
                <a:solidFill>
                  <a:srgbClr val="000000"/>
                </a:solidFill>
                <a:effectLst/>
                <a:latin typeface="Consolas" panose="020B0609020204030204" pitchFamily="49" charset="0"/>
                <a:cs typeface="Courier New" panose="02070309020205020404" pitchFamily="49" charset="0"/>
              </a:rPr>
              <a:t>        </a:t>
            </a:r>
            <a:r>
              <a:rPr lang="en-US" sz="1200" b="0" dirty="0" err="1">
                <a:solidFill>
                  <a:srgbClr val="000000"/>
                </a:solidFill>
                <a:effectLst/>
                <a:latin typeface="Consolas" panose="020B0609020204030204" pitchFamily="49" charset="0"/>
                <a:cs typeface="Courier New" panose="02070309020205020404" pitchFamily="49" charset="0"/>
              </a:rPr>
              <a:t>count_other</a:t>
            </a:r>
            <a:r>
              <a:rPr lang="en-US" sz="1200" b="0" dirty="0">
                <a:solidFill>
                  <a:srgbClr val="000000"/>
                </a:solidFill>
                <a:effectLst/>
                <a:latin typeface="Consolas" panose="020B0609020204030204" pitchFamily="49" charset="0"/>
                <a:cs typeface="Courier New" panose="02070309020205020404" pitchFamily="49" charset="0"/>
              </a:rPr>
              <a:t> += </a:t>
            </a:r>
            <a:r>
              <a:rPr lang="en-US" sz="1200" b="0" dirty="0">
                <a:solidFill>
                  <a:srgbClr val="098658"/>
                </a:solidFill>
                <a:effectLst/>
                <a:latin typeface="Consolas" panose="020B0609020204030204" pitchFamily="49" charset="0"/>
                <a:cs typeface="Courier New" panose="02070309020205020404" pitchFamily="49" charset="0"/>
              </a:rPr>
              <a:t>1</a:t>
            </a:r>
            <a:endParaRPr lang="en-US" sz="1200" b="0" dirty="0">
              <a:solidFill>
                <a:srgbClr val="000000"/>
              </a:solidFill>
              <a:effectLst/>
              <a:latin typeface="Consolas" panose="020B0609020204030204" pitchFamily="49" charset="0"/>
              <a:cs typeface="Courier New" panose="02070309020205020404" pitchFamily="49" charset="0"/>
            </a:endParaRPr>
          </a:p>
          <a:p>
            <a:br>
              <a:rPr lang="en-US" sz="1200" b="0" dirty="0">
                <a:solidFill>
                  <a:srgbClr val="000000"/>
                </a:solidFill>
                <a:effectLst/>
                <a:latin typeface="Consolas" panose="020B0609020204030204" pitchFamily="49" charset="0"/>
                <a:cs typeface="Courier New" panose="02070309020205020404" pitchFamily="49" charset="0"/>
              </a:rPr>
            </a:br>
            <a:r>
              <a:rPr lang="en-US" sz="1200" b="0" dirty="0">
                <a:solidFill>
                  <a:srgbClr val="000000"/>
                </a:solidFill>
                <a:effectLst/>
                <a:latin typeface="Consolas" panose="020B0609020204030204" pitchFamily="49" charset="0"/>
                <a:cs typeface="Courier New" panose="02070309020205020404" pitchFamily="49" charset="0"/>
              </a:rPr>
              <a:t>print(</a:t>
            </a:r>
            <a:r>
              <a:rPr lang="en-US" sz="1200" b="0" dirty="0">
                <a:solidFill>
                  <a:srgbClr val="A31515"/>
                </a:solidFill>
                <a:effectLst/>
                <a:latin typeface="Consolas" panose="020B0609020204030204" pitchFamily="49" charset="0"/>
                <a:cs typeface="Courier New" panose="02070309020205020404" pitchFamily="49" charset="0"/>
              </a:rPr>
              <a:t>"Digits:"</a:t>
            </a:r>
            <a:r>
              <a:rPr lang="en-US" sz="1200" b="0" dirty="0">
                <a:solidFill>
                  <a:srgbClr val="000000"/>
                </a:solidFill>
                <a:effectLst/>
                <a:latin typeface="Consolas" panose="020B0609020204030204" pitchFamily="49" charset="0"/>
                <a:cs typeface="Courier New" panose="02070309020205020404" pitchFamily="49" charset="0"/>
              </a:rPr>
              <a:t>,</a:t>
            </a:r>
            <a:r>
              <a:rPr lang="en-US" sz="1200" b="0" dirty="0" err="1">
                <a:solidFill>
                  <a:srgbClr val="000000"/>
                </a:solidFill>
                <a:effectLst/>
                <a:latin typeface="Consolas" panose="020B0609020204030204" pitchFamily="49" charset="0"/>
                <a:cs typeface="Courier New" panose="02070309020205020404" pitchFamily="49" charset="0"/>
              </a:rPr>
              <a:t>count_digit</a:t>
            </a:r>
            <a:r>
              <a:rPr lang="en-US" sz="1200" b="0" dirty="0">
                <a:solidFill>
                  <a:srgbClr val="000000"/>
                </a:solidFill>
                <a:effectLst/>
                <a:latin typeface="Consolas" panose="020B0609020204030204" pitchFamily="49" charset="0"/>
                <a:cs typeface="Courier New" panose="02070309020205020404" pitchFamily="49" charset="0"/>
              </a:rPr>
              <a:t>)</a:t>
            </a:r>
          </a:p>
          <a:p>
            <a:r>
              <a:rPr lang="en-US" sz="1200" b="0" dirty="0">
                <a:solidFill>
                  <a:srgbClr val="000000"/>
                </a:solidFill>
                <a:effectLst/>
                <a:latin typeface="Consolas" panose="020B0609020204030204" pitchFamily="49" charset="0"/>
                <a:cs typeface="Courier New" panose="02070309020205020404" pitchFamily="49" charset="0"/>
              </a:rPr>
              <a:t>print(</a:t>
            </a:r>
            <a:r>
              <a:rPr lang="en-US" sz="1200" b="0" dirty="0">
                <a:solidFill>
                  <a:srgbClr val="A31515"/>
                </a:solidFill>
                <a:effectLst/>
                <a:latin typeface="Consolas" panose="020B0609020204030204" pitchFamily="49" charset="0"/>
                <a:cs typeface="Courier New" panose="02070309020205020404" pitchFamily="49" charset="0"/>
              </a:rPr>
              <a:t>"Vowels: "</a:t>
            </a:r>
            <a:r>
              <a:rPr lang="en-US" sz="1200" b="0" dirty="0">
                <a:solidFill>
                  <a:srgbClr val="000000"/>
                </a:solidFill>
                <a:effectLst/>
                <a:latin typeface="Consolas" panose="020B0609020204030204" pitchFamily="49" charset="0"/>
                <a:cs typeface="Courier New" panose="02070309020205020404" pitchFamily="49" charset="0"/>
              </a:rPr>
              <a:t>,</a:t>
            </a:r>
            <a:r>
              <a:rPr lang="en-US" sz="1200" b="0" dirty="0" err="1">
                <a:solidFill>
                  <a:srgbClr val="000000"/>
                </a:solidFill>
                <a:effectLst/>
                <a:latin typeface="Consolas" panose="020B0609020204030204" pitchFamily="49" charset="0"/>
                <a:cs typeface="Courier New" panose="02070309020205020404" pitchFamily="49" charset="0"/>
              </a:rPr>
              <a:t>count_vow</a:t>
            </a:r>
            <a:r>
              <a:rPr lang="en-US" sz="1200" b="0" dirty="0">
                <a:solidFill>
                  <a:srgbClr val="000000"/>
                </a:solidFill>
                <a:effectLst/>
                <a:latin typeface="Consolas" panose="020B0609020204030204" pitchFamily="49" charset="0"/>
                <a:cs typeface="Courier New" panose="02070309020205020404" pitchFamily="49" charset="0"/>
              </a:rPr>
              <a:t>)</a:t>
            </a:r>
          </a:p>
          <a:p>
            <a:r>
              <a:rPr lang="en-US" sz="1200" b="0" dirty="0">
                <a:solidFill>
                  <a:srgbClr val="000000"/>
                </a:solidFill>
                <a:effectLst/>
                <a:latin typeface="Consolas" panose="020B0609020204030204" pitchFamily="49" charset="0"/>
                <a:cs typeface="Courier New" panose="02070309020205020404" pitchFamily="49" charset="0"/>
              </a:rPr>
              <a:t>print(</a:t>
            </a:r>
            <a:r>
              <a:rPr lang="en-US" sz="1200" b="0" dirty="0">
                <a:solidFill>
                  <a:srgbClr val="A31515"/>
                </a:solidFill>
                <a:effectLst/>
                <a:latin typeface="Consolas" panose="020B0609020204030204" pitchFamily="49" charset="0"/>
                <a:cs typeface="Courier New" panose="02070309020205020404" pitchFamily="49" charset="0"/>
              </a:rPr>
              <a:t>"Consonants: "</a:t>
            </a:r>
            <a:r>
              <a:rPr lang="en-US" sz="1200" b="0" dirty="0">
                <a:solidFill>
                  <a:srgbClr val="000000"/>
                </a:solidFill>
                <a:effectLst/>
                <a:latin typeface="Consolas" panose="020B0609020204030204" pitchFamily="49" charset="0"/>
                <a:cs typeface="Courier New" panose="02070309020205020404" pitchFamily="49" charset="0"/>
              </a:rPr>
              <a:t>,</a:t>
            </a:r>
            <a:r>
              <a:rPr lang="en-US" sz="1200" b="0" dirty="0" err="1">
                <a:solidFill>
                  <a:srgbClr val="000000"/>
                </a:solidFill>
                <a:effectLst/>
                <a:latin typeface="Consolas" panose="020B0609020204030204" pitchFamily="49" charset="0"/>
                <a:cs typeface="Courier New" panose="02070309020205020404" pitchFamily="49" charset="0"/>
              </a:rPr>
              <a:t>count_con-count_vow</a:t>
            </a:r>
            <a:r>
              <a:rPr lang="en-US" sz="1200" b="0" dirty="0">
                <a:solidFill>
                  <a:srgbClr val="000000"/>
                </a:solidFill>
                <a:effectLst/>
                <a:latin typeface="Consolas" panose="020B0609020204030204" pitchFamily="49" charset="0"/>
                <a:cs typeface="Courier New" panose="02070309020205020404" pitchFamily="49" charset="0"/>
              </a:rPr>
              <a:t>)</a:t>
            </a:r>
          </a:p>
          <a:p>
            <a:r>
              <a:rPr lang="en-US" sz="1200" b="0" dirty="0">
                <a:solidFill>
                  <a:srgbClr val="000000"/>
                </a:solidFill>
                <a:effectLst/>
                <a:latin typeface="Consolas" panose="020B0609020204030204" pitchFamily="49" charset="0"/>
                <a:cs typeface="Courier New" panose="02070309020205020404" pitchFamily="49" charset="0"/>
              </a:rPr>
              <a:t>print(</a:t>
            </a:r>
            <a:r>
              <a:rPr lang="en-US" sz="1200" b="0" dirty="0">
                <a:solidFill>
                  <a:srgbClr val="A31515"/>
                </a:solidFill>
                <a:effectLst/>
                <a:latin typeface="Consolas" panose="020B0609020204030204" pitchFamily="49" charset="0"/>
                <a:cs typeface="Courier New" panose="02070309020205020404" pitchFamily="49" charset="0"/>
              </a:rPr>
              <a:t>"Upper Case: "</a:t>
            </a:r>
            <a:r>
              <a:rPr lang="en-US" sz="1200" b="0" dirty="0">
                <a:solidFill>
                  <a:srgbClr val="000000"/>
                </a:solidFill>
                <a:effectLst/>
                <a:latin typeface="Consolas" panose="020B0609020204030204" pitchFamily="49" charset="0"/>
                <a:cs typeface="Courier New" panose="02070309020205020404" pitchFamily="49" charset="0"/>
              </a:rPr>
              <a:t>,</a:t>
            </a:r>
            <a:r>
              <a:rPr lang="en-US" sz="1200" b="0" dirty="0" err="1">
                <a:solidFill>
                  <a:srgbClr val="000000"/>
                </a:solidFill>
                <a:effectLst/>
                <a:latin typeface="Consolas" panose="020B0609020204030204" pitchFamily="49" charset="0"/>
                <a:cs typeface="Courier New" panose="02070309020205020404" pitchFamily="49" charset="0"/>
              </a:rPr>
              <a:t>count_up</a:t>
            </a:r>
            <a:r>
              <a:rPr lang="en-US" sz="1200" b="0" dirty="0">
                <a:solidFill>
                  <a:srgbClr val="000000"/>
                </a:solidFill>
                <a:effectLst/>
                <a:latin typeface="Consolas" panose="020B0609020204030204" pitchFamily="49" charset="0"/>
                <a:cs typeface="Courier New" panose="02070309020205020404" pitchFamily="49" charset="0"/>
              </a:rPr>
              <a:t>)</a:t>
            </a:r>
          </a:p>
          <a:p>
            <a:r>
              <a:rPr lang="en-US" sz="1200" b="0" dirty="0">
                <a:solidFill>
                  <a:srgbClr val="000000"/>
                </a:solidFill>
                <a:effectLst/>
                <a:latin typeface="Consolas" panose="020B0609020204030204" pitchFamily="49" charset="0"/>
                <a:cs typeface="Courier New" panose="02070309020205020404" pitchFamily="49" charset="0"/>
              </a:rPr>
              <a:t>print(</a:t>
            </a:r>
            <a:r>
              <a:rPr lang="en-US" sz="1200" b="0" dirty="0">
                <a:solidFill>
                  <a:srgbClr val="A31515"/>
                </a:solidFill>
                <a:effectLst/>
                <a:latin typeface="Consolas" panose="020B0609020204030204" pitchFamily="49" charset="0"/>
                <a:cs typeface="Courier New" panose="02070309020205020404" pitchFamily="49" charset="0"/>
              </a:rPr>
              <a:t>"Lower Case: "</a:t>
            </a:r>
            <a:r>
              <a:rPr lang="en-US" sz="1200" b="0" dirty="0">
                <a:solidFill>
                  <a:srgbClr val="000000"/>
                </a:solidFill>
                <a:effectLst/>
                <a:latin typeface="Consolas" panose="020B0609020204030204" pitchFamily="49" charset="0"/>
                <a:cs typeface="Courier New" panose="02070309020205020404" pitchFamily="49" charset="0"/>
              </a:rPr>
              <a:t>,</a:t>
            </a:r>
            <a:r>
              <a:rPr lang="en-US" sz="1200" b="0" dirty="0" err="1">
                <a:solidFill>
                  <a:srgbClr val="000000"/>
                </a:solidFill>
                <a:effectLst/>
                <a:latin typeface="Consolas" panose="020B0609020204030204" pitchFamily="49" charset="0"/>
                <a:cs typeface="Courier New" panose="02070309020205020404" pitchFamily="49" charset="0"/>
              </a:rPr>
              <a:t>count_low</a:t>
            </a:r>
            <a:r>
              <a:rPr lang="en-US" sz="1200" b="0" dirty="0">
                <a:solidFill>
                  <a:srgbClr val="000000"/>
                </a:solidFill>
                <a:effectLst/>
                <a:latin typeface="Consolas" panose="020B0609020204030204" pitchFamily="49" charset="0"/>
                <a:cs typeface="Courier New" panose="02070309020205020404" pitchFamily="49" charset="0"/>
              </a:rPr>
              <a:t>)</a:t>
            </a:r>
          </a:p>
          <a:p>
            <a:r>
              <a:rPr lang="en-US" sz="1200" b="0" dirty="0">
                <a:solidFill>
                  <a:srgbClr val="000000"/>
                </a:solidFill>
                <a:effectLst/>
                <a:latin typeface="Consolas" panose="020B0609020204030204" pitchFamily="49" charset="0"/>
                <a:cs typeface="Courier New" panose="02070309020205020404" pitchFamily="49" charset="0"/>
              </a:rPr>
              <a:t>print(</a:t>
            </a:r>
            <a:r>
              <a:rPr lang="en-US" sz="1200" b="0" dirty="0">
                <a:solidFill>
                  <a:srgbClr val="A31515"/>
                </a:solidFill>
                <a:effectLst/>
                <a:latin typeface="Consolas" panose="020B0609020204030204" pitchFamily="49" charset="0"/>
                <a:cs typeface="Courier New" panose="02070309020205020404" pitchFamily="49" charset="0"/>
              </a:rPr>
              <a:t>"other than letters and digit: "</a:t>
            </a:r>
            <a:r>
              <a:rPr lang="en-US" sz="1200" b="0" dirty="0">
                <a:solidFill>
                  <a:srgbClr val="000000"/>
                </a:solidFill>
                <a:effectLst/>
                <a:latin typeface="Consolas" panose="020B0609020204030204" pitchFamily="49" charset="0"/>
                <a:cs typeface="Courier New" panose="02070309020205020404" pitchFamily="49" charset="0"/>
              </a:rPr>
              <a:t>,</a:t>
            </a:r>
            <a:r>
              <a:rPr lang="en-US" sz="1200" b="0" dirty="0" err="1">
                <a:solidFill>
                  <a:srgbClr val="000000"/>
                </a:solidFill>
                <a:effectLst/>
                <a:latin typeface="Consolas" panose="020B0609020204030204" pitchFamily="49" charset="0"/>
                <a:cs typeface="Courier New" panose="02070309020205020404" pitchFamily="49" charset="0"/>
              </a:rPr>
              <a:t>count_other</a:t>
            </a:r>
            <a:r>
              <a:rPr lang="en-US" sz="1200" b="0" dirty="0">
                <a:solidFill>
                  <a:srgbClr val="000000"/>
                </a:solidFill>
                <a:effectLst/>
                <a:latin typeface="Consolas" panose="020B0609020204030204" pitchFamily="49" charset="0"/>
                <a:cs typeface="Courier New" panose="02070309020205020404" pitchFamily="49" charset="0"/>
              </a:rPr>
              <a:t>)</a:t>
            </a:r>
          </a:p>
          <a:p>
            <a:br>
              <a:rPr lang="en-US" sz="1200" b="0" dirty="0">
                <a:solidFill>
                  <a:srgbClr val="000000"/>
                </a:solidFill>
                <a:effectLst/>
                <a:latin typeface="Consolas" panose="020B0609020204030204" pitchFamily="49" charset="0"/>
                <a:cs typeface="Courier New" panose="02070309020205020404" pitchFamily="49" charset="0"/>
              </a:rPr>
            </a:br>
            <a:r>
              <a:rPr lang="en-US" sz="1200" b="0" dirty="0" err="1">
                <a:solidFill>
                  <a:srgbClr val="000000"/>
                </a:solidFill>
                <a:effectLst/>
                <a:latin typeface="Consolas" panose="020B0609020204030204" pitchFamily="49" charset="0"/>
                <a:cs typeface="Courier New" panose="02070309020205020404" pitchFamily="49" charset="0"/>
              </a:rPr>
              <a:t>filein.close</a:t>
            </a:r>
            <a:r>
              <a:rPr lang="en-US" sz="1200" b="0" dirty="0">
                <a:solidFill>
                  <a:srgbClr val="000000"/>
                </a:solidFill>
                <a:effectLst/>
                <a:latin typeface="Consolas" panose="020B0609020204030204" pitchFamily="49" charset="0"/>
                <a:cs typeface="Courier New" panose="02070309020205020404" pitchFamily="49" charset="0"/>
              </a:rPr>
              <a:t>()</a:t>
            </a:r>
          </a:p>
        </p:txBody>
      </p:sp>
      <p:sp>
        <p:nvSpPr>
          <p:cNvPr id="16" name="TextBox 15">
            <a:extLst>
              <a:ext uri="{FF2B5EF4-FFF2-40B4-BE49-F238E27FC236}">
                <a16:creationId xmlns:a16="http://schemas.microsoft.com/office/drawing/2014/main" id="{3B504D02-B8B7-F410-D12B-DC482955304A}"/>
              </a:ext>
            </a:extLst>
          </p:cNvPr>
          <p:cNvSpPr txBox="1"/>
          <p:nvPr/>
        </p:nvSpPr>
        <p:spPr>
          <a:xfrm>
            <a:off x="383540" y="1665602"/>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Input</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CAFB918B-87FB-4C23-75D1-B571166F99EF}"/>
              </a:ext>
            </a:extLst>
          </p:cNvPr>
          <p:cNvSpPr/>
          <p:nvPr/>
        </p:nvSpPr>
        <p:spPr>
          <a:xfrm>
            <a:off x="383540" y="8641556"/>
            <a:ext cx="6106160" cy="685324"/>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301F5AE3-AB9D-A2C5-32ED-5C6B1A7B1E8A}"/>
              </a:ext>
            </a:extLst>
          </p:cNvPr>
          <p:cNvSpPr txBox="1"/>
          <p:nvPr/>
        </p:nvSpPr>
        <p:spPr>
          <a:xfrm>
            <a:off x="427353" y="8671438"/>
            <a:ext cx="2948308" cy="646331"/>
          </a:xfrm>
          <a:prstGeom prst="rect">
            <a:avLst/>
          </a:prstGeom>
          <a:noFill/>
        </p:spPr>
        <p:txBody>
          <a:bodyPr wrap="square" rtlCol="0">
            <a:spAutoFit/>
          </a:bodyPr>
          <a:lstStyle/>
          <a:p>
            <a:pPr algn="l"/>
            <a:r>
              <a:rPr lang="en-US" sz="1200" b="0" i="0" dirty="0">
                <a:solidFill>
                  <a:srgbClr val="000000"/>
                </a:solidFill>
                <a:effectLst/>
                <a:latin typeface="Consolas" panose="020B0609020204030204" pitchFamily="49" charset="0"/>
                <a:cs typeface="Courier New" panose="02070309020205020404" pitchFamily="49" charset="0"/>
              </a:rPr>
              <a:t>Digits: 0</a:t>
            </a:r>
          </a:p>
          <a:p>
            <a:pPr algn="l"/>
            <a:r>
              <a:rPr lang="en-US" sz="1200" b="0" i="0" dirty="0">
                <a:solidFill>
                  <a:srgbClr val="000000"/>
                </a:solidFill>
                <a:effectLst/>
                <a:latin typeface="Consolas" panose="020B0609020204030204" pitchFamily="49" charset="0"/>
                <a:cs typeface="Courier New" panose="02070309020205020404" pitchFamily="49" charset="0"/>
              </a:rPr>
              <a:t>Vowels: 116 </a:t>
            </a:r>
            <a:br>
              <a:rPr lang="en-US" sz="1200" b="0" i="0" dirty="0">
                <a:solidFill>
                  <a:srgbClr val="000000"/>
                </a:solidFill>
                <a:effectLst/>
                <a:latin typeface="Consolas" panose="020B0609020204030204" pitchFamily="49" charset="0"/>
                <a:cs typeface="Courier New" panose="02070309020205020404" pitchFamily="49" charset="0"/>
              </a:rPr>
            </a:br>
            <a:r>
              <a:rPr lang="en-US" sz="1200" b="0" i="0" dirty="0">
                <a:solidFill>
                  <a:srgbClr val="000000"/>
                </a:solidFill>
                <a:effectLst/>
                <a:latin typeface="Consolas" panose="020B0609020204030204" pitchFamily="49" charset="0"/>
                <a:cs typeface="Courier New" panose="02070309020205020404" pitchFamily="49" charset="0"/>
              </a:rPr>
              <a:t>Consonants: 174 </a:t>
            </a:r>
            <a:endParaRPr lang="en-IN" sz="1200" b="0" i="0" dirty="0">
              <a:solidFill>
                <a:srgbClr val="000000"/>
              </a:solidFill>
              <a:effectLst/>
              <a:latin typeface="Consolas" panose="020B06090202040302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927D21C5-BCBC-DB98-4931-9707C41AE565}"/>
              </a:ext>
            </a:extLst>
          </p:cNvPr>
          <p:cNvSpPr txBox="1"/>
          <p:nvPr/>
        </p:nvSpPr>
        <p:spPr>
          <a:xfrm>
            <a:off x="360680" y="8347230"/>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F4BB7E9E-D263-40B0-3410-AFB00D4491CF}"/>
              </a:ext>
            </a:extLst>
          </p:cNvPr>
          <p:cNvSpPr/>
          <p:nvPr/>
        </p:nvSpPr>
        <p:spPr>
          <a:xfrm>
            <a:off x="3316224" y="2340864"/>
            <a:ext cx="3011424" cy="331698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7F082BC3-59A0-2720-6ACC-30ECFBFA21E8}"/>
              </a:ext>
            </a:extLst>
          </p:cNvPr>
          <p:cNvSpPr/>
          <p:nvPr/>
        </p:nvSpPr>
        <p:spPr>
          <a:xfrm>
            <a:off x="3414776" y="2730232"/>
            <a:ext cx="2766568" cy="2746643"/>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4BC488B-4947-6D88-DEFC-FD8F8A281D54}"/>
              </a:ext>
            </a:extLst>
          </p:cNvPr>
          <p:cNvSpPr txBox="1"/>
          <p:nvPr/>
        </p:nvSpPr>
        <p:spPr>
          <a:xfrm>
            <a:off x="3441061" y="2801262"/>
            <a:ext cx="2797813" cy="2492990"/>
          </a:xfrm>
          <a:prstGeom prst="rect">
            <a:avLst/>
          </a:prstGeom>
          <a:noFill/>
        </p:spPr>
        <p:txBody>
          <a:bodyPr wrap="square" rtlCol="0">
            <a:spAutoFit/>
          </a:bodyPr>
          <a:lstStyle/>
          <a:p>
            <a:pPr algn="l"/>
            <a:r>
              <a:rPr lang="en-US" sz="1200" b="0" i="0" dirty="0">
                <a:solidFill>
                  <a:srgbClr val="000000"/>
                </a:solidFill>
                <a:effectLst/>
                <a:latin typeface="Consolas" panose="020B0609020204030204" pitchFamily="49" charset="0"/>
                <a:cs typeface="Courier New" panose="02070309020205020404" pitchFamily="49" charset="0"/>
              </a:rPr>
              <a:t>Geological phenomena such as the drifting of land masses and their separating into countries help us to know about the history of humankind. A visit to Antarctica around which Gondwana once existed, is like going back to past as it gives us an understanding of evolution and extinction, ozone and carbon, where humankind came from, and where it is headed.</a:t>
            </a:r>
            <a:endParaRPr lang="en-IN" sz="1200" b="0" i="0" dirty="0">
              <a:solidFill>
                <a:srgbClr val="000000"/>
              </a:solidFill>
              <a:effectLst/>
              <a:latin typeface="Consolas" panose="020B0609020204030204" pitchFamily="49" charset="0"/>
              <a:cs typeface="Courier New" panose="02070309020205020404" pitchFamily="49" charset="0"/>
            </a:endParaRPr>
          </a:p>
        </p:txBody>
      </p:sp>
      <p:sp>
        <p:nvSpPr>
          <p:cNvPr id="18" name="TextBox 17">
            <a:extLst>
              <a:ext uri="{FF2B5EF4-FFF2-40B4-BE49-F238E27FC236}">
                <a16:creationId xmlns:a16="http://schemas.microsoft.com/office/drawing/2014/main" id="{04D09191-7608-7D19-BCA7-91E97375A84C}"/>
              </a:ext>
            </a:extLst>
          </p:cNvPr>
          <p:cNvSpPr txBox="1"/>
          <p:nvPr/>
        </p:nvSpPr>
        <p:spPr>
          <a:xfrm>
            <a:off x="3307080" y="2409314"/>
            <a:ext cx="2703576" cy="276999"/>
          </a:xfrm>
          <a:prstGeom prst="rect">
            <a:avLst/>
          </a:prstGeom>
          <a:noFill/>
        </p:spPr>
        <p:txBody>
          <a:bodyPr wrap="square">
            <a:spAutoFit/>
          </a:bodyPr>
          <a:lstStyle/>
          <a:p>
            <a:pPr algn="l"/>
            <a:r>
              <a:rPr lang="en-IN" sz="1200" b="1" i="0" dirty="0">
                <a:solidFill>
                  <a:schemeClr val="accent5">
                    <a:lumMod val="75000"/>
                  </a:schemeClr>
                </a:solidFill>
                <a:effectLst/>
                <a:latin typeface="Arial" panose="020B0604020202020204" pitchFamily="34" charset="0"/>
                <a:cs typeface="Arial" panose="020B0604020202020204" pitchFamily="34" charset="0"/>
              </a:rPr>
              <a:t>Text file: “Mydoc.txt”</a:t>
            </a:r>
          </a:p>
        </p:txBody>
      </p:sp>
      <p:sp>
        <p:nvSpPr>
          <p:cNvPr id="21" name="TextBox 20">
            <a:extLst>
              <a:ext uri="{FF2B5EF4-FFF2-40B4-BE49-F238E27FC236}">
                <a16:creationId xmlns:a16="http://schemas.microsoft.com/office/drawing/2014/main" id="{883326B5-F3FF-6158-5092-16EAEF620EA1}"/>
              </a:ext>
            </a:extLst>
          </p:cNvPr>
          <p:cNvSpPr txBox="1"/>
          <p:nvPr/>
        </p:nvSpPr>
        <p:spPr>
          <a:xfrm>
            <a:off x="2987040" y="8671438"/>
            <a:ext cx="3280160" cy="646331"/>
          </a:xfrm>
          <a:prstGeom prst="rect">
            <a:avLst/>
          </a:prstGeom>
          <a:noFill/>
        </p:spPr>
        <p:txBody>
          <a:bodyPr wrap="square" rtlCol="0">
            <a:spAutoFit/>
          </a:bodyPr>
          <a:lstStyle/>
          <a:p>
            <a:pPr algn="l"/>
            <a:r>
              <a:rPr lang="en-US" sz="1200" b="0" i="0" dirty="0">
                <a:solidFill>
                  <a:srgbClr val="000000"/>
                </a:solidFill>
                <a:effectLst/>
                <a:latin typeface="Consolas" panose="020B0609020204030204" pitchFamily="49" charset="0"/>
                <a:cs typeface="Courier New" panose="02070309020205020404" pitchFamily="49" charset="0"/>
              </a:rPr>
              <a:t>Upper Case: 4 </a:t>
            </a:r>
          </a:p>
          <a:p>
            <a:pPr algn="l"/>
            <a:r>
              <a:rPr lang="en-US" sz="1200" b="0" i="0" dirty="0">
                <a:solidFill>
                  <a:srgbClr val="000000"/>
                </a:solidFill>
                <a:effectLst/>
                <a:latin typeface="Consolas" panose="020B0609020204030204" pitchFamily="49" charset="0"/>
                <a:cs typeface="Courier New" panose="02070309020205020404" pitchFamily="49" charset="0"/>
              </a:rPr>
              <a:t>Lower Case: 286 </a:t>
            </a:r>
          </a:p>
          <a:p>
            <a:pPr algn="l"/>
            <a:r>
              <a:rPr lang="en-US" sz="1200" b="0" i="0" dirty="0">
                <a:solidFill>
                  <a:srgbClr val="000000"/>
                </a:solidFill>
                <a:effectLst/>
                <a:latin typeface="Consolas" panose="020B0609020204030204" pitchFamily="49" charset="0"/>
                <a:cs typeface="Courier New" panose="02070309020205020404" pitchFamily="49" charset="0"/>
              </a:rPr>
              <a:t>other than letters and digit: 65</a:t>
            </a:r>
            <a:endParaRPr lang="en-IN" sz="1200" b="0" i="0" dirty="0">
              <a:solidFill>
                <a:srgbClr val="000000"/>
              </a:solidFill>
              <a:effectLst/>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875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p:txBody>
          <a:bodyPr/>
          <a:lstStyle/>
          <a:p>
            <a:r>
              <a:rPr lang="en-IN" dirty="0">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7</a:t>
            </a:fld>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341501-75E6-54D7-994A-ABE50794C56F}"/>
              </a:ext>
            </a:extLst>
          </p:cNvPr>
          <p:cNvSpPr txBox="1"/>
          <p:nvPr/>
        </p:nvSpPr>
        <p:spPr>
          <a:xfrm>
            <a:off x="383540" y="855468"/>
            <a:ext cx="5555673" cy="738664"/>
          </a:xfrm>
          <a:prstGeom prst="rect">
            <a:avLst/>
          </a:prstGeom>
          <a:noFill/>
        </p:spPr>
        <p:txBody>
          <a:bodyPr wrap="square" rtlCol="0">
            <a:spAutoFit/>
          </a:bodyPr>
          <a:lstStyle/>
          <a:p>
            <a:r>
              <a:rPr lang="en-US" sz="1400" b="1" i="0" dirty="0">
                <a:solidFill>
                  <a:srgbClr val="000000"/>
                </a:solidFill>
                <a:effectLst/>
                <a:latin typeface="Arial" panose="020B0604020202020204" pitchFamily="34" charset="0"/>
                <a:cs typeface="Arial" panose="020B0604020202020204" pitchFamily="34" charset="0"/>
              </a:rPr>
              <a:t>Create a binary file with the name and roll number. Search for a given roll number and display the name, if not found display appropriate message.</a:t>
            </a:r>
            <a:endParaRPr lang="en-IN" sz="14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815691" y="464566"/>
            <a:ext cx="1425390"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5</a:t>
            </a:r>
          </a:p>
        </p:txBody>
      </p:sp>
      <p:sp>
        <p:nvSpPr>
          <p:cNvPr id="5" name="Rectangle 4">
            <a:extLst>
              <a:ext uri="{FF2B5EF4-FFF2-40B4-BE49-F238E27FC236}">
                <a16:creationId xmlns:a16="http://schemas.microsoft.com/office/drawing/2014/main" id="{62BA2FB7-6EC7-236B-DCD4-ACDA07A15819}"/>
              </a:ext>
            </a:extLst>
          </p:cNvPr>
          <p:cNvSpPr/>
          <p:nvPr/>
        </p:nvSpPr>
        <p:spPr>
          <a:xfrm>
            <a:off x="383540" y="2013267"/>
            <a:ext cx="6068060" cy="5862765"/>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6565BAE-D5F4-D3C0-C2CD-6EF37CE03674}"/>
              </a:ext>
            </a:extLst>
          </p:cNvPr>
          <p:cNvSpPr txBox="1"/>
          <p:nvPr/>
        </p:nvSpPr>
        <p:spPr>
          <a:xfrm>
            <a:off x="503552" y="2106015"/>
            <a:ext cx="5554348" cy="5816977"/>
          </a:xfrm>
          <a:prstGeom prst="rect">
            <a:avLst/>
          </a:prstGeom>
          <a:noFill/>
        </p:spPr>
        <p:txBody>
          <a:bodyPr wrap="square" rtlCol="0">
            <a:spAutoFit/>
          </a:bodyPr>
          <a:lstStyle/>
          <a:p>
            <a:r>
              <a:rPr lang="en-IN" sz="1200" b="0" dirty="0">
                <a:solidFill>
                  <a:srgbClr val="0000FF"/>
                </a:solidFill>
                <a:effectLst/>
                <a:latin typeface="Consolas" panose="020B0609020204030204" pitchFamily="49" charset="0"/>
                <a:cs typeface="Courier New" panose="02070309020205020404" pitchFamily="49" charset="0"/>
              </a:rPr>
              <a:t>import</a:t>
            </a:r>
            <a:r>
              <a:rPr lang="en-IN" sz="1200" b="0" dirty="0">
                <a:solidFill>
                  <a:srgbClr val="000000"/>
                </a:solidFill>
                <a:effectLst/>
                <a:latin typeface="Consolas" panose="020B0609020204030204" pitchFamily="49" charset="0"/>
                <a:cs typeface="Courier New" panose="02070309020205020404" pitchFamily="49" charset="0"/>
              </a:rPr>
              <a:t> pickle</a:t>
            </a:r>
          </a:p>
          <a:p>
            <a:r>
              <a:rPr lang="en-IN" sz="1200" b="0" dirty="0">
                <a:solidFill>
                  <a:srgbClr val="0000FF"/>
                </a:solidFill>
                <a:effectLst/>
                <a:latin typeface="Consolas" panose="020B0609020204030204" pitchFamily="49" charset="0"/>
                <a:cs typeface="Courier New" panose="02070309020205020404" pitchFamily="49" charset="0"/>
              </a:rPr>
              <a:t>def</a:t>
            </a:r>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insertRec</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f=open(</a:t>
            </a:r>
            <a:r>
              <a:rPr lang="en-IN" sz="1200" b="0" dirty="0">
                <a:solidFill>
                  <a:srgbClr val="A31515"/>
                </a:solidFill>
                <a:effectLst/>
                <a:latin typeface="Consolas" panose="020B0609020204030204" pitchFamily="49" charset="0"/>
                <a:cs typeface="Courier New" panose="02070309020205020404" pitchFamily="49" charset="0"/>
              </a:rPr>
              <a:t>"student.</a:t>
            </a:r>
            <a:r>
              <a:rPr lang="en-IN" sz="1200" b="0" dirty="0" err="1">
                <a:solidFill>
                  <a:srgbClr val="A31515"/>
                </a:solidFill>
                <a:effectLst/>
                <a:latin typeface="Consolas" panose="020B0609020204030204" pitchFamily="49" charset="0"/>
                <a:cs typeface="Courier New" panose="02070309020205020404" pitchFamily="49" charset="0"/>
              </a:rPr>
              <a:t>dat</a:t>
            </a:r>
            <a:r>
              <a:rPr lang="en-IN" sz="1200" b="0" dirty="0">
                <a:solidFill>
                  <a:srgbClr val="A31515"/>
                </a:solidFill>
                <a:effectLst/>
                <a:latin typeface="Consolas" panose="020B0609020204030204" pitchFamily="49" charset="0"/>
                <a:cs typeface="Courier New" panose="02070309020205020404" pitchFamily="49" charset="0"/>
              </a:rPr>
              <a:t>"</a:t>
            </a:r>
            <a:r>
              <a:rPr lang="en-IN" sz="1200" b="0" dirty="0">
                <a:solidFill>
                  <a:srgbClr val="000000"/>
                </a:solidFill>
                <a:effectLst/>
                <a:latin typeface="Consolas" panose="020B0609020204030204" pitchFamily="49" charset="0"/>
                <a:cs typeface="Courier New" panose="02070309020205020404" pitchFamily="49" charset="0"/>
              </a:rPr>
              <a:t>,</a:t>
            </a:r>
            <a:r>
              <a:rPr lang="en-IN" sz="1200" b="0" dirty="0">
                <a:solidFill>
                  <a:srgbClr val="A31515"/>
                </a:solidFill>
                <a:effectLst/>
                <a:latin typeface="Consolas" panose="020B0609020204030204" pitchFamily="49" charset="0"/>
                <a:cs typeface="Courier New" panose="02070309020205020404" pitchFamily="49" charset="0"/>
              </a:rPr>
              <a:t>"ab"</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rollno</a:t>
            </a:r>
            <a:r>
              <a:rPr lang="en-IN" sz="1200" b="0" dirty="0">
                <a:solidFill>
                  <a:srgbClr val="000000"/>
                </a:solidFill>
                <a:effectLst/>
                <a:latin typeface="Consolas" panose="020B0609020204030204" pitchFamily="49" charset="0"/>
                <a:cs typeface="Courier New" panose="02070309020205020404" pitchFamily="49" charset="0"/>
              </a:rPr>
              <a:t> = int (input(</a:t>
            </a:r>
            <a:r>
              <a:rPr lang="en-IN" sz="1200" b="0" dirty="0">
                <a:solidFill>
                  <a:srgbClr val="A31515"/>
                </a:solidFill>
                <a:effectLst/>
                <a:latin typeface="Consolas" panose="020B0609020204030204" pitchFamily="49" charset="0"/>
                <a:cs typeface="Courier New" panose="02070309020205020404" pitchFamily="49" charset="0"/>
              </a:rPr>
              <a:t>"Enter Roll Number : "</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name=input(</a:t>
            </a:r>
            <a:r>
              <a:rPr lang="en-IN" sz="1200" b="0" dirty="0">
                <a:solidFill>
                  <a:srgbClr val="A31515"/>
                </a:solidFill>
                <a:effectLst/>
                <a:latin typeface="Consolas" panose="020B0609020204030204" pitchFamily="49" charset="0"/>
                <a:cs typeface="Courier New" panose="02070309020205020404" pitchFamily="49" charset="0"/>
              </a:rPr>
              <a:t>"Enter Name :"</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marks = int(input(</a:t>
            </a:r>
            <a:r>
              <a:rPr lang="en-IN" sz="1200" b="0" dirty="0">
                <a:solidFill>
                  <a:srgbClr val="A31515"/>
                </a:solidFill>
                <a:effectLst/>
                <a:latin typeface="Consolas" panose="020B0609020204030204" pitchFamily="49" charset="0"/>
                <a:cs typeface="Courier New" panose="02070309020205020404" pitchFamily="49" charset="0"/>
              </a:rPr>
              <a:t>"Enter Marks : "</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rec = [</a:t>
            </a:r>
            <a:r>
              <a:rPr lang="en-IN" sz="1200" b="0" dirty="0" err="1">
                <a:solidFill>
                  <a:srgbClr val="000000"/>
                </a:solidFill>
                <a:effectLst/>
                <a:latin typeface="Consolas" panose="020B0609020204030204" pitchFamily="49" charset="0"/>
                <a:cs typeface="Courier New" panose="02070309020205020404" pitchFamily="49" charset="0"/>
              </a:rPr>
              <a:t>rollno</a:t>
            </a:r>
            <a:r>
              <a:rPr lang="en-IN" sz="1200" b="0" dirty="0">
                <a:solidFill>
                  <a:srgbClr val="000000"/>
                </a:solidFill>
                <a:effectLst/>
                <a:latin typeface="Consolas" panose="020B0609020204030204" pitchFamily="49" charset="0"/>
                <a:cs typeface="Courier New" panose="02070309020205020404" pitchFamily="49" charset="0"/>
              </a:rPr>
              <a:t>, name, marks ]</a:t>
            </a: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pickle.dump</a:t>
            </a:r>
            <a:r>
              <a:rPr lang="en-IN" sz="1200" b="0" dirty="0">
                <a:solidFill>
                  <a:srgbClr val="000000"/>
                </a:solidFill>
                <a:effectLst/>
                <a:latin typeface="Consolas" panose="020B0609020204030204" pitchFamily="49" charset="0"/>
                <a:cs typeface="Courier New" panose="02070309020205020404" pitchFamily="49" charset="0"/>
              </a:rPr>
              <a:t>( rec, f )</a:t>
            </a: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f.close</a:t>
            </a:r>
            <a:r>
              <a:rPr lang="en-IN" sz="1200" b="0" dirty="0">
                <a:solidFill>
                  <a:srgbClr val="000000"/>
                </a:solidFill>
                <a:effectLst/>
                <a:latin typeface="Consolas" panose="020B0609020204030204" pitchFamily="49" charset="0"/>
                <a:cs typeface="Courier New" panose="02070309020205020404" pitchFamily="49" charset="0"/>
              </a:rPr>
              <a:t>()</a:t>
            </a:r>
          </a:p>
          <a:p>
            <a:br>
              <a:rPr lang="en-IN" sz="1200" b="0" dirty="0">
                <a:solidFill>
                  <a:srgbClr val="000000"/>
                </a:solidFill>
                <a:effectLst/>
                <a:latin typeface="Consolas" panose="020B0609020204030204" pitchFamily="49" charset="0"/>
                <a:cs typeface="Courier New" panose="02070309020205020404" pitchFamily="49" charset="0"/>
              </a:rPr>
            </a:br>
            <a:r>
              <a:rPr lang="en-IN" sz="1200" b="0" dirty="0">
                <a:solidFill>
                  <a:srgbClr val="0000FF"/>
                </a:solidFill>
                <a:effectLst/>
                <a:latin typeface="Consolas" panose="020B0609020204030204" pitchFamily="49" charset="0"/>
                <a:cs typeface="Courier New" panose="02070309020205020404" pitchFamily="49" charset="0"/>
              </a:rPr>
              <a:t>def</a:t>
            </a:r>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searchRollNo</a:t>
            </a:r>
            <a:r>
              <a:rPr lang="en-IN" sz="1200" b="0" dirty="0">
                <a:solidFill>
                  <a:srgbClr val="000000"/>
                </a:solidFill>
                <a:effectLst/>
                <a:latin typeface="Consolas" panose="020B0609020204030204" pitchFamily="49" charset="0"/>
                <a:cs typeface="Courier New" panose="02070309020205020404" pitchFamily="49" charset="0"/>
              </a:rPr>
              <a:t>(r):</a:t>
            </a:r>
          </a:p>
          <a:p>
            <a:r>
              <a:rPr lang="en-IN" sz="1200" b="0" dirty="0">
                <a:solidFill>
                  <a:srgbClr val="000000"/>
                </a:solidFill>
                <a:effectLst/>
                <a:latin typeface="Consolas" panose="020B0609020204030204" pitchFamily="49" charset="0"/>
                <a:cs typeface="Courier New" panose="02070309020205020404" pitchFamily="49" charset="0"/>
              </a:rPr>
              <a:t>    f=open(</a:t>
            </a:r>
            <a:r>
              <a:rPr lang="en-IN" sz="1200" b="0" dirty="0">
                <a:solidFill>
                  <a:srgbClr val="A31515"/>
                </a:solidFill>
                <a:effectLst/>
                <a:latin typeface="Consolas" panose="020B0609020204030204" pitchFamily="49" charset="0"/>
                <a:cs typeface="Courier New" panose="02070309020205020404" pitchFamily="49" charset="0"/>
              </a:rPr>
              <a:t>"student.</a:t>
            </a:r>
            <a:r>
              <a:rPr lang="en-IN" sz="1200" b="0" dirty="0" err="1">
                <a:solidFill>
                  <a:srgbClr val="A31515"/>
                </a:solidFill>
                <a:effectLst/>
                <a:latin typeface="Consolas" panose="020B0609020204030204" pitchFamily="49" charset="0"/>
                <a:cs typeface="Courier New" panose="02070309020205020404" pitchFamily="49" charset="0"/>
              </a:rPr>
              <a:t>dat</a:t>
            </a:r>
            <a:r>
              <a:rPr lang="en-IN" sz="1200" b="0" dirty="0">
                <a:solidFill>
                  <a:srgbClr val="A31515"/>
                </a:solidFill>
                <a:effectLst/>
                <a:latin typeface="Consolas" panose="020B0609020204030204" pitchFamily="49" charset="0"/>
                <a:cs typeface="Courier New" panose="02070309020205020404" pitchFamily="49" charset="0"/>
              </a:rPr>
              <a:t>"</a:t>
            </a:r>
            <a:r>
              <a:rPr lang="en-IN" sz="1200" b="0" dirty="0">
                <a:solidFill>
                  <a:srgbClr val="000000"/>
                </a:solidFill>
                <a:effectLst/>
                <a:latin typeface="Consolas" panose="020B0609020204030204" pitchFamily="49" charset="0"/>
                <a:cs typeface="Courier New" panose="02070309020205020404" pitchFamily="49" charset="0"/>
              </a:rPr>
              <a:t>,</a:t>
            </a:r>
            <a:r>
              <a:rPr lang="en-IN" sz="1200" b="0" dirty="0">
                <a:solidFill>
                  <a:srgbClr val="A31515"/>
                </a:solidFill>
                <a:effectLst/>
                <a:latin typeface="Consolas" panose="020B0609020204030204" pitchFamily="49" charset="0"/>
                <a:cs typeface="Courier New" panose="02070309020205020404" pitchFamily="49" charset="0"/>
              </a:rPr>
              <a:t>"</a:t>
            </a:r>
            <a:r>
              <a:rPr lang="en-IN" sz="1200" b="0" dirty="0" err="1">
                <a:solidFill>
                  <a:srgbClr val="A31515"/>
                </a:solidFill>
                <a:effectLst/>
                <a:latin typeface="Consolas" panose="020B0609020204030204" pitchFamily="49" charset="0"/>
                <a:cs typeface="Courier New" panose="02070309020205020404" pitchFamily="49" charset="0"/>
              </a:rPr>
              <a:t>rb</a:t>
            </a:r>
            <a:r>
              <a:rPr lang="en-IN" sz="1200" b="0" dirty="0">
                <a:solidFill>
                  <a:srgbClr val="A31515"/>
                </a:solidFill>
                <a:effectLst/>
                <a:latin typeface="Consolas" panose="020B0609020204030204" pitchFamily="49" charset="0"/>
                <a:cs typeface="Courier New" panose="02070309020205020404" pitchFamily="49" charset="0"/>
              </a:rPr>
              <a:t>"</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flag = </a:t>
            </a:r>
            <a:r>
              <a:rPr lang="en-IN" sz="1200" b="0" dirty="0">
                <a:solidFill>
                  <a:srgbClr val="0000FF"/>
                </a:solidFill>
                <a:effectLst/>
                <a:latin typeface="Consolas" panose="020B0609020204030204" pitchFamily="49" charset="0"/>
                <a:cs typeface="Courier New" panose="02070309020205020404" pitchFamily="49" charset="0"/>
              </a:rPr>
              <a:t>False</a:t>
            </a:r>
            <a:endParaRPr lang="en-IN" sz="1200" b="0" dirty="0">
              <a:solidFill>
                <a:srgbClr val="000000"/>
              </a:solidFill>
              <a:effectLst/>
              <a:latin typeface="Consolas" panose="020B0609020204030204" pitchFamily="49" charset="0"/>
              <a:cs typeface="Courier New" panose="02070309020205020404" pitchFamily="49" charset="0"/>
            </a:endParaRP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000FF"/>
                </a:solidFill>
                <a:effectLst/>
                <a:latin typeface="Consolas" panose="020B0609020204030204" pitchFamily="49" charset="0"/>
                <a:cs typeface="Courier New" panose="02070309020205020404" pitchFamily="49" charset="0"/>
              </a:rPr>
              <a:t>while</a:t>
            </a:r>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000FF"/>
                </a:solidFill>
                <a:effectLst/>
                <a:latin typeface="Consolas" panose="020B0609020204030204" pitchFamily="49" charset="0"/>
                <a:cs typeface="Courier New" panose="02070309020205020404" pitchFamily="49" charset="0"/>
              </a:rPr>
              <a:t>True</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000FF"/>
                </a:solidFill>
                <a:effectLst/>
                <a:latin typeface="Consolas" panose="020B0609020204030204" pitchFamily="49" charset="0"/>
                <a:cs typeface="Courier New" panose="02070309020205020404" pitchFamily="49" charset="0"/>
              </a:rPr>
              <a:t>try</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rec=</a:t>
            </a:r>
            <a:r>
              <a:rPr lang="en-IN" sz="1200" b="0" dirty="0" err="1">
                <a:solidFill>
                  <a:srgbClr val="000000"/>
                </a:solidFill>
                <a:effectLst/>
                <a:latin typeface="Consolas" panose="020B0609020204030204" pitchFamily="49" charset="0"/>
                <a:cs typeface="Courier New" panose="02070309020205020404" pitchFamily="49" charset="0"/>
              </a:rPr>
              <a:t>pickle.load</a:t>
            </a:r>
            <a:r>
              <a:rPr lang="en-IN" sz="1200" b="0" dirty="0">
                <a:solidFill>
                  <a:srgbClr val="000000"/>
                </a:solidFill>
                <a:effectLst/>
                <a:latin typeface="Consolas" panose="020B0609020204030204" pitchFamily="49" charset="0"/>
                <a:cs typeface="Courier New" panose="02070309020205020404" pitchFamily="49" charset="0"/>
              </a:rPr>
              <a:t>(f)</a:t>
            </a: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000FF"/>
                </a:solidFill>
                <a:effectLst/>
                <a:latin typeface="Consolas" panose="020B0609020204030204" pitchFamily="49" charset="0"/>
                <a:cs typeface="Courier New" panose="02070309020205020404" pitchFamily="49" charset="0"/>
              </a:rPr>
              <a:t>if</a:t>
            </a:r>
            <a:r>
              <a:rPr lang="en-IN" sz="1200" b="0" dirty="0">
                <a:solidFill>
                  <a:srgbClr val="000000"/>
                </a:solidFill>
                <a:effectLst/>
                <a:latin typeface="Consolas" panose="020B0609020204030204" pitchFamily="49" charset="0"/>
                <a:cs typeface="Courier New" panose="02070309020205020404" pitchFamily="49" charset="0"/>
              </a:rPr>
              <a:t> rec[</a:t>
            </a:r>
            <a:r>
              <a:rPr lang="en-IN" sz="1200" b="0" dirty="0">
                <a:solidFill>
                  <a:srgbClr val="098658"/>
                </a:solidFill>
                <a:effectLst/>
                <a:latin typeface="Consolas" panose="020B0609020204030204" pitchFamily="49" charset="0"/>
                <a:cs typeface="Courier New" panose="02070309020205020404" pitchFamily="49" charset="0"/>
              </a:rPr>
              <a:t>0</a:t>
            </a:r>
            <a:r>
              <a:rPr lang="en-IN" sz="1200" b="0" dirty="0">
                <a:solidFill>
                  <a:srgbClr val="000000"/>
                </a:solidFill>
                <a:effectLst/>
                <a:latin typeface="Consolas" panose="020B0609020204030204" pitchFamily="49" charset="0"/>
                <a:cs typeface="Courier New" panose="02070309020205020404" pitchFamily="49" charset="0"/>
              </a:rPr>
              <a:t>] == r :</a:t>
            </a:r>
          </a:p>
          <a:p>
            <a:r>
              <a:rPr lang="en-IN" sz="1200" b="0" dirty="0">
                <a:solidFill>
                  <a:srgbClr val="000000"/>
                </a:solidFill>
                <a:effectLst/>
                <a:latin typeface="Consolas" panose="020B0609020204030204" pitchFamily="49" charset="0"/>
                <a:cs typeface="Courier New" panose="02070309020205020404" pitchFamily="49" charset="0"/>
              </a:rPr>
              <a:t>                print(</a:t>
            </a:r>
            <a:r>
              <a:rPr lang="en-IN" sz="1200" b="0" dirty="0">
                <a:solidFill>
                  <a:srgbClr val="A31515"/>
                </a:solidFill>
                <a:effectLst/>
                <a:latin typeface="Consolas" panose="020B0609020204030204" pitchFamily="49" charset="0"/>
                <a:cs typeface="Courier New" panose="02070309020205020404" pitchFamily="49" charset="0"/>
              </a:rPr>
              <a:t>"</a:t>
            </a:r>
            <a:r>
              <a:rPr lang="en-IN" sz="1200" b="0" dirty="0" err="1">
                <a:solidFill>
                  <a:srgbClr val="A31515"/>
                </a:solidFill>
                <a:effectLst/>
                <a:latin typeface="Consolas" panose="020B0609020204030204" pitchFamily="49" charset="0"/>
                <a:cs typeface="Courier New" panose="02070309020205020404" pitchFamily="49" charset="0"/>
              </a:rPr>
              <a:t>rollno</a:t>
            </a:r>
            <a:r>
              <a:rPr lang="en-IN" sz="1200" b="0" dirty="0">
                <a:solidFill>
                  <a:srgbClr val="A31515"/>
                </a:solidFill>
                <a:effectLst/>
                <a:latin typeface="Consolas" panose="020B0609020204030204" pitchFamily="49" charset="0"/>
                <a:cs typeface="Courier New" panose="02070309020205020404" pitchFamily="49" charset="0"/>
              </a:rPr>
              <a:t>="</a:t>
            </a:r>
            <a:r>
              <a:rPr lang="en-IN" sz="1200" b="0" dirty="0">
                <a:solidFill>
                  <a:srgbClr val="000000"/>
                </a:solidFill>
                <a:effectLst/>
                <a:latin typeface="Consolas" panose="020B0609020204030204" pitchFamily="49" charset="0"/>
                <a:cs typeface="Courier New" panose="02070309020205020404" pitchFamily="49" charset="0"/>
              </a:rPr>
              <a:t>,rec[</a:t>
            </a:r>
            <a:r>
              <a:rPr lang="en-IN" sz="1200" b="0" dirty="0">
                <a:solidFill>
                  <a:srgbClr val="098658"/>
                </a:solidFill>
                <a:effectLst/>
                <a:latin typeface="Consolas" panose="020B0609020204030204" pitchFamily="49" charset="0"/>
                <a:cs typeface="Courier New" panose="02070309020205020404" pitchFamily="49" charset="0"/>
              </a:rPr>
              <a:t>0</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print(</a:t>
            </a:r>
            <a:r>
              <a:rPr lang="en-IN" sz="1200" b="0" dirty="0">
                <a:solidFill>
                  <a:srgbClr val="A31515"/>
                </a:solidFill>
                <a:effectLst/>
                <a:latin typeface="Consolas" panose="020B0609020204030204" pitchFamily="49" charset="0"/>
                <a:cs typeface="Courier New" panose="02070309020205020404" pitchFamily="49" charset="0"/>
              </a:rPr>
              <a:t>"</a:t>
            </a:r>
            <a:r>
              <a:rPr lang="en-IN" sz="1200" b="0" dirty="0" err="1">
                <a:solidFill>
                  <a:srgbClr val="A31515"/>
                </a:solidFill>
                <a:effectLst/>
                <a:latin typeface="Consolas" panose="020B0609020204030204" pitchFamily="49" charset="0"/>
                <a:cs typeface="Courier New" panose="02070309020205020404" pitchFamily="49" charset="0"/>
              </a:rPr>
              <a:t>name"</a:t>
            </a:r>
            <a:r>
              <a:rPr lang="en-IN" sz="1200" b="0" dirty="0" err="1">
                <a:solidFill>
                  <a:srgbClr val="000000"/>
                </a:solidFill>
                <a:effectLst/>
                <a:latin typeface="Consolas" panose="020B0609020204030204" pitchFamily="49" charset="0"/>
                <a:cs typeface="Courier New" panose="02070309020205020404" pitchFamily="49" charset="0"/>
              </a:rPr>
              <a:t>,rec</a:t>
            </a:r>
            <a:r>
              <a:rPr lang="en-IN" sz="1200" b="0" dirty="0">
                <a:solidFill>
                  <a:srgbClr val="000000"/>
                </a:solidFill>
                <a:effectLst/>
                <a:latin typeface="Consolas" panose="020B0609020204030204" pitchFamily="49" charset="0"/>
                <a:cs typeface="Courier New" panose="02070309020205020404" pitchFamily="49" charset="0"/>
              </a:rPr>
              <a:t>[</a:t>
            </a:r>
            <a:r>
              <a:rPr lang="en-IN" sz="1200" b="0" dirty="0">
                <a:solidFill>
                  <a:srgbClr val="098658"/>
                </a:solidFill>
                <a:effectLst/>
                <a:latin typeface="Consolas" panose="020B0609020204030204" pitchFamily="49" charset="0"/>
                <a:cs typeface="Courier New" panose="02070309020205020404" pitchFamily="49" charset="0"/>
              </a:rPr>
              <a:t>1</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print(</a:t>
            </a:r>
            <a:r>
              <a:rPr lang="en-IN" sz="1200" b="0" dirty="0">
                <a:solidFill>
                  <a:srgbClr val="A31515"/>
                </a:solidFill>
                <a:effectLst/>
                <a:latin typeface="Consolas" panose="020B0609020204030204" pitchFamily="49" charset="0"/>
                <a:cs typeface="Courier New" panose="02070309020205020404" pitchFamily="49" charset="0"/>
              </a:rPr>
              <a:t>"</a:t>
            </a:r>
            <a:r>
              <a:rPr lang="en-IN" sz="1200" b="0" dirty="0" err="1">
                <a:solidFill>
                  <a:srgbClr val="A31515"/>
                </a:solidFill>
                <a:effectLst/>
                <a:latin typeface="Consolas" panose="020B0609020204030204" pitchFamily="49" charset="0"/>
                <a:cs typeface="Courier New" panose="02070309020205020404" pitchFamily="49" charset="0"/>
              </a:rPr>
              <a:t>marks"</a:t>
            </a:r>
            <a:r>
              <a:rPr lang="en-IN" sz="1200" b="0" dirty="0" err="1">
                <a:solidFill>
                  <a:srgbClr val="000000"/>
                </a:solidFill>
                <a:effectLst/>
                <a:latin typeface="Consolas" panose="020B0609020204030204" pitchFamily="49" charset="0"/>
                <a:cs typeface="Courier New" panose="02070309020205020404" pitchFamily="49" charset="0"/>
              </a:rPr>
              <a:t>,rec</a:t>
            </a:r>
            <a:r>
              <a:rPr lang="en-IN" sz="1200" b="0" dirty="0">
                <a:solidFill>
                  <a:srgbClr val="000000"/>
                </a:solidFill>
                <a:effectLst/>
                <a:latin typeface="Consolas" panose="020B0609020204030204" pitchFamily="49" charset="0"/>
                <a:cs typeface="Courier New" panose="02070309020205020404" pitchFamily="49" charset="0"/>
              </a:rPr>
              <a:t>[</a:t>
            </a:r>
            <a:r>
              <a:rPr lang="en-IN" sz="1200" b="0" dirty="0">
                <a:solidFill>
                  <a:srgbClr val="098658"/>
                </a:solidFill>
                <a:effectLst/>
                <a:latin typeface="Consolas" panose="020B0609020204030204" pitchFamily="49" charset="0"/>
                <a:cs typeface="Courier New" panose="02070309020205020404" pitchFamily="49" charset="0"/>
              </a:rPr>
              <a:t>2</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flag == </a:t>
            </a:r>
            <a:r>
              <a:rPr lang="en-IN" sz="1200" b="0" dirty="0">
                <a:solidFill>
                  <a:srgbClr val="0000FF"/>
                </a:solidFill>
                <a:effectLst/>
                <a:latin typeface="Consolas" panose="020B0609020204030204" pitchFamily="49" charset="0"/>
                <a:cs typeface="Courier New" panose="02070309020205020404" pitchFamily="49" charset="0"/>
              </a:rPr>
              <a:t>True</a:t>
            </a:r>
            <a:endParaRPr lang="en-IN" sz="1200" b="0" dirty="0">
              <a:solidFill>
                <a:srgbClr val="000000"/>
              </a:solidFill>
              <a:effectLst/>
              <a:latin typeface="Consolas" panose="020B0609020204030204" pitchFamily="49" charset="0"/>
              <a:cs typeface="Courier New" panose="02070309020205020404" pitchFamily="49" charset="0"/>
            </a:endParaRP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000FF"/>
                </a:solidFill>
                <a:effectLst/>
                <a:latin typeface="Consolas" panose="020B0609020204030204" pitchFamily="49" charset="0"/>
                <a:cs typeface="Courier New" panose="02070309020205020404" pitchFamily="49" charset="0"/>
              </a:rPr>
              <a:t>except</a:t>
            </a:r>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EOFError</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000FF"/>
                </a:solidFill>
                <a:effectLst/>
                <a:latin typeface="Consolas" panose="020B0609020204030204" pitchFamily="49" charset="0"/>
                <a:cs typeface="Courier New" panose="02070309020205020404" pitchFamily="49" charset="0"/>
              </a:rPr>
              <a:t>break</a:t>
            </a:r>
            <a:endParaRPr lang="en-IN" sz="1200" b="0" dirty="0">
              <a:solidFill>
                <a:srgbClr val="000000"/>
              </a:solidFill>
              <a:effectLst/>
              <a:latin typeface="Consolas" panose="020B0609020204030204" pitchFamily="49" charset="0"/>
              <a:cs typeface="Courier New" panose="02070309020205020404" pitchFamily="49" charset="0"/>
            </a:endParaRP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000FF"/>
                </a:solidFill>
                <a:effectLst/>
                <a:latin typeface="Consolas" panose="020B0609020204030204" pitchFamily="49" charset="0"/>
                <a:cs typeface="Courier New" panose="02070309020205020404" pitchFamily="49" charset="0"/>
              </a:rPr>
              <a:t>if</a:t>
            </a:r>
            <a:r>
              <a:rPr lang="en-IN" sz="1200" b="0" dirty="0">
                <a:solidFill>
                  <a:srgbClr val="000000"/>
                </a:solidFill>
                <a:effectLst/>
                <a:latin typeface="Consolas" panose="020B0609020204030204" pitchFamily="49" charset="0"/>
                <a:cs typeface="Courier New" panose="02070309020205020404" pitchFamily="49" charset="0"/>
              </a:rPr>
              <a:t> flag == </a:t>
            </a:r>
            <a:r>
              <a:rPr lang="en-IN" sz="1200" b="0" dirty="0">
                <a:solidFill>
                  <a:srgbClr val="0000FF"/>
                </a:solidFill>
                <a:effectLst/>
                <a:latin typeface="Consolas" panose="020B0609020204030204" pitchFamily="49" charset="0"/>
                <a:cs typeface="Courier New" panose="02070309020205020404" pitchFamily="49" charset="0"/>
              </a:rPr>
              <a:t>False</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print(</a:t>
            </a:r>
            <a:r>
              <a:rPr lang="en-IN" sz="1200" b="0" dirty="0">
                <a:solidFill>
                  <a:srgbClr val="A31515"/>
                </a:solidFill>
                <a:effectLst/>
                <a:latin typeface="Consolas" panose="020B0609020204030204" pitchFamily="49" charset="0"/>
                <a:cs typeface="Courier New" panose="02070309020205020404" pitchFamily="49" charset="0"/>
              </a:rPr>
              <a:t>"No record Found"</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f.close</a:t>
            </a:r>
            <a:r>
              <a:rPr lang="en-IN" sz="1200" b="0" dirty="0">
                <a:solidFill>
                  <a:srgbClr val="000000"/>
                </a:solidFill>
                <a:effectLst/>
                <a:latin typeface="Consolas" panose="020B0609020204030204" pitchFamily="49" charset="0"/>
                <a:cs typeface="Courier New" panose="02070309020205020404" pitchFamily="49" charset="0"/>
              </a:rPr>
              <a:t>()</a:t>
            </a:r>
          </a:p>
          <a:p>
            <a:br>
              <a:rPr lang="en-IN" sz="1200" b="0" dirty="0">
                <a:solidFill>
                  <a:srgbClr val="000000"/>
                </a:solidFill>
                <a:effectLst/>
                <a:latin typeface="Consolas" panose="020B0609020204030204" pitchFamily="49" charset="0"/>
                <a:cs typeface="Courier New" panose="02070309020205020404" pitchFamily="49" charset="0"/>
              </a:rPr>
            </a:br>
            <a:r>
              <a:rPr lang="en-IN" sz="1200" b="0" dirty="0" err="1">
                <a:solidFill>
                  <a:srgbClr val="000000"/>
                </a:solidFill>
                <a:effectLst/>
                <a:latin typeface="Consolas" panose="020B0609020204030204" pitchFamily="49" charset="0"/>
                <a:cs typeface="Courier New" panose="02070309020205020404" pitchFamily="49" charset="0"/>
              </a:rPr>
              <a:t>insertRec</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r=int(input(</a:t>
            </a:r>
            <a:r>
              <a:rPr lang="en-IN" sz="1200" b="0" dirty="0">
                <a:solidFill>
                  <a:srgbClr val="A31515"/>
                </a:solidFill>
                <a:effectLst/>
                <a:latin typeface="Consolas" panose="020B0609020204030204" pitchFamily="49" charset="0"/>
                <a:cs typeface="Courier New" panose="02070309020205020404" pitchFamily="49" charset="0"/>
              </a:rPr>
              <a:t>"Enter roll number to be searched"</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err="1">
                <a:solidFill>
                  <a:srgbClr val="000000"/>
                </a:solidFill>
                <a:effectLst/>
                <a:latin typeface="Consolas" panose="020B0609020204030204" pitchFamily="49" charset="0"/>
                <a:cs typeface="Courier New" panose="02070309020205020404" pitchFamily="49" charset="0"/>
              </a:rPr>
              <a:t>searchRollNo</a:t>
            </a:r>
            <a:r>
              <a:rPr lang="en-IN" sz="1200" b="0" dirty="0">
                <a:solidFill>
                  <a:srgbClr val="000000"/>
                </a:solidFill>
                <a:effectLst/>
                <a:latin typeface="Consolas" panose="020B0609020204030204" pitchFamily="49" charset="0"/>
                <a:cs typeface="Courier New" panose="02070309020205020404" pitchFamily="49" charset="0"/>
              </a:rPr>
              <a:t>(r)</a:t>
            </a:r>
          </a:p>
          <a:p>
            <a:endParaRPr lang="en-IN" sz="1200" b="0" dirty="0">
              <a:solidFill>
                <a:srgbClr val="000000"/>
              </a:solidFill>
              <a:effectLst/>
              <a:latin typeface="Consolas" panose="020B06090202040302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3B504D02-B8B7-F410-D12B-DC482955304A}"/>
              </a:ext>
            </a:extLst>
          </p:cNvPr>
          <p:cNvSpPr txBox="1"/>
          <p:nvPr/>
        </p:nvSpPr>
        <p:spPr>
          <a:xfrm>
            <a:off x="383540" y="1665602"/>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Input</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CAFB918B-87FB-4C23-75D1-B571166F99EF}"/>
              </a:ext>
            </a:extLst>
          </p:cNvPr>
          <p:cNvSpPr/>
          <p:nvPr/>
        </p:nvSpPr>
        <p:spPr>
          <a:xfrm>
            <a:off x="383540" y="8312372"/>
            <a:ext cx="6106160" cy="731044"/>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301F5AE3-AB9D-A2C5-32ED-5C6B1A7B1E8A}"/>
              </a:ext>
            </a:extLst>
          </p:cNvPr>
          <p:cNvSpPr txBox="1"/>
          <p:nvPr/>
        </p:nvSpPr>
        <p:spPr>
          <a:xfrm>
            <a:off x="427353" y="8342254"/>
            <a:ext cx="2948308" cy="646331"/>
          </a:xfrm>
          <a:prstGeom prst="rect">
            <a:avLst/>
          </a:prstGeom>
          <a:noFill/>
        </p:spPr>
        <p:txBody>
          <a:bodyPr wrap="square" rtlCol="0">
            <a:spAutoFit/>
          </a:bodyPr>
          <a:lstStyle/>
          <a:p>
            <a:r>
              <a:rPr lang="en-US" sz="1200" dirty="0" err="1">
                <a:solidFill>
                  <a:srgbClr val="000000"/>
                </a:solidFill>
                <a:latin typeface="Consolas" panose="020B0609020204030204" pitchFamily="49" charset="0"/>
                <a:cs typeface="Courier New" panose="02070309020205020404" pitchFamily="49" charset="0"/>
              </a:rPr>
              <a:t>rollno</a:t>
            </a:r>
            <a:r>
              <a:rPr lang="en-US" sz="1200" dirty="0">
                <a:solidFill>
                  <a:srgbClr val="000000"/>
                </a:solidFill>
                <a:latin typeface="Consolas" panose="020B0609020204030204" pitchFamily="49" charset="0"/>
                <a:cs typeface="Courier New" panose="02070309020205020404" pitchFamily="49" charset="0"/>
              </a:rPr>
              <a:t>= 2</a:t>
            </a:r>
          </a:p>
          <a:p>
            <a:r>
              <a:rPr lang="en-US" sz="1200" dirty="0">
                <a:solidFill>
                  <a:srgbClr val="000000"/>
                </a:solidFill>
                <a:latin typeface="Consolas" panose="020B0609020204030204" pitchFamily="49" charset="0"/>
                <a:cs typeface="Courier New" panose="02070309020205020404" pitchFamily="49" charset="0"/>
              </a:rPr>
              <a:t>name KUNSH</a:t>
            </a:r>
          </a:p>
          <a:p>
            <a:r>
              <a:rPr lang="en-US" sz="1200" dirty="0">
                <a:solidFill>
                  <a:srgbClr val="000000"/>
                </a:solidFill>
                <a:latin typeface="Consolas" panose="020B0609020204030204" pitchFamily="49" charset="0"/>
                <a:cs typeface="Courier New" panose="02070309020205020404" pitchFamily="49" charset="0"/>
              </a:rPr>
              <a:t>marks 20</a:t>
            </a:r>
          </a:p>
        </p:txBody>
      </p:sp>
      <p:sp>
        <p:nvSpPr>
          <p:cNvPr id="14" name="TextBox 13">
            <a:extLst>
              <a:ext uri="{FF2B5EF4-FFF2-40B4-BE49-F238E27FC236}">
                <a16:creationId xmlns:a16="http://schemas.microsoft.com/office/drawing/2014/main" id="{927D21C5-BCBC-DB98-4931-9707C41AE565}"/>
              </a:ext>
            </a:extLst>
          </p:cNvPr>
          <p:cNvSpPr txBox="1"/>
          <p:nvPr/>
        </p:nvSpPr>
        <p:spPr>
          <a:xfrm>
            <a:off x="360680" y="8018046"/>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grpSp>
        <p:nvGrpSpPr>
          <p:cNvPr id="20" name="Group 19">
            <a:extLst>
              <a:ext uri="{FF2B5EF4-FFF2-40B4-BE49-F238E27FC236}">
                <a16:creationId xmlns:a16="http://schemas.microsoft.com/office/drawing/2014/main" id="{B017FA7D-EDD2-45FD-C0A3-C7715C3AE1CC}"/>
              </a:ext>
            </a:extLst>
          </p:cNvPr>
          <p:cNvGrpSpPr/>
          <p:nvPr/>
        </p:nvGrpSpPr>
        <p:grpSpPr>
          <a:xfrm>
            <a:off x="4073525" y="3512944"/>
            <a:ext cx="2263775" cy="1172086"/>
            <a:chOff x="4048125" y="3589144"/>
            <a:chExt cx="2263775" cy="1172086"/>
          </a:xfrm>
        </p:grpSpPr>
        <p:sp>
          <p:nvSpPr>
            <p:cNvPr id="11" name="Rectangle 10">
              <a:extLst>
                <a:ext uri="{FF2B5EF4-FFF2-40B4-BE49-F238E27FC236}">
                  <a16:creationId xmlns:a16="http://schemas.microsoft.com/office/drawing/2014/main" id="{AE63C4E4-01C2-00FE-8981-A3647065FEE0}"/>
                </a:ext>
              </a:extLst>
            </p:cNvPr>
            <p:cNvSpPr/>
            <p:nvPr/>
          </p:nvSpPr>
          <p:spPr>
            <a:xfrm>
              <a:off x="4048125" y="3589273"/>
              <a:ext cx="2263775" cy="11719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241167C8-79E6-87C2-6E10-128C3FAF7F7C}"/>
                </a:ext>
              </a:extLst>
            </p:cNvPr>
            <p:cNvSpPr/>
            <p:nvPr/>
          </p:nvSpPr>
          <p:spPr>
            <a:xfrm>
              <a:off x="4162828" y="3852913"/>
              <a:ext cx="2016122" cy="759727"/>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600" dirty="0">
                <a:solidFill>
                  <a:srgbClr val="000000"/>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6757B93C-A4C9-EF6E-A74D-E4F4FA525583}"/>
                </a:ext>
              </a:extLst>
            </p:cNvPr>
            <p:cNvSpPr txBox="1"/>
            <p:nvPr/>
          </p:nvSpPr>
          <p:spPr>
            <a:xfrm>
              <a:off x="4061004" y="3589144"/>
              <a:ext cx="2195972" cy="285880"/>
            </a:xfrm>
            <a:prstGeom prst="rect">
              <a:avLst/>
            </a:prstGeom>
            <a:noFill/>
          </p:spPr>
          <p:txBody>
            <a:bodyPr wrap="square">
              <a:spAutoFit/>
            </a:bodyPr>
            <a:lstStyle/>
            <a:p>
              <a:pPr algn="l"/>
              <a:r>
                <a:rPr lang="en-IN" sz="1200" b="1" i="0" dirty="0">
                  <a:solidFill>
                    <a:schemeClr val="accent5">
                      <a:lumMod val="75000"/>
                    </a:schemeClr>
                  </a:solidFill>
                  <a:effectLst/>
                  <a:latin typeface="Arial" panose="020B0604020202020204" pitchFamily="34" charset="0"/>
                  <a:cs typeface="Arial" panose="020B0604020202020204" pitchFamily="34" charset="0"/>
                </a:rPr>
                <a:t>Input:</a:t>
              </a:r>
            </a:p>
          </p:txBody>
        </p:sp>
        <p:sp>
          <p:nvSpPr>
            <p:cNvPr id="19" name="TextBox 18">
              <a:extLst>
                <a:ext uri="{FF2B5EF4-FFF2-40B4-BE49-F238E27FC236}">
                  <a16:creationId xmlns:a16="http://schemas.microsoft.com/office/drawing/2014/main" id="{F20A0AA7-F437-DFF8-B11E-343C4109BBAF}"/>
                </a:ext>
              </a:extLst>
            </p:cNvPr>
            <p:cNvSpPr txBox="1"/>
            <p:nvPr/>
          </p:nvSpPr>
          <p:spPr>
            <a:xfrm>
              <a:off x="4168222" y="3907135"/>
              <a:ext cx="2000804" cy="667054"/>
            </a:xfrm>
            <a:prstGeom prst="rect">
              <a:avLst/>
            </a:prstGeom>
            <a:noFill/>
          </p:spPr>
          <p:txBody>
            <a:bodyPr wrap="square">
              <a:spAutoFit/>
            </a:bodyPr>
            <a:lstStyle/>
            <a:p>
              <a:r>
                <a:rPr lang="en-IN" sz="1200" dirty="0">
                  <a:solidFill>
                    <a:srgbClr val="000000"/>
                  </a:solidFill>
                  <a:latin typeface="Consolas" panose="020B0609020204030204" pitchFamily="49" charset="0"/>
                  <a:cs typeface="Courier New" panose="02070309020205020404" pitchFamily="49" charset="0"/>
                </a:rPr>
                <a:t>Enter Roll Number:</a:t>
              </a:r>
              <a:r>
                <a:rPr lang="en-US" sz="1200" dirty="0">
                  <a:solidFill>
                    <a:srgbClr val="000000"/>
                  </a:solidFill>
                  <a:latin typeface="Consolas" panose="020B0609020204030204" pitchFamily="49" charset="0"/>
                  <a:cs typeface="Courier New" panose="02070309020205020404" pitchFamily="49" charset="0"/>
                </a:rPr>
                <a:t>2</a:t>
              </a:r>
            </a:p>
            <a:p>
              <a:r>
                <a:rPr lang="en-IN" sz="1200" dirty="0">
                  <a:solidFill>
                    <a:srgbClr val="000000"/>
                  </a:solidFill>
                  <a:latin typeface="Consolas" panose="020B0609020204030204" pitchFamily="49" charset="0"/>
                  <a:cs typeface="Courier New" panose="02070309020205020404" pitchFamily="49" charset="0"/>
                </a:rPr>
                <a:t>Enter Name:</a:t>
              </a:r>
              <a:r>
                <a:rPr lang="en-US" sz="1200" dirty="0">
                  <a:solidFill>
                    <a:srgbClr val="000000"/>
                  </a:solidFill>
                  <a:latin typeface="Consolas" panose="020B0609020204030204" pitchFamily="49" charset="0"/>
                  <a:cs typeface="Courier New" panose="02070309020205020404" pitchFamily="49" charset="0"/>
                </a:rPr>
                <a:t>KUNSH</a:t>
              </a:r>
            </a:p>
            <a:p>
              <a:r>
                <a:rPr lang="en-IN" sz="1200" dirty="0">
                  <a:solidFill>
                    <a:srgbClr val="000000"/>
                  </a:solidFill>
                  <a:latin typeface="Consolas" panose="020B0609020204030204" pitchFamily="49" charset="0"/>
                  <a:cs typeface="Courier New" panose="02070309020205020404" pitchFamily="49" charset="0"/>
                </a:rPr>
                <a:t>Enter Marks:</a:t>
              </a:r>
              <a:r>
                <a:rPr lang="en-US" sz="1200" dirty="0">
                  <a:solidFill>
                    <a:srgbClr val="000000"/>
                  </a:solidFill>
                  <a:latin typeface="Consolas" panose="020B0609020204030204" pitchFamily="49" charset="0"/>
                  <a:cs typeface="Courier New" panose="02070309020205020404" pitchFamily="49" charset="0"/>
                </a:rPr>
                <a:t>20</a:t>
              </a:r>
            </a:p>
          </p:txBody>
        </p:sp>
      </p:grpSp>
    </p:spTree>
    <p:extLst>
      <p:ext uri="{BB962C8B-B14F-4D97-AF65-F5344CB8AC3E}">
        <p14:creationId xmlns:p14="http://schemas.microsoft.com/office/powerpoint/2010/main" val="2979730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p:txBody>
          <a:bodyPr/>
          <a:lstStyle/>
          <a:p>
            <a:r>
              <a:rPr lang="en-IN" dirty="0">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8</a:t>
            </a:fld>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341501-75E6-54D7-994A-ABE50794C56F}"/>
              </a:ext>
            </a:extLst>
          </p:cNvPr>
          <p:cNvSpPr txBox="1"/>
          <p:nvPr/>
        </p:nvSpPr>
        <p:spPr>
          <a:xfrm>
            <a:off x="383540" y="855468"/>
            <a:ext cx="5555673" cy="523220"/>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Write a program to perform read and write operation onto a csv file having fields as roll number, name, stream and percentage.</a:t>
            </a:r>
            <a:endParaRPr lang="en-IN" sz="14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815691" y="464566"/>
            <a:ext cx="1425390"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6</a:t>
            </a:r>
          </a:p>
        </p:txBody>
      </p:sp>
      <p:sp>
        <p:nvSpPr>
          <p:cNvPr id="5" name="Rectangle 4">
            <a:extLst>
              <a:ext uri="{FF2B5EF4-FFF2-40B4-BE49-F238E27FC236}">
                <a16:creationId xmlns:a16="http://schemas.microsoft.com/office/drawing/2014/main" id="{62BA2FB7-6EC7-236B-DCD4-ACDA07A15819}"/>
              </a:ext>
            </a:extLst>
          </p:cNvPr>
          <p:cNvSpPr/>
          <p:nvPr/>
        </p:nvSpPr>
        <p:spPr>
          <a:xfrm>
            <a:off x="383540" y="2013267"/>
            <a:ext cx="6068060" cy="3454083"/>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6565BAE-D5F4-D3C0-C2CD-6EF37CE03674}"/>
              </a:ext>
            </a:extLst>
          </p:cNvPr>
          <p:cNvSpPr txBox="1"/>
          <p:nvPr/>
        </p:nvSpPr>
        <p:spPr>
          <a:xfrm>
            <a:off x="503552" y="2106015"/>
            <a:ext cx="5912488" cy="3231654"/>
          </a:xfrm>
          <a:prstGeom prst="rect">
            <a:avLst/>
          </a:prstGeom>
          <a:noFill/>
        </p:spPr>
        <p:txBody>
          <a:bodyPr wrap="square" rtlCol="0">
            <a:spAutoFit/>
          </a:bodyPr>
          <a:lstStyle/>
          <a:p>
            <a:r>
              <a:rPr lang="en-IN" sz="1200" b="0" dirty="0">
                <a:solidFill>
                  <a:srgbClr val="0000FF"/>
                </a:solidFill>
                <a:effectLst/>
                <a:latin typeface="Consolas" panose="020B0609020204030204" pitchFamily="49" charset="0"/>
                <a:cs typeface="Courier New" panose="02070309020205020404" pitchFamily="49" charset="0"/>
              </a:rPr>
              <a:t>import</a:t>
            </a:r>
            <a:r>
              <a:rPr lang="en-IN" sz="1200" b="0" dirty="0">
                <a:solidFill>
                  <a:srgbClr val="000000"/>
                </a:solidFill>
                <a:effectLst/>
                <a:latin typeface="Consolas" panose="020B0609020204030204" pitchFamily="49" charset="0"/>
                <a:cs typeface="Courier New" panose="02070309020205020404" pitchFamily="49" charset="0"/>
              </a:rPr>
              <a:t> csv</a:t>
            </a:r>
          </a:p>
          <a:p>
            <a:r>
              <a:rPr lang="en-IN" sz="1200" b="0" dirty="0">
                <a:solidFill>
                  <a:srgbClr val="0000FF"/>
                </a:solidFill>
                <a:effectLst/>
                <a:latin typeface="Consolas" panose="020B0609020204030204" pitchFamily="49" charset="0"/>
                <a:cs typeface="Courier New" panose="02070309020205020404" pitchFamily="49" charset="0"/>
              </a:rPr>
              <a:t>with</a:t>
            </a:r>
            <a:r>
              <a:rPr lang="en-IN" sz="1200" b="0" dirty="0">
                <a:solidFill>
                  <a:srgbClr val="000000"/>
                </a:solidFill>
                <a:effectLst/>
                <a:latin typeface="Consolas" panose="020B0609020204030204" pitchFamily="49" charset="0"/>
                <a:cs typeface="Courier New" panose="02070309020205020404" pitchFamily="49" charset="0"/>
              </a:rPr>
              <a:t> open(</a:t>
            </a:r>
            <a:r>
              <a:rPr lang="en-IN" sz="1200" b="0" dirty="0">
                <a:solidFill>
                  <a:srgbClr val="A31515"/>
                </a:solidFill>
                <a:effectLst/>
                <a:latin typeface="Consolas" panose="020B0609020204030204" pitchFamily="49" charset="0"/>
                <a:cs typeface="Courier New" panose="02070309020205020404" pitchFamily="49" charset="0"/>
              </a:rPr>
              <a:t>'</a:t>
            </a:r>
            <a:r>
              <a:rPr lang="en-IN" sz="1200" b="0" dirty="0" err="1">
                <a:solidFill>
                  <a:srgbClr val="A31515"/>
                </a:solidFill>
                <a:effectLst/>
                <a:latin typeface="Consolas" panose="020B0609020204030204" pitchFamily="49" charset="0"/>
                <a:cs typeface="Courier New" panose="02070309020205020404" pitchFamily="49" charset="0"/>
              </a:rPr>
              <a:t>Student_Details.csv'</a:t>
            </a:r>
            <a:r>
              <a:rPr lang="en-IN" sz="1200" b="0" dirty="0" err="1">
                <a:solidFill>
                  <a:srgbClr val="000000"/>
                </a:solidFill>
                <a:effectLst/>
                <a:latin typeface="Consolas" panose="020B0609020204030204" pitchFamily="49" charset="0"/>
                <a:cs typeface="Courier New" panose="02070309020205020404" pitchFamily="49" charset="0"/>
              </a:rPr>
              <a:t>,</a:t>
            </a:r>
            <a:r>
              <a:rPr lang="en-IN" sz="1200" b="0" dirty="0" err="1">
                <a:solidFill>
                  <a:srgbClr val="A31515"/>
                </a:solidFill>
                <a:effectLst/>
                <a:latin typeface="Consolas" panose="020B0609020204030204" pitchFamily="49" charset="0"/>
                <a:cs typeface="Courier New" panose="02070309020205020404" pitchFamily="49" charset="0"/>
              </a:rPr>
              <a:t>'w</a:t>
            </a:r>
            <a:r>
              <a:rPr lang="en-IN" sz="1200" b="0" dirty="0">
                <a:solidFill>
                  <a:srgbClr val="A31515"/>
                </a:solidFill>
                <a:effectLst/>
                <a:latin typeface="Consolas" panose="020B0609020204030204" pitchFamily="49" charset="0"/>
                <a:cs typeface="Courier New" panose="02070309020205020404" pitchFamily="49" charset="0"/>
              </a:rPr>
              <a:t>'</a:t>
            </a:r>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000FF"/>
                </a:solidFill>
                <a:effectLst/>
                <a:latin typeface="Consolas" panose="020B0609020204030204" pitchFamily="49" charset="0"/>
                <a:cs typeface="Courier New" panose="02070309020205020404" pitchFamily="49" charset="0"/>
              </a:rPr>
              <a:t>as</a:t>
            </a:r>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csvf</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writecsv</a:t>
            </a:r>
            <a:r>
              <a:rPr lang="en-IN" sz="1200" b="0" dirty="0">
                <a:solidFill>
                  <a:srgbClr val="000000"/>
                </a:solidFill>
                <a:effectLst/>
                <a:latin typeface="Consolas" panose="020B0609020204030204" pitchFamily="49" charset="0"/>
                <a:cs typeface="Courier New" panose="02070309020205020404" pitchFamily="49" charset="0"/>
              </a:rPr>
              <a:t>=</a:t>
            </a:r>
            <a:r>
              <a:rPr lang="en-IN" sz="1200" b="0" dirty="0" err="1">
                <a:solidFill>
                  <a:srgbClr val="000000"/>
                </a:solidFill>
                <a:effectLst/>
                <a:latin typeface="Consolas" panose="020B0609020204030204" pitchFamily="49" charset="0"/>
                <a:cs typeface="Courier New" panose="02070309020205020404" pitchFamily="49" charset="0"/>
              </a:rPr>
              <a:t>csv.writer</a:t>
            </a:r>
            <a:r>
              <a:rPr lang="en-IN" sz="1200" b="0" dirty="0">
                <a:solidFill>
                  <a:srgbClr val="000000"/>
                </a:solidFill>
                <a:effectLst/>
                <a:latin typeface="Consolas" panose="020B0609020204030204" pitchFamily="49" charset="0"/>
                <a:cs typeface="Courier New" panose="02070309020205020404" pitchFamily="49" charset="0"/>
              </a:rPr>
              <a:t>(</a:t>
            </a:r>
            <a:r>
              <a:rPr lang="en-IN" sz="1200" b="0" dirty="0" err="1">
                <a:solidFill>
                  <a:srgbClr val="000000"/>
                </a:solidFill>
                <a:effectLst/>
                <a:latin typeface="Consolas" panose="020B0609020204030204" pitchFamily="49" charset="0"/>
                <a:cs typeface="Courier New" panose="02070309020205020404" pitchFamily="49" charset="0"/>
              </a:rPr>
              <a:t>csvf,delimiter</a:t>
            </a:r>
            <a:r>
              <a:rPr lang="en-IN" sz="1200" b="0" dirty="0">
                <a:solidFill>
                  <a:srgbClr val="000000"/>
                </a:solidFill>
                <a:effectLst/>
                <a:latin typeface="Consolas" panose="020B0609020204030204" pitchFamily="49" charset="0"/>
                <a:cs typeface="Courier New" panose="02070309020205020404" pitchFamily="49" charset="0"/>
              </a:rPr>
              <a:t>=</a:t>
            </a:r>
            <a:r>
              <a:rPr lang="en-IN" sz="1200" b="0" dirty="0">
                <a:solidFill>
                  <a:srgbClr val="A31515"/>
                </a:solidFill>
                <a:effectLst/>
                <a:latin typeface="Consolas" panose="020B0609020204030204" pitchFamily="49" charset="0"/>
                <a:cs typeface="Courier New" panose="02070309020205020404" pitchFamily="49" charset="0"/>
              </a:rPr>
              <a:t>','</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choice=</a:t>
            </a:r>
            <a:r>
              <a:rPr lang="en-IN" sz="1200" b="0" dirty="0">
                <a:solidFill>
                  <a:srgbClr val="A31515"/>
                </a:solidFill>
                <a:effectLst/>
                <a:latin typeface="Consolas" panose="020B0609020204030204" pitchFamily="49" charset="0"/>
                <a:cs typeface="Courier New" panose="02070309020205020404" pitchFamily="49" charset="0"/>
              </a:rPr>
              <a:t>'y'</a:t>
            </a:r>
            <a:endParaRPr lang="en-IN" sz="1200" b="0" dirty="0">
              <a:solidFill>
                <a:srgbClr val="000000"/>
              </a:solidFill>
              <a:effectLst/>
              <a:latin typeface="Consolas" panose="020B0609020204030204" pitchFamily="49" charset="0"/>
              <a:cs typeface="Courier New" panose="02070309020205020404" pitchFamily="49" charset="0"/>
            </a:endParaRP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000FF"/>
                </a:solidFill>
                <a:effectLst/>
                <a:latin typeface="Consolas" panose="020B0609020204030204" pitchFamily="49" charset="0"/>
                <a:cs typeface="Courier New" panose="02070309020205020404" pitchFamily="49" charset="0"/>
              </a:rPr>
              <a:t>while</a:t>
            </a:r>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choice.lower</a:t>
            </a:r>
            <a:r>
              <a:rPr lang="en-IN" sz="1200" b="0" dirty="0">
                <a:solidFill>
                  <a:srgbClr val="000000"/>
                </a:solidFill>
                <a:effectLst/>
                <a:latin typeface="Consolas" panose="020B0609020204030204" pitchFamily="49" charset="0"/>
                <a:cs typeface="Courier New" panose="02070309020205020404" pitchFamily="49" charset="0"/>
              </a:rPr>
              <a:t>()==</a:t>
            </a:r>
            <a:r>
              <a:rPr lang="en-IN" sz="1200" b="0" dirty="0">
                <a:solidFill>
                  <a:srgbClr val="A31515"/>
                </a:solidFill>
                <a:effectLst/>
                <a:latin typeface="Consolas" panose="020B0609020204030204" pitchFamily="49" charset="0"/>
                <a:cs typeface="Courier New" panose="02070309020205020404" pitchFamily="49" charset="0"/>
              </a:rPr>
              <a:t>'y'</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rl</a:t>
            </a:r>
            <a:r>
              <a:rPr lang="en-IN" sz="1200" b="0" dirty="0">
                <a:solidFill>
                  <a:srgbClr val="000000"/>
                </a:solidFill>
                <a:effectLst/>
                <a:latin typeface="Consolas" panose="020B0609020204030204" pitchFamily="49" charset="0"/>
                <a:cs typeface="Courier New" panose="02070309020205020404" pitchFamily="49" charset="0"/>
              </a:rPr>
              <a:t>=int(input(</a:t>
            </a:r>
            <a:r>
              <a:rPr lang="en-IN" sz="1200" b="0" dirty="0">
                <a:solidFill>
                  <a:srgbClr val="A31515"/>
                </a:solidFill>
                <a:effectLst/>
                <a:latin typeface="Consolas" panose="020B0609020204030204" pitchFamily="49" charset="0"/>
                <a:cs typeface="Courier New" panose="02070309020205020404" pitchFamily="49" charset="0"/>
              </a:rPr>
              <a:t>"Enter Roll No.: "</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n=input(</a:t>
            </a:r>
            <a:r>
              <a:rPr lang="en-IN" sz="1200" b="0" dirty="0">
                <a:solidFill>
                  <a:srgbClr val="A31515"/>
                </a:solidFill>
                <a:effectLst/>
                <a:latin typeface="Consolas" panose="020B0609020204030204" pitchFamily="49" charset="0"/>
                <a:cs typeface="Courier New" panose="02070309020205020404" pitchFamily="49" charset="0"/>
              </a:rPr>
              <a:t>"Enter Name: "</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p=float(input(</a:t>
            </a:r>
            <a:r>
              <a:rPr lang="en-IN" sz="1200" b="0" dirty="0">
                <a:solidFill>
                  <a:srgbClr val="A31515"/>
                </a:solidFill>
                <a:effectLst/>
                <a:latin typeface="Consolas" panose="020B0609020204030204" pitchFamily="49" charset="0"/>
                <a:cs typeface="Courier New" panose="02070309020205020404" pitchFamily="49" charset="0"/>
              </a:rPr>
              <a:t>"Enter Percentage: "</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r=input(</a:t>
            </a:r>
            <a:r>
              <a:rPr lang="en-IN" sz="1200" b="0" dirty="0">
                <a:solidFill>
                  <a:srgbClr val="A31515"/>
                </a:solidFill>
                <a:effectLst/>
                <a:latin typeface="Consolas" panose="020B0609020204030204" pitchFamily="49" charset="0"/>
                <a:cs typeface="Courier New" panose="02070309020205020404" pitchFamily="49" charset="0"/>
              </a:rPr>
              <a:t>"Enter Remarks: "</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writecsv.writerow</a:t>
            </a:r>
            <a:r>
              <a:rPr lang="en-IN" sz="1200" b="0" dirty="0">
                <a:solidFill>
                  <a:srgbClr val="000000"/>
                </a:solidFill>
                <a:effectLst/>
                <a:latin typeface="Consolas" panose="020B0609020204030204" pitchFamily="49" charset="0"/>
                <a:cs typeface="Courier New" panose="02070309020205020404" pitchFamily="49" charset="0"/>
              </a:rPr>
              <a:t>([</a:t>
            </a:r>
            <a:r>
              <a:rPr lang="en-IN" sz="1200" b="0" dirty="0" err="1">
                <a:solidFill>
                  <a:srgbClr val="000000"/>
                </a:solidFill>
                <a:effectLst/>
                <a:latin typeface="Consolas" panose="020B0609020204030204" pitchFamily="49" charset="0"/>
                <a:cs typeface="Courier New" panose="02070309020205020404" pitchFamily="49" charset="0"/>
              </a:rPr>
              <a:t>rl,n,p,r</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print(</a:t>
            </a:r>
            <a:r>
              <a:rPr lang="en-IN" sz="1200" b="0" dirty="0">
                <a:solidFill>
                  <a:srgbClr val="A31515"/>
                </a:solidFill>
                <a:effectLst/>
                <a:latin typeface="Consolas" panose="020B0609020204030204" pitchFamily="49" charset="0"/>
                <a:cs typeface="Courier New" panose="02070309020205020404" pitchFamily="49" charset="0"/>
              </a:rPr>
              <a:t>" Data saved in Student Details file.."</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choice=input(</a:t>
            </a:r>
            <a:r>
              <a:rPr lang="en-IN" sz="1200" b="0" dirty="0">
                <a:solidFill>
                  <a:srgbClr val="A31515"/>
                </a:solidFill>
                <a:effectLst/>
                <a:latin typeface="Consolas" panose="020B0609020204030204" pitchFamily="49" charset="0"/>
                <a:cs typeface="Courier New" panose="02070309020205020404" pitchFamily="49" charset="0"/>
              </a:rPr>
              <a:t>"Want add more record(y/n)....."</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a:t>
            </a:r>
          </a:p>
          <a:p>
            <a:r>
              <a:rPr lang="en-IN" sz="1200" b="0" dirty="0">
                <a:solidFill>
                  <a:srgbClr val="0000FF"/>
                </a:solidFill>
                <a:effectLst/>
                <a:latin typeface="Consolas" panose="020B0609020204030204" pitchFamily="49" charset="0"/>
                <a:cs typeface="Courier New" panose="02070309020205020404" pitchFamily="49" charset="0"/>
              </a:rPr>
              <a:t>with</a:t>
            </a:r>
            <a:r>
              <a:rPr lang="en-IN" sz="1200" b="0" dirty="0">
                <a:solidFill>
                  <a:srgbClr val="000000"/>
                </a:solidFill>
                <a:effectLst/>
                <a:latin typeface="Consolas" panose="020B0609020204030204" pitchFamily="49" charset="0"/>
                <a:cs typeface="Courier New" panose="02070309020205020404" pitchFamily="49" charset="0"/>
              </a:rPr>
              <a:t> open(</a:t>
            </a:r>
            <a:r>
              <a:rPr lang="en-IN" sz="1200" b="0" dirty="0">
                <a:solidFill>
                  <a:srgbClr val="A31515"/>
                </a:solidFill>
                <a:effectLst/>
                <a:latin typeface="Consolas" panose="020B0609020204030204" pitchFamily="49" charset="0"/>
                <a:cs typeface="Courier New" panose="02070309020205020404" pitchFamily="49" charset="0"/>
              </a:rPr>
              <a:t>'</a:t>
            </a:r>
            <a:r>
              <a:rPr lang="en-IN" sz="1200" b="0" dirty="0" err="1">
                <a:solidFill>
                  <a:srgbClr val="A31515"/>
                </a:solidFill>
                <a:effectLst/>
                <a:latin typeface="Consolas" panose="020B0609020204030204" pitchFamily="49" charset="0"/>
                <a:cs typeface="Courier New" panose="02070309020205020404" pitchFamily="49" charset="0"/>
              </a:rPr>
              <a:t>Student_Details.csv'</a:t>
            </a:r>
            <a:r>
              <a:rPr lang="en-IN" sz="1200" b="0" dirty="0" err="1">
                <a:solidFill>
                  <a:srgbClr val="000000"/>
                </a:solidFill>
                <a:effectLst/>
                <a:latin typeface="Consolas" panose="020B0609020204030204" pitchFamily="49" charset="0"/>
                <a:cs typeface="Courier New" panose="02070309020205020404" pitchFamily="49" charset="0"/>
              </a:rPr>
              <a:t>,</a:t>
            </a:r>
            <a:r>
              <a:rPr lang="en-IN" sz="1200" b="0" dirty="0" err="1">
                <a:solidFill>
                  <a:srgbClr val="A31515"/>
                </a:solidFill>
                <a:effectLst/>
                <a:latin typeface="Consolas" panose="020B0609020204030204" pitchFamily="49" charset="0"/>
                <a:cs typeface="Courier New" panose="02070309020205020404" pitchFamily="49" charset="0"/>
              </a:rPr>
              <a:t>'r'</a:t>
            </a:r>
            <a:r>
              <a:rPr lang="en-IN" sz="1200" b="0" dirty="0" err="1">
                <a:solidFill>
                  <a:srgbClr val="000000"/>
                </a:solidFill>
                <a:effectLst/>
                <a:latin typeface="Consolas" panose="020B0609020204030204" pitchFamily="49" charset="0"/>
                <a:cs typeface="Courier New" panose="02070309020205020404" pitchFamily="49" charset="0"/>
              </a:rPr>
              <a:t>,newline</a:t>
            </a:r>
            <a:r>
              <a:rPr lang="en-IN" sz="1200" b="0" dirty="0">
                <a:solidFill>
                  <a:srgbClr val="000000"/>
                </a:solidFill>
                <a:effectLst/>
                <a:latin typeface="Consolas" panose="020B0609020204030204" pitchFamily="49" charset="0"/>
                <a:cs typeface="Courier New" panose="02070309020205020404" pitchFamily="49" charset="0"/>
              </a:rPr>
              <a:t>=</a:t>
            </a:r>
            <a:r>
              <a:rPr lang="en-IN" sz="1200" b="0" dirty="0">
                <a:solidFill>
                  <a:srgbClr val="A31515"/>
                </a:solidFill>
                <a:effectLst/>
                <a:latin typeface="Consolas" panose="020B0609020204030204" pitchFamily="49" charset="0"/>
                <a:cs typeface="Courier New" panose="02070309020205020404" pitchFamily="49" charset="0"/>
              </a:rPr>
              <a:t>''</a:t>
            </a:r>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000FF"/>
                </a:solidFill>
                <a:effectLst/>
                <a:latin typeface="Consolas" panose="020B0609020204030204" pitchFamily="49" charset="0"/>
                <a:cs typeface="Courier New" panose="02070309020205020404" pitchFamily="49" charset="0"/>
              </a:rPr>
              <a:t>as</a:t>
            </a:r>
            <a:r>
              <a:rPr lang="en-IN" sz="1200" dirty="0">
                <a:solidFill>
                  <a:srgbClr val="000000"/>
                </a:solidFill>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fileobject</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readcsv</a:t>
            </a:r>
            <a:r>
              <a:rPr lang="en-IN" sz="1200" b="0" dirty="0">
                <a:solidFill>
                  <a:srgbClr val="000000"/>
                </a:solidFill>
                <a:effectLst/>
                <a:latin typeface="Consolas" panose="020B0609020204030204" pitchFamily="49" charset="0"/>
                <a:cs typeface="Courier New" panose="02070309020205020404" pitchFamily="49" charset="0"/>
              </a:rPr>
              <a:t>=</a:t>
            </a:r>
            <a:r>
              <a:rPr lang="en-IN" sz="1200" b="0" dirty="0" err="1">
                <a:solidFill>
                  <a:srgbClr val="000000"/>
                </a:solidFill>
                <a:effectLst/>
                <a:latin typeface="Consolas" panose="020B0609020204030204" pitchFamily="49" charset="0"/>
                <a:cs typeface="Courier New" panose="02070309020205020404" pitchFamily="49" charset="0"/>
              </a:rPr>
              <a:t>csv.reader</a:t>
            </a:r>
            <a:r>
              <a:rPr lang="en-IN" sz="1200" b="0" dirty="0">
                <a:solidFill>
                  <a:srgbClr val="000000"/>
                </a:solidFill>
                <a:effectLst/>
                <a:latin typeface="Consolas" panose="020B0609020204030204" pitchFamily="49" charset="0"/>
                <a:cs typeface="Courier New" panose="02070309020205020404" pitchFamily="49" charset="0"/>
              </a:rPr>
              <a:t>(</a:t>
            </a:r>
            <a:r>
              <a:rPr lang="en-IN" sz="1200" b="0" dirty="0" err="1">
                <a:solidFill>
                  <a:srgbClr val="000000"/>
                </a:solidFill>
                <a:effectLst/>
                <a:latin typeface="Consolas" panose="020B0609020204030204" pitchFamily="49" charset="0"/>
                <a:cs typeface="Courier New" panose="02070309020205020404" pitchFamily="49" charset="0"/>
              </a:rPr>
              <a:t>fileobject</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a:solidFill>
                  <a:srgbClr val="0000FF"/>
                </a:solidFill>
                <a:effectLst/>
                <a:latin typeface="Consolas" panose="020B0609020204030204" pitchFamily="49" charset="0"/>
                <a:cs typeface="Courier New" panose="02070309020205020404" pitchFamily="49" charset="0"/>
              </a:rPr>
              <a:t>for</a:t>
            </a:r>
            <a:r>
              <a:rPr lang="en-IN" sz="1200" b="0" dirty="0">
                <a:solidFill>
                  <a:srgbClr val="000000"/>
                </a:solidFill>
                <a:effectLst/>
                <a:latin typeface="Consolas" panose="020B0609020204030204" pitchFamily="49" charset="0"/>
                <a:cs typeface="Courier New" panose="02070309020205020404" pitchFamily="49" charset="0"/>
              </a:rPr>
              <a:t> i </a:t>
            </a:r>
            <a:r>
              <a:rPr lang="en-IN" sz="1200" b="0" dirty="0">
                <a:solidFill>
                  <a:srgbClr val="0000FF"/>
                </a:solidFill>
                <a:effectLst/>
                <a:latin typeface="Consolas" panose="020B0609020204030204" pitchFamily="49" charset="0"/>
                <a:cs typeface="Courier New" panose="02070309020205020404" pitchFamily="49" charset="0"/>
              </a:rPr>
              <a:t>in</a:t>
            </a:r>
            <a:r>
              <a:rPr lang="en-IN" sz="1200" b="0" dirty="0">
                <a:solidFill>
                  <a:srgbClr val="000000"/>
                </a:solidFill>
                <a:effectLst/>
                <a:latin typeface="Consolas" panose="020B0609020204030204" pitchFamily="49" charset="0"/>
                <a:cs typeface="Courier New" panose="02070309020205020404" pitchFamily="49" charset="0"/>
              </a:rPr>
              <a:t> </a:t>
            </a:r>
            <a:r>
              <a:rPr lang="en-IN" sz="1200" b="0" dirty="0" err="1">
                <a:solidFill>
                  <a:srgbClr val="000000"/>
                </a:solidFill>
                <a:effectLst/>
                <a:latin typeface="Consolas" panose="020B0609020204030204" pitchFamily="49" charset="0"/>
                <a:cs typeface="Courier New" panose="02070309020205020404" pitchFamily="49" charset="0"/>
              </a:rPr>
              <a:t>readcsv</a:t>
            </a:r>
            <a:r>
              <a:rPr lang="en-IN" sz="1200" b="0" dirty="0">
                <a:solidFill>
                  <a:srgbClr val="000000"/>
                </a:solidFill>
                <a:effectLst/>
                <a:latin typeface="Consolas" panose="020B0609020204030204" pitchFamily="49" charset="0"/>
                <a:cs typeface="Courier New" panose="02070309020205020404" pitchFamily="49" charset="0"/>
              </a:rPr>
              <a:t>:</a:t>
            </a:r>
          </a:p>
          <a:p>
            <a:r>
              <a:rPr lang="en-IN" sz="1200" b="0" dirty="0">
                <a:solidFill>
                  <a:srgbClr val="000000"/>
                </a:solidFill>
                <a:effectLst/>
                <a:latin typeface="Consolas" panose="020B0609020204030204" pitchFamily="49" charset="0"/>
                <a:cs typeface="Courier New" panose="02070309020205020404" pitchFamily="49" charset="0"/>
              </a:rPr>
              <a:t>          print(i)</a:t>
            </a:r>
          </a:p>
        </p:txBody>
      </p:sp>
      <p:sp>
        <p:nvSpPr>
          <p:cNvPr id="16" name="TextBox 15">
            <a:extLst>
              <a:ext uri="{FF2B5EF4-FFF2-40B4-BE49-F238E27FC236}">
                <a16:creationId xmlns:a16="http://schemas.microsoft.com/office/drawing/2014/main" id="{3B504D02-B8B7-F410-D12B-DC482955304A}"/>
              </a:ext>
            </a:extLst>
          </p:cNvPr>
          <p:cNvSpPr txBox="1"/>
          <p:nvPr/>
        </p:nvSpPr>
        <p:spPr>
          <a:xfrm>
            <a:off x="383540" y="1665602"/>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Code</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CAFB918B-87FB-4C23-75D1-B571166F99EF}"/>
              </a:ext>
            </a:extLst>
          </p:cNvPr>
          <p:cNvSpPr/>
          <p:nvPr/>
        </p:nvSpPr>
        <p:spPr>
          <a:xfrm>
            <a:off x="383540" y="6254972"/>
            <a:ext cx="6106160" cy="1536478"/>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301F5AE3-AB9D-A2C5-32ED-5C6B1A7B1E8A}"/>
              </a:ext>
            </a:extLst>
          </p:cNvPr>
          <p:cNvSpPr txBox="1"/>
          <p:nvPr/>
        </p:nvSpPr>
        <p:spPr>
          <a:xfrm>
            <a:off x="427352" y="6313429"/>
            <a:ext cx="4091307" cy="1384995"/>
          </a:xfrm>
          <a:prstGeom prst="rect">
            <a:avLst/>
          </a:prstGeom>
          <a:noFill/>
        </p:spPr>
        <p:txBody>
          <a:bodyPr wrap="square" rtlCol="0">
            <a:spAutoFit/>
          </a:bodyPr>
          <a:lstStyle/>
          <a:p>
            <a:r>
              <a:rPr lang="en-US" sz="1200" dirty="0">
                <a:solidFill>
                  <a:srgbClr val="000000"/>
                </a:solidFill>
                <a:latin typeface="Consolas" panose="020B0609020204030204" pitchFamily="49" charset="0"/>
                <a:cs typeface="Courier New" panose="02070309020205020404" pitchFamily="49" charset="0"/>
              </a:rPr>
              <a:t>Data saved in Student Details file..</a:t>
            </a:r>
          </a:p>
          <a:p>
            <a:r>
              <a:rPr lang="en-US" sz="1200" dirty="0">
                <a:solidFill>
                  <a:srgbClr val="000000"/>
                </a:solidFill>
                <a:latin typeface="Consolas" panose="020B0609020204030204" pitchFamily="49" charset="0"/>
                <a:cs typeface="Courier New" panose="02070309020205020404" pitchFamily="49" charset="0"/>
              </a:rPr>
              <a:t>Data saved in Student Details file..</a:t>
            </a:r>
          </a:p>
          <a:p>
            <a:r>
              <a:rPr lang="en-US" sz="1200" dirty="0">
                <a:solidFill>
                  <a:srgbClr val="000000"/>
                </a:solidFill>
                <a:latin typeface="Consolas" panose="020B0609020204030204" pitchFamily="49" charset="0"/>
                <a:cs typeface="Courier New" panose="02070309020205020404" pitchFamily="49" charset="0"/>
              </a:rPr>
              <a:t>[‘1', ‘Kunsh’, ‘100.0’, ‘Excellent’]</a:t>
            </a:r>
          </a:p>
          <a:p>
            <a:r>
              <a:rPr lang="en-US" sz="1200" dirty="0">
                <a:solidFill>
                  <a:srgbClr val="000000"/>
                </a:solidFill>
                <a:latin typeface="Consolas" panose="020B0609020204030204" pitchFamily="49" charset="0"/>
                <a:cs typeface="Courier New" panose="02070309020205020404" pitchFamily="49" charset="0"/>
              </a:rPr>
              <a:t>[‘2’, ‘Rahul’, ‘71.2’, ‘average’]</a:t>
            </a:r>
          </a:p>
          <a:p>
            <a:r>
              <a:rPr lang="en-US" sz="1200" dirty="0">
                <a:solidFill>
                  <a:srgbClr val="000000"/>
                </a:solidFill>
                <a:latin typeface="Consolas" panose="020B0609020204030204" pitchFamily="49" charset="0"/>
                <a:cs typeface="Courier New" panose="02070309020205020404" pitchFamily="49" charset="0"/>
              </a:rPr>
              <a:t>[‘3’, ‘Amit’, ‘87.5’, ‘Good’]</a:t>
            </a:r>
          </a:p>
          <a:p>
            <a:r>
              <a:rPr lang="en-US" sz="1200" dirty="0">
                <a:solidFill>
                  <a:srgbClr val="000000"/>
                </a:solidFill>
                <a:latin typeface="Consolas" panose="020B0609020204030204" pitchFamily="49" charset="0"/>
                <a:cs typeface="Courier New" panose="02070309020205020404" pitchFamily="49" charset="0"/>
              </a:rPr>
              <a:t>[‘4’, ‘Saurabh’, ‘92.2’, ‘Good’]</a:t>
            </a:r>
          </a:p>
          <a:p>
            <a:r>
              <a:rPr lang="en-US" sz="1200" dirty="0">
                <a:solidFill>
                  <a:srgbClr val="000000"/>
                </a:solidFill>
                <a:latin typeface="Consolas" panose="020B0609020204030204" pitchFamily="49" charset="0"/>
                <a:cs typeface="Courier New" panose="02070309020205020404" pitchFamily="49" charset="0"/>
              </a:rPr>
              <a:t>[‘5’, ‘Tarun’, ‘51.2’, ‘Bad’]</a:t>
            </a:r>
          </a:p>
        </p:txBody>
      </p:sp>
      <p:sp>
        <p:nvSpPr>
          <p:cNvPr id="14" name="TextBox 13">
            <a:extLst>
              <a:ext uri="{FF2B5EF4-FFF2-40B4-BE49-F238E27FC236}">
                <a16:creationId xmlns:a16="http://schemas.microsoft.com/office/drawing/2014/main" id="{927D21C5-BCBC-DB98-4931-9707C41AE565}"/>
              </a:ext>
            </a:extLst>
          </p:cNvPr>
          <p:cNvSpPr txBox="1"/>
          <p:nvPr/>
        </p:nvSpPr>
        <p:spPr>
          <a:xfrm>
            <a:off x="360680" y="5960646"/>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BD1EA8F0-EDFF-D569-F55A-85CB36520083}"/>
              </a:ext>
            </a:extLst>
          </p:cNvPr>
          <p:cNvSpPr/>
          <p:nvPr/>
        </p:nvSpPr>
        <p:spPr>
          <a:xfrm>
            <a:off x="4073525" y="4805425"/>
            <a:ext cx="2263775" cy="15048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8E07C210-06FB-65F9-B099-C4B97651FBF4}"/>
              </a:ext>
            </a:extLst>
          </p:cNvPr>
          <p:cNvSpPr/>
          <p:nvPr/>
        </p:nvSpPr>
        <p:spPr>
          <a:xfrm>
            <a:off x="4188228" y="5069065"/>
            <a:ext cx="2016122" cy="1112660"/>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600" dirty="0">
              <a:solidFill>
                <a:srgbClr val="000000"/>
              </a:solidFill>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4BCD7C94-C20E-21A5-151B-AE076E006410}"/>
              </a:ext>
            </a:extLst>
          </p:cNvPr>
          <p:cNvSpPr txBox="1"/>
          <p:nvPr/>
        </p:nvSpPr>
        <p:spPr>
          <a:xfrm>
            <a:off x="4086404" y="4805296"/>
            <a:ext cx="2195972" cy="285880"/>
          </a:xfrm>
          <a:prstGeom prst="rect">
            <a:avLst/>
          </a:prstGeom>
          <a:noFill/>
        </p:spPr>
        <p:txBody>
          <a:bodyPr wrap="square">
            <a:spAutoFit/>
          </a:bodyPr>
          <a:lstStyle/>
          <a:p>
            <a:pPr algn="l"/>
            <a:r>
              <a:rPr lang="en-IN" sz="1200" b="1" i="0" dirty="0">
                <a:solidFill>
                  <a:schemeClr val="accent5">
                    <a:lumMod val="75000"/>
                  </a:schemeClr>
                </a:solidFill>
                <a:effectLst/>
                <a:latin typeface="Arial" panose="020B0604020202020204" pitchFamily="34" charset="0"/>
                <a:cs typeface="Arial" panose="020B0604020202020204" pitchFamily="34" charset="0"/>
              </a:rPr>
              <a:t>Input:</a:t>
            </a:r>
          </a:p>
        </p:txBody>
      </p:sp>
      <p:sp>
        <p:nvSpPr>
          <p:cNvPr id="24" name="TextBox 23">
            <a:extLst>
              <a:ext uri="{FF2B5EF4-FFF2-40B4-BE49-F238E27FC236}">
                <a16:creationId xmlns:a16="http://schemas.microsoft.com/office/drawing/2014/main" id="{692E6AB3-A8CF-6282-DB0A-05DD1ADD55CB}"/>
              </a:ext>
            </a:extLst>
          </p:cNvPr>
          <p:cNvSpPr txBox="1"/>
          <p:nvPr/>
        </p:nvSpPr>
        <p:spPr>
          <a:xfrm>
            <a:off x="4193622" y="5123287"/>
            <a:ext cx="2000804" cy="1015663"/>
          </a:xfrm>
          <a:prstGeom prst="rect">
            <a:avLst/>
          </a:prstGeom>
          <a:noFill/>
        </p:spPr>
        <p:txBody>
          <a:bodyPr wrap="square">
            <a:spAutoFit/>
          </a:bodyPr>
          <a:lstStyle/>
          <a:p>
            <a:r>
              <a:rPr lang="en-IN" sz="1200" dirty="0">
                <a:solidFill>
                  <a:srgbClr val="000000"/>
                </a:solidFill>
                <a:latin typeface="Consolas" panose="020B0609020204030204" pitchFamily="49" charset="0"/>
                <a:cs typeface="Courier New" panose="02070309020205020404" pitchFamily="49" charset="0"/>
              </a:rPr>
              <a:t>Enter Roll Number:</a:t>
            </a:r>
            <a:r>
              <a:rPr lang="en-US" sz="1200" dirty="0">
                <a:solidFill>
                  <a:srgbClr val="000000"/>
                </a:solidFill>
                <a:latin typeface="Consolas" panose="020B0609020204030204" pitchFamily="49" charset="0"/>
                <a:cs typeface="Courier New" panose="02070309020205020404" pitchFamily="49" charset="0"/>
              </a:rPr>
              <a:t>2</a:t>
            </a:r>
          </a:p>
          <a:p>
            <a:r>
              <a:rPr lang="en-IN" sz="1200" dirty="0">
                <a:solidFill>
                  <a:srgbClr val="000000"/>
                </a:solidFill>
                <a:latin typeface="Consolas" panose="020B0609020204030204" pitchFamily="49" charset="0"/>
                <a:cs typeface="Courier New" panose="02070309020205020404" pitchFamily="49" charset="0"/>
              </a:rPr>
              <a:t>Enter Name:</a:t>
            </a:r>
            <a:r>
              <a:rPr lang="en-US" sz="1200" dirty="0">
                <a:solidFill>
                  <a:srgbClr val="000000"/>
                </a:solidFill>
                <a:latin typeface="Consolas" panose="020B0609020204030204" pitchFamily="49" charset="0"/>
                <a:cs typeface="Courier New" panose="02070309020205020404" pitchFamily="49" charset="0"/>
              </a:rPr>
              <a:t>KUNSH</a:t>
            </a:r>
          </a:p>
          <a:p>
            <a:r>
              <a:rPr lang="en-IN" sz="1200" dirty="0">
                <a:solidFill>
                  <a:srgbClr val="000000"/>
                </a:solidFill>
                <a:latin typeface="Consolas" panose="020B0609020204030204" pitchFamily="49" charset="0"/>
                <a:cs typeface="Courier New" panose="02070309020205020404" pitchFamily="49" charset="0"/>
              </a:rPr>
              <a:t>Enter Marks:</a:t>
            </a:r>
            <a:r>
              <a:rPr lang="en-US" sz="1200" dirty="0">
                <a:solidFill>
                  <a:srgbClr val="000000"/>
                </a:solidFill>
                <a:latin typeface="Consolas" panose="020B0609020204030204" pitchFamily="49" charset="0"/>
                <a:cs typeface="Courier New" panose="02070309020205020404" pitchFamily="49" charset="0"/>
              </a:rPr>
              <a:t>20</a:t>
            </a:r>
          </a:p>
          <a:p>
            <a:r>
              <a:rPr lang="en-US" sz="1200" dirty="0">
                <a:solidFill>
                  <a:srgbClr val="000000"/>
                </a:solidFill>
                <a:latin typeface="Consolas" panose="020B0609020204030204" pitchFamily="49" charset="0"/>
                <a:cs typeface="Courier New" panose="02070309020205020404" pitchFamily="49" charset="0"/>
              </a:rPr>
              <a:t>Want add more record(y/n)..... y</a:t>
            </a:r>
          </a:p>
        </p:txBody>
      </p:sp>
    </p:spTree>
    <p:extLst>
      <p:ext uri="{BB962C8B-B14F-4D97-AF65-F5344CB8AC3E}">
        <p14:creationId xmlns:p14="http://schemas.microsoft.com/office/powerpoint/2010/main" val="415892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BA2FB7-6EC7-236B-DCD4-ACDA07A15819}"/>
              </a:ext>
            </a:extLst>
          </p:cNvPr>
          <p:cNvSpPr/>
          <p:nvPr/>
        </p:nvSpPr>
        <p:spPr>
          <a:xfrm>
            <a:off x="307340" y="2013267"/>
            <a:ext cx="3074035" cy="6536373"/>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FBEB92B9-2658-16B7-93D8-417B19371370}"/>
              </a:ext>
            </a:extLst>
          </p:cNvPr>
          <p:cNvSpPr/>
          <p:nvPr/>
        </p:nvSpPr>
        <p:spPr>
          <a:xfrm>
            <a:off x="3496816" y="2013267"/>
            <a:ext cx="3074035" cy="6536373"/>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E0533012-6A3C-31FD-E210-A4D6DB712C51}"/>
              </a:ext>
            </a:extLst>
          </p:cNvPr>
          <p:cNvSpPr>
            <a:spLocks noGrp="1"/>
          </p:cNvSpPr>
          <p:nvPr>
            <p:ph type="sldNum" sz="quarter" idx="4"/>
          </p:nvPr>
        </p:nvSpPr>
        <p:spPr/>
        <p:txBody>
          <a:bodyPr/>
          <a:lstStyle/>
          <a:p>
            <a:r>
              <a:rPr lang="en-IN" dirty="0">
                <a:latin typeface="Arial" panose="020B0604020202020204" pitchFamily="34" charset="0"/>
                <a:cs typeface="Arial" panose="020B0604020202020204" pitchFamily="34" charset="0"/>
              </a:rPr>
              <a:t>P. </a:t>
            </a:r>
            <a:fld id="{0B0D8F08-E538-478C-9BFE-A5CEC726210E}" type="slidenum">
              <a:rPr lang="en-IN" smtClean="0">
                <a:latin typeface="Arial" panose="020B0604020202020204" pitchFamily="34" charset="0"/>
                <a:cs typeface="Arial" panose="020B0604020202020204" pitchFamily="34" charset="0"/>
              </a:rPr>
              <a:pPr/>
              <a:t>9</a:t>
            </a:fld>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341501-75E6-54D7-994A-ABE50794C56F}"/>
              </a:ext>
            </a:extLst>
          </p:cNvPr>
          <p:cNvSpPr txBox="1"/>
          <p:nvPr/>
        </p:nvSpPr>
        <p:spPr>
          <a:xfrm>
            <a:off x="383540" y="855468"/>
            <a:ext cx="5555673" cy="523220"/>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Write a python program to implement a stack using a list data-structure.</a:t>
            </a:r>
            <a:endParaRPr lang="en-IN" sz="14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E1F1F7-2C95-1549-3D94-7CBEC3E83607}"/>
              </a:ext>
            </a:extLst>
          </p:cNvPr>
          <p:cNvSpPr txBox="1"/>
          <p:nvPr/>
        </p:nvSpPr>
        <p:spPr>
          <a:xfrm>
            <a:off x="2815691" y="464566"/>
            <a:ext cx="1425390" cy="307777"/>
          </a:xfrm>
          <a:prstGeom prst="rect">
            <a:avLst/>
          </a:prstGeom>
          <a:noFill/>
        </p:spPr>
        <p:txBody>
          <a:bodyPr wrap="none" rtlCol="0">
            <a:spAutoFit/>
          </a:bodyPr>
          <a:lstStyle/>
          <a:p>
            <a:r>
              <a:rPr lang="en-IN" sz="1400" b="1" dirty="0">
                <a:solidFill>
                  <a:srgbClr val="0070C0"/>
                </a:solidFill>
                <a:latin typeface="Arial" panose="020B0604020202020204" pitchFamily="34" charset="0"/>
                <a:cs typeface="Arial" panose="020B0604020202020204" pitchFamily="34" charset="0"/>
              </a:rPr>
              <a:t>Question no. 7</a:t>
            </a:r>
          </a:p>
        </p:txBody>
      </p:sp>
      <p:sp>
        <p:nvSpPr>
          <p:cNvPr id="16" name="TextBox 15">
            <a:extLst>
              <a:ext uri="{FF2B5EF4-FFF2-40B4-BE49-F238E27FC236}">
                <a16:creationId xmlns:a16="http://schemas.microsoft.com/office/drawing/2014/main" id="{3B504D02-B8B7-F410-D12B-DC482955304A}"/>
              </a:ext>
            </a:extLst>
          </p:cNvPr>
          <p:cNvSpPr txBox="1"/>
          <p:nvPr/>
        </p:nvSpPr>
        <p:spPr>
          <a:xfrm>
            <a:off x="383540" y="1665602"/>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Code</a:t>
            </a:r>
            <a:endParaRPr lang="en-IN" sz="1200" b="0" i="0" dirty="0">
              <a:solidFill>
                <a:srgbClr val="0070C0"/>
              </a:solidFill>
              <a:effectLst/>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72755E4-6C11-20F7-D7CD-CFE56E794757}"/>
              </a:ext>
            </a:extLst>
          </p:cNvPr>
          <p:cNvSpPr txBox="1"/>
          <p:nvPr/>
        </p:nvSpPr>
        <p:spPr>
          <a:xfrm>
            <a:off x="323469" y="2170176"/>
            <a:ext cx="2840736" cy="6355586"/>
          </a:xfrm>
          <a:prstGeom prst="rect">
            <a:avLst/>
          </a:prstGeom>
          <a:noFill/>
        </p:spPr>
        <p:txBody>
          <a:bodyPr wrap="square" rtlCol="0">
            <a:spAutoFit/>
          </a:bodyPr>
          <a:lstStyle/>
          <a:p>
            <a:r>
              <a:rPr lang="en-IN" sz="1100" b="0" dirty="0">
                <a:solidFill>
                  <a:srgbClr val="0000FF"/>
                </a:solidFill>
                <a:effectLst/>
                <a:latin typeface="Consolas" panose="020B0609020204030204" pitchFamily="49" charset="0"/>
                <a:cs typeface="Courier New" panose="02070309020205020404" pitchFamily="49" charset="0"/>
              </a:rPr>
              <a:t>def</a:t>
            </a:r>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err="1">
                <a:solidFill>
                  <a:srgbClr val="000000"/>
                </a:solidFill>
                <a:effectLst/>
                <a:latin typeface="Consolas" panose="020B0609020204030204" pitchFamily="49" charset="0"/>
                <a:cs typeface="Courier New" panose="02070309020205020404" pitchFamily="49" charset="0"/>
              </a:rPr>
              <a:t>isempty</a:t>
            </a:r>
            <a:r>
              <a:rPr lang="en-IN" sz="1100" b="0" dirty="0">
                <a:solidFill>
                  <a:srgbClr val="000000"/>
                </a:solidFill>
                <a:effectLst/>
                <a:latin typeface="Consolas" panose="020B0609020204030204" pitchFamily="49" charset="0"/>
                <a:cs typeface="Courier New" panose="02070309020205020404" pitchFamily="49" charset="0"/>
              </a:rPr>
              <a:t>(</a:t>
            </a:r>
            <a:r>
              <a:rPr lang="en-IN" sz="1100" b="0" dirty="0" err="1">
                <a:solidFill>
                  <a:srgbClr val="000000"/>
                </a:solidFill>
                <a:effectLst/>
                <a:latin typeface="Consolas" panose="020B0609020204030204" pitchFamily="49" charset="0"/>
                <a:cs typeface="Courier New" panose="02070309020205020404" pitchFamily="49" charset="0"/>
              </a:rPr>
              <a:t>stk</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if</a:t>
            </a:r>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err="1">
                <a:solidFill>
                  <a:srgbClr val="000000"/>
                </a:solidFill>
                <a:effectLst/>
                <a:latin typeface="Consolas" panose="020B0609020204030204" pitchFamily="49" charset="0"/>
                <a:cs typeface="Courier New" panose="02070309020205020404" pitchFamily="49" charset="0"/>
              </a:rPr>
              <a:t>stk</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return</a:t>
            </a:r>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True</a:t>
            </a:r>
            <a:endParaRPr lang="en-IN" sz="1100" b="0" dirty="0">
              <a:solidFill>
                <a:srgbClr val="000000"/>
              </a:solidFill>
              <a:effectLst/>
              <a:latin typeface="Consolas" panose="020B0609020204030204" pitchFamily="49" charset="0"/>
              <a:cs typeface="Courier New" panose="02070309020205020404" pitchFamily="49" charset="0"/>
            </a:endParaRP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else</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return</a:t>
            </a:r>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False</a:t>
            </a:r>
            <a:endParaRPr lang="en-IN" sz="1100" b="0" dirty="0">
              <a:solidFill>
                <a:srgbClr val="000000"/>
              </a:solidFill>
              <a:effectLst/>
              <a:latin typeface="Consolas" panose="020B0609020204030204" pitchFamily="49" charset="0"/>
              <a:cs typeface="Courier New" panose="02070309020205020404" pitchFamily="49" charset="0"/>
            </a:endParaRPr>
          </a:p>
          <a:p>
            <a:br>
              <a:rPr lang="en-IN" sz="1100" b="0" dirty="0">
                <a:solidFill>
                  <a:srgbClr val="000000"/>
                </a:solidFill>
                <a:effectLst/>
                <a:latin typeface="Consolas" panose="020B0609020204030204" pitchFamily="49" charset="0"/>
                <a:cs typeface="Courier New" panose="02070309020205020404" pitchFamily="49" charset="0"/>
              </a:rPr>
            </a:br>
            <a:r>
              <a:rPr lang="en-IN" sz="1100" b="0" dirty="0">
                <a:solidFill>
                  <a:srgbClr val="0000FF"/>
                </a:solidFill>
                <a:effectLst/>
                <a:latin typeface="Consolas" panose="020B0609020204030204" pitchFamily="49" charset="0"/>
                <a:cs typeface="Courier New" panose="02070309020205020404" pitchFamily="49" charset="0"/>
              </a:rPr>
              <a:t>def</a:t>
            </a:r>
            <a:r>
              <a:rPr lang="en-IN" sz="1100" b="0" dirty="0">
                <a:solidFill>
                  <a:srgbClr val="000000"/>
                </a:solidFill>
                <a:effectLst/>
                <a:latin typeface="Consolas" panose="020B0609020204030204" pitchFamily="49" charset="0"/>
                <a:cs typeface="Courier New" panose="02070309020205020404" pitchFamily="49" charset="0"/>
              </a:rPr>
              <a:t> push(</a:t>
            </a:r>
            <a:r>
              <a:rPr lang="en-IN" sz="1100" b="0" dirty="0" err="1">
                <a:solidFill>
                  <a:srgbClr val="000000"/>
                </a:solidFill>
                <a:effectLst/>
                <a:latin typeface="Consolas" panose="020B0609020204030204" pitchFamily="49" charset="0"/>
                <a:cs typeface="Courier New" panose="02070309020205020404" pitchFamily="49" charset="0"/>
              </a:rPr>
              <a:t>stk,item</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err="1">
                <a:solidFill>
                  <a:srgbClr val="000000"/>
                </a:solidFill>
                <a:effectLst/>
                <a:latin typeface="Consolas" panose="020B0609020204030204" pitchFamily="49" charset="0"/>
                <a:cs typeface="Courier New" panose="02070309020205020404" pitchFamily="49" charset="0"/>
              </a:rPr>
              <a:t>stk.append</a:t>
            </a:r>
            <a:r>
              <a:rPr lang="en-IN" sz="1100" b="0" dirty="0">
                <a:solidFill>
                  <a:srgbClr val="000000"/>
                </a:solidFill>
                <a:effectLst/>
                <a:latin typeface="Consolas" panose="020B0609020204030204" pitchFamily="49" charset="0"/>
                <a:cs typeface="Courier New" panose="02070309020205020404" pitchFamily="49" charset="0"/>
              </a:rPr>
              <a:t>(item)</a:t>
            </a:r>
          </a:p>
          <a:p>
            <a:r>
              <a:rPr lang="en-IN" sz="1100" b="0" dirty="0">
                <a:solidFill>
                  <a:srgbClr val="000000"/>
                </a:solidFill>
                <a:effectLst/>
                <a:latin typeface="Consolas" panose="020B0609020204030204" pitchFamily="49" charset="0"/>
                <a:cs typeface="Courier New" panose="02070309020205020404" pitchFamily="49" charset="0"/>
              </a:rPr>
              <a:t>    top=</a:t>
            </a:r>
            <a:r>
              <a:rPr lang="en-IN" sz="1100" b="0" dirty="0" err="1">
                <a:solidFill>
                  <a:srgbClr val="000000"/>
                </a:solidFill>
                <a:effectLst/>
                <a:latin typeface="Consolas" panose="020B0609020204030204" pitchFamily="49" charset="0"/>
                <a:cs typeface="Courier New" panose="02070309020205020404" pitchFamily="49" charset="0"/>
              </a:rPr>
              <a:t>len</a:t>
            </a:r>
            <a:r>
              <a:rPr lang="en-IN" sz="1100" b="0" dirty="0">
                <a:solidFill>
                  <a:srgbClr val="000000"/>
                </a:solidFill>
                <a:effectLst/>
                <a:latin typeface="Consolas" panose="020B0609020204030204" pitchFamily="49" charset="0"/>
                <a:cs typeface="Courier New" panose="02070309020205020404" pitchFamily="49" charset="0"/>
              </a:rPr>
              <a:t>(</a:t>
            </a:r>
            <a:r>
              <a:rPr lang="en-IN" sz="1100" b="0" dirty="0" err="1">
                <a:solidFill>
                  <a:srgbClr val="000000"/>
                </a:solidFill>
                <a:effectLst/>
                <a:latin typeface="Consolas" panose="020B0609020204030204" pitchFamily="49" charset="0"/>
                <a:cs typeface="Courier New" panose="02070309020205020404" pitchFamily="49" charset="0"/>
              </a:rPr>
              <a:t>stk</a:t>
            </a:r>
            <a:r>
              <a:rPr lang="en-IN" sz="1100" b="0" dirty="0">
                <a:solidFill>
                  <a:srgbClr val="000000"/>
                </a:solidFill>
                <a:effectLst/>
                <a:latin typeface="Consolas" panose="020B0609020204030204" pitchFamily="49" charset="0"/>
                <a:cs typeface="Courier New" panose="02070309020205020404" pitchFamily="49" charset="0"/>
              </a:rPr>
              <a:t>)-</a:t>
            </a:r>
            <a:r>
              <a:rPr lang="en-IN" sz="1100" b="0" dirty="0">
                <a:solidFill>
                  <a:srgbClr val="098658"/>
                </a:solidFill>
                <a:effectLst/>
                <a:latin typeface="Consolas" panose="020B0609020204030204" pitchFamily="49" charset="0"/>
                <a:cs typeface="Courier New" panose="02070309020205020404" pitchFamily="49" charset="0"/>
              </a:rPr>
              <a:t>1</a:t>
            </a:r>
            <a:endParaRPr lang="en-IN" sz="1100" b="0" dirty="0">
              <a:solidFill>
                <a:srgbClr val="000000"/>
              </a:solidFill>
              <a:effectLst/>
              <a:latin typeface="Consolas" panose="020B0609020204030204" pitchFamily="49" charset="0"/>
              <a:cs typeface="Courier New" panose="02070309020205020404" pitchFamily="49" charset="0"/>
            </a:endParaRPr>
          </a:p>
          <a:p>
            <a:br>
              <a:rPr lang="en-IN" sz="1100" b="0" dirty="0">
                <a:solidFill>
                  <a:srgbClr val="000000"/>
                </a:solidFill>
                <a:effectLst/>
                <a:latin typeface="Consolas" panose="020B0609020204030204" pitchFamily="49" charset="0"/>
                <a:cs typeface="Courier New" panose="02070309020205020404" pitchFamily="49" charset="0"/>
              </a:rPr>
            </a:br>
            <a:r>
              <a:rPr lang="en-IN" sz="1100" b="0" dirty="0">
                <a:solidFill>
                  <a:srgbClr val="0000FF"/>
                </a:solidFill>
                <a:effectLst/>
                <a:latin typeface="Consolas" panose="020B0609020204030204" pitchFamily="49" charset="0"/>
                <a:cs typeface="Courier New" panose="02070309020205020404" pitchFamily="49" charset="0"/>
              </a:rPr>
              <a:t>def</a:t>
            </a:r>
            <a:r>
              <a:rPr lang="en-IN" sz="1100" b="0" dirty="0">
                <a:solidFill>
                  <a:srgbClr val="000000"/>
                </a:solidFill>
                <a:effectLst/>
                <a:latin typeface="Consolas" panose="020B0609020204030204" pitchFamily="49" charset="0"/>
                <a:cs typeface="Courier New" panose="02070309020205020404" pitchFamily="49" charset="0"/>
              </a:rPr>
              <a:t> pop(</a:t>
            </a:r>
            <a:r>
              <a:rPr lang="en-IN" sz="1100" b="0" dirty="0" err="1">
                <a:solidFill>
                  <a:srgbClr val="000000"/>
                </a:solidFill>
                <a:effectLst/>
                <a:latin typeface="Consolas" panose="020B0609020204030204" pitchFamily="49" charset="0"/>
                <a:cs typeface="Courier New" panose="02070309020205020404" pitchFamily="49" charset="0"/>
              </a:rPr>
              <a:t>stk</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if</a:t>
            </a:r>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err="1">
                <a:solidFill>
                  <a:srgbClr val="000000"/>
                </a:solidFill>
                <a:effectLst/>
                <a:latin typeface="Consolas" panose="020B0609020204030204" pitchFamily="49" charset="0"/>
                <a:cs typeface="Courier New" panose="02070309020205020404" pitchFamily="49" charset="0"/>
              </a:rPr>
              <a:t>isempty</a:t>
            </a:r>
            <a:r>
              <a:rPr lang="en-IN" sz="1100" b="0" dirty="0">
                <a:solidFill>
                  <a:srgbClr val="000000"/>
                </a:solidFill>
                <a:effectLst/>
                <a:latin typeface="Consolas" panose="020B0609020204030204" pitchFamily="49" charset="0"/>
                <a:cs typeface="Courier New" panose="02070309020205020404" pitchFamily="49" charset="0"/>
              </a:rPr>
              <a:t>(</a:t>
            </a:r>
            <a:r>
              <a:rPr lang="en-IN" sz="1100" b="0" dirty="0" err="1">
                <a:solidFill>
                  <a:srgbClr val="000000"/>
                </a:solidFill>
                <a:effectLst/>
                <a:latin typeface="Consolas" panose="020B0609020204030204" pitchFamily="49" charset="0"/>
                <a:cs typeface="Courier New" panose="02070309020205020404" pitchFamily="49" charset="0"/>
              </a:rPr>
              <a:t>stk</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return</a:t>
            </a:r>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A31515"/>
                </a:solidFill>
                <a:effectLst/>
                <a:latin typeface="Consolas" panose="020B0609020204030204" pitchFamily="49" charset="0"/>
                <a:cs typeface="Courier New" panose="02070309020205020404" pitchFamily="49" charset="0"/>
              </a:rPr>
              <a:t>"underflow"</a:t>
            </a:r>
            <a:endParaRPr lang="en-IN" sz="1100" b="0" dirty="0">
              <a:solidFill>
                <a:srgbClr val="000000"/>
              </a:solidFill>
              <a:effectLst/>
              <a:latin typeface="Consolas" panose="020B0609020204030204" pitchFamily="49" charset="0"/>
              <a:cs typeface="Courier New" panose="02070309020205020404" pitchFamily="49" charset="0"/>
            </a:endParaRP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else</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item=</a:t>
            </a:r>
            <a:r>
              <a:rPr lang="en-IN" sz="1100" b="0" dirty="0" err="1">
                <a:solidFill>
                  <a:srgbClr val="000000"/>
                </a:solidFill>
                <a:effectLst/>
                <a:latin typeface="Consolas" panose="020B0609020204030204" pitchFamily="49" charset="0"/>
                <a:cs typeface="Courier New" panose="02070309020205020404" pitchFamily="49" charset="0"/>
              </a:rPr>
              <a:t>stk.pop</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if</a:t>
            </a:r>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err="1">
                <a:solidFill>
                  <a:srgbClr val="000000"/>
                </a:solidFill>
                <a:effectLst/>
                <a:latin typeface="Consolas" panose="020B0609020204030204" pitchFamily="49" charset="0"/>
                <a:cs typeface="Courier New" panose="02070309020205020404" pitchFamily="49" charset="0"/>
              </a:rPr>
              <a:t>len</a:t>
            </a:r>
            <a:r>
              <a:rPr lang="en-IN" sz="1100" b="0" dirty="0">
                <a:solidFill>
                  <a:srgbClr val="000000"/>
                </a:solidFill>
                <a:effectLst/>
                <a:latin typeface="Consolas" panose="020B0609020204030204" pitchFamily="49" charset="0"/>
                <a:cs typeface="Courier New" panose="02070309020205020404" pitchFamily="49" charset="0"/>
              </a:rPr>
              <a:t>(</a:t>
            </a:r>
            <a:r>
              <a:rPr lang="en-IN" sz="1100" b="0" dirty="0" err="1">
                <a:solidFill>
                  <a:srgbClr val="000000"/>
                </a:solidFill>
                <a:effectLst/>
                <a:latin typeface="Consolas" panose="020B0609020204030204" pitchFamily="49" charset="0"/>
                <a:cs typeface="Courier New" panose="02070309020205020404" pitchFamily="49" charset="0"/>
              </a:rPr>
              <a:t>stk</a:t>
            </a:r>
            <a:r>
              <a:rPr lang="en-IN" sz="1100" b="0" dirty="0">
                <a:solidFill>
                  <a:srgbClr val="000000"/>
                </a:solidFill>
                <a:effectLst/>
                <a:latin typeface="Consolas" panose="020B0609020204030204" pitchFamily="49" charset="0"/>
                <a:cs typeface="Courier New" panose="02070309020205020404" pitchFamily="49" charset="0"/>
              </a:rPr>
              <a:t>)==</a:t>
            </a:r>
            <a:r>
              <a:rPr lang="en-IN" sz="1100" b="0" dirty="0">
                <a:solidFill>
                  <a:srgbClr val="098658"/>
                </a:solidFill>
                <a:effectLst/>
                <a:latin typeface="Consolas" panose="020B0609020204030204" pitchFamily="49" charset="0"/>
                <a:cs typeface="Courier New" panose="02070309020205020404" pitchFamily="49" charset="0"/>
              </a:rPr>
              <a:t>0</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top=</a:t>
            </a:r>
            <a:r>
              <a:rPr lang="en-IN" sz="1100" b="0" dirty="0">
                <a:solidFill>
                  <a:srgbClr val="0000FF"/>
                </a:solidFill>
                <a:effectLst/>
                <a:latin typeface="Consolas" panose="020B0609020204030204" pitchFamily="49" charset="0"/>
                <a:cs typeface="Courier New" panose="02070309020205020404" pitchFamily="49" charset="0"/>
              </a:rPr>
              <a:t>None</a:t>
            </a:r>
            <a:endParaRPr lang="en-IN" sz="1100" b="0" dirty="0">
              <a:solidFill>
                <a:srgbClr val="000000"/>
              </a:solidFill>
              <a:effectLst/>
              <a:latin typeface="Consolas" panose="020B0609020204030204" pitchFamily="49" charset="0"/>
              <a:cs typeface="Courier New" panose="02070309020205020404" pitchFamily="49" charset="0"/>
            </a:endParaRP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else</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top=</a:t>
            </a:r>
            <a:r>
              <a:rPr lang="en-IN" sz="1100" b="0" dirty="0" err="1">
                <a:solidFill>
                  <a:srgbClr val="000000"/>
                </a:solidFill>
                <a:effectLst/>
                <a:latin typeface="Consolas" panose="020B0609020204030204" pitchFamily="49" charset="0"/>
                <a:cs typeface="Courier New" panose="02070309020205020404" pitchFamily="49" charset="0"/>
              </a:rPr>
              <a:t>len</a:t>
            </a:r>
            <a:r>
              <a:rPr lang="en-IN" sz="1100" b="0" dirty="0">
                <a:solidFill>
                  <a:srgbClr val="000000"/>
                </a:solidFill>
                <a:effectLst/>
                <a:latin typeface="Consolas" panose="020B0609020204030204" pitchFamily="49" charset="0"/>
                <a:cs typeface="Courier New" panose="02070309020205020404" pitchFamily="49" charset="0"/>
              </a:rPr>
              <a:t>(</a:t>
            </a:r>
            <a:r>
              <a:rPr lang="en-IN" sz="1100" b="0" dirty="0" err="1">
                <a:solidFill>
                  <a:srgbClr val="000000"/>
                </a:solidFill>
                <a:effectLst/>
                <a:latin typeface="Consolas" panose="020B0609020204030204" pitchFamily="49" charset="0"/>
                <a:cs typeface="Courier New" panose="02070309020205020404" pitchFamily="49" charset="0"/>
              </a:rPr>
              <a:t>stk</a:t>
            </a:r>
            <a:r>
              <a:rPr lang="en-IN" sz="1100" b="0" dirty="0">
                <a:solidFill>
                  <a:srgbClr val="000000"/>
                </a:solidFill>
                <a:effectLst/>
                <a:latin typeface="Consolas" panose="020B0609020204030204" pitchFamily="49" charset="0"/>
                <a:cs typeface="Courier New" panose="02070309020205020404" pitchFamily="49" charset="0"/>
              </a:rPr>
              <a:t>)-</a:t>
            </a:r>
            <a:r>
              <a:rPr lang="en-IN" sz="1100" b="0" dirty="0">
                <a:solidFill>
                  <a:srgbClr val="098658"/>
                </a:solidFill>
                <a:effectLst/>
                <a:latin typeface="Consolas" panose="020B0609020204030204" pitchFamily="49" charset="0"/>
                <a:cs typeface="Courier New" panose="02070309020205020404" pitchFamily="49" charset="0"/>
              </a:rPr>
              <a:t>1</a:t>
            </a:r>
            <a:endParaRPr lang="en-IN" sz="1100" b="0" dirty="0">
              <a:solidFill>
                <a:srgbClr val="000000"/>
              </a:solidFill>
              <a:effectLst/>
              <a:latin typeface="Consolas" panose="020B0609020204030204" pitchFamily="49" charset="0"/>
              <a:cs typeface="Courier New" panose="02070309020205020404" pitchFamily="49" charset="0"/>
            </a:endParaRP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return</a:t>
            </a:r>
            <a:r>
              <a:rPr lang="en-IN" sz="1100" b="0" dirty="0">
                <a:solidFill>
                  <a:srgbClr val="000000"/>
                </a:solidFill>
                <a:effectLst/>
                <a:latin typeface="Consolas" panose="020B0609020204030204" pitchFamily="49" charset="0"/>
                <a:cs typeface="Courier New" panose="02070309020205020404" pitchFamily="49" charset="0"/>
              </a:rPr>
              <a:t> item</a:t>
            </a:r>
          </a:p>
          <a:p>
            <a:br>
              <a:rPr lang="en-IN" sz="1100" b="0" dirty="0">
                <a:solidFill>
                  <a:srgbClr val="000000"/>
                </a:solidFill>
                <a:effectLst/>
                <a:latin typeface="Consolas" panose="020B0609020204030204" pitchFamily="49" charset="0"/>
                <a:cs typeface="Courier New" panose="02070309020205020404" pitchFamily="49" charset="0"/>
              </a:rPr>
            </a:br>
            <a:r>
              <a:rPr lang="en-IN" sz="1100" b="0" dirty="0">
                <a:solidFill>
                  <a:srgbClr val="0000FF"/>
                </a:solidFill>
                <a:effectLst/>
                <a:latin typeface="Consolas" panose="020B0609020204030204" pitchFamily="49" charset="0"/>
                <a:cs typeface="Courier New" panose="02070309020205020404" pitchFamily="49" charset="0"/>
              </a:rPr>
              <a:t>def</a:t>
            </a:r>
            <a:r>
              <a:rPr lang="en-IN" sz="1100" b="0" dirty="0">
                <a:solidFill>
                  <a:srgbClr val="000000"/>
                </a:solidFill>
                <a:effectLst/>
                <a:latin typeface="Consolas" panose="020B0609020204030204" pitchFamily="49" charset="0"/>
                <a:cs typeface="Courier New" panose="02070309020205020404" pitchFamily="49" charset="0"/>
              </a:rPr>
              <a:t> peek(</a:t>
            </a:r>
            <a:r>
              <a:rPr lang="en-IN" sz="1100" b="0" dirty="0" err="1">
                <a:solidFill>
                  <a:srgbClr val="000000"/>
                </a:solidFill>
                <a:effectLst/>
                <a:latin typeface="Consolas" panose="020B0609020204030204" pitchFamily="49" charset="0"/>
                <a:cs typeface="Courier New" panose="02070309020205020404" pitchFamily="49" charset="0"/>
              </a:rPr>
              <a:t>stk</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if</a:t>
            </a:r>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err="1">
                <a:solidFill>
                  <a:srgbClr val="000000"/>
                </a:solidFill>
                <a:effectLst/>
                <a:latin typeface="Consolas" panose="020B0609020204030204" pitchFamily="49" charset="0"/>
                <a:cs typeface="Courier New" panose="02070309020205020404" pitchFamily="49" charset="0"/>
              </a:rPr>
              <a:t>isempty</a:t>
            </a:r>
            <a:r>
              <a:rPr lang="en-IN" sz="1100" b="0" dirty="0">
                <a:solidFill>
                  <a:srgbClr val="000000"/>
                </a:solidFill>
                <a:effectLst/>
                <a:latin typeface="Consolas" panose="020B0609020204030204" pitchFamily="49" charset="0"/>
                <a:cs typeface="Courier New" panose="02070309020205020404" pitchFamily="49" charset="0"/>
              </a:rPr>
              <a:t>(</a:t>
            </a:r>
            <a:r>
              <a:rPr lang="en-IN" sz="1100" b="0" dirty="0" err="1">
                <a:solidFill>
                  <a:srgbClr val="000000"/>
                </a:solidFill>
                <a:effectLst/>
                <a:latin typeface="Consolas" panose="020B0609020204030204" pitchFamily="49" charset="0"/>
                <a:cs typeface="Courier New" panose="02070309020205020404" pitchFamily="49" charset="0"/>
              </a:rPr>
              <a:t>stk</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return</a:t>
            </a:r>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A31515"/>
                </a:solidFill>
                <a:effectLst/>
                <a:latin typeface="Consolas" panose="020B0609020204030204" pitchFamily="49" charset="0"/>
                <a:cs typeface="Courier New" panose="02070309020205020404" pitchFamily="49" charset="0"/>
              </a:rPr>
              <a:t>"underflow"</a:t>
            </a:r>
            <a:endParaRPr lang="en-IN" sz="1100" b="0" dirty="0">
              <a:solidFill>
                <a:srgbClr val="000000"/>
              </a:solidFill>
              <a:effectLst/>
              <a:latin typeface="Consolas" panose="020B0609020204030204" pitchFamily="49" charset="0"/>
              <a:cs typeface="Courier New" panose="02070309020205020404" pitchFamily="49" charset="0"/>
            </a:endParaRP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else</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top=</a:t>
            </a:r>
            <a:r>
              <a:rPr lang="en-IN" sz="1100" b="0" dirty="0" err="1">
                <a:solidFill>
                  <a:srgbClr val="000000"/>
                </a:solidFill>
                <a:effectLst/>
                <a:latin typeface="Consolas" panose="020B0609020204030204" pitchFamily="49" charset="0"/>
                <a:cs typeface="Courier New" panose="02070309020205020404" pitchFamily="49" charset="0"/>
              </a:rPr>
              <a:t>len</a:t>
            </a:r>
            <a:r>
              <a:rPr lang="en-IN" sz="1100" b="0" dirty="0">
                <a:solidFill>
                  <a:srgbClr val="000000"/>
                </a:solidFill>
                <a:effectLst/>
                <a:latin typeface="Consolas" panose="020B0609020204030204" pitchFamily="49" charset="0"/>
                <a:cs typeface="Courier New" panose="02070309020205020404" pitchFamily="49" charset="0"/>
              </a:rPr>
              <a:t>(</a:t>
            </a:r>
            <a:r>
              <a:rPr lang="en-IN" sz="1100" b="0" dirty="0" err="1">
                <a:solidFill>
                  <a:srgbClr val="000000"/>
                </a:solidFill>
                <a:effectLst/>
                <a:latin typeface="Consolas" panose="020B0609020204030204" pitchFamily="49" charset="0"/>
                <a:cs typeface="Courier New" panose="02070309020205020404" pitchFamily="49" charset="0"/>
              </a:rPr>
              <a:t>stk</a:t>
            </a:r>
            <a:r>
              <a:rPr lang="en-IN" sz="1100" b="0" dirty="0">
                <a:solidFill>
                  <a:srgbClr val="000000"/>
                </a:solidFill>
                <a:effectLst/>
                <a:latin typeface="Consolas" panose="020B0609020204030204" pitchFamily="49" charset="0"/>
                <a:cs typeface="Courier New" panose="02070309020205020404" pitchFamily="49" charset="0"/>
              </a:rPr>
              <a:t>)-</a:t>
            </a:r>
            <a:r>
              <a:rPr lang="en-IN" sz="1100" b="0" dirty="0">
                <a:solidFill>
                  <a:srgbClr val="098658"/>
                </a:solidFill>
                <a:effectLst/>
                <a:latin typeface="Consolas" panose="020B0609020204030204" pitchFamily="49" charset="0"/>
                <a:cs typeface="Courier New" panose="02070309020205020404" pitchFamily="49" charset="0"/>
              </a:rPr>
              <a:t>1</a:t>
            </a:r>
            <a:endParaRPr lang="en-IN" sz="1100" b="0" dirty="0">
              <a:solidFill>
                <a:srgbClr val="000000"/>
              </a:solidFill>
              <a:effectLst/>
              <a:latin typeface="Consolas" panose="020B0609020204030204" pitchFamily="49" charset="0"/>
              <a:cs typeface="Courier New" panose="02070309020205020404" pitchFamily="49" charset="0"/>
            </a:endParaRP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return</a:t>
            </a:r>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err="1">
                <a:solidFill>
                  <a:srgbClr val="000000"/>
                </a:solidFill>
                <a:effectLst/>
                <a:latin typeface="Consolas" panose="020B0609020204030204" pitchFamily="49" charset="0"/>
                <a:cs typeface="Courier New" panose="02070309020205020404" pitchFamily="49" charset="0"/>
              </a:rPr>
              <a:t>stk</a:t>
            </a:r>
            <a:r>
              <a:rPr lang="en-IN" sz="1100" b="0" dirty="0">
                <a:solidFill>
                  <a:srgbClr val="000000"/>
                </a:solidFill>
                <a:effectLst/>
                <a:latin typeface="Consolas" panose="020B0609020204030204" pitchFamily="49" charset="0"/>
                <a:cs typeface="Courier New" panose="02070309020205020404" pitchFamily="49" charset="0"/>
              </a:rPr>
              <a:t>[top]</a:t>
            </a:r>
          </a:p>
          <a:p>
            <a:br>
              <a:rPr lang="en-IN" sz="1100" b="0" dirty="0">
                <a:solidFill>
                  <a:srgbClr val="000000"/>
                </a:solidFill>
                <a:effectLst/>
                <a:latin typeface="Consolas" panose="020B0609020204030204" pitchFamily="49" charset="0"/>
                <a:cs typeface="Courier New" panose="02070309020205020404" pitchFamily="49" charset="0"/>
              </a:rPr>
            </a:br>
            <a:r>
              <a:rPr lang="en-IN" sz="1100" b="0" dirty="0">
                <a:solidFill>
                  <a:srgbClr val="0000FF"/>
                </a:solidFill>
                <a:effectLst/>
                <a:latin typeface="Consolas" panose="020B0609020204030204" pitchFamily="49" charset="0"/>
                <a:cs typeface="Courier New" panose="02070309020205020404" pitchFamily="49" charset="0"/>
              </a:rPr>
              <a:t>def</a:t>
            </a:r>
            <a:r>
              <a:rPr lang="en-IN" sz="1100" b="0" dirty="0">
                <a:solidFill>
                  <a:srgbClr val="000000"/>
                </a:solidFill>
                <a:effectLst/>
                <a:latin typeface="Consolas" panose="020B0609020204030204" pitchFamily="49" charset="0"/>
                <a:cs typeface="Courier New" panose="02070309020205020404" pitchFamily="49" charset="0"/>
              </a:rPr>
              <a:t> display(</a:t>
            </a:r>
            <a:r>
              <a:rPr lang="en-IN" sz="1100" b="0" dirty="0" err="1">
                <a:solidFill>
                  <a:srgbClr val="000000"/>
                </a:solidFill>
                <a:effectLst/>
                <a:latin typeface="Consolas" panose="020B0609020204030204" pitchFamily="49" charset="0"/>
                <a:cs typeface="Courier New" panose="02070309020205020404" pitchFamily="49" charset="0"/>
              </a:rPr>
              <a:t>stk</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if</a:t>
            </a:r>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err="1">
                <a:solidFill>
                  <a:srgbClr val="000000"/>
                </a:solidFill>
                <a:effectLst/>
                <a:latin typeface="Consolas" panose="020B0609020204030204" pitchFamily="49" charset="0"/>
                <a:cs typeface="Courier New" panose="02070309020205020404" pitchFamily="49" charset="0"/>
              </a:rPr>
              <a:t>isempty</a:t>
            </a:r>
            <a:r>
              <a:rPr lang="en-IN" sz="1100" b="0" dirty="0">
                <a:solidFill>
                  <a:srgbClr val="000000"/>
                </a:solidFill>
                <a:effectLst/>
                <a:latin typeface="Consolas" panose="020B0609020204030204" pitchFamily="49" charset="0"/>
                <a:cs typeface="Courier New" panose="02070309020205020404" pitchFamily="49" charset="0"/>
              </a:rPr>
              <a:t>(</a:t>
            </a:r>
            <a:r>
              <a:rPr lang="en-IN" sz="1100" b="0" dirty="0" err="1">
                <a:solidFill>
                  <a:srgbClr val="000000"/>
                </a:solidFill>
                <a:effectLst/>
                <a:latin typeface="Consolas" panose="020B0609020204030204" pitchFamily="49" charset="0"/>
                <a:cs typeface="Courier New" panose="02070309020205020404" pitchFamily="49" charset="0"/>
              </a:rPr>
              <a:t>stk</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print(</a:t>
            </a:r>
            <a:r>
              <a:rPr lang="en-IN" sz="1100" b="0" dirty="0">
                <a:solidFill>
                  <a:srgbClr val="A31515"/>
                </a:solidFill>
                <a:effectLst/>
                <a:latin typeface="Consolas" panose="020B0609020204030204" pitchFamily="49" charset="0"/>
                <a:cs typeface="Courier New" panose="02070309020205020404" pitchFamily="49" charset="0"/>
              </a:rPr>
              <a:t>'stack is empty'</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else</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top=</a:t>
            </a:r>
            <a:r>
              <a:rPr lang="en-IN" sz="1100" b="0" dirty="0" err="1">
                <a:solidFill>
                  <a:srgbClr val="000000"/>
                </a:solidFill>
                <a:effectLst/>
                <a:latin typeface="Consolas" panose="020B0609020204030204" pitchFamily="49" charset="0"/>
                <a:cs typeface="Courier New" panose="02070309020205020404" pitchFamily="49" charset="0"/>
              </a:rPr>
              <a:t>len</a:t>
            </a:r>
            <a:r>
              <a:rPr lang="en-IN" sz="1100" b="0" dirty="0">
                <a:solidFill>
                  <a:srgbClr val="000000"/>
                </a:solidFill>
                <a:effectLst/>
                <a:latin typeface="Consolas" panose="020B0609020204030204" pitchFamily="49" charset="0"/>
                <a:cs typeface="Courier New" panose="02070309020205020404" pitchFamily="49" charset="0"/>
              </a:rPr>
              <a:t>(</a:t>
            </a:r>
            <a:r>
              <a:rPr lang="en-IN" sz="1100" b="0" dirty="0" err="1">
                <a:solidFill>
                  <a:srgbClr val="000000"/>
                </a:solidFill>
                <a:effectLst/>
                <a:latin typeface="Consolas" panose="020B0609020204030204" pitchFamily="49" charset="0"/>
                <a:cs typeface="Courier New" panose="02070309020205020404" pitchFamily="49" charset="0"/>
              </a:rPr>
              <a:t>stk</a:t>
            </a:r>
            <a:r>
              <a:rPr lang="en-IN" sz="1100" b="0" dirty="0">
                <a:solidFill>
                  <a:srgbClr val="000000"/>
                </a:solidFill>
                <a:effectLst/>
                <a:latin typeface="Consolas" panose="020B0609020204030204" pitchFamily="49" charset="0"/>
                <a:cs typeface="Courier New" panose="02070309020205020404" pitchFamily="49" charset="0"/>
              </a:rPr>
              <a:t>)-</a:t>
            </a:r>
            <a:r>
              <a:rPr lang="en-IN" sz="1100" b="0" dirty="0">
                <a:solidFill>
                  <a:srgbClr val="098658"/>
                </a:solidFill>
                <a:effectLst/>
                <a:latin typeface="Consolas" panose="020B0609020204030204" pitchFamily="49" charset="0"/>
                <a:cs typeface="Courier New" panose="02070309020205020404" pitchFamily="49" charset="0"/>
              </a:rPr>
              <a:t>1</a:t>
            </a:r>
            <a:endParaRPr lang="en-IN" sz="1100" b="0" dirty="0">
              <a:solidFill>
                <a:srgbClr val="000000"/>
              </a:solidFill>
              <a:effectLst/>
              <a:latin typeface="Consolas" panose="020B0609020204030204" pitchFamily="49" charset="0"/>
              <a:cs typeface="Courier New" panose="02070309020205020404" pitchFamily="49" charset="0"/>
            </a:endParaRPr>
          </a:p>
          <a:p>
            <a:r>
              <a:rPr lang="en-IN" sz="1100" b="0" dirty="0">
                <a:solidFill>
                  <a:srgbClr val="000000"/>
                </a:solidFill>
                <a:effectLst/>
                <a:latin typeface="Consolas" panose="020B0609020204030204" pitchFamily="49" charset="0"/>
                <a:cs typeface="Courier New" panose="02070309020205020404" pitchFamily="49" charset="0"/>
              </a:rPr>
              <a:t>        print(</a:t>
            </a:r>
            <a:r>
              <a:rPr lang="en-IN" sz="1100" b="0" dirty="0" err="1">
                <a:solidFill>
                  <a:srgbClr val="000000"/>
                </a:solidFill>
                <a:effectLst/>
                <a:latin typeface="Consolas" panose="020B0609020204030204" pitchFamily="49" charset="0"/>
                <a:cs typeface="Courier New" panose="02070309020205020404" pitchFamily="49" charset="0"/>
              </a:rPr>
              <a:t>stk</a:t>
            </a:r>
            <a:r>
              <a:rPr lang="en-IN" sz="1100" b="0" dirty="0">
                <a:solidFill>
                  <a:srgbClr val="000000"/>
                </a:solidFill>
                <a:effectLst/>
                <a:latin typeface="Consolas" panose="020B0609020204030204" pitchFamily="49" charset="0"/>
                <a:cs typeface="Courier New" panose="02070309020205020404" pitchFamily="49" charset="0"/>
              </a:rPr>
              <a:t>[top],</a:t>
            </a:r>
            <a:r>
              <a:rPr lang="en-IN" sz="1100" b="0" dirty="0">
                <a:solidFill>
                  <a:srgbClr val="A31515"/>
                </a:solidFill>
                <a:effectLst/>
                <a:latin typeface="Consolas" panose="020B0609020204030204" pitchFamily="49" charset="0"/>
                <a:cs typeface="Courier New" panose="02070309020205020404" pitchFamily="49" charset="0"/>
              </a:rPr>
              <a:t>'&lt;-top'</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for</a:t>
            </a:r>
            <a:r>
              <a:rPr lang="en-IN" sz="1100" b="0" dirty="0">
                <a:solidFill>
                  <a:srgbClr val="000000"/>
                </a:solidFill>
                <a:effectLst/>
                <a:latin typeface="Consolas" panose="020B0609020204030204" pitchFamily="49" charset="0"/>
                <a:cs typeface="Courier New" panose="02070309020205020404" pitchFamily="49" charset="0"/>
              </a:rPr>
              <a:t> i </a:t>
            </a:r>
            <a:r>
              <a:rPr lang="en-IN" sz="1100" b="0" dirty="0">
                <a:solidFill>
                  <a:srgbClr val="0000FF"/>
                </a:solidFill>
                <a:effectLst/>
                <a:latin typeface="Consolas" panose="020B0609020204030204" pitchFamily="49" charset="0"/>
                <a:cs typeface="Courier New" panose="02070309020205020404" pitchFamily="49" charset="0"/>
              </a:rPr>
              <a:t>in</a:t>
            </a:r>
            <a:r>
              <a:rPr lang="en-IN" sz="1100" b="0" dirty="0">
                <a:solidFill>
                  <a:srgbClr val="000000"/>
                </a:solidFill>
                <a:effectLst/>
                <a:latin typeface="Consolas" panose="020B0609020204030204" pitchFamily="49" charset="0"/>
                <a:cs typeface="Courier New" panose="02070309020205020404" pitchFamily="49" charset="0"/>
              </a:rPr>
              <a:t> range(top-</a:t>
            </a:r>
            <a:r>
              <a:rPr lang="en-IN" sz="1100" b="0" dirty="0">
                <a:solidFill>
                  <a:srgbClr val="098658"/>
                </a:solidFill>
                <a:effectLst/>
                <a:latin typeface="Consolas" panose="020B0609020204030204" pitchFamily="49" charset="0"/>
                <a:cs typeface="Courier New" panose="02070309020205020404" pitchFamily="49" charset="0"/>
              </a:rPr>
              <a:t>1</a:t>
            </a:r>
            <a:r>
              <a:rPr lang="en-IN" sz="1100" b="0" dirty="0">
                <a:solidFill>
                  <a:srgbClr val="000000"/>
                </a:solidFill>
                <a:effectLst/>
                <a:latin typeface="Consolas" panose="020B0609020204030204" pitchFamily="49" charset="0"/>
                <a:cs typeface="Courier New" panose="02070309020205020404" pitchFamily="49" charset="0"/>
              </a:rPr>
              <a:t>,-</a:t>
            </a:r>
            <a:r>
              <a:rPr lang="en-IN" sz="1100" b="0" dirty="0">
                <a:solidFill>
                  <a:srgbClr val="098658"/>
                </a:solidFill>
                <a:effectLst/>
                <a:latin typeface="Consolas" panose="020B0609020204030204" pitchFamily="49" charset="0"/>
                <a:cs typeface="Courier New" panose="02070309020205020404" pitchFamily="49" charset="0"/>
              </a:rPr>
              <a:t>1</a:t>
            </a:r>
            <a:r>
              <a:rPr lang="en-IN" sz="1100" b="0" dirty="0">
                <a:solidFill>
                  <a:srgbClr val="000000"/>
                </a:solidFill>
                <a:effectLst/>
                <a:latin typeface="Consolas" panose="020B0609020204030204" pitchFamily="49" charset="0"/>
                <a:cs typeface="Courier New" panose="02070309020205020404" pitchFamily="49" charset="0"/>
              </a:rPr>
              <a:t>,-</a:t>
            </a:r>
            <a:r>
              <a:rPr lang="en-IN" sz="1100" b="0" dirty="0">
                <a:solidFill>
                  <a:srgbClr val="098658"/>
                </a:solidFill>
                <a:effectLst/>
                <a:latin typeface="Consolas" panose="020B0609020204030204" pitchFamily="49" charset="0"/>
                <a:cs typeface="Courier New" panose="02070309020205020404" pitchFamily="49" charset="0"/>
              </a:rPr>
              <a:t>1</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print(</a:t>
            </a:r>
            <a:r>
              <a:rPr lang="en-IN" sz="1100" b="0" dirty="0" err="1">
                <a:solidFill>
                  <a:srgbClr val="000000"/>
                </a:solidFill>
                <a:effectLst/>
                <a:latin typeface="Consolas" panose="020B0609020204030204" pitchFamily="49" charset="0"/>
                <a:cs typeface="Courier New" panose="02070309020205020404" pitchFamily="49" charset="0"/>
              </a:rPr>
              <a:t>stk</a:t>
            </a:r>
            <a:r>
              <a:rPr lang="en-IN" sz="1100" b="0" dirty="0">
                <a:solidFill>
                  <a:srgbClr val="000000"/>
                </a:solidFill>
                <a:effectLst/>
                <a:latin typeface="Consolas" panose="020B0609020204030204" pitchFamily="49" charset="0"/>
                <a:cs typeface="Courier New" panose="02070309020205020404" pitchFamily="49" charset="0"/>
              </a:rPr>
              <a:t>[i])</a:t>
            </a:r>
          </a:p>
        </p:txBody>
      </p:sp>
      <p:sp>
        <p:nvSpPr>
          <p:cNvPr id="15" name="TextBox 14">
            <a:extLst>
              <a:ext uri="{FF2B5EF4-FFF2-40B4-BE49-F238E27FC236}">
                <a16:creationId xmlns:a16="http://schemas.microsoft.com/office/drawing/2014/main" id="{38B9E9AB-978A-EE6D-5ADB-DF0DBA1BC59D}"/>
              </a:ext>
            </a:extLst>
          </p:cNvPr>
          <p:cNvSpPr txBox="1"/>
          <p:nvPr/>
        </p:nvSpPr>
        <p:spPr>
          <a:xfrm>
            <a:off x="3483102" y="2122551"/>
            <a:ext cx="3146298" cy="6017032"/>
          </a:xfrm>
          <a:prstGeom prst="rect">
            <a:avLst/>
          </a:prstGeom>
          <a:noFill/>
        </p:spPr>
        <p:txBody>
          <a:bodyPr wrap="square" rtlCol="0">
            <a:spAutoFit/>
          </a:bodyPr>
          <a:lstStyle/>
          <a:p>
            <a:r>
              <a:rPr lang="en-IN" sz="1100" b="0" dirty="0">
                <a:solidFill>
                  <a:srgbClr val="0000FF"/>
                </a:solidFill>
                <a:effectLst/>
                <a:latin typeface="Consolas" panose="020B0609020204030204" pitchFamily="49" charset="0"/>
                <a:cs typeface="Courier New" panose="02070309020205020404" pitchFamily="49" charset="0"/>
              </a:rPr>
              <a:t>def</a:t>
            </a:r>
            <a:r>
              <a:rPr lang="en-IN" sz="1100" b="0" dirty="0">
                <a:solidFill>
                  <a:srgbClr val="000000"/>
                </a:solidFill>
                <a:effectLst/>
                <a:latin typeface="Consolas" panose="020B0609020204030204" pitchFamily="49" charset="0"/>
                <a:cs typeface="Courier New" panose="02070309020205020404" pitchFamily="49" charset="0"/>
              </a:rPr>
              <a:t> main():    </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err="1">
                <a:solidFill>
                  <a:srgbClr val="000000"/>
                </a:solidFill>
                <a:effectLst/>
                <a:latin typeface="Consolas" panose="020B0609020204030204" pitchFamily="49" charset="0"/>
                <a:cs typeface="Courier New" panose="02070309020205020404" pitchFamily="49" charset="0"/>
              </a:rPr>
              <a:t>stk</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top=</a:t>
            </a:r>
            <a:r>
              <a:rPr lang="en-IN" sz="1100" b="0" dirty="0">
                <a:solidFill>
                  <a:srgbClr val="0000FF"/>
                </a:solidFill>
                <a:effectLst/>
                <a:latin typeface="Consolas" panose="020B0609020204030204" pitchFamily="49" charset="0"/>
                <a:cs typeface="Courier New" panose="02070309020205020404" pitchFamily="49" charset="0"/>
              </a:rPr>
              <a:t>None</a:t>
            </a:r>
            <a:endParaRPr lang="en-IN" sz="1100" b="0" dirty="0">
              <a:solidFill>
                <a:srgbClr val="000000"/>
              </a:solidFill>
              <a:effectLst/>
              <a:latin typeface="Consolas" panose="020B0609020204030204" pitchFamily="49" charset="0"/>
              <a:cs typeface="Courier New" panose="02070309020205020404" pitchFamily="49" charset="0"/>
            </a:endParaRP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while</a:t>
            </a:r>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True</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print(</a:t>
            </a:r>
            <a:r>
              <a:rPr lang="en-IN" sz="1100" b="0" dirty="0">
                <a:solidFill>
                  <a:srgbClr val="A31515"/>
                </a:solidFill>
                <a:effectLst/>
                <a:latin typeface="Consolas" panose="020B0609020204030204" pitchFamily="49" charset="0"/>
                <a:cs typeface="Courier New" panose="02070309020205020404" pitchFamily="49" charset="0"/>
              </a:rPr>
              <a:t>'''stack operation</a:t>
            </a:r>
            <a:endParaRPr lang="en-IN" sz="1100" b="0" dirty="0">
              <a:solidFill>
                <a:srgbClr val="000000"/>
              </a:solidFill>
              <a:effectLst/>
              <a:latin typeface="Consolas" panose="020B0609020204030204" pitchFamily="49" charset="0"/>
              <a:cs typeface="Courier New" panose="02070309020205020404" pitchFamily="49" charset="0"/>
            </a:endParaRPr>
          </a:p>
          <a:p>
            <a:r>
              <a:rPr lang="en-IN" sz="1100" b="0" dirty="0">
                <a:solidFill>
                  <a:srgbClr val="A31515"/>
                </a:solidFill>
                <a:effectLst/>
                <a:latin typeface="Consolas" panose="020B0609020204030204" pitchFamily="49" charset="0"/>
                <a:cs typeface="Courier New" panose="02070309020205020404" pitchFamily="49" charset="0"/>
              </a:rPr>
              <a:t>                 1.push</a:t>
            </a:r>
            <a:endParaRPr lang="en-IN" sz="1100" b="0" dirty="0">
              <a:solidFill>
                <a:srgbClr val="000000"/>
              </a:solidFill>
              <a:effectLst/>
              <a:latin typeface="Consolas" panose="020B0609020204030204" pitchFamily="49" charset="0"/>
              <a:cs typeface="Courier New" panose="02070309020205020404" pitchFamily="49" charset="0"/>
            </a:endParaRPr>
          </a:p>
          <a:p>
            <a:r>
              <a:rPr lang="en-IN" sz="1100" b="0" dirty="0">
                <a:solidFill>
                  <a:srgbClr val="A31515"/>
                </a:solidFill>
                <a:effectLst/>
                <a:latin typeface="Consolas" panose="020B0609020204030204" pitchFamily="49" charset="0"/>
                <a:cs typeface="Courier New" panose="02070309020205020404" pitchFamily="49" charset="0"/>
              </a:rPr>
              <a:t>                 2.pop</a:t>
            </a:r>
            <a:endParaRPr lang="en-IN" sz="1100" b="0" dirty="0">
              <a:solidFill>
                <a:srgbClr val="000000"/>
              </a:solidFill>
              <a:effectLst/>
              <a:latin typeface="Consolas" panose="020B0609020204030204" pitchFamily="49" charset="0"/>
              <a:cs typeface="Courier New" panose="02070309020205020404" pitchFamily="49" charset="0"/>
            </a:endParaRPr>
          </a:p>
          <a:p>
            <a:r>
              <a:rPr lang="en-IN" sz="1100" b="0" dirty="0">
                <a:solidFill>
                  <a:srgbClr val="A31515"/>
                </a:solidFill>
                <a:effectLst/>
                <a:latin typeface="Consolas" panose="020B0609020204030204" pitchFamily="49" charset="0"/>
                <a:cs typeface="Courier New" panose="02070309020205020404" pitchFamily="49" charset="0"/>
              </a:rPr>
              <a:t>                 3.peek</a:t>
            </a:r>
            <a:endParaRPr lang="en-IN" sz="1100" b="0" dirty="0">
              <a:solidFill>
                <a:srgbClr val="000000"/>
              </a:solidFill>
              <a:effectLst/>
              <a:latin typeface="Consolas" panose="020B0609020204030204" pitchFamily="49" charset="0"/>
              <a:cs typeface="Courier New" panose="02070309020205020404" pitchFamily="49" charset="0"/>
            </a:endParaRPr>
          </a:p>
          <a:p>
            <a:r>
              <a:rPr lang="en-IN" sz="1100" b="0" dirty="0">
                <a:solidFill>
                  <a:srgbClr val="A31515"/>
                </a:solidFill>
                <a:effectLst/>
                <a:latin typeface="Consolas" panose="020B0609020204030204" pitchFamily="49" charset="0"/>
                <a:cs typeface="Courier New" panose="02070309020205020404" pitchFamily="49" charset="0"/>
              </a:rPr>
              <a:t>                 4.display</a:t>
            </a:r>
            <a:endParaRPr lang="en-IN" sz="1100" b="0" dirty="0">
              <a:solidFill>
                <a:srgbClr val="000000"/>
              </a:solidFill>
              <a:effectLst/>
              <a:latin typeface="Consolas" panose="020B0609020204030204" pitchFamily="49" charset="0"/>
              <a:cs typeface="Courier New" panose="02070309020205020404" pitchFamily="49" charset="0"/>
            </a:endParaRPr>
          </a:p>
          <a:p>
            <a:r>
              <a:rPr lang="en-IN" sz="1100" b="0" dirty="0">
                <a:solidFill>
                  <a:srgbClr val="A31515"/>
                </a:solidFill>
                <a:effectLst/>
                <a:latin typeface="Consolas" panose="020B0609020204030204" pitchFamily="49" charset="0"/>
                <a:cs typeface="Courier New" panose="02070309020205020404" pitchFamily="49" charset="0"/>
              </a:rPr>
              <a:t>                 5.exit'''</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choice=int (input(</a:t>
            </a:r>
            <a:r>
              <a:rPr lang="en-IN" sz="1100" b="0" dirty="0">
                <a:solidFill>
                  <a:srgbClr val="A31515"/>
                </a:solidFill>
                <a:effectLst/>
                <a:latin typeface="Consolas" panose="020B0609020204030204" pitchFamily="49" charset="0"/>
                <a:cs typeface="Courier New" panose="02070309020205020404" pitchFamily="49" charset="0"/>
              </a:rPr>
              <a:t>'enter choice:'</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if</a:t>
            </a:r>
            <a:r>
              <a:rPr lang="en-IN" sz="1100" b="0" dirty="0">
                <a:solidFill>
                  <a:srgbClr val="000000"/>
                </a:solidFill>
                <a:effectLst/>
                <a:latin typeface="Consolas" panose="020B0609020204030204" pitchFamily="49" charset="0"/>
                <a:cs typeface="Courier New" panose="02070309020205020404" pitchFamily="49" charset="0"/>
              </a:rPr>
              <a:t> choice==</a:t>
            </a:r>
            <a:r>
              <a:rPr lang="en-IN" sz="1100" b="0" dirty="0">
                <a:solidFill>
                  <a:srgbClr val="098658"/>
                </a:solidFill>
                <a:effectLst/>
                <a:latin typeface="Consolas" panose="020B0609020204030204" pitchFamily="49" charset="0"/>
                <a:cs typeface="Courier New" panose="02070309020205020404" pitchFamily="49" charset="0"/>
              </a:rPr>
              <a:t>1</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item=int(input(</a:t>
            </a:r>
            <a:r>
              <a:rPr lang="en-IN" sz="1100" b="0" dirty="0">
                <a:solidFill>
                  <a:srgbClr val="A31515"/>
                </a:solidFill>
                <a:effectLst/>
                <a:latin typeface="Consolas" panose="020B0609020204030204" pitchFamily="49" charset="0"/>
                <a:cs typeface="Courier New" panose="02070309020205020404" pitchFamily="49" charset="0"/>
              </a:rPr>
              <a:t>'enter item:'</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push(</a:t>
            </a:r>
            <a:r>
              <a:rPr lang="en-IN" sz="1100" b="0" dirty="0" err="1">
                <a:solidFill>
                  <a:srgbClr val="000000"/>
                </a:solidFill>
                <a:effectLst/>
                <a:latin typeface="Consolas" panose="020B0609020204030204" pitchFamily="49" charset="0"/>
                <a:cs typeface="Courier New" panose="02070309020205020404" pitchFamily="49" charset="0"/>
              </a:rPr>
              <a:t>stk,item</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err="1">
                <a:solidFill>
                  <a:srgbClr val="0000FF"/>
                </a:solidFill>
                <a:effectLst/>
                <a:latin typeface="Consolas" panose="020B0609020204030204" pitchFamily="49" charset="0"/>
                <a:cs typeface="Courier New" panose="02070309020205020404" pitchFamily="49" charset="0"/>
              </a:rPr>
              <a:t>elif</a:t>
            </a:r>
            <a:r>
              <a:rPr lang="en-IN" sz="1100" b="0" dirty="0">
                <a:solidFill>
                  <a:srgbClr val="000000"/>
                </a:solidFill>
                <a:effectLst/>
                <a:latin typeface="Consolas" panose="020B0609020204030204" pitchFamily="49" charset="0"/>
                <a:cs typeface="Courier New" panose="02070309020205020404" pitchFamily="49" charset="0"/>
              </a:rPr>
              <a:t> choice==</a:t>
            </a:r>
            <a:r>
              <a:rPr lang="en-IN" sz="1100" b="0" dirty="0">
                <a:solidFill>
                  <a:srgbClr val="098658"/>
                </a:solidFill>
                <a:effectLst/>
                <a:latin typeface="Consolas" panose="020B0609020204030204" pitchFamily="49" charset="0"/>
                <a:cs typeface="Courier New" panose="02070309020205020404" pitchFamily="49" charset="0"/>
              </a:rPr>
              <a:t>2</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item=pop(</a:t>
            </a:r>
            <a:r>
              <a:rPr lang="en-IN" sz="1100" b="0" dirty="0" err="1">
                <a:solidFill>
                  <a:srgbClr val="000000"/>
                </a:solidFill>
                <a:effectLst/>
                <a:latin typeface="Consolas" panose="020B0609020204030204" pitchFamily="49" charset="0"/>
                <a:cs typeface="Courier New" panose="02070309020205020404" pitchFamily="49" charset="0"/>
              </a:rPr>
              <a:t>stk</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if</a:t>
            </a:r>
            <a:r>
              <a:rPr lang="en-IN" sz="1100" b="0" dirty="0">
                <a:solidFill>
                  <a:srgbClr val="000000"/>
                </a:solidFill>
                <a:effectLst/>
                <a:latin typeface="Consolas" panose="020B0609020204030204" pitchFamily="49" charset="0"/>
                <a:cs typeface="Courier New" panose="02070309020205020404" pitchFamily="49" charset="0"/>
              </a:rPr>
              <a:t> item==</a:t>
            </a:r>
            <a:r>
              <a:rPr lang="en-IN" sz="1100" b="0" dirty="0">
                <a:solidFill>
                  <a:srgbClr val="A31515"/>
                </a:solidFill>
                <a:effectLst/>
                <a:latin typeface="Consolas" panose="020B0609020204030204" pitchFamily="49" charset="0"/>
                <a:cs typeface="Courier New" panose="02070309020205020404" pitchFamily="49" charset="0"/>
              </a:rPr>
              <a:t>"underflow"</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print(</a:t>
            </a:r>
            <a:r>
              <a:rPr lang="en-IN" sz="1100" b="0" dirty="0">
                <a:solidFill>
                  <a:srgbClr val="A31515"/>
                </a:solidFill>
                <a:effectLst/>
                <a:latin typeface="Consolas" panose="020B0609020204030204" pitchFamily="49" charset="0"/>
                <a:cs typeface="Courier New" panose="02070309020205020404" pitchFamily="49" charset="0"/>
              </a:rPr>
              <a:t>'stack is underflow'</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else</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print(</a:t>
            </a:r>
            <a:r>
              <a:rPr lang="en-IN" sz="1100" b="0" dirty="0">
                <a:solidFill>
                  <a:srgbClr val="A31515"/>
                </a:solidFill>
                <a:effectLst/>
                <a:latin typeface="Consolas" panose="020B0609020204030204" pitchFamily="49" charset="0"/>
                <a:cs typeface="Courier New" panose="02070309020205020404" pitchFamily="49" charset="0"/>
              </a:rPr>
              <a:t>'</a:t>
            </a:r>
            <a:r>
              <a:rPr lang="en-IN" sz="1100" b="0" dirty="0" err="1">
                <a:solidFill>
                  <a:srgbClr val="A31515"/>
                </a:solidFill>
                <a:effectLst/>
                <a:latin typeface="Consolas" panose="020B0609020204030204" pitchFamily="49" charset="0"/>
                <a:cs typeface="Courier New" panose="02070309020205020404" pitchFamily="49" charset="0"/>
              </a:rPr>
              <a:t>poped</a:t>
            </a:r>
            <a:r>
              <a:rPr lang="en-IN" sz="1100" b="0" dirty="0">
                <a:solidFill>
                  <a:srgbClr val="A31515"/>
                </a:solidFill>
                <a:effectLst/>
                <a:latin typeface="Consolas" panose="020B0609020204030204" pitchFamily="49" charset="0"/>
                <a:cs typeface="Courier New" panose="02070309020205020404" pitchFamily="49" charset="0"/>
              </a:rPr>
              <a:t>'</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err="1">
                <a:solidFill>
                  <a:srgbClr val="0000FF"/>
                </a:solidFill>
                <a:effectLst/>
                <a:latin typeface="Consolas" panose="020B0609020204030204" pitchFamily="49" charset="0"/>
                <a:cs typeface="Courier New" panose="02070309020205020404" pitchFamily="49" charset="0"/>
              </a:rPr>
              <a:t>elif</a:t>
            </a:r>
            <a:r>
              <a:rPr lang="en-IN" sz="1100" b="0" dirty="0">
                <a:solidFill>
                  <a:srgbClr val="000000"/>
                </a:solidFill>
                <a:effectLst/>
                <a:latin typeface="Consolas" panose="020B0609020204030204" pitchFamily="49" charset="0"/>
                <a:cs typeface="Courier New" panose="02070309020205020404" pitchFamily="49" charset="0"/>
              </a:rPr>
              <a:t> choice==</a:t>
            </a:r>
            <a:r>
              <a:rPr lang="en-IN" sz="1100" b="0" dirty="0">
                <a:solidFill>
                  <a:srgbClr val="098658"/>
                </a:solidFill>
                <a:effectLst/>
                <a:latin typeface="Consolas" panose="020B0609020204030204" pitchFamily="49" charset="0"/>
                <a:cs typeface="Courier New" panose="02070309020205020404" pitchFamily="49" charset="0"/>
              </a:rPr>
              <a:t>3</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item=peek(</a:t>
            </a:r>
            <a:r>
              <a:rPr lang="en-IN" sz="1100" b="0" dirty="0" err="1">
                <a:solidFill>
                  <a:srgbClr val="000000"/>
                </a:solidFill>
                <a:effectLst/>
                <a:latin typeface="Consolas" panose="020B0609020204030204" pitchFamily="49" charset="0"/>
                <a:cs typeface="Courier New" panose="02070309020205020404" pitchFamily="49" charset="0"/>
              </a:rPr>
              <a:t>stk</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if</a:t>
            </a:r>
            <a:r>
              <a:rPr lang="en-IN" sz="1100" b="0" dirty="0">
                <a:solidFill>
                  <a:srgbClr val="000000"/>
                </a:solidFill>
                <a:effectLst/>
                <a:latin typeface="Consolas" panose="020B0609020204030204" pitchFamily="49" charset="0"/>
                <a:cs typeface="Courier New" panose="02070309020205020404" pitchFamily="49" charset="0"/>
              </a:rPr>
              <a:t> item==</a:t>
            </a:r>
            <a:r>
              <a:rPr lang="en-IN" sz="1100" b="0" dirty="0">
                <a:solidFill>
                  <a:srgbClr val="A31515"/>
                </a:solidFill>
                <a:effectLst/>
                <a:latin typeface="Consolas" panose="020B0609020204030204" pitchFamily="49" charset="0"/>
                <a:cs typeface="Courier New" panose="02070309020205020404" pitchFamily="49" charset="0"/>
              </a:rPr>
              <a:t>"underflow"</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print(</a:t>
            </a:r>
            <a:r>
              <a:rPr lang="en-IN" sz="1100" b="0" dirty="0">
                <a:solidFill>
                  <a:srgbClr val="A31515"/>
                </a:solidFill>
                <a:effectLst/>
                <a:latin typeface="Consolas" panose="020B0609020204030204" pitchFamily="49" charset="0"/>
                <a:cs typeface="Courier New" panose="02070309020205020404" pitchFamily="49" charset="0"/>
              </a:rPr>
              <a:t>'stack is underflow'</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else</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print(</a:t>
            </a:r>
            <a:r>
              <a:rPr lang="en-IN" sz="1100" b="0" dirty="0">
                <a:solidFill>
                  <a:srgbClr val="A31515"/>
                </a:solidFill>
                <a:effectLst/>
                <a:latin typeface="Consolas" panose="020B0609020204030204" pitchFamily="49" charset="0"/>
                <a:cs typeface="Courier New" panose="02070309020205020404" pitchFamily="49" charset="0"/>
              </a:rPr>
              <a:t>'top most item </a:t>
            </a:r>
            <a:r>
              <a:rPr lang="en-IN" sz="1100" b="0" dirty="0" err="1">
                <a:solidFill>
                  <a:srgbClr val="A31515"/>
                </a:solidFill>
                <a:effectLst/>
                <a:latin typeface="Consolas" panose="020B0609020204030204" pitchFamily="49" charset="0"/>
                <a:cs typeface="Courier New" panose="02070309020205020404" pitchFamily="49" charset="0"/>
              </a:rPr>
              <a:t>is:'</a:t>
            </a:r>
            <a:r>
              <a:rPr lang="en-IN" sz="1100" b="0" dirty="0" err="1">
                <a:solidFill>
                  <a:srgbClr val="000000"/>
                </a:solidFill>
                <a:effectLst/>
                <a:latin typeface="Consolas" panose="020B0609020204030204" pitchFamily="49" charset="0"/>
                <a:cs typeface="Courier New" panose="02070309020205020404" pitchFamily="49" charset="0"/>
              </a:rPr>
              <a:t>,item</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err="1">
                <a:solidFill>
                  <a:srgbClr val="0000FF"/>
                </a:solidFill>
                <a:effectLst/>
                <a:latin typeface="Consolas" panose="020B0609020204030204" pitchFamily="49" charset="0"/>
                <a:cs typeface="Courier New" panose="02070309020205020404" pitchFamily="49" charset="0"/>
              </a:rPr>
              <a:t>elif</a:t>
            </a:r>
            <a:r>
              <a:rPr lang="en-IN" sz="1100" b="0" dirty="0">
                <a:solidFill>
                  <a:srgbClr val="000000"/>
                </a:solidFill>
                <a:effectLst/>
                <a:latin typeface="Consolas" panose="020B0609020204030204" pitchFamily="49" charset="0"/>
                <a:cs typeface="Courier New" panose="02070309020205020404" pitchFamily="49" charset="0"/>
              </a:rPr>
              <a:t> choice==</a:t>
            </a:r>
            <a:r>
              <a:rPr lang="en-IN" sz="1100" b="0" dirty="0">
                <a:solidFill>
                  <a:srgbClr val="098658"/>
                </a:solidFill>
                <a:effectLst/>
                <a:latin typeface="Consolas" panose="020B0609020204030204" pitchFamily="49" charset="0"/>
                <a:cs typeface="Courier New" panose="02070309020205020404" pitchFamily="49" charset="0"/>
              </a:rPr>
              <a:t>4</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display(</a:t>
            </a:r>
            <a:r>
              <a:rPr lang="en-IN" sz="1100" b="0" dirty="0" err="1">
                <a:solidFill>
                  <a:srgbClr val="000000"/>
                </a:solidFill>
                <a:effectLst/>
                <a:latin typeface="Consolas" panose="020B0609020204030204" pitchFamily="49" charset="0"/>
                <a:cs typeface="Courier New" panose="02070309020205020404" pitchFamily="49" charset="0"/>
              </a:rPr>
              <a:t>stk</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err="1">
                <a:solidFill>
                  <a:srgbClr val="0000FF"/>
                </a:solidFill>
                <a:effectLst/>
                <a:latin typeface="Consolas" panose="020B0609020204030204" pitchFamily="49" charset="0"/>
                <a:cs typeface="Courier New" panose="02070309020205020404" pitchFamily="49" charset="0"/>
              </a:rPr>
              <a:t>elif</a:t>
            </a:r>
            <a:r>
              <a:rPr lang="en-IN" sz="1100" b="0" dirty="0">
                <a:solidFill>
                  <a:srgbClr val="000000"/>
                </a:solidFill>
                <a:effectLst/>
                <a:latin typeface="Consolas" panose="020B0609020204030204" pitchFamily="49" charset="0"/>
                <a:cs typeface="Courier New" panose="02070309020205020404" pitchFamily="49" charset="0"/>
              </a:rPr>
              <a:t> choice==</a:t>
            </a:r>
            <a:r>
              <a:rPr lang="en-IN" sz="1100" b="0" dirty="0">
                <a:solidFill>
                  <a:srgbClr val="098658"/>
                </a:solidFill>
                <a:effectLst/>
                <a:latin typeface="Consolas" panose="020B0609020204030204" pitchFamily="49" charset="0"/>
                <a:cs typeface="Courier New" panose="02070309020205020404" pitchFamily="49" charset="0"/>
              </a:rPr>
              <a:t>5</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break</a:t>
            </a:r>
            <a:endParaRPr lang="en-IN" sz="1100" b="0" dirty="0">
              <a:solidFill>
                <a:srgbClr val="000000"/>
              </a:solidFill>
              <a:effectLst/>
              <a:latin typeface="Consolas" panose="020B0609020204030204" pitchFamily="49" charset="0"/>
              <a:cs typeface="Courier New" panose="02070309020205020404" pitchFamily="49" charset="0"/>
            </a:endParaRPr>
          </a:p>
          <a:p>
            <a:r>
              <a:rPr lang="en-IN" sz="1100" b="0" dirty="0">
                <a:solidFill>
                  <a:srgbClr val="000000"/>
                </a:solidFill>
                <a:effectLst/>
                <a:latin typeface="Consolas" panose="020B0609020204030204" pitchFamily="49" charset="0"/>
                <a:cs typeface="Courier New" panose="02070309020205020404" pitchFamily="49" charset="0"/>
              </a:rPr>
              <a:t>        </a:t>
            </a:r>
            <a:r>
              <a:rPr lang="en-IN" sz="1100" b="0" dirty="0">
                <a:solidFill>
                  <a:srgbClr val="0000FF"/>
                </a:solidFill>
                <a:effectLst/>
                <a:latin typeface="Consolas" panose="020B0609020204030204" pitchFamily="49" charset="0"/>
                <a:cs typeface="Courier New" panose="02070309020205020404" pitchFamily="49" charset="0"/>
              </a:rPr>
              <a:t>else</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print(</a:t>
            </a:r>
            <a:r>
              <a:rPr lang="en-IN" sz="1100" b="0" dirty="0">
                <a:solidFill>
                  <a:srgbClr val="A31515"/>
                </a:solidFill>
                <a:effectLst/>
                <a:latin typeface="Consolas" panose="020B0609020204030204" pitchFamily="49" charset="0"/>
                <a:cs typeface="Courier New" panose="02070309020205020404" pitchFamily="49" charset="0"/>
              </a:rPr>
              <a:t>'invalid'</a:t>
            </a:r>
            <a:r>
              <a:rPr lang="en-IN" sz="1100" b="0" dirty="0">
                <a:solidFill>
                  <a:srgbClr val="000000"/>
                </a:solidFill>
                <a:effectLst/>
                <a:latin typeface="Consolas" panose="020B0609020204030204" pitchFamily="49" charset="0"/>
                <a:cs typeface="Courier New" panose="02070309020205020404" pitchFamily="49" charset="0"/>
              </a:rPr>
              <a:t>)</a:t>
            </a:r>
          </a:p>
          <a:p>
            <a:r>
              <a:rPr lang="en-IN" sz="1100" b="0" dirty="0">
                <a:solidFill>
                  <a:srgbClr val="000000"/>
                </a:solidFill>
                <a:effectLst/>
                <a:latin typeface="Consolas" panose="020B0609020204030204" pitchFamily="49" charset="0"/>
                <a:cs typeface="Courier New" panose="02070309020205020404" pitchFamily="49" charset="0"/>
              </a:rPr>
              <a:t>            exit()</a:t>
            </a:r>
          </a:p>
          <a:p>
            <a:r>
              <a:rPr lang="en-IN" sz="1100" b="0" dirty="0">
                <a:solidFill>
                  <a:srgbClr val="000000"/>
                </a:solidFill>
                <a:effectLst/>
                <a:latin typeface="Consolas" panose="020B0609020204030204" pitchFamily="49" charset="0"/>
                <a:cs typeface="Courier New" panose="02070309020205020404" pitchFamily="49" charset="0"/>
              </a:rPr>
              <a:t>main()</a:t>
            </a:r>
          </a:p>
          <a:p>
            <a:endParaRPr lang="en-IN" sz="1100" dirty="0">
              <a:latin typeface="Consolas" panose="020B0609020204030204" pitchFamily="49" charset="0"/>
              <a:cs typeface="Courier New" panose="02070309020205020404" pitchFamily="49" charset="0"/>
            </a:endParaRPr>
          </a:p>
        </p:txBody>
      </p:sp>
      <p:sp>
        <p:nvSpPr>
          <p:cNvPr id="18" name="TextBox 17">
            <a:extLst>
              <a:ext uri="{FF2B5EF4-FFF2-40B4-BE49-F238E27FC236}">
                <a16:creationId xmlns:a16="http://schemas.microsoft.com/office/drawing/2014/main" id="{321E4CCD-9BD0-3D74-E8FF-2B49C01452CF}"/>
              </a:ext>
            </a:extLst>
          </p:cNvPr>
          <p:cNvSpPr txBox="1"/>
          <p:nvPr/>
        </p:nvSpPr>
        <p:spPr>
          <a:xfrm>
            <a:off x="2116931" y="8438615"/>
            <a:ext cx="1373505" cy="261610"/>
          </a:xfrm>
          <a:prstGeom prst="rect">
            <a:avLst/>
          </a:prstGeom>
          <a:noFill/>
        </p:spPr>
        <p:txBody>
          <a:bodyPr wrap="square">
            <a:spAutoFit/>
          </a:bodyPr>
          <a:lstStyle/>
          <a:p>
            <a:pPr algn="l"/>
            <a:r>
              <a:rPr lang="en-IN" sz="1050" i="0" dirty="0">
                <a:solidFill>
                  <a:srgbClr val="0070C0"/>
                </a:solidFill>
                <a:effectLst/>
                <a:highlight>
                  <a:srgbClr val="FFFF00"/>
                </a:highlight>
                <a:latin typeface="Consolas" panose="020B0609020204030204" pitchFamily="49" charset="0"/>
                <a:cs typeface="Arial" panose="020B0604020202020204" pitchFamily="34" charset="0"/>
              </a:rPr>
              <a:t>Continued code</a:t>
            </a:r>
          </a:p>
        </p:txBody>
      </p:sp>
      <p:cxnSp>
        <p:nvCxnSpPr>
          <p:cNvPr id="20" name="Connector: Elbow 19">
            <a:extLst>
              <a:ext uri="{FF2B5EF4-FFF2-40B4-BE49-F238E27FC236}">
                <a16:creationId xmlns:a16="http://schemas.microsoft.com/office/drawing/2014/main" id="{8A91E1D6-5298-8F0E-2B32-322121F1D7C9}"/>
              </a:ext>
            </a:extLst>
          </p:cNvPr>
          <p:cNvCxnSpPr>
            <a:cxnSpLocks/>
          </p:cNvCxnSpPr>
          <p:nvPr/>
        </p:nvCxnSpPr>
        <p:spPr>
          <a:xfrm flipV="1">
            <a:off x="2218849" y="8321040"/>
            <a:ext cx="1255871" cy="343472"/>
          </a:xfrm>
          <a:prstGeom prst="bentConnector3">
            <a:avLst>
              <a:gd name="adj1" fmla="val 9581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C622849-92C2-7887-3AEF-9FACFE244ECF}"/>
              </a:ext>
            </a:extLst>
          </p:cNvPr>
          <p:cNvSpPr/>
          <p:nvPr/>
        </p:nvSpPr>
        <p:spPr>
          <a:xfrm>
            <a:off x="370840" y="9030684"/>
            <a:ext cx="6106160" cy="313341"/>
          </a:xfrm>
          <a:prstGeom prst="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70E36E4B-4B86-AF34-F887-475873BCA0AD}"/>
              </a:ext>
            </a:extLst>
          </p:cNvPr>
          <p:cNvSpPr txBox="1"/>
          <p:nvPr/>
        </p:nvSpPr>
        <p:spPr>
          <a:xfrm>
            <a:off x="414652" y="9060566"/>
            <a:ext cx="4091307" cy="276999"/>
          </a:xfrm>
          <a:prstGeom prst="rect">
            <a:avLst/>
          </a:prstGeom>
          <a:noFill/>
        </p:spPr>
        <p:txBody>
          <a:bodyPr wrap="square" rtlCol="0">
            <a:spAutoFit/>
          </a:bodyPr>
          <a:lstStyle/>
          <a:p>
            <a:r>
              <a:rPr lang="en-US" sz="1200" dirty="0">
                <a:solidFill>
                  <a:srgbClr val="000000"/>
                </a:solidFill>
                <a:latin typeface="Consolas" panose="020B0609020204030204" pitchFamily="49" charset="0"/>
                <a:cs typeface="Courier New" panose="02070309020205020404" pitchFamily="49" charset="0"/>
              </a:rPr>
              <a:t>…continued to next page</a:t>
            </a:r>
          </a:p>
        </p:txBody>
      </p:sp>
      <p:sp>
        <p:nvSpPr>
          <p:cNvPr id="41" name="TextBox 40">
            <a:extLst>
              <a:ext uri="{FF2B5EF4-FFF2-40B4-BE49-F238E27FC236}">
                <a16:creationId xmlns:a16="http://schemas.microsoft.com/office/drawing/2014/main" id="{6F0B67E7-0E50-99E1-69D1-5326C0AD8298}"/>
              </a:ext>
            </a:extLst>
          </p:cNvPr>
          <p:cNvSpPr txBox="1"/>
          <p:nvPr/>
        </p:nvSpPr>
        <p:spPr>
          <a:xfrm>
            <a:off x="347980" y="8736358"/>
            <a:ext cx="1597660" cy="276999"/>
          </a:xfrm>
          <a:prstGeom prst="rect">
            <a:avLst/>
          </a:prstGeom>
          <a:noFill/>
        </p:spPr>
        <p:txBody>
          <a:bodyPr wrap="square">
            <a:spAutoFit/>
          </a:bodyPr>
          <a:lstStyle/>
          <a:p>
            <a:pPr algn="l"/>
            <a:r>
              <a:rPr lang="en-IN" sz="1200" b="1" i="0" dirty="0">
                <a:solidFill>
                  <a:srgbClr val="0070C0"/>
                </a:solidFill>
                <a:effectLst/>
                <a:latin typeface="Arial" panose="020B0604020202020204" pitchFamily="34" charset="0"/>
                <a:cs typeface="Arial" panose="020B0604020202020204" pitchFamily="34" charset="0"/>
              </a:rPr>
              <a:t>Output</a:t>
            </a:r>
            <a:endParaRPr lang="en-IN" sz="1200" b="0" i="0" dirty="0">
              <a:solidFill>
                <a:srgbClr val="0070C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13087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21783</TotalTime>
  <Words>8377</Words>
  <Application>Microsoft Office PowerPoint</Application>
  <PresentationFormat>A4 Paper (210x297 mm)</PresentationFormat>
  <Paragraphs>1374</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Calibri</vt:lpstr>
      <vt:lpstr>Arial</vt:lpstr>
      <vt:lpstr>Calibri Light</vt:lpstr>
      <vt:lpstr>Consolas</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Neeraj Maurya</dc:creator>
  <cp:lastModifiedBy>Neeraj Maurya</cp:lastModifiedBy>
  <cp:revision>683</cp:revision>
  <cp:lastPrinted>2024-12-01T10:21:48Z</cp:lastPrinted>
  <dcterms:created xsi:type="dcterms:W3CDTF">2023-06-15T09:34:50Z</dcterms:created>
  <dcterms:modified xsi:type="dcterms:W3CDTF">2024-12-17T03:20:30Z</dcterms:modified>
</cp:coreProperties>
</file>