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43C15E-A97F-4E5A-878C-93A46A6DDA6F}" v="2784" dt="2023-10-16T02:59:04.2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53819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7230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91049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3759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7185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26174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97776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93356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31019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23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75609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10/16/2023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1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C2A816-955C-4079-AAAB-066EBD441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55828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  <a:alpha val="0"/>
                </a:schemeClr>
              </a:gs>
              <a:gs pos="58000">
                <a:srgbClr val="0E0D12">
                  <a:alpha val="58000"/>
                </a:srgbClr>
              </a:gs>
              <a:gs pos="93000">
                <a:srgbClr val="000000">
                  <a:alpha val="58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A41A4DAB-2B72-0981-6871-B9235FE0C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90"/>
            <a:ext cx="12257686" cy="68635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68327D-2177-DC44-C7D2-9C9A607A1E9D}"/>
              </a:ext>
            </a:extLst>
          </p:cNvPr>
          <p:cNvSpPr txBox="1"/>
          <p:nvPr/>
        </p:nvSpPr>
        <p:spPr>
          <a:xfrm>
            <a:off x="7985125" y="3905249"/>
            <a:ext cx="368935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TEAM BROCODE</a:t>
            </a:r>
            <a:endParaRPr lang="en-US" dirty="0"/>
          </a:p>
          <a:p>
            <a:endParaRPr lang="en-US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KUNAL SINGLA</a:t>
            </a:r>
          </a:p>
          <a:p>
            <a:r>
              <a:rPr lang="en-US" b="1" dirty="0">
                <a:solidFill>
                  <a:schemeClr val="bg1"/>
                </a:solidFill>
              </a:rPr>
              <a:t>2.  ADITYA KUMAR</a:t>
            </a:r>
          </a:p>
          <a:p>
            <a:r>
              <a:rPr lang="en-US" b="1" dirty="0">
                <a:solidFill>
                  <a:schemeClr val="bg1"/>
                </a:solidFill>
              </a:rPr>
              <a:t>3.  ASHUTOSH TANEJA</a:t>
            </a:r>
          </a:p>
          <a:p>
            <a:r>
              <a:rPr lang="en-US" b="1" dirty="0">
                <a:solidFill>
                  <a:schemeClr val="bg1"/>
                </a:solidFill>
              </a:rPr>
              <a:t>4.  VIDIT SARIN</a:t>
            </a:r>
          </a:p>
          <a:p>
            <a:r>
              <a:rPr lang="en-US" b="1" dirty="0">
                <a:solidFill>
                  <a:schemeClr val="bg1"/>
                </a:solidFill>
              </a:rPr>
              <a:t>5.  MAYANK UPPAL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A515E3-B254-3CAB-A123-F64F900757D7}"/>
              </a:ext>
            </a:extLst>
          </p:cNvPr>
          <p:cNvCxnSpPr/>
          <p:nvPr/>
        </p:nvCxnSpPr>
        <p:spPr>
          <a:xfrm flipV="1">
            <a:off x="5247" y="516559"/>
            <a:ext cx="12189789" cy="24295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DC47AF-25F1-45CB-AEFE-6F79044D9390}"/>
              </a:ext>
            </a:extLst>
          </p:cNvPr>
          <p:cNvCxnSpPr/>
          <p:nvPr/>
        </p:nvCxnSpPr>
        <p:spPr>
          <a:xfrm>
            <a:off x="4556" y="6293814"/>
            <a:ext cx="12189789" cy="8835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01EA8C-9EB8-739C-F76C-A1FCC499F2B1}"/>
              </a:ext>
            </a:extLst>
          </p:cNvPr>
          <p:cNvSpPr txBox="1"/>
          <p:nvPr/>
        </p:nvSpPr>
        <p:spPr>
          <a:xfrm>
            <a:off x="4985743" y="6405562"/>
            <a:ext cx="22026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TEAM: BROCODE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3DB19F-DBFE-49C9-78A2-E2CD67689EED}"/>
              </a:ext>
            </a:extLst>
          </p:cNvPr>
          <p:cNvSpPr txBox="1"/>
          <p:nvPr/>
        </p:nvSpPr>
        <p:spPr>
          <a:xfrm>
            <a:off x="11635383" y="74413"/>
            <a:ext cx="300633" cy="3812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9EC962-B305-7FAA-BB74-42F69BC93CA9}"/>
              </a:ext>
            </a:extLst>
          </p:cNvPr>
          <p:cNvSpPr txBox="1"/>
          <p:nvPr/>
        </p:nvSpPr>
        <p:spPr>
          <a:xfrm>
            <a:off x="4848820" y="77390"/>
            <a:ext cx="248840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STGI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2060"/>
                </a:solidFill>
              </a:rPr>
              <a:t>HACKATHON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EDC1B3-72BB-CDCE-4090-55C797BB73E6}"/>
              </a:ext>
            </a:extLst>
          </p:cNvPr>
          <p:cNvSpPr txBox="1"/>
          <p:nvPr/>
        </p:nvSpPr>
        <p:spPr>
          <a:xfrm>
            <a:off x="5362575" y="717550"/>
            <a:ext cx="14478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OVERVIEW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82E11B-A6F0-2839-FBAD-26F4B683A652}"/>
              </a:ext>
            </a:extLst>
          </p:cNvPr>
          <p:cNvSpPr txBox="1"/>
          <p:nvPr/>
        </p:nvSpPr>
        <p:spPr>
          <a:xfrm>
            <a:off x="239767" y="1721069"/>
            <a:ext cx="11124542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Avenir Next LT Pro"/>
                <a:ea typeface="Calibri"/>
                <a:cs typeface="Calibri"/>
              </a:rPr>
              <a:t>The main </a:t>
            </a:r>
            <a:r>
              <a:rPr lang="en-US" b="1" dirty="0">
                <a:latin typeface="Avenir Next LT Pro"/>
                <a:ea typeface="Calibri"/>
                <a:cs typeface="Calibri"/>
              </a:rPr>
              <a:t>objective</a:t>
            </a:r>
            <a:r>
              <a:rPr lang="en-US" dirty="0">
                <a:latin typeface="Avenir Next LT Pro"/>
                <a:ea typeface="Calibri"/>
                <a:cs typeface="Calibri"/>
              </a:rPr>
              <a:t> of our project was to</a:t>
            </a:r>
            <a:r>
              <a:rPr lang="en-US" b="1" dirty="0">
                <a:latin typeface="Avenir Next LT Pro"/>
                <a:ea typeface="Calibri"/>
                <a:cs typeface="Calibri"/>
              </a:rPr>
              <a:t> automate the audit system.</a:t>
            </a:r>
            <a:endParaRPr lang="en-US" dirty="0">
              <a:latin typeface="Avenir Next LT Pro"/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Avenir Next LT Pro"/>
                <a:ea typeface="Calibri"/>
                <a:cs typeface="Calibri"/>
              </a:rPr>
              <a:t>In case of any </a:t>
            </a:r>
            <a:r>
              <a:rPr lang="en-US" b="1" dirty="0">
                <a:latin typeface="Avenir Next LT Pro"/>
                <a:ea typeface="Calibri"/>
                <a:cs typeface="Calibri"/>
              </a:rPr>
              <a:t>error</a:t>
            </a:r>
            <a:r>
              <a:rPr lang="en-US" dirty="0">
                <a:latin typeface="Avenir Next LT Pro"/>
                <a:ea typeface="Calibri"/>
                <a:cs typeface="Calibri"/>
              </a:rPr>
              <a:t> the same set of </a:t>
            </a:r>
            <a:r>
              <a:rPr lang="en-US" b="1" dirty="0">
                <a:latin typeface="Avenir Next LT Pro"/>
                <a:ea typeface="Calibri"/>
                <a:cs typeface="Calibri"/>
              </a:rPr>
              <a:t>audit is replicated</a:t>
            </a:r>
            <a:r>
              <a:rPr lang="en-US" dirty="0">
                <a:latin typeface="Avenir Next LT Pro"/>
                <a:ea typeface="Calibri"/>
                <a:cs typeface="Calibri"/>
              </a:rPr>
              <a:t> and used to </a:t>
            </a:r>
            <a:r>
              <a:rPr lang="en-US" b="1" dirty="0">
                <a:latin typeface="Avenir Next LT Pro"/>
                <a:ea typeface="Calibri"/>
                <a:cs typeface="Calibri"/>
              </a:rPr>
              <a:t>work in a lower test simulator</a:t>
            </a:r>
            <a:r>
              <a:rPr lang="en-US" dirty="0">
                <a:latin typeface="Avenir Next LT Pro"/>
                <a:ea typeface="Calibri"/>
                <a:cs typeface="Calibri"/>
              </a:rPr>
              <a:t> environment.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Avenir Next LT Pro"/>
                <a:ea typeface="Calibri"/>
                <a:cs typeface="Calibri"/>
              </a:rPr>
              <a:t>The entire team must split up into groups and the following task were completed individually by each of sub groups:-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b="1" dirty="0">
                <a:latin typeface="Avenir Next LT Pro"/>
                <a:ea typeface="Calibri"/>
                <a:cs typeface="Calibri"/>
              </a:rPr>
              <a:t>UI/UX Designing , Attribute Form Designing , </a:t>
            </a:r>
            <a:r>
              <a:rPr lang="en-US" b="1" err="1">
                <a:latin typeface="Avenir Next LT Pro"/>
                <a:ea typeface="Calibri"/>
                <a:cs typeface="Calibri"/>
              </a:rPr>
              <a:t>Powerpoint</a:t>
            </a:r>
            <a:r>
              <a:rPr lang="en-US" b="1" dirty="0">
                <a:latin typeface="Avenir Next LT Pro"/>
                <a:ea typeface="Calibri"/>
                <a:cs typeface="Calibri"/>
              </a:rPr>
              <a:t> Creation and Presentation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Avenir Next LT Pro"/>
                <a:ea typeface="Calibri"/>
                <a:cs typeface="Calibri"/>
              </a:rPr>
              <a:t>Created </a:t>
            </a:r>
            <a:r>
              <a:rPr lang="en-US" b="1" dirty="0">
                <a:latin typeface="Avenir Next LT Pro"/>
                <a:ea typeface="Calibri"/>
                <a:cs typeface="Calibri"/>
              </a:rPr>
              <a:t>Frontend </a:t>
            </a:r>
            <a:r>
              <a:rPr lang="en-US" dirty="0">
                <a:latin typeface="Avenir Next LT Pro"/>
                <a:ea typeface="Calibri"/>
                <a:cs typeface="Calibri"/>
              </a:rPr>
              <a:t>using </a:t>
            </a:r>
            <a:r>
              <a:rPr lang="en-US" b="1" err="1">
                <a:latin typeface="Avenir Next LT Pro"/>
                <a:ea typeface="Calibri"/>
                <a:cs typeface="Calibri"/>
              </a:rPr>
              <a:t>React.Js</a:t>
            </a:r>
            <a:r>
              <a:rPr lang="en-US" b="1" dirty="0">
                <a:latin typeface="Avenir Next LT Pro"/>
                <a:ea typeface="Calibri"/>
                <a:cs typeface="Calibri"/>
              </a:rPr>
              <a:t> , Bootstrap</a:t>
            </a:r>
            <a:r>
              <a:rPr lang="en-US" dirty="0">
                <a:latin typeface="Avenir Next LT Pro"/>
                <a:ea typeface="Calibri"/>
                <a:cs typeface="Calibri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b="1" dirty="0">
                <a:latin typeface="Avenir Next LT Pro"/>
                <a:ea typeface="Calibri"/>
                <a:cs typeface="Calibri"/>
              </a:rPr>
              <a:t>Backend</a:t>
            </a:r>
            <a:r>
              <a:rPr lang="en-US" dirty="0">
                <a:latin typeface="Avenir Next LT Pro"/>
                <a:ea typeface="Calibri"/>
                <a:cs typeface="Calibri"/>
              </a:rPr>
              <a:t> and </a:t>
            </a:r>
            <a:r>
              <a:rPr lang="en-US" b="1" dirty="0">
                <a:latin typeface="Avenir Next LT Pro"/>
                <a:ea typeface="Calibri"/>
                <a:cs typeface="Calibri"/>
              </a:rPr>
              <a:t>Database Formation</a:t>
            </a:r>
            <a:r>
              <a:rPr lang="en-US" dirty="0">
                <a:latin typeface="Avenir Next LT Pro"/>
                <a:ea typeface="Calibri"/>
                <a:cs typeface="Calibri"/>
              </a:rPr>
              <a:t>.</a:t>
            </a:r>
          </a:p>
          <a:p>
            <a:pPr marL="742950" lvl="1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96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A515E3-B254-3CAB-A123-F64F900757D7}"/>
              </a:ext>
            </a:extLst>
          </p:cNvPr>
          <p:cNvCxnSpPr/>
          <p:nvPr/>
        </p:nvCxnSpPr>
        <p:spPr>
          <a:xfrm flipV="1">
            <a:off x="5247" y="516559"/>
            <a:ext cx="12189789" cy="24295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DC47AF-25F1-45CB-AEFE-6F79044D9390}"/>
              </a:ext>
            </a:extLst>
          </p:cNvPr>
          <p:cNvCxnSpPr/>
          <p:nvPr/>
        </p:nvCxnSpPr>
        <p:spPr>
          <a:xfrm>
            <a:off x="4556" y="6293814"/>
            <a:ext cx="12189789" cy="8835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01EA8C-9EB8-739C-F76C-A1FCC499F2B1}"/>
              </a:ext>
            </a:extLst>
          </p:cNvPr>
          <p:cNvSpPr txBox="1"/>
          <p:nvPr/>
        </p:nvSpPr>
        <p:spPr>
          <a:xfrm>
            <a:off x="4985743" y="6405562"/>
            <a:ext cx="22026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TEAM: BROCODE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3DB19F-DBFE-49C9-78A2-E2CD67689EED}"/>
              </a:ext>
            </a:extLst>
          </p:cNvPr>
          <p:cNvSpPr txBox="1"/>
          <p:nvPr/>
        </p:nvSpPr>
        <p:spPr>
          <a:xfrm>
            <a:off x="11635383" y="74413"/>
            <a:ext cx="300633" cy="3812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9EC962-B305-7FAA-BB74-42F69BC93CA9}"/>
              </a:ext>
            </a:extLst>
          </p:cNvPr>
          <p:cNvSpPr txBox="1"/>
          <p:nvPr/>
        </p:nvSpPr>
        <p:spPr>
          <a:xfrm>
            <a:off x="4848820" y="77390"/>
            <a:ext cx="248840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STGI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2060"/>
                </a:solidFill>
              </a:rPr>
              <a:t>HACKATHON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6748C4-3314-5F85-B3DA-755C7EAD20E7}"/>
              </a:ext>
            </a:extLst>
          </p:cNvPr>
          <p:cNvSpPr txBox="1"/>
          <p:nvPr/>
        </p:nvSpPr>
        <p:spPr>
          <a:xfrm>
            <a:off x="4492624" y="825499"/>
            <a:ext cx="2714625" cy="396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FEB2E0-84C8-B50E-5D09-FF6A9FB39A07}"/>
              </a:ext>
            </a:extLst>
          </p:cNvPr>
          <p:cNvSpPr txBox="1"/>
          <p:nvPr/>
        </p:nvSpPr>
        <p:spPr>
          <a:xfrm>
            <a:off x="4486274" y="692150"/>
            <a:ext cx="32797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FLOW CHART (APPROACH)</a:t>
            </a:r>
          </a:p>
        </p:txBody>
      </p:sp>
      <p:pic>
        <p:nvPicPr>
          <p:cNvPr id="4" name="Picture 3" descr="A diagram of data flow&#10;&#10;Description automatically generated">
            <a:extLst>
              <a:ext uri="{FF2B5EF4-FFF2-40B4-BE49-F238E27FC236}">
                <a16:creationId xmlns:a16="http://schemas.microsoft.com/office/drawing/2014/main" id="{874ECCC5-CE3D-FB20-1B08-A2D8414E5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25" y="1226111"/>
            <a:ext cx="10993819" cy="493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322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A515E3-B254-3CAB-A123-F64F900757D7}"/>
              </a:ext>
            </a:extLst>
          </p:cNvPr>
          <p:cNvCxnSpPr/>
          <p:nvPr/>
        </p:nvCxnSpPr>
        <p:spPr>
          <a:xfrm flipV="1">
            <a:off x="5247" y="516559"/>
            <a:ext cx="12189789" cy="24295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DC47AF-25F1-45CB-AEFE-6F79044D9390}"/>
              </a:ext>
            </a:extLst>
          </p:cNvPr>
          <p:cNvCxnSpPr/>
          <p:nvPr/>
        </p:nvCxnSpPr>
        <p:spPr>
          <a:xfrm>
            <a:off x="4556" y="6293814"/>
            <a:ext cx="12189789" cy="8835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01EA8C-9EB8-739C-F76C-A1FCC499F2B1}"/>
              </a:ext>
            </a:extLst>
          </p:cNvPr>
          <p:cNvSpPr txBox="1"/>
          <p:nvPr/>
        </p:nvSpPr>
        <p:spPr>
          <a:xfrm>
            <a:off x="4985743" y="6405562"/>
            <a:ext cx="22026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TEAM: BROCODE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3DB19F-DBFE-49C9-78A2-E2CD67689EED}"/>
              </a:ext>
            </a:extLst>
          </p:cNvPr>
          <p:cNvSpPr txBox="1"/>
          <p:nvPr/>
        </p:nvSpPr>
        <p:spPr>
          <a:xfrm>
            <a:off x="11635383" y="74413"/>
            <a:ext cx="300633" cy="3812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9EC962-B305-7FAA-BB74-42F69BC93CA9}"/>
              </a:ext>
            </a:extLst>
          </p:cNvPr>
          <p:cNvSpPr txBox="1"/>
          <p:nvPr/>
        </p:nvSpPr>
        <p:spPr>
          <a:xfrm>
            <a:off x="4848820" y="77390"/>
            <a:ext cx="248840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STGI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2060"/>
                </a:solidFill>
              </a:rPr>
              <a:t>HACKATHON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0D352E-401C-D0CC-9627-45D0109EB231}"/>
              </a:ext>
            </a:extLst>
          </p:cNvPr>
          <p:cNvSpPr txBox="1"/>
          <p:nvPr/>
        </p:nvSpPr>
        <p:spPr>
          <a:xfrm>
            <a:off x="5215758" y="659524"/>
            <a:ext cx="15271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FRONTEND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9B6B81-1893-C9B0-D3B0-AAE72F5837C9}"/>
              </a:ext>
            </a:extLst>
          </p:cNvPr>
          <p:cNvSpPr txBox="1"/>
          <p:nvPr/>
        </p:nvSpPr>
        <p:spPr>
          <a:xfrm>
            <a:off x="407276" y="784991"/>
            <a:ext cx="4624551" cy="54470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b="1" dirty="0"/>
              <a:t>Frontend</a:t>
            </a:r>
            <a:r>
              <a:rPr lang="en-US" dirty="0"/>
              <a:t> is made up of </a:t>
            </a:r>
            <a:r>
              <a:rPr lang="en-US" b="1" dirty="0"/>
              <a:t>React.js</a:t>
            </a:r>
            <a:r>
              <a:rPr lang="en-US" dirty="0"/>
              <a:t> and </a:t>
            </a:r>
            <a:r>
              <a:rPr lang="en-US" b="1" dirty="0"/>
              <a:t>Bootstrap – CSS framework</a:t>
            </a:r>
            <a:endParaRPr lang="en-US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/>
              <a:t>It consists of: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b="1" dirty="0"/>
              <a:t>Login/</a:t>
            </a:r>
            <a:r>
              <a:rPr lang="en-US" b="1" err="1"/>
              <a:t>SignUp</a:t>
            </a:r>
            <a:r>
              <a:rPr lang="en-US" b="1" dirty="0"/>
              <a:t> Page</a:t>
            </a:r>
            <a:r>
              <a:rPr lang="en-US" dirty="0"/>
              <a:t> – it authenticates the </a:t>
            </a:r>
            <a:r>
              <a:rPr lang="en-US" err="1"/>
              <a:t>iuser</a:t>
            </a:r>
            <a:r>
              <a:rPr lang="en-US" dirty="0"/>
              <a:t> and takes him to  the dashboard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b="1" dirty="0"/>
              <a:t>Dashboard</a:t>
            </a:r>
            <a:r>
              <a:rPr lang="en-US" dirty="0"/>
              <a:t> – It includes history tab and various other tabs like home , contact support 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dirty="0"/>
              <a:t>Also there is a </a:t>
            </a:r>
            <a:r>
              <a:rPr lang="en-US" b="1" dirty="0"/>
              <a:t>special column</a:t>
            </a:r>
            <a:r>
              <a:rPr lang="en-US" dirty="0"/>
              <a:t> of Recent Commits where all the changes committed are recorded and compared.</a:t>
            </a:r>
          </a:p>
        </p:txBody>
      </p:sp>
      <p:pic>
        <p:nvPicPr>
          <p:cNvPr id="4" name="Picture 3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2F4CE84C-6775-D60F-8507-AB00C3890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656" y="1100794"/>
            <a:ext cx="5583620" cy="2567481"/>
          </a:xfrm>
          <a:prstGeom prst="rect">
            <a:avLst/>
          </a:prstGeom>
        </p:spPr>
      </p:pic>
      <p:pic>
        <p:nvPicPr>
          <p:cNvPr id="5" name="Picture 4" descr="A login screen with space and stars&#10;&#10;Description automatically generated">
            <a:extLst>
              <a:ext uri="{FF2B5EF4-FFF2-40B4-BE49-F238E27FC236}">
                <a16:creationId xmlns:a16="http://schemas.microsoft.com/office/drawing/2014/main" id="{08294436-8275-2581-27F4-90FE5295C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759" y="3805182"/>
            <a:ext cx="5386552" cy="242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847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A515E3-B254-3CAB-A123-F64F900757D7}"/>
              </a:ext>
            </a:extLst>
          </p:cNvPr>
          <p:cNvCxnSpPr/>
          <p:nvPr/>
        </p:nvCxnSpPr>
        <p:spPr>
          <a:xfrm flipV="1">
            <a:off x="5247" y="516559"/>
            <a:ext cx="12189789" cy="24295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DC47AF-25F1-45CB-AEFE-6F79044D9390}"/>
              </a:ext>
            </a:extLst>
          </p:cNvPr>
          <p:cNvCxnSpPr/>
          <p:nvPr/>
        </p:nvCxnSpPr>
        <p:spPr>
          <a:xfrm>
            <a:off x="4556" y="6293814"/>
            <a:ext cx="12189789" cy="8835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01EA8C-9EB8-739C-F76C-A1FCC499F2B1}"/>
              </a:ext>
            </a:extLst>
          </p:cNvPr>
          <p:cNvSpPr txBox="1"/>
          <p:nvPr/>
        </p:nvSpPr>
        <p:spPr>
          <a:xfrm>
            <a:off x="4985743" y="6405562"/>
            <a:ext cx="22026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TEAM: BROCODE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3DB19F-DBFE-49C9-78A2-E2CD67689EED}"/>
              </a:ext>
            </a:extLst>
          </p:cNvPr>
          <p:cNvSpPr txBox="1"/>
          <p:nvPr/>
        </p:nvSpPr>
        <p:spPr>
          <a:xfrm>
            <a:off x="11635383" y="74413"/>
            <a:ext cx="300633" cy="3812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9EC962-B305-7FAA-BB74-42F69BC93CA9}"/>
              </a:ext>
            </a:extLst>
          </p:cNvPr>
          <p:cNvSpPr txBox="1"/>
          <p:nvPr/>
        </p:nvSpPr>
        <p:spPr>
          <a:xfrm>
            <a:off x="4848820" y="77390"/>
            <a:ext cx="248840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STGI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2060"/>
                </a:solidFill>
              </a:rPr>
              <a:t>HACKATHON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0D352E-401C-D0CC-9627-45D0109EB231}"/>
              </a:ext>
            </a:extLst>
          </p:cNvPr>
          <p:cNvSpPr txBox="1"/>
          <p:nvPr/>
        </p:nvSpPr>
        <p:spPr>
          <a:xfrm>
            <a:off x="4985743" y="698500"/>
            <a:ext cx="13881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BACKEND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0E1F42-E170-1F3C-E2B4-48CACA5E5D65}"/>
              </a:ext>
            </a:extLst>
          </p:cNvPr>
          <p:cNvSpPr txBox="1"/>
          <p:nvPr/>
        </p:nvSpPr>
        <p:spPr>
          <a:xfrm>
            <a:off x="213491" y="1461594"/>
            <a:ext cx="1174202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Learned</a:t>
            </a:r>
            <a:r>
              <a:rPr lang="en-US" b="1" dirty="0"/>
              <a:t> Django</a:t>
            </a:r>
            <a:r>
              <a:rPr lang="en-US" dirty="0"/>
              <a:t> from scratch and made the website responsive, as it stores the </a:t>
            </a:r>
            <a:r>
              <a:rPr lang="en-US" dirty="0" err="1"/>
              <a:t>the</a:t>
            </a:r>
            <a:r>
              <a:rPr lang="en-US" dirty="0"/>
              <a:t> data input given by the user in </a:t>
            </a:r>
            <a:r>
              <a:rPr lang="en-US" b="1" dirty="0"/>
              <a:t>MYSQL</a:t>
            </a:r>
            <a:r>
              <a:rPr lang="en-US" dirty="0"/>
              <a:t> server.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Integrated the </a:t>
            </a:r>
            <a:r>
              <a:rPr lang="en-US" b="1" dirty="0"/>
              <a:t>Student Form</a:t>
            </a:r>
            <a:r>
              <a:rPr lang="en-US" dirty="0"/>
              <a:t> with </a:t>
            </a:r>
            <a:r>
              <a:rPr lang="en-US" b="1" dirty="0"/>
              <a:t>MYSQL</a:t>
            </a:r>
            <a:r>
              <a:rPr lang="en-US" dirty="0"/>
              <a:t>.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AD6107E-8E1C-0CE2-231C-C8633FB3A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966" y="2557463"/>
            <a:ext cx="10497206" cy="339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444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A515E3-B254-3CAB-A123-F64F900757D7}"/>
              </a:ext>
            </a:extLst>
          </p:cNvPr>
          <p:cNvCxnSpPr/>
          <p:nvPr/>
        </p:nvCxnSpPr>
        <p:spPr>
          <a:xfrm flipV="1">
            <a:off x="5247" y="516559"/>
            <a:ext cx="12189789" cy="24295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DC47AF-25F1-45CB-AEFE-6F79044D9390}"/>
              </a:ext>
            </a:extLst>
          </p:cNvPr>
          <p:cNvCxnSpPr/>
          <p:nvPr/>
        </p:nvCxnSpPr>
        <p:spPr>
          <a:xfrm>
            <a:off x="4556" y="6293814"/>
            <a:ext cx="12189789" cy="8835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01EA8C-9EB8-739C-F76C-A1FCC499F2B1}"/>
              </a:ext>
            </a:extLst>
          </p:cNvPr>
          <p:cNvSpPr txBox="1"/>
          <p:nvPr/>
        </p:nvSpPr>
        <p:spPr>
          <a:xfrm>
            <a:off x="4985743" y="6405562"/>
            <a:ext cx="22026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TEAM: BROCODE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3DB19F-DBFE-49C9-78A2-E2CD67689EED}"/>
              </a:ext>
            </a:extLst>
          </p:cNvPr>
          <p:cNvSpPr txBox="1"/>
          <p:nvPr/>
        </p:nvSpPr>
        <p:spPr>
          <a:xfrm>
            <a:off x="11635383" y="74413"/>
            <a:ext cx="300633" cy="3812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9EC962-B305-7FAA-BB74-42F69BC93CA9}"/>
              </a:ext>
            </a:extLst>
          </p:cNvPr>
          <p:cNvSpPr txBox="1"/>
          <p:nvPr/>
        </p:nvSpPr>
        <p:spPr>
          <a:xfrm>
            <a:off x="4848820" y="77390"/>
            <a:ext cx="248840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STGI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2060"/>
                </a:solidFill>
              </a:rPr>
              <a:t>HACKATHON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0D352E-401C-D0CC-9627-45D0109EB231}"/>
              </a:ext>
            </a:extLst>
          </p:cNvPr>
          <p:cNvSpPr txBox="1"/>
          <p:nvPr/>
        </p:nvSpPr>
        <p:spPr>
          <a:xfrm>
            <a:off x="4935920" y="684486"/>
            <a:ext cx="20732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DATABASE MANAGEMENT</a:t>
            </a:r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6362B5D-B1F9-C8A6-CC85-3392FB746CAA}"/>
              </a:ext>
            </a:extLst>
          </p:cNvPr>
          <p:cNvSpPr/>
          <p:nvPr/>
        </p:nvSpPr>
        <p:spPr>
          <a:xfrm>
            <a:off x="4693525" y="3005301"/>
            <a:ext cx="1905000" cy="80141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E6BEB8-6517-E583-3C90-CCE6C6FCA731}"/>
              </a:ext>
            </a:extLst>
          </p:cNvPr>
          <p:cNvSpPr/>
          <p:nvPr/>
        </p:nvSpPr>
        <p:spPr>
          <a:xfrm>
            <a:off x="6880991" y="1724353"/>
            <a:ext cx="1852448" cy="8671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Basic Info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E8A3936-F00E-E053-97BD-99BC8090ECFA}"/>
              </a:ext>
            </a:extLst>
          </p:cNvPr>
          <p:cNvSpPr/>
          <p:nvPr/>
        </p:nvSpPr>
        <p:spPr>
          <a:xfrm>
            <a:off x="9984828" y="1001767"/>
            <a:ext cx="1366344" cy="40727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382B04-F61F-CFC8-022E-78A133FDF154}"/>
              </a:ext>
            </a:extLst>
          </p:cNvPr>
          <p:cNvSpPr/>
          <p:nvPr/>
        </p:nvSpPr>
        <p:spPr>
          <a:xfrm>
            <a:off x="10247585" y="1592974"/>
            <a:ext cx="1484586" cy="59120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Gender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DB210D-FA40-C55B-C019-C9266F2F20CF}"/>
              </a:ext>
            </a:extLst>
          </p:cNvPr>
          <p:cNvSpPr/>
          <p:nvPr/>
        </p:nvSpPr>
        <p:spPr>
          <a:xfrm>
            <a:off x="10313276" y="2578318"/>
            <a:ext cx="1418896" cy="5649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DoB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DFE9134-7D9C-B13B-78DA-569FA88F2C07}"/>
              </a:ext>
            </a:extLst>
          </p:cNvPr>
          <p:cNvSpPr/>
          <p:nvPr/>
        </p:nvSpPr>
        <p:spPr>
          <a:xfrm>
            <a:off x="10319845" y="3264776"/>
            <a:ext cx="1471448" cy="56493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C140C9D-BA1D-1037-64CD-BD249BEC3F19}"/>
              </a:ext>
            </a:extLst>
          </p:cNvPr>
          <p:cNvSpPr/>
          <p:nvPr/>
        </p:nvSpPr>
        <p:spPr>
          <a:xfrm>
            <a:off x="7895897" y="3133395"/>
            <a:ext cx="1629102" cy="60434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Blood group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96BDBA-575A-AF64-5623-5427829DD13D}"/>
              </a:ext>
            </a:extLst>
          </p:cNvPr>
          <p:cNvSpPr/>
          <p:nvPr/>
        </p:nvSpPr>
        <p:spPr>
          <a:xfrm>
            <a:off x="4604845" y="4706663"/>
            <a:ext cx="2088931" cy="8539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School info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EECB58B-60A5-1E31-7045-3DC0FD993274}"/>
              </a:ext>
            </a:extLst>
          </p:cNvPr>
          <p:cNvSpPr/>
          <p:nvPr/>
        </p:nvSpPr>
        <p:spPr>
          <a:xfrm>
            <a:off x="7997715" y="4154871"/>
            <a:ext cx="1458309" cy="70944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945B93F-71A5-E4D5-A980-A0B3B1656876}"/>
              </a:ext>
            </a:extLst>
          </p:cNvPr>
          <p:cNvSpPr/>
          <p:nvPr/>
        </p:nvSpPr>
        <p:spPr>
          <a:xfrm>
            <a:off x="8096250" y="5205905"/>
            <a:ext cx="1891861" cy="85396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Admission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69CF36A-8114-0AEB-F9F5-41A60A212CAB}"/>
              </a:ext>
            </a:extLst>
          </p:cNvPr>
          <p:cNvSpPr/>
          <p:nvPr/>
        </p:nvSpPr>
        <p:spPr>
          <a:xfrm>
            <a:off x="2811517" y="4259973"/>
            <a:ext cx="1169274" cy="6568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5534D88-D6CB-B27C-EF18-5359170B75E2}"/>
              </a:ext>
            </a:extLst>
          </p:cNvPr>
          <p:cNvSpPr/>
          <p:nvPr/>
        </p:nvSpPr>
        <p:spPr>
          <a:xfrm>
            <a:off x="1908285" y="5209190"/>
            <a:ext cx="1721067" cy="72258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Roll No.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889413-367F-C4E1-0B16-F256F193B222}"/>
              </a:ext>
            </a:extLst>
          </p:cNvPr>
          <p:cNvSpPr/>
          <p:nvPr/>
        </p:nvSpPr>
        <p:spPr>
          <a:xfrm>
            <a:off x="2443655" y="1724354"/>
            <a:ext cx="1957551" cy="9853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Personal info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AD8B22E-D8A6-0A81-4D6C-330F0FB1C4F2}"/>
              </a:ext>
            </a:extLst>
          </p:cNvPr>
          <p:cNvSpPr/>
          <p:nvPr/>
        </p:nvSpPr>
        <p:spPr>
          <a:xfrm>
            <a:off x="341585" y="719301"/>
            <a:ext cx="1261241" cy="4598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Phone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45F7E3A-EA2F-2770-0432-E8B70B1E86A3}"/>
              </a:ext>
            </a:extLst>
          </p:cNvPr>
          <p:cNvSpPr/>
          <p:nvPr/>
        </p:nvSpPr>
        <p:spPr>
          <a:xfrm>
            <a:off x="328448" y="1658663"/>
            <a:ext cx="1484586" cy="69631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Father's name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2335649-8D6E-065C-4DC2-E96450354389}"/>
              </a:ext>
            </a:extLst>
          </p:cNvPr>
          <p:cNvSpPr/>
          <p:nvPr/>
        </p:nvSpPr>
        <p:spPr>
          <a:xfrm>
            <a:off x="213491" y="2952749"/>
            <a:ext cx="1589688" cy="68317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Mother's name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8C7312F-C8BE-31DA-DF6B-7309AEDD154F}"/>
              </a:ext>
            </a:extLst>
          </p:cNvPr>
          <p:cNvSpPr/>
          <p:nvPr/>
        </p:nvSpPr>
        <p:spPr>
          <a:xfrm>
            <a:off x="2220309" y="3261492"/>
            <a:ext cx="1510862" cy="6568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Email Id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99E3E27-7F8D-1D78-B5A6-589FB84C4E3E}"/>
              </a:ext>
            </a:extLst>
          </p:cNvPr>
          <p:cNvSpPr/>
          <p:nvPr/>
        </p:nvSpPr>
        <p:spPr>
          <a:xfrm>
            <a:off x="2233448" y="607630"/>
            <a:ext cx="1747344" cy="59120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22ED300-0AAA-462C-80CD-79F1B6104986}"/>
              </a:ext>
            </a:extLst>
          </p:cNvPr>
          <p:cNvCxnSpPr/>
          <p:nvPr/>
        </p:nvCxnSpPr>
        <p:spPr>
          <a:xfrm flipV="1">
            <a:off x="5729124" y="2110937"/>
            <a:ext cx="1164018" cy="859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D8EE9EB-6D78-8884-C501-B224E9DC61A5}"/>
              </a:ext>
            </a:extLst>
          </p:cNvPr>
          <p:cNvCxnSpPr>
            <a:cxnSpLocks/>
          </p:cNvCxnSpPr>
          <p:nvPr/>
        </p:nvCxnSpPr>
        <p:spPr>
          <a:xfrm flipH="1" flipV="1">
            <a:off x="4436348" y="2255453"/>
            <a:ext cx="1332189" cy="780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7C35E01-24B0-B77D-E932-978D5BFE39D3}"/>
              </a:ext>
            </a:extLst>
          </p:cNvPr>
          <p:cNvCxnSpPr>
            <a:cxnSpLocks/>
          </p:cNvCxnSpPr>
          <p:nvPr/>
        </p:nvCxnSpPr>
        <p:spPr>
          <a:xfrm flipH="1" flipV="1">
            <a:off x="3109416" y="1217556"/>
            <a:ext cx="70948" cy="504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8EE86AA-AE8A-29DD-3A12-E47109AAE626}"/>
              </a:ext>
            </a:extLst>
          </p:cNvPr>
          <p:cNvCxnSpPr>
            <a:cxnSpLocks/>
          </p:cNvCxnSpPr>
          <p:nvPr/>
        </p:nvCxnSpPr>
        <p:spPr>
          <a:xfrm flipH="1" flipV="1">
            <a:off x="1519726" y="1059901"/>
            <a:ext cx="1082569" cy="806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9103FAC-7051-9701-8B07-49467BF182D8}"/>
              </a:ext>
            </a:extLst>
          </p:cNvPr>
          <p:cNvCxnSpPr>
            <a:cxnSpLocks/>
          </p:cNvCxnSpPr>
          <p:nvPr/>
        </p:nvCxnSpPr>
        <p:spPr>
          <a:xfrm flipH="1" flipV="1">
            <a:off x="1821899" y="2045245"/>
            <a:ext cx="649018" cy="136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565FF59-4356-72CE-F493-5DD4F2DD9E7B}"/>
              </a:ext>
            </a:extLst>
          </p:cNvPr>
          <p:cNvCxnSpPr>
            <a:cxnSpLocks/>
          </p:cNvCxnSpPr>
          <p:nvPr/>
        </p:nvCxnSpPr>
        <p:spPr>
          <a:xfrm flipH="1">
            <a:off x="1690518" y="2694259"/>
            <a:ext cx="806672" cy="441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CE6F487-465E-799C-5A51-171EA018D4D9}"/>
              </a:ext>
            </a:extLst>
          </p:cNvPr>
          <p:cNvCxnSpPr>
            <a:cxnSpLocks/>
          </p:cNvCxnSpPr>
          <p:nvPr/>
        </p:nvCxnSpPr>
        <p:spPr>
          <a:xfrm flipH="1">
            <a:off x="5618761" y="3824121"/>
            <a:ext cx="5259" cy="874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C002A68-8256-9D34-84C5-21D6DEA1A272}"/>
              </a:ext>
            </a:extLst>
          </p:cNvPr>
          <p:cNvCxnSpPr>
            <a:cxnSpLocks/>
          </p:cNvCxnSpPr>
          <p:nvPr/>
        </p:nvCxnSpPr>
        <p:spPr>
          <a:xfrm flipH="1">
            <a:off x="3070003" y="2654848"/>
            <a:ext cx="31534" cy="599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B2FEFAC-AD2F-CD63-6EC9-E2613E6DEE34}"/>
              </a:ext>
            </a:extLst>
          </p:cNvPr>
          <p:cNvCxnSpPr>
            <a:cxnSpLocks/>
          </p:cNvCxnSpPr>
          <p:nvPr/>
        </p:nvCxnSpPr>
        <p:spPr>
          <a:xfrm flipH="1" flipV="1">
            <a:off x="4002795" y="4646556"/>
            <a:ext cx="675295" cy="29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9539EAF-ACC4-86CF-2C33-686A0FD6ABF9}"/>
              </a:ext>
            </a:extLst>
          </p:cNvPr>
          <p:cNvCxnSpPr>
            <a:cxnSpLocks/>
          </p:cNvCxnSpPr>
          <p:nvPr/>
        </p:nvCxnSpPr>
        <p:spPr>
          <a:xfrm flipH="1">
            <a:off x="3661209" y="5479501"/>
            <a:ext cx="938052" cy="86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9C08F1A-1B78-0A08-95E6-222116DC82F7}"/>
              </a:ext>
            </a:extLst>
          </p:cNvPr>
          <p:cNvCxnSpPr>
            <a:cxnSpLocks/>
          </p:cNvCxnSpPr>
          <p:nvPr/>
        </p:nvCxnSpPr>
        <p:spPr>
          <a:xfrm flipV="1">
            <a:off x="6688191" y="4607142"/>
            <a:ext cx="1295397" cy="162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5C1744C-5C93-4A5E-C8A6-754ACC95CEE0}"/>
              </a:ext>
            </a:extLst>
          </p:cNvPr>
          <p:cNvCxnSpPr/>
          <p:nvPr/>
        </p:nvCxnSpPr>
        <p:spPr>
          <a:xfrm flipV="1">
            <a:off x="8460171" y="1294743"/>
            <a:ext cx="1505606" cy="780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967F809-EB51-43D0-F4E3-585846B0F02B}"/>
              </a:ext>
            </a:extLst>
          </p:cNvPr>
          <p:cNvCxnSpPr/>
          <p:nvPr/>
        </p:nvCxnSpPr>
        <p:spPr>
          <a:xfrm flipV="1">
            <a:off x="8747564" y="1976273"/>
            <a:ext cx="1479329" cy="84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9F82038-2535-AB60-B03D-BACA1B7F2D6C}"/>
              </a:ext>
            </a:extLst>
          </p:cNvPr>
          <p:cNvCxnSpPr/>
          <p:nvPr/>
        </p:nvCxnSpPr>
        <p:spPr>
          <a:xfrm>
            <a:off x="8772197" y="2203233"/>
            <a:ext cx="1453054" cy="612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1E5E40B-3DC3-1519-2CDA-84DDF02BF2AE}"/>
              </a:ext>
            </a:extLst>
          </p:cNvPr>
          <p:cNvCxnSpPr/>
          <p:nvPr/>
        </p:nvCxnSpPr>
        <p:spPr>
          <a:xfrm>
            <a:off x="8770556" y="2411797"/>
            <a:ext cx="1505604" cy="1137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F9FAF24-910B-721A-34E8-976BCC801FA3}"/>
              </a:ext>
            </a:extLst>
          </p:cNvPr>
          <p:cNvCxnSpPr/>
          <p:nvPr/>
        </p:nvCxnSpPr>
        <p:spPr>
          <a:xfrm>
            <a:off x="6732534" y="4880084"/>
            <a:ext cx="1321673" cy="704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8949C-9420-FFEE-B540-B157176532F6}"/>
              </a:ext>
            </a:extLst>
          </p:cNvPr>
          <p:cNvCxnSpPr/>
          <p:nvPr/>
        </p:nvCxnSpPr>
        <p:spPr>
          <a:xfrm>
            <a:off x="8596478" y="2618716"/>
            <a:ext cx="204949" cy="46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638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A515E3-B254-3CAB-A123-F64F900757D7}"/>
              </a:ext>
            </a:extLst>
          </p:cNvPr>
          <p:cNvCxnSpPr/>
          <p:nvPr/>
        </p:nvCxnSpPr>
        <p:spPr>
          <a:xfrm flipV="1">
            <a:off x="5247" y="516559"/>
            <a:ext cx="12189789" cy="24295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DC47AF-25F1-45CB-AEFE-6F79044D9390}"/>
              </a:ext>
            </a:extLst>
          </p:cNvPr>
          <p:cNvCxnSpPr/>
          <p:nvPr/>
        </p:nvCxnSpPr>
        <p:spPr>
          <a:xfrm>
            <a:off x="4556" y="6293814"/>
            <a:ext cx="12189789" cy="8835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01EA8C-9EB8-739C-F76C-A1FCC499F2B1}"/>
              </a:ext>
            </a:extLst>
          </p:cNvPr>
          <p:cNvSpPr txBox="1"/>
          <p:nvPr/>
        </p:nvSpPr>
        <p:spPr>
          <a:xfrm>
            <a:off x="4985743" y="6405562"/>
            <a:ext cx="22026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TEAM: BROCODE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3DB19F-DBFE-49C9-78A2-E2CD67689EED}"/>
              </a:ext>
            </a:extLst>
          </p:cNvPr>
          <p:cNvSpPr txBox="1"/>
          <p:nvPr/>
        </p:nvSpPr>
        <p:spPr>
          <a:xfrm>
            <a:off x="11635383" y="74413"/>
            <a:ext cx="300633" cy="3812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9EC962-B305-7FAA-BB74-42F69BC93CA9}"/>
              </a:ext>
            </a:extLst>
          </p:cNvPr>
          <p:cNvSpPr txBox="1"/>
          <p:nvPr/>
        </p:nvSpPr>
        <p:spPr>
          <a:xfrm>
            <a:off x="4848820" y="77390"/>
            <a:ext cx="248840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STGI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2060"/>
                </a:solidFill>
              </a:rPr>
              <a:t>HACKATHON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0D352E-401C-D0CC-9627-45D0109EB231}"/>
              </a:ext>
            </a:extLst>
          </p:cNvPr>
          <p:cNvSpPr txBox="1"/>
          <p:nvPr/>
        </p:nvSpPr>
        <p:spPr>
          <a:xfrm>
            <a:off x="1326930" y="725214"/>
            <a:ext cx="23942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SOLUTIONS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74AAA9-CE87-FE15-E31F-C0BCD2A5188E}"/>
              </a:ext>
            </a:extLst>
          </p:cNvPr>
          <p:cNvSpPr txBox="1"/>
          <p:nvPr/>
        </p:nvSpPr>
        <p:spPr>
          <a:xfrm>
            <a:off x="65689" y="1198835"/>
            <a:ext cx="5961336" cy="50914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50000"/>
              </a:lnSpc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Efficiency increases</a:t>
            </a:r>
            <a:r>
              <a:rPr lang="en-US" dirty="0">
                <a:ea typeface="+mn-lt"/>
                <a:cs typeface="+mn-lt"/>
              </a:rPr>
              <a:t> , more customer oriented.</a:t>
            </a:r>
            <a:endParaRPr lang="en-US" dirty="0"/>
          </a:p>
          <a:p>
            <a:pPr>
              <a:lnSpc>
                <a:spcPct val="250000"/>
              </a:lnSpc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Checking</a:t>
            </a:r>
            <a:r>
              <a:rPr lang="en-US" dirty="0">
                <a:ea typeface="+mn-lt"/>
                <a:cs typeface="+mn-lt"/>
              </a:rPr>
              <a:t> for its </a:t>
            </a:r>
            <a:r>
              <a:rPr lang="en-US" b="1" dirty="0">
                <a:ea typeface="+mn-lt"/>
                <a:cs typeface="+mn-lt"/>
              </a:rPr>
              <a:t>inclination</a:t>
            </a:r>
            <a:r>
              <a:rPr lang="en-US" dirty="0">
                <a:ea typeface="+mn-lt"/>
                <a:cs typeface="+mn-lt"/>
              </a:rPr>
              <a:t> towards its </a:t>
            </a:r>
            <a:r>
              <a:rPr lang="en-US" b="1" dirty="0">
                <a:ea typeface="+mn-lt"/>
                <a:cs typeface="+mn-lt"/>
              </a:rPr>
              <a:t>defined objectives.</a:t>
            </a:r>
            <a:endParaRPr lang="en-US" b="1" dirty="0"/>
          </a:p>
          <a:p>
            <a:pPr>
              <a:lnSpc>
                <a:spcPct val="250000"/>
              </a:lnSpc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Analysis </a:t>
            </a:r>
            <a:r>
              <a:rPr lang="en-US" dirty="0">
                <a:ea typeface="+mn-lt"/>
                <a:cs typeface="+mn-lt"/>
              </a:rPr>
              <a:t>through</a:t>
            </a:r>
            <a:r>
              <a:rPr lang="en-US" b="1" dirty="0">
                <a:ea typeface="+mn-lt"/>
                <a:cs typeface="+mn-lt"/>
              </a:rPr>
              <a:t> reports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/>
          </a:p>
          <a:p>
            <a:pPr>
              <a:lnSpc>
                <a:spcPct val="250000"/>
              </a:lnSpc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Reduces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ea typeface="+mn-lt"/>
                <a:cs typeface="+mn-lt"/>
              </a:rPr>
              <a:t>administrative </a:t>
            </a:r>
            <a:r>
              <a:rPr lang="en-US" dirty="0">
                <a:ea typeface="+mn-lt"/>
                <a:cs typeface="+mn-lt"/>
              </a:rPr>
              <a:t>and </a:t>
            </a:r>
            <a:r>
              <a:rPr lang="en-US" b="1" dirty="0">
                <a:ea typeface="+mn-lt"/>
                <a:cs typeface="+mn-lt"/>
              </a:rPr>
              <a:t>IT burdens.</a:t>
            </a:r>
            <a:endParaRPr lang="en-US" dirty="0"/>
          </a:p>
          <a:p>
            <a:pPr>
              <a:lnSpc>
                <a:spcPct val="250000"/>
              </a:lnSpc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Real Time Tracking(Status Tracking</a:t>
            </a:r>
            <a:r>
              <a:rPr lang="en-US" b="1" dirty="0">
                <a:ea typeface="+mn-lt"/>
                <a:cs typeface="+mn-lt"/>
              </a:rPr>
              <a:t>)</a:t>
            </a:r>
            <a:endParaRPr lang="en-US"/>
          </a:p>
          <a:p>
            <a:pPr>
              <a:buFont typeface="Arial"/>
              <a:buChar char="•"/>
            </a:pPr>
            <a:endParaRPr lang="en-US" sz="3600" dirty="0"/>
          </a:p>
          <a:p>
            <a:pPr marL="285750" indent="-285750" algn="l">
              <a:buFont typeface="Arial"/>
              <a:buChar char="•"/>
            </a:pPr>
            <a:endParaRPr lang="en-US" dirty="0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72925002-931C-73E5-2025-BBFAC1180B12}"/>
              </a:ext>
            </a:extLst>
          </p:cNvPr>
          <p:cNvSpPr txBox="1"/>
          <p:nvPr/>
        </p:nvSpPr>
        <p:spPr>
          <a:xfrm>
            <a:off x="8092964" y="725214"/>
            <a:ext cx="2394278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MARKET MODELLING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4CDBFC-6018-F941-94FE-459C446084C4}"/>
              </a:ext>
            </a:extLst>
          </p:cNvPr>
          <p:cNvSpPr txBox="1"/>
          <p:nvPr/>
        </p:nvSpPr>
        <p:spPr>
          <a:xfrm>
            <a:off x="6214241" y="1527284"/>
            <a:ext cx="5724854" cy="42165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50000"/>
              </a:lnSpc>
              <a:buFont typeface="Arial"/>
              <a:buChar char="•"/>
            </a:pPr>
            <a:r>
              <a:rPr lang="en-US"/>
              <a:t>Target Audience</a:t>
            </a:r>
            <a:endParaRPr lang="en-US" dirty="0"/>
          </a:p>
          <a:p>
            <a:pPr lvl="1">
              <a:lnSpc>
                <a:spcPct val="250000"/>
              </a:lnSpc>
              <a:buFont typeface="Arial"/>
              <a:buChar char="•"/>
            </a:pPr>
            <a:r>
              <a:rPr lang="en-US" sz="1600" b="1" dirty="0"/>
              <a:t>Internal Auditors.</a:t>
            </a:r>
          </a:p>
          <a:p>
            <a:pPr lvl="1">
              <a:lnSpc>
                <a:spcPct val="250000"/>
              </a:lnSpc>
              <a:buFont typeface="Arial"/>
              <a:buChar char="•"/>
            </a:pPr>
            <a:r>
              <a:rPr lang="en-US" sz="1600" b="1" dirty="0"/>
              <a:t>Operation and Process Managers.</a:t>
            </a:r>
          </a:p>
          <a:p>
            <a:pPr lvl="1">
              <a:lnSpc>
                <a:spcPct val="250000"/>
              </a:lnSpc>
              <a:buFont typeface="Arial"/>
              <a:buChar char="•"/>
            </a:pPr>
            <a:r>
              <a:rPr lang="en-US" sz="1600" b="1" dirty="0"/>
              <a:t>Educational institutions and government agencies.</a:t>
            </a:r>
          </a:p>
          <a:p>
            <a:pPr lvl="1">
              <a:lnSpc>
                <a:spcPct val="250000"/>
              </a:lnSpc>
              <a:buFont typeface="Arial"/>
              <a:buChar char="•"/>
            </a:pPr>
            <a:r>
              <a:rPr lang="en-US" sz="1600" b="1" dirty="0"/>
              <a:t>Healthcare institution.</a:t>
            </a:r>
          </a:p>
          <a:p>
            <a:pPr lvl="1">
              <a:lnSpc>
                <a:spcPct val="250000"/>
              </a:lnSpc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090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A515E3-B254-3CAB-A123-F64F900757D7}"/>
              </a:ext>
            </a:extLst>
          </p:cNvPr>
          <p:cNvCxnSpPr/>
          <p:nvPr/>
        </p:nvCxnSpPr>
        <p:spPr>
          <a:xfrm flipV="1">
            <a:off x="5247" y="516559"/>
            <a:ext cx="12189789" cy="24295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DC47AF-25F1-45CB-AEFE-6F79044D9390}"/>
              </a:ext>
            </a:extLst>
          </p:cNvPr>
          <p:cNvCxnSpPr/>
          <p:nvPr/>
        </p:nvCxnSpPr>
        <p:spPr>
          <a:xfrm>
            <a:off x="4556" y="6293814"/>
            <a:ext cx="12189789" cy="8835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01EA8C-9EB8-739C-F76C-A1FCC499F2B1}"/>
              </a:ext>
            </a:extLst>
          </p:cNvPr>
          <p:cNvSpPr txBox="1"/>
          <p:nvPr/>
        </p:nvSpPr>
        <p:spPr>
          <a:xfrm>
            <a:off x="4985743" y="6405562"/>
            <a:ext cx="22026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TEAM: BROCODE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3DB19F-DBFE-49C9-78A2-E2CD67689EED}"/>
              </a:ext>
            </a:extLst>
          </p:cNvPr>
          <p:cNvSpPr txBox="1"/>
          <p:nvPr/>
        </p:nvSpPr>
        <p:spPr>
          <a:xfrm>
            <a:off x="11635383" y="74413"/>
            <a:ext cx="300633" cy="3812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9EC962-B305-7FAA-BB74-42F69BC93CA9}"/>
              </a:ext>
            </a:extLst>
          </p:cNvPr>
          <p:cNvSpPr txBox="1"/>
          <p:nvPr/>
        </p:nvSpPr>
        <p:spPr>
          <a:xfrm>
            <a:off x="4848820" y="77390"/>
            <a:ext cx="248840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STGI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2060"/>
                </a:solidFill>
              </a:rPr>
              <a:t>HACKATHON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74AAA9-CE87-FE15-E31F-C0BCD2A5188E}"/>
              </a:ext>
            </a:extLst>
          </p:cNvPr>
          <p:cNvSpPr txBox="1"/>
          <p:nvPr/>
        </p:nvSpPr>
        <p:spPr>
          <a:xfrm>
            <a:off x="3738284" y="1853569"/>
            <a:ext cx="6019392" cy="30008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50000"/>
              </a:lnSpc>
            </a:pPr>
            <a:r>
              <a:rPr lang="en-US" sz="5400" b="1" dirty="0">
                <a:ea typeface="+mn-lt"/>
                <a:cs typeface="+mn-lt"/>
              </a:rPr>
              <a:t>THANK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sz="5400" b="1" dirty="0">
                <a:ea typeface="+mn-lt"/>
                <a:cs typeface="+mn-lt"/>
              </a:rPr>
              <a:t>YOU</a:t>
            </a:r>
            <a:endParaRPr lang="en-US" sz="5400" dirty="0"/>
          </a:p>
          <a:p>
            <a:pPr>
              <a:buFont typeface="Arial"/>
              <a:buChar char="•"/>
            </a:pPr>
            <a:endParaRPr lang="en-US" sz="3600" dirty="0"/>
          </a:p>
          <a:p>
            <a:pPr marL="285750" indent="-285750" algn="l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124443"/>
      </p:ext>
    </p:extLst>
  </p:cSld>
  <p:clrMapOvr>
    <a:masterClrMapping/>
  </p:clrMapOvr>
</p:sld>
</file>

<file path=ppt/theme/theme1.xml><?xml version="1.0" encoding="utf-8"?>
<a:theme xmlns:a="http://schemas.openxmlformats.org/drawingml/2006/main" name="FadeVTI">
  <a:themeElements>
    <a:clrScheme name="AnalogousFromLightSeedRightStep">
      <a:dk1>
        <a:srgbClr val="000000"/>
      </a:dk1>
      <a:lt1>
        <a:srgbClr val="FFFFFF"/>
      </a:lt1>
      <a:dk2>
        <a:srgbClr val="242D41"/>
      </a:dk2>
      <a:lt2>
        <a:srgbClr val="E8E4E2"/>
      </a:lt2>
      <a:accent1>
        <a:srgbClr val="82A6BC"/>
      </a:accent1>
      <a:accent2>
        <a:srgbClr val="7F8BBA"/>
      </a:accent2>
      <a:accent3>
        <a:srgbClr val="A096C6"/>
      </a:accent3>
      <a:accent4>
        <a:srgbClr val="A37FBA"/>
      </a:accent4>
      <a:accent5>
        <a:srgbClr val="C492C2"/>
      </a:accent5>
      <a:accent6>
        <a:srgbClr val="BA7F9F"/>
      </a:accent6>
      <a:hlink>
        <a:srgbClr val="A6775B"/>
      </a:hlink>
      <a:folHlink>
        <a:srgbClr val="7F7F7F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338</Words>
  <Application>Microsoft Office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Aharoni</vt:lpstr>
      <vt:lpstr>Arial</vt:lpstr>
      <vt:lpstr>Avenir Next LT Pro</vt:lpstr>
      <vt:lpstr>FadeVTI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kunal singla</cp:lastModifiedBy>
  <cp:revision>614</cp:revision>
  <dcterms:created xsi:type="dcterms:W3CDTF">2023-10-15T23:20:32Z</dcterms:created>
  <dcterms:modified xsi:type="dcterms:W3CDTF">2023-10-16T03:06:33Z</dcterms:modified>
</cp:coreProperties>
</file>