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90" r:id="rId7"/>
    <p:sldId id="291"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85" autoAdjust="0"/>
    <p:restoredTop sz="94660" autoAdjust="0"/>
  </p:normalViewPr>
  <p:slideViewPr>
    <p:cSldViewPr snapToGrid="0">
      <p:cViewPr varScale="1">
        <p:scale>
          <a:sx n="73" d="100"/>
          <a:sy n="73" d="100"/>
        </p:scale>
        <p:origin x="-594" y="-102"/>
      </p:cViewPr>
      <p:guideLst>
        <p:guide orient="horz" pos="2160"/>
        <p:guide pos="3840"/>
      </p:guideLst>
    </p:cSldViewPr>
  </p:slideViewPr>
  <p:outlineViewPr>
    <p:cViewPr>
      <p:scale>
        <a:sx n="33" d="100"/>
        <a:sy n="33" d="100"/>
      </p:scale>
      <p:origin x="48"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F03BE3C-04E4-46C1-963C-2999B373A4E6}" type="datetimeFigureOut">
              <a:rPr lang="tr-TR" smtClean="0"/>
              <a:pPr/>
              <a:t>10.4.2020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8FECA30-3A2E-4890-9CC6-109A2FBE689F}" type="slidenum">
              <a:rPr lang="tr-TR" smtClean="0"/>
              <a:pPr/>
              <a:t>‹#›</a:t>
            </a:fld>
            <a:endParaRPr lang="tr-TR"/>
          </a:p>
        </p:txBody>
      </p:sp>
    </p:spTree>
    <p:extLst>
      <p:ext uri="{BB962C8B-B14F-4D97-AF65-F5344CB8AC3E}">
        <p14:creationId xmlns:p14="http://schemas.microsoft.com/office/powerpoint/2010/main" xmlns="" val="2961113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03BE3C-04E4-46C1-963C-2999B373A4E6}" type="datetimeFigureOut">
              <a:rPr lang="tr-TR" smtClean="0"/>
              <a:pPr/>
              <a:t>10.4.2020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8FECA30-3A2E-4890-9CC6-109A2FBE689F}" type="slidenum">
              <a:rPr lang="tr-TR" smtClean="0"/>
              <a:pPr/>
              <a:t>‹#›</a:t>
            </a:fld>
            <a:endParaRPr lang="tr-TR"/>
          </a:p>
        </p:txBody>
      </p:sp>
    </p:spTree>
    <p:extLst>
      <p:ext uri="{BB962C8B-B14F-4D97-AF65-F5344CB8AC3E}">
        <p14:creationId xmlns:p14="http://schemas.microsoft.com/office/powerpoint/2010/main" xmlns="" val="2595587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03BE3C-04E4-46C1-963C-2999B373A4E6}" type="datetimeFigureOut">
              <a:rPr lang="tr-TR" smtClean="0"/>
              <a:pPr/>
              <a:t>10.4.2020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8FECA30-3A2E-4890-9CC6-109A2FBE689F}" type="slidenum">
              <a:rPr lang="tr-TR" smtClean="0"/>
              <a:pPr/>
              <a:t>‹#›</a:t>
            </a:fld>
            <a:endParaRPr lang="tr-TR"/>
          </a:p>
        </p:txBody>
      </p:sp>
    </p:spTree>
    <p:extLst>
      <p:ext uri="{BB962C8B-B14F-4D97-AF65-F5344CB8AC3E}">
        <p14:creationId xmlns:p14="http://schemas.microsoft.com/office/powerpoint/2010/main" xmlns="" val="3280036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03BE3C-04E4-46C1-963C-2999B373A4E6}" type="datetimeFigureOut">
              <a:rPr lang="tr-TR" smtClean="0"/>
              <a:pPr/>
              <a:t>10.4.2020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8FECA30-3A2E-4890-9CC6-109A2FBE689F}" type="slidenum">
              <a:rPr lang="tr-TR" smtClean="0"/>
              <a:pPr/>
              <a:t>‹#›</a:t>
            </a:fld>
            <a:endParaRPr lang="tr-TR"/>
          </a:p>
        </p:txBody>
      </p:sp>
    </p:spTree>
    <p:extLst>
      <p:ext uri="{BB962C8B-B14F-4D97-AF65-F5344CB8AC3E}">
        <p14:creationId xmlns:p14="http://schemas.microsoft.com/office/powerpoint/2010/main" xmlns="" val="125382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03BE3C-04E4-46C1-963C-2999B373A4E6}" type="datetimeFigureOut">
              <a:rPr lang="tr-TR" smtClean="0"/>
              <a:pPr/>
              <a:t>10.4.2020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8FECA30-3A2E-4890-9CC6-109A2FBE689F}" type="slidenum">
              <a:rPr lang="tr-TR" smtClean="0"/>
              <a:pPr/>
              <a:t>‹#›</a:t>
            </a:fld>
            <a:endParaRPr lang="tr-TR"/>
          </a:p>
        </p:txBody>
      </p:sp>
    </p:spTree>
    <p:extLst>
      <p:ext uri="{BB962C8B-B14F-4D97-AF65-F5344CB8AC3E}">
        <p14:creationId xmlns:p14="http://schemas.microsoft.com/office/powerpoint/2010/main" xmlns="" val="8529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F03BE3C-04E4-46C1-963C-2999B373A4E6}" type="datetimeFigureOut">
              <a:rPr lang="tr-TR" smtClean="0"/>
              <a:pPr/>
              <a:t>10.4.2020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8FECA30-3A2E-4890-9CC6-109A2FBE689F}" type="slidenum">
              <a:rPr lang="tr-TR" smtClean="0"/>
              <a:pPr/>
              <a:t>‹#›</a:t>
            </a:fld>
            <a:endParaRPr lang="tr-TR"/>
          </a:p>
        </p:txBody>
      </p:sp>
    </p:spTree>
    <p:extLst>
      <p:ext uri="{BB962C8B-B14F-4D97-AF65-F5344CB8AC3E}">
        <p14:creationId xmlns:p14="http://schemas.microsoft.com/office/powerpoint/2010/main" xmlns="" val="86545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F03BE3C-04E4-46C1-963C-2999B373A4E6}" type="datetimeFigureOut">
              <a:rPr lang="tr-TR" smtClean="0"/>
              <a:pPr/>
              <a:t>10.4.2020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8FECA30-3A2E-4890-9CC6-109A2FBE689F}" type="slidenum">
              <a:rPr lang="tr-TR" smtClean="0"/>
              <a:pPr/>
              <a:t>‹#›</a:t>
            </a:fld>
            <a:endParaRPr lang="tr-TR"/>
          </a:p>
        </p:txBody>
      </p:sp>
    </p:spTree>
    <p:extLst>
      <p:ext uri="{BB962C8B-B14F-4D97-AF65-F5344CB8AC3E}">
        <p14:creationId xmlns:p14="http://schemas.microsoft.com/office/powerpoint/2010/main" xmlns="" val="155037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F03BE3C-04E4-46C1-963C-2999B373A4E6}" type="datetimeFigureOut">
              <a:rPr lang="tr-TR" smtClean="0"/>
              <a:pPr/>
              <a:t>10.4.2020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8FECA30-3A2E-4890-9CC6-109A2FBE689F}" type="slidenum">
              <a:rPr lang="tr-TR" smtClean="0"/>
              <a:pPr/>
              <a:t>‹#›</a:t>
            </a:fld>
            <a:endParaRPr lang="tr-TR"/>
          </a:p>
        </p:txBody>
      </p:sp>
    </p:spTree>
    <p:extLst>
      <p:ext uri="{BB962C8B-B14F-4D97-AF65-F5344CB8AC3E}">
        <p14:creationId xmlns:p14="http://schemas.microsoft.com/office/powerpoint/2010/main" xmlns="" val="1795671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3BE3C-04E4-46C1-963C-2999B373A4E6}" type="datetimeFigureOut">
              <a:rPr lang="tr-TR" smtClean="0"/>
              <a:pPr/>
              <a:t>10.4.2020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8FECA30-3A2E-4890-9CC6-109A2FBE689F}" type="slidenum">
              <a:rPr lang="tr-TR" smtClean="0"/>
              <a:pPr/>
              <a:t>‹#›</a:t>
            </a:fld>
            <a:endParaRPr lang="tr-TR"/>
          </a:p>
        </p:txBody>
      </p:sp>
    </p:spTree>
    <p:extLst>
      <p:ext uri="{BB962C8B-B14F-4D97-AF65-F5344CB8AC3E}">
        <p14:creationId xmlns:p14="http://schemas.microsoft.com/office/powerpoint/2010/main" xmlns="" val="119159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03BE3C-04E4-46C1-963C-2999B373A4E6}" type="datetimeFigureOut">
              <a:rPr lang="tr-TR" smtClean="0"/>
              <a:pPr/>
              <a:t>10.4.2020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8FECA30-3A2E-4890-9CC6-109A2FBE689F}" type="slidenum">
              <a:rPr lang="tr-TR" smtClean="0"/>
              <a:pPr/>
              <a:t>‹#›</a:t>
            </a:fld>
            <a:endParaRPr lang="tr-TR"/>
          </a:p>
        </p:txBody>
      </p:sp>
    </p:spTree>
    <p:extLst>
      <p:ext uri="{BB962C8B-B14F-4D97-AF65-F5344CB8AC3E}">
        <p14:creationId xmlns:p14="http://schemas.microsoft.com/office/powerpoint/2010/main" xmlns="" val="1087744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03BE3C-04E4-46C1-963C-2999B373A4E6}" type="datetimeFigureOut">
              <a:rPr lang="tr-TR" smtClean="0"/>
              <a:pPr/>
              <a:t>10.4.2020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8FECA30-3A2E-4890-9CC6-109A2FBE689F}" type="slidenum">
              <a:rPr lang="tr-TR" smtClean="0"/>
              <a:pPr/>
              <a:t>‹#›</a:t>
            </a:fld>
            <a:endParaRPr lang="tr-TR"/>
          </a:p>
        </p:txBody>
      </p:sp>
    </p:spTree>
    <p:extLst>
      <p:ext uri="{BB962C8B-B14F-4D97-AF65-F5344CB8AC3E}">
        <p14:creationId xmlns:p14="http://schemas.microsoft.com/office/powerpoint/2010/main" xmlns="" val="230148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03BE3C-04E4-46C1-963C-2999B373A4E6}" type="datetimeFigureOut">
              <a:rPr lang="tr-TR" smtClean="0"/>
              <a:pPr/>
              <a:t>10.4.2020</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ECA30-3A2E-4890-9CC6-109A2FBE689F}" type="slidenum">
              <a:rPr lang="tr-TR" smtClean="0"/>
              <a:pPr/>
              <a:t>‹#›</a:t>
            </a:fld>
            <a:endParaRPr lang="tr-TR"/>
          </a:p>
        </p:txBody>
      </p:sp>
    </p:spTree>
    <p:extLst>
      <p:ext uri="{BB962C8B-B14F-4D97-AF65-F5344CB8AC3E}">
        <p14:creationId xmlns:p14="http://schemas.microsoft.com/office/powerpoint/2010/main" xmlns="" val="3619599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FF77105-8B45-475F-956B-01A933984315}"/>
              </a:ext>
            </a:extLst>
          </p:cNvPr>
          <p:cNvSpPr>
            <a:spLocks noGrp="1"/>
          </p:cNvSpPr>
          <p:nvPr>
            <p:ph type="ctrTitle"/>
          </p:nvPr>
        </p:nvSpPr>
        <p:spPr/>
        <p:txBody>
          <a:bodyPr/>
          <a:lstStyle/>
          <a:p>
            <a:r>
              <a:rPr lang="tr-TR" dirty="0"/>
              <a:t>BİYOBAZLI NANOKOMPOZİTLER </a:t>
            </a:r>
          </a:p>
        </p:txBody>
      </p:sp>
    </p:spTree>
    <p:extLst>
      <p:ext uri="{BB962C8B-B14F-4D97-AF65-F5344CB8AC3E}">
        <p14:creationId xmlns:p14="http://schemas.microsoft.com/office/powerpoint/2010/main" xmlns="" val="1095941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BA08E649-B08C-4B84-A546-3D321B0881E9}"/>
              </a:ext>
            </a:extLst>
          </p:cNvPr>
          <p:cNvSpPr>
            <a:spLocks noGrp="1"/>
          </p:cNvSpPr>
          <p:nvPr>
            <p:ph idx="1"/>
          </p:nvPr>
        </p:nvSpPr>
        <p:spPr>
          <a:xfrm>
            <a:off x="838200" y="288758"/>
            <a:ext cx="10515600" cy="6320589"/>
          </a:xfrm>
        </p:spPr>
        <p:txBody>
          <a:bodyPr>
            <a:normAutofit/>
          </a:bodyPr>
          <a:lstStyle/>
          <a:p>
            <a:endParaRPr lang="tr-TR" dirty="0"/>
          </a:p>
          <a:p>
            <a:pPr marL="0" indent="0">
              <a:buNone/>
            </a:pPr>
            <a:r>
              <a:rPr lang="tr-TR" dirty="0"/>
              <a:t>	</a:t>
            </a:r>
            <a:r>
              <a:rPr lang="tr-TR" dirty="0" err="1"/>
              <a:t>Biyopolimere</a:t>
            </a:r>
            <a:r>
              <a:rPr lang="tr-TR" dirty="0"/>
              <a:t> sağladığı </a:t>
            </a:r>
            <a:r>
              <a:rPr lang="tr-TR" dirty="0" err="1"/>
              <a:t>nano</a:t>
            </a:r>
            <a:r>
              <a:rPr lang="tr-TR" dirty="0"/>
              <a:t> boyutlu zenginleştirmeye göre </a:t>
            </a:r>
          </a:p>
          <a:p>
            <a:pPr marL="0" indent="0">
              <a:buNone/>
            </a:pPr>
            <a:endParaRPr lang="tr-TR" dirty="0"/>
          </a:p>
          <a:p>
            <a:pPr marL="0" indent="0">
              <a:buNone/>
            </a:pPr>
            <a:r>
              <a:rPr lang="tr-TR" dirty="0"/>
              <a:t>Bu durumdaki zenginleştirme işleminde </a:t>
            </a:r>
            <a:r>
              <a:rPr lang="tr-TR" dirty="0" err="1"/>
              <a:t>nanodolgu</a:t>
            </a:r>
            <a:r>
              <a:rPr lang="tr-TR" dirty="0"/>
              <a:t> maddeleri, </a:t>
            </a:r>
            <a:r>
              <a:rPr lang="tr-TR" dirty="0" err="1"/>
              <a:t>nanopartiküller</a:t>
            </a:r>
            <a:r>
              <a:rPr lang="tr-TR" dirty="0"/>
              <a:t> (silika, gümüş, altın gibi metal </a:t>
            </a:r>
            <a:r>
              <a:rPr lang="tr-TR" dirty="0" err="1"/>
              <a:t>nanopartikülleri</a:t>
            </a:r>
            <a:r>
              <a:rPr lang="tr-TR" dirty="0"/>
              <a:t>), </a:t>
            </a:r>
            <a:r>
              <a:rPr lang="tr-TR" dirty="0" err="1"/>
              <a:t>nano</a:t>
            </a:r>
            <a:r>
              <a:rPr lang="tr-TR" dirty="0"/>
              <a:t> tüpler (karbon </a:t>
            </a:r>
            <a:r>
              <a:rPr lang="tr-TR" dirty="0" err="1"/>
              <a:t>nanotüpleri</a:t>
            </a:r>
            <a:r>
              <a:rPr lang="tr-TR" dirty="0"/>
              <a:t> ve lifleri, selüloz lifleri, moleküler </a:t>
            </a:r>
            <a:r>
              <a:rPr lang="tr-TR" dirty="0" err="1"/>
              <a:t>rijit</a:t>
            </a:r>
            <a:r>
              <a:rPr lang="tr-TR" dirty="0"/>
              <a:t> çubuklar) ve </a:t>
            </a:r>
            <a:r>
              <a:rPr lang="tr-TR" dirty="0" err="1"/>
              <a:t>nano</a:t>
            </a:r>
            <a:r>
              <a:rPr lang="tr-TR" dirty="0"/>
              <a:t> katmanlar (killer, katmanlı silika, katmanlı çift hidroksitler) olarak boyutlarına göre sınıflandırılırlar. </a:t>
            </a:r>
          </a:p>
          <a:p>
            <a:pPr marL="0" indent="0">
              <a:buNone/>
            </a:pPr>
            <a:r>
              <a:rPr lang="tr-TR" dirty="0"/>
              <a:t>Bir </a:t>
            </a:r>
            <a:r>
              <a:rPr lang="tr-TR" dirty="0" err="1"/>
              <a:t>nanodolgu</a:t>
            </a:r>
            <a:r>
              <a:rPr lang="tr-TR" dirty="0"/>
              <a:t> bir polimer ile kullanıldığında, kullanılan </a:t>
            </a:r>
            <a:r>
              <a:rPr lang="tr-TR" dirty="0" err="1"/>
              <a:t>komponentlerin</a:t>
            </a:r>
            <a:r>
              <a:rPr lang="tr-TR" dirty="0"/>
              <a:t> doğası (</a:t>
            </a:r>
            <a:r>
              <a:rPr lang="tr-TR" dirty="0" err="1"/>
              <a:t>nanodolgunun</a:t>
            </a:r>
            <a:r>
              <a:rPr lang="tr-TR" dirty="0"/>
              <a:t> katmanlı-partikül/çubuk şekillerinden herhangi biri olması, organik katyon ve polimer) ve hazırlama yöntemi, farklı yapı/morfolojide </a:t>
            </a:r>
            <a:r>
              <a:rPr lang="tr-TR" dirty="0" err="1"/>
              <a:t>kompozitlerin</a:t>
            </a:r>
            <a:r>
              <a:rPr lang="tr-TR" dirty="0"/>
              <a:t> elde edilmesine neden olur.  </a:t>
            </a:r>
          </a:p>
        </p:txBody>
      </p:sp>
    </p:spTree>
    <p:extLst>
      <p:ext uri="{BB962C8B-B14F-4D97-AF65-F5344CB8AC3E}">
        <p14:creationId xmlns:p14="http://schemas.microsoft.com/office/powerpoint/2010/main" xmlns="" val="3005753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B576287B-1A7F-4634-8698-BE9F737417CA}"/>
              </a:ext>
            </a:extLst>
          </p:cNvPr>
          <p:cNvSpPr>
            <a:spLocks noGrp="1"/>
          </p:cNvSpPr>
          <p:nvPr>
            <p:ph idx="1"/>
          </p:nvPr>
        </p:nvSpPr>
        <p:spPr>
          <a:xfrm>
            <a:off x="838200" y="224589"/>
            <a:ext cx="10515600" cy="5952374"/>
          </a:xfrm>
        </p:spPr>
        <p:txBody>
          <a:bodyPr/>
          <a:lstStyle/>
          <a:p>
            <a:pPr marL="0" indent="0" algn="ctr">
              <a:buNone/>
            </a:pPr>
            <a:r>
              <a:rPr lang="tr-TR" dirty="0" err="1"/>
              <a:t>Nanodolgu</a:t>
            </a:r>
            <a:r>
              <a:rPr lang="tr-TR" dirty="0"/>
              <a:t> malzemesinin kimyasal yapısına göre </a:t>
            </a:r>
          </a:p>
          <a:p>
            <a:pPr marL="0" indent="0" algn="ctr">
              <a:buNone/>
            </a:pPr>
            <a:endParaRPr lang="tr-TR" dirty="0"/>
          </a:p>
          <a:p>
            <a:pPr marL="0" indent="0">
              <a:buNone/>
            </a:pPr>
            <a:r>
              <a:rPr lang="tr-TR" dirty="0"/>
              <a:t>İki ana kategoride incelenir: organik ve inorganik dolgu maddeleri şeklinde. </a:t>
            </a:r>
          </a:p>
          <a:p>
            <a:pPr marL="0" indent="0">
              <a:buNone/>
            </a:pPr>
            <a:r>
              <a:rPr lang="tr-TR" dirty="0"/>
              <a:t>* Organik </a:t>
            </a:r>
            <a:r>
              <a:rPr lang="tr-TR" dirty="0" err="1"/>
              <a:t>nanodolgular</a:t>
            </a:r>
            <a:r>
              <a:rPr lang="tr-TR" dirty="0"/>
              <a:t> , karbon atomu içeren ve </a:t>
            </a:r>
            <a:r>
              <a:rPr lang="tr-TR" dirty="0" err="1"/>
              <a:t>biyokütleden</a:t>
            </a:r>
            <a:r>
              <a:rPr lang="tr-TR" dirty="0"/>
              <a:t> elde edilen dolgu maddeleri olup bu gruba karbon siyahı, selüloz bazlı </a:t>
            </a:r>
            <a:r>
              <a:rPr lang="tr-TR" dirty="0" err="1"/>
              <a:t>nanodolgular</a:t>
            </a:r>
            <a:r>
              <a:rPr lang="tr-TR" dirty="0"/>
              <a:t> örnek verilebilir. </a:t>
            </a:r>
          </a:p>
          <a:p>
            <a:pPr marL="0" indent="0">
              <a:buNone/>
            </a:pPr>
            <a:r>
              <a:rPr lang="tr-TR" dirty="0"/>
              <a:t> * İnorganik </a:t>
            </a:r>
            <a:r>
              <a:rPr lang="tr-TR" dirty="0" err="1"/>
              <a:t>nanodolgular</a:t>
            </a:r>
            <a:r>
              <a:rPr lang="tr-TR" dirty="0"/>
              <a:t> ise kil mineralleri, katmanlı silika (mika grubu) ve diğer katmanlı mineraller olmak üzere karbon atomu içermeyen ancak doğal kaynaklardan elde edilen dolgulardan oluşur. İnorganik dolgu maddelerinden kil mineralleri, </a:t>
            </a:r>
            <a:r>
              <a:rPr lang="tr-TR" dirty="0" err="1"/>
              <a:t>simektit</a:t>
            </a:r>
            <a:r>
              <a:rPr lang="tr-TR" dirty="0"/>
              <a:t> grup (</a:t>
            </a:r>
            <a:r>
              <a:rPr lang="tr-TR" dirty="0" err="1"/>
              <a:t>montmorillonit</a:t>
            </a:r>
            <a:r>
              <a:rPr lang="tr-TR" dirty="0"/>
              <a:t>, </a:t>
            </a:r>
            <a:r>
              <a:rPr lang="tr-TR" dirty="0" err="1"/>
              <a:t>rektorit</a:t>
            </a:r>
            <a:r>
              <a:rPr lang="tr-TR" dirty="0"/>
              <a:t>, </a:t>
            </a:r>
            <a:r>
              <a:rPr lang="tr-TR" dirty="0" err="1"/>
              <a:t>saponit</a:t>
            </a:r>
            <a:r>
              <a:rPr lang="tr-TR" dirty="0"/>
              <a:t> vb.), kaolin grubu (kaolinit, </a:t>
            </a:r>
            <a:r>
              <a:rPr lang="tr-TR" dirty="0" err="1"/>
              <a:t>haloysit</a:t>
            </a:r>
            <a:r>
              <a:rPr lang="tr-TR" dirty="0"/>
              <a:t>), </a:t>
            </a:r>
            <a:r>
              <a:rPr lang="tr-TR" dirty="0" err="1"/>
              <a:t>sepiolit</a:t>
            </a:r>
            <a:r>
              <a:rPr lang="tr-TR" dirty="0"/>
              <a:t> ve </a:t>
            </a:r>
            <a:r>
              <a:rPr lang="tr-TR" dirty="0" err="1"/>
              <a:t>vermikülit</a:t>
            </a:r>
            <a:r>
              <a:rPr lang="tr-TR" dirty="0"/>
              <a:t> şeklinde gruplandırılmaktadır </a:t>
            </a:r>
          </a:p>
          <a:p>
            <a:endParaRPr lang="tr-TR" dirty="0"/>
          </a:p>
        </p:txBody>
      </p:sp>
    </p:spTree>
    <p:extLst>
      <p:ext uri="{BB962C8B-B14F-4D97-AF65-F5344CB8AC3E}">
        <p14:creationId xmlns:p14="http://schemas.microsoft.com/office/powerpoint/2010/main" xmlns="" val="40571909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9D0856AB-5160-4CD4-9A68-B7F5F4CDE327}"/>
              </a:ext>
            </a:extLst>
          </p:cNvPr>
          <p:cNvSpPr>
            <a:spLocks noGrp="1"/>
          </p:cNvSpPr>
          <p:nvPr>
            <p:ph idx="1"/>
          </p:nvPr>
        </p:nvSpPr>
        <p:spPr>
          <a:xfrm>
            <a:off x="838200" y="192505"/>
            <a:ext cx="10515600" cy="5984458"/>
          </a:xfrm>
        </p:spPr>
        <p:txBody>
          <a:bodyPr/>
          <a:lstStyle/>
          <a:p>
            <a:pPr marL="0" indent="0" algn="ctr">
              <a:buNone/>
            </a:pPr>
            <a:endParaRPr lang="tr-TR" dirty="0"/>
          </a:p>
          <a:p>
            <a:pPr marL="0" indent="0" algn="ctr">
              <a:buNone/>
            </a:pPr>
            <a:r>
              <a:rPr lang="tr-TR" dirty="0" err="1"/>
              <a:t>Biyobozunur</a:t>
            </a:r>
            <a:r>
              <a:rPr lang="tr-TR" dirty="0"/>
              <a:t> polimerlerin </a:t>
            </a:r>
            <a:r>
              <a:rPr lang="tr-TR" dirty="0" err="1"/>
              <a:t>orjinlerine</a:t>
            </a:r>
            <a:r>
              <a:rPr lang="tr-TR" dirty="0"/>
              <a:t> ve sentezlenmelerine göre</a:t>
            </a:r>
          </a:p>
          <a:p>
            <a:pPr marL="0" indent="0">
              <a:buNone/>
            </a:pPr>
            <a:endParaRPr lang="tr-TR" dirty="0"/>
          </a:p>
          <a:p>
            <a:pPr marL="0" indent="0">
              <a:buNone/>
            </a:pPr>
            <a:r>
              <a:rPr lang="tr-TR" dirty="0" err="1"/>
              <a:t>Biyopolimerleri</a:t>
            </a:r>
            <a:r>
              <a:rPr lang="tr-TR" dirty="0"/>
              <a:t> sentezlenme şekillerine göre 4 ayrı kategoriye ayırmıştır:  </a:t>
            </a:r>
          </a:p>
          <a:p>
            <a:pPr marL="0" indent="0">
              <a:buNone/>
            </a:pPr>
            <a:r>
              <a:rPr lang="tr-TR" dirty="0"/>
              <a:t>* Zirai kaynaklardan elde edilen polimerler </a:t>
            </a:r>
          </a:p>
          <a:p>
            <a:pPr marL="0" indent="0">
              <a:buNone/>
            </a:pPr>
            <a:r>
              <a:rPr lang="tr-TR" dirty="0"/>
              <a:t>* mikroorganizmalardan elde edilen polimerler, </a:t>
            </a:r>
          </a:p>
          <a:p>
            <a:pPr marL="0" indent="0">
              <a:buNone/>
            </a:pPr>
            <a:r>
              <a:rPr lang="tr-TR" dirty="0"/>
              <a:t>* </a:t>
            </a:r>
            <a:r>
              <a:rPr lang="tr-TR" dirty="0" err="1"/>
              <a:t>biyobazlı</a:t>
            </a:r>
            <a:r>
              <a:rPr lang="tr-TR" dirty="0"/>
              <a:t> </a:t>
            </a:r>
            <a:r>
              <a:rPr lang="tr-TR" dirty="0" err="1"/>
              <a:t>monomerler</a:t>
            </a:r>
            <a:r>
              <a:rPr lang="tr-TR" dirty="0"/>
              <a:t> kullanılarak kimyasal yolla sentezlenen polimerler, </a:t>
            </a:r>
          </a:p>
          <a:p>
            <a:pPr marL="0" indent="0">
              <a:buNone/>
            </a:pPr>
            <a:r>
              <a:rPr lang="tr-TR" dirty="0"/>
              <a:t>* petrol kaynaklı </a:t>
            </a:r>
            <a:r>
              <a:rPr lang="tr-TR" dirty="0" err="1"/>
              <a:t>monomerlerle</a:t>
            </a:r>
            <a:r>
              <a:rPr lang="tr-TR" dirty="0"/>
              <a:t> oluşturulan polimerler. [1]</a:t>
            </a:r>
          </a:p>
        </p:txBody>
      </p:sp>
    </p:spTree>
    <p:extLst>
      <p:ext uri="{BB962C8B-B14F-4D97-AF65-F5344CB8AC3E}">
        <p14:creationId xmlns:p14="http://schemas.microsoft.com/office/powerpoint/2010/main" xmlns="" val="4111802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95870AEF-2FA8-44E5-BBD8-3E4E367B7A1A}"/>
              </a:ext>
            </a:extLst>
          </p:cNvPr>
          <p:cNvSpPr>
            <a:spLocks noGrp="1"/>
          </p:cNvSpPr>
          <p:nvPr>
            <p:ph idx="1"/>
          </p:nvPr>
        </p:nvSpPr>
        <p:spPr>
          <a:xfrm>
            <a:off x="838200" y="160420"/>
            <a:ext cx="10515600" cy="6513095"/>
          </a:xfrm>
        </p:spPr>
        <p:txBody>
          <a:bodyPr/>
          <a:lstStyle/>
          <a:p>
            <a:pPr marL="0" indent="0" algn="ctr">
              <a:buNone/>
            </a:pPr>
            <a:r>
              <a:rPr lang="tr-TR" u="sng" dirty="0" err="1"/>
              <a:t>Biyobozunurluk</a:t>
            </a:r>
            <a:r>
              <a:rPr lang="tr-TR" u="sng" dirty="0"/>
              <a:t> sayesinde </a:t>
            </a:r>
            <a:r>
              <a:rPr lang="tr-TR" u="sng" dirty="0" err="1"/>
              <a:t>meteryal</a:t>
            </a:r>
            <a:r>
              <a:rPr lang="tr-TR" u="sng" dirty="0"/>
              <a:t> özelliklerinin gelişmesinin </a:t>
            </a:r>
            <a:r>
              <a:rPr lang="tr-TR" u="sng" dirty="0" err="1"/>
              <a:t>yanısıra</a:t>
            </a:r>
            <a:r>
              <a:rPr lang="tr-TR" u="sng" dirty="0"/>
              <a:t> geleneksel ambalajlara alternatif çevreci </a:t>
            </a:r>
            <a:r>
              <a:rPr lang="tr-TR" u="sng" dirty="0" err="1"/>
              <a:t>nanokompozitlerin</a:t>
            </a:r>
            <a:r>
              <a:rPr lang="tr-TR" u="sng" dirty="0"/>
              <a:t> üretimi </a:t>
            </a:r>
          </a:p>
        </p:txBody>
      </p:sp>
      <p:pic>
        <p:nvPicPr>
          <p:cNvPr id="4" name="Resim 3">
            <a:extLst>
              <a:ext uri="{FF2B5EF4-FFF2-40B4-BE49-F238E27FC236}">
                <a16:creationId xmlns:a16="http://schemas.microsoft.com/office/drawing/2014/main" xmlns="" id="{BF6FA10C-FAB5-4315-A1FB-2C19FC772416}"/>
              </a:ext>
            </a:extLst>
          </p:cNvPr>
          <p:cNvPicPr>
            <a:picLocks noChangeAspect="1"/>
          </p:cNvPicPr>
          <p:nvPr/>
        </p:nvPicPr>
        <p:blipFill>
          <a:blip r:embed="rId2"/>
          <a:stretch>
            <a:fillRect/>
          </a:stretch>
        </p:blipFill>
        <p:spPr>
          <a:xfrm>
            <a:off x="838200" y="1363580"/>
            <a:ext cx="10736179" cy="5309936"/>
          </a:xfrm>
          <a:prstGeom prst="rect">
            <a:avLst/>
          </a:prstGeom>
        </p:spPr>
      </p:pic>
    </p:spTree>
    <p:extLst>
      <p:ext uri="{BB962C8B-B14F-4D97-AF65-F5344CB8AC3E}">
        <p14:creationId xmlns:p14="http://schemas.microsoft.com/office/powerpoint/2010/main" xmlns="" val="31080768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48954ACF-E1EE-45C4-B548-A8E093F0F114}"/>
              </a:ext>
            </a:extLst>
          </p:cNvPr>
          <p:cNvSpPr>
            <a:spLocks noGrp="1"/>
          </p:cNvSpPr>
          <p:nvPr>
            <p:ph idx="1"/>
          </p:nvPr>
        </p:nvSpPr>
        <p:spPr>
          <a:xfrm>
            <a:off x="320843" y="296778"/>
            <a:ext cx="11550314" cy="6264443"/>
          </a:xfrm>
        </p:spPr>
        <p:txBody>
          <a:bodyPr/>
          <a:lstStyle/>
          <a:p>
            <a:pPr marL="0" indent="0" algn="ctr">
              <a:buNone/>
            </a:pPr>
            <a:r>
              <a:rPr lang="tr-TR" u="sng" dirty="0" err="1"/>
              <a:t>Biyobozunur</a:t>
            </a:r>
            <a:r>
              <a:rPr lang="tr-TR" u="sng" dirty="0"/>
              <a:t> polimerler </a:t>
            </a:r>
          </a:p>
          <a:p>
            <a:pPr marL="0" indent="0" algn="ctr">
              <a:buNone/>
            </a:pPr>
            <a:endParaRPr lang="tr-TR" u="sng" dirty="0"/>
          </a:p>
        </p:txBody>
      </p:sp>
      <p:pic>
        <p:nvPicPr>
          <p:cNvPr id="4" name="Resim 3">
            <a:extLst>
              <a:ext uri="{FF2B5EF4-FFF2-40B4-BE49-F238E27FC236}">
                <a16:creationId xmlns:a16="http://schemas.microsoft.com/office/drawing/2014/main" xmlns="" id="{ED2D3905-284A-43A1-B599-745E68CF3F3C}"/>
              </a:ext>
            </a:extLst>
          </p:cNvPr>
          <p:cNvPicPr>
            <a:picLocks noChangeAspect="1"/>
          </p:cNvPicPr>
          <p:nvPr/>
        </p:nvPicPr>
        <p:blipFill>
          <a:blip r:embed="rId2"/>
          <a:stretch>
            <a:fillRect/>
          </a:stretch>
        </p:blipFill>
        <p:spPr>
          <a:xfrm>
            <a:off x="320843" y="705853"/>
            <a:ext cx="11197390" cy="5855368"/>
          </a:xfrm>
          <a:prstGeom prst="rect">
            <a:avLst/>
          </a:prstGeom>
        </p:spPr>
      </p:pic>
    </p:spTree>
    <p:extLst>
      <p:ext uri="{BB962C8B-B14F-4D97-AF65-F5344CB8AC3E}">
        <p14:creationId xmlns:p14="http://schemas.microsoft.com/office/powerpoint/2010/main" xmlns="" val="2738826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6ACC5793-763D-4DEE-B5F8-5A1F24A74227}"/>
              </a:ext>
            </a:extLst>
          </p:cNvPr>
          <p:cNvSpPr>
            <a:spLocks noGrp="1"/>
          </p:cNvSpPr>
          <p:nvPr>
            <p:ph idx="1"/>
          </p:nvPr>
        </p:nvSpPr>
        <p:spPr>
          <a:xfrm>
            <a:off x="838200" y="272716"/>
            <a:ext cx="10515600" cy="6368716"/>
          </a:xfrm>
        </p:spPr>
        <p:txBody>
          <a:bodyPr/>
          <a:lstStyle/>
          <a:p>
            <a:pPr marL="0" indent="0">
              <a:buNone/>
            </a:pPr>
            <a:r>
              <a:rPr lang="tr-TR" dirty="0"/>
              <a:t>Referanslar	:</a:t>
            </a:r>
          </a:p>
          <a:p>
            <a:pPr marL="0" indent="0">
              <a:buNone/>
            </a:pPr>
            <a:r>
              <a:rPr lang="tr-TR" dirty="0"/>
              <a:t>1 - Söğüt, E., Seydim, A. C. (2017). </a:t>
            </a:r>
            <a:r>
              <a:rPr lang="tr-TR" dirty="0" err="1"/>
              <a:t>Biyobazlı</a:t>
            </a:r>
            <a:r>
              <a:rPr lang="tr-TR" dirty="0"/>
              <a:t> </a:t>
            </a:r>
            <a:r>
              <a:rPr lang="tr-TR" dirty="0" err="1"/>
              <a:t>nanokompozitler</a:t>
            </a:r>
            <a:r>
              <a:rPr lang="tr-TR" dirty="0"/>
              <a:t> ve gıda ambalajlamadaki uygulamaları. GIDA (2017) 42 (6): 821-833 </a:t>
            </a:r>
            <a:r>
              <a:rPr lang="tr-TR" dirty="0" err="1"/>
              <a:t>doi</a:t>
            </a:r>
            <a:r>
              <a:rPr lang="tr-TR" dirty="0"/>
              <a:t>: 10.15237/gida.GD17084</a:t>
            </a:r>
          </a:p>
          <a:p>
            <a:pPr marL="0" indent="0">
              <a:buNone/>
            </a:pPr>
            <a:r>
              <a:rPr lang="tr-TR" dirty="0"/>
              <a:t>2 - </a:t>
            </a:r>
            <a:r>
              <a:rPr lang="es-ES" dirty="0"/>
              <a:t>Dursun ve ark., 4(1): 50-77 (2010) DOI: 10.3153/jfscom.201006</a:t>
            </a:r>
            <a:endParaRPr lang="tr-TR" dirty="0"/>
          </a:p>
          <a:p>
            <a:pPr marL="0" indent="0">
              <a:buNone/>
            </a:pPr>
            <a:endParaRPr lang="tr-TR" dirty="0"/>
          </a:p>
          <a:p>
            <a:pPr marL="0" indent="0">
              <a:buNone/>
            </a:pPr>
            <a:r>
              <a:rPr lang="tr-TR" dirty="0"/>
              <a:t>051820128 Neslihan Ersoyak </a:t>
            </a:r>
          </a:p>
          <a:p>
            <a:pPr marL="0" indent="0">
              <a:buNone/>
            </a:pPr>
            <a:endParaRPr lang="tr-TR" dirty="0"/>
          </a:p>
        </p:txBody>
      </p:sp>
    </p:spTree>
    <p:extLst>
      <p:ext uri="{BB962C8B-B14F-4D97-AF65-F5344CB8AC3E}">
        <p14:creationId xmlns:p14="http://schemas.microsoft.com/office/powerpoint/2010/main" xmlns="" val="4096165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76E3B075-EE8E-4408-BEBC-64DE79602350}"/>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xmlns="" id="{76A24041-D80D-49AD-8808-729DF0175A11}"/>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xmlns="" val="3645082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D3B427F-FB8A-4675-821B-5801BD7A3527}"/>
              </a:ext>
            </a:extLst>
          </p:cNvPr>
          <p:cNvSpPr>
            <a:spLocks noGrp="1"/>
          </p:cNvSpPr>
          <p:nvPr>
            <p:ph type="title"/>
          </p:nvPr>
        </p:nvSpPr>
        <p:spPr>
          <a:xfrm>
            <a:off x="1384663" y="848451"/>
            <a:ext cx="9943010" cy="1325563"/>
          </a:xfrm>
        </p:spPr>
        <p:txBody>
          <a:bodyPr>
            <a:normAutofit/>
          </a:bodyPr>
          <a:lstStyle/>
          <a:p>
            <a:pPr algn="ctr"/>
            <a:r>
              <a:rPr lang="tr-TR" sz="3200" dirty="0" smtClean="0"/>
              <a:t>BİYO BAZLI NANOKOMPOZİT GIDA AMBALAJLARININ </a:t>
            </a:r>
            <a:r>
              <a:rPr lang="tr-TR" sz="3200" b="1" dirty="0" smtClean="0"/>
              <a:t>TAŞIDIĞI RİSKLER </a:t>
            </a:r>
            <a:endParaRPr lang="tr-TR" sz="3200" b="1" dirty="0"/>
          </a:p>
        </p:txBody>
      </p:sp>
      <p:sp>
        <p:nvSpPr>
          <p:cNvPr id="3" name="İçerik Yer Tutucusu 2">
            <a:extLst>
              <a:ext uri="{FF2B5EF4-FFF2-40B4-BE49-F238E27FC236}">
                <a16:creationId xmlns:a16="http://schemas.microsoft.com/office/drawing/2014/main" xmlns="" id="{2B1B509F-7918-4C47-9AFF-27450C8A102A}"/>
              </a:ext>
            </a:extLst>
          </p:cNvPr>
          <p:cNvSpPr>
            <a:spLocks noGrp="1"/>
          </p:cNvSpPr>
          <p:nvPr>
            <p:ph idx="1"/>
          </p:nvPr>
        </p:nvSpPr>
        <p:spPr>
          <a:xfrm>
            <a:off x="1175656" y="2312127"/>
            <a:ext cx="10178143" cy="3864836"/>
          </a:xfrm>
        </p:spPr>
        <p:txBody>
          <a:bodyPr/>
          <a:lstStyle/>
          <a:p>
            <a:pPr algn="just"/>
            <a:r>
              <a:rPr lang="tr-TR" dirty="0" smtClean="0"/>
              <a:t>Gıda ambalajında kullanılan </a:t>
            </a:r>
            <a:r>
              <a:rPr lang="tr-TR" dirty="0" err="1" smtClean="0"/>
              <a:t>nano</a:t>
            </a:r>
            <a:r>
              <a:rPr lang="tr-TR" dirty="0" smtClean="0"/>
              <a:t> boyutlu dolgular, daha derin araştırmalar sonucu kullanılmalı, gerekli sağlık ve etik sorumluluklar alınmalıdır. Gıdalarda bulunan ve zararsız olduğu düşünülen proteinler, karbonhidratlar gibi bileşenlerden nanometre boyutundaki partiküllere kadar tüm bileşenlerin uygun seviyelerde </a:t>
            </a:r>
            <a:r>
              <a:rPr lang="tr-TR" dirty="0" err="1" smtClean="0"/>
              <a:t>toksik</a:t>
            </a:r>
            <a:r>
              <a:rPr lang="tr-TR" dirty="0" smtClean="0"/>
              <a:t> etki yaratabileceği unutulmamalıdır. </a:t>
            </a:r>
            <a:endParaRPr lang="tr-TR" dirty="0"/>
          </a:p>
        </p:txBody>
      </p:sp>
    </p:spTree>
    <p:extLst>
      <p:ext uri="{BB962C8B-B14F-4D97-AF65-F5344CB8AC3E}">
        <p14:creationId xmlns:p14="http://schemas.microsoft.com/office/powerpoint/2010/main" xmlns="" val="3313220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4704F25E-E2A9-460C-B660-E271F18544CC}"/>
              </a:ext>
            </a:extLst>
          </p:cNvPr>
          <p:cNvSpPr>
            <a:spLocks noGrp="1"/>
          </p:cNvSpPr>
          <p:nvPr>
            <p:ph idx="1"/>
          </p:nvPr>
        </p:nvSpPr>
        <p:spPr>
          <a:xfrm>
            <a:off x="1097280" y="1240971"/>
            <a:ext cx="10125892" cy="4635546"/>
          </a:xfrm>
        </p:spPr>
        <p:txBody>
          <a:bodyPr>
            <a:normAutofit/>
          </a:bodyPr>
          <a:lstStyle/>
          <a:p>
            <a:pPr algn="just"/>
            <a:r>
              <a:rPr lang="tr-TR" dirty="0" smtClean="0"/>
              <a:t> Herhangi bir kimyasal bileşenin insan vücuduna ya da çevreye </a:t>
            </a:r>
            <a:r>
              <a:rPr lang="tr-TR" dirty="0" smtClean="0"/>
              <a:t>olan </a:t>
            </a:r>
            <a:r>
              <a:rPr lang="tr-TR" dirty="0" smtClean="0"/>
              <a:t>zararları bu maddeye maruz kalınan konsantrasyon kullanılarak ve gıda ambalajında, ya da havada/suda/toprakta vb. gibi maruz kalındığı şekli ile belirlenmelidir</a:t>
            </a:r>
            <a:r>
              <a:rPr lang="tr-TR" dirty="0" smtClean="0"/>
              <a:t>.</a:t>
            </a:r>
          </a:p>
          <a:p>
            <a:pPr algn="just"/>
            <a:r>
              <a:rPr lang="tr-TR" dirty="0" smtClean="0"/>
              <a:t> </a:t>
            </a:r>
            <a:r>
              <a:rPr lang="tr-TR" dirty="0" smtClean="0"/>
              <a:t>Aynı zamanda, </a:t>
            </a:r>
            <a:r>
              <a:rPr lang="tr-TR" dirty="0" err="1" smtClean="0"/>
              <a:t>nanopartiküllere</a:t>
            </a:r>
            <a:r>
              <a:rPr lang="tr-TR" dirty="0" smtClean="0"/>
              <a:t> maruz kalma olasılığı ve vücuda alma şekli (teneffüs etme ya da sindirme gibi), bu bileşenlerin potansiyel </a:t>
            </a:r>
            <a:r>
              <a:rPr lang="tr-TR" dirty="0" err="1" smtClean="0"/>
              <a:t>toksisiteleri</a:t>
            </a:r>
            <a:r>
              <a:rPr lang="tr-TR" dirty="0" smtClean="0"/>
              <a:t> düşünülerek </a:t>
            </a:r>
            <a:r>
              <a:rPr lang="tr-TR" dirty="0" smtClean="0"/>
              <a:t>incelenmelidir. [</a:t>
            </a:r>
            <a:r>
              <a:rPr lang="tr-TR" dirty="0" smtClean="0"/>
              <a:t>1]</a:t>
            </a:r>
            <a:endParaRPr lang="tr-TR" dirty="0" smtClean="0"/>
          </a:p>
          <a:p>
            <a:pPr algn="just"/>
            <a:r>
              <a:rPr lang="tr-TR" dirty="0" smtClean="0"/>
              <a:t>Bu yüzden, kullanılacak olan herhangi </a:t>
            </a:r>
            <a:r>
              <a:rPr lang="tr-TR" dirty="0" err="1" smtClean="0"/>
              <a:t>nano</a:t>
            </a:r>
            <a:r>
              <a:rPr lang="tr-TR" dirty="0" smtClean="0"/>
              <a:t> boyuttaki materyal kullanılmadan önce uygun düzenlemeler kontrol edilmelidir. </a:t>
            </a:r>
            <a:endParaRPr lang="tr-TR" dirty="0"/>
          </a:p>
        </p:txBody>
      </p:sp>
    </p:spTree>
    <p:extLst>
      <p:ext uri="{BB962C8B-B14F-4D97-AF65-F5344CB8AC3E}">
        <p14:creationId xmlns:p14="http://schemas.microsoft.com/office/powerpoint/2010/main" xmlns="" val="2098859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4413A40D-DAB2-46B9-9C99-007824B93006}"/>
              </a:ext>
            </a:extLst>
          </p:cNvPr>
          <p:cNvSpPr>
            <a:spLocks noGrp="1"/>
          </p:cNvSpPr>
          <p:nvPr>
            <p:ph idx="1"/>
          </p:nvPr>
        </p:nvSpPr>
        <p:spPr>
          <a:xfrm>
            <a:off x="1097280" y="898162"/>
            <a:ext cx="10347960" cy="5463450"/>
          </a:xfrm>
        </p:spPr>
        <p:txBody>
          <a:bodyPr>
            <a:normAutofit fontScale="92500" lnSpcReduction="10000"/>
          </a:bodyPr>
          <a:lstStyle/>
          <a:p>
            <a:endParaRPr lang="tr-TR" dirty="0" smtClean="0"/>
          </a:p>
          <a:p>
            <a:pPr algn="just"/>
            <a:r>
              <a:rPr lang="tr-TR" b="1" dirty="0" smtClean="0"/>
              <a:t>Gıdalarla </a:t>
            </a:r>
            <a:r>
              <a:rPr lang="tr-TR" b="1" dirty="0" smtClean="0"/>
              <a:t>temasta bulunan tüm materyaller </a:t>
            </a:r>
            <a:r>
              <a:rPr lang="tr-TR" dirty="0" smtClean="0"/>
              <a:t>ile ilgili genel bir düzenleme </a:t>
            </a:r>
            <a:r>
              <a:rPr lang="tr-TR" dirty="0" smtClean="0"/>
              <a:t>bulunmaktadır:</a:t>
            </a:r>
          </a:p>
          <a:p>
            <a:pPr algn="just"/>
            <a:r>
              <a:rPr lang="tr-TR" b="1" dirty="0" err="1" smtClean="0"/>
              <a:t>Nano</a:t>
            </a:r>
            <a:r>
              <a:rPr lang="tr-TR" b="1" dirty="0" smtClean="0"/>
              <a:t> </a:t>
            </a:r>
            <a:r>
              <a:rPr lang="tr-TR" b="1" dirty="0" smtClean="0"/>
              <a:t>materyaller </a:t>
            </a:r>
            <a:r>
              <a:rPr lang="tr-TR" dirty="0" smtClean="0"/>
              <a:t>açısından </a:t>
            </a:r>
            <a:r>
              <a:rPr lang="tr-TR" dirty="0" smtClean="0"/>
              <a:t>bakıldığında; aktif ve </a:t>
            </a:r>
            <a:r>
              <a:rPr lang="tr-TR" dirty="0" smtClean="0"/>
              <a:t>akıllı ambalajlar ve revize edilmiş haliyle gıdayla temasta bulunan plastikler </a:t>
            </a:r>
            <a:r>
              <a:rPr lang="tr-TR" dirty="0" smtClean="0"/>
              <a:t>için </a:t>
            </a:r>
            <a:r>
              <a:rPr lang="tr-TR" dirty="0" smtClean="0"/>
              <a:t>Avrupa Komisyonu’nun ilgili düzenlemeleri daha spesifik bir açıklama </a:t>
            </a:r>
            <a:r>
              <a:rPr lang="tr-TR" dirty="0" smtClean="0"/>
              <a:t>getirmektedir. [2]</a:t>
            </a:r>
          </a:p>
          <a:p>
            <a:pPr algn="just"/>
            <a:r>
              <a:rPr lang="tr-TR" dirty="0" smtClean="0"/>
              <a:t> </a:t>
            </a:r>
            <a:r>
              <a:rPr lang="tr-TR" b="1" dirty="0" err="1" smtClean="0"/>
              <a:t>Nanopartikül</a:t>
            </a:r>
            <a:r>
              <a:rPr lang="tr-TR" dirty="0" smtClean="0"/>
              <a:t> düzenlemelerdeki şartlarda açık bir şekilde yer alıyorsa bu durum o </a:t>
            </a:r>
            <a:r>
              <a:rPr lang="tr-TR" dirty="0" err="1" smtClean="0"/>
              <a:t>nanomateryalin</a:t>
            </a:r>
            <a:r>
              <a:rPr lang="tr-TR" dirty="0" smtClean="0"/>
              <a:t> kullanılabileceği anlamına gelir. </a:t>
            </a:r>
            <a:endParaRPr lang="tr-TR" dirty="0" smtClean="0"/>
          </a:p>
          <a:p>
            <a:pPr algn="just"/>
            <a:r>
              <a:rPr lang="tr-TR" dirty="0" smtClean="0"/>
              <a:t>Bu </a:t>
            </a:r>
            <a:r>
              <a:rPr lang="tr-TR" dirty="0" smtClean="0"/>
              <a:t>düzenlemelerde </a:t>
            </a:r>
            <a:r>
              <a:rPr lang="tr-TR" b="1" dirty="0" err="1" smtClean="0"/>
              <a:t>nanopartikül</a:t>
            </a:r>
            <a:r>
              <a:rPr lang="tr-TR" dirty="0" smtClean="0"/>
              <a:t> olarak belirtilen tek materyal katkı maddesi ve polimer katkısı olarak kullanılan </a:t>
            </a:r>
            <a:r>
              <a:rPr lang="tr-TR" b="1" dirty="0" smtClean="0"/>
              <a:t>titanyum </a:t>
            </a:r>
            <a:r>
              <a:rPr lang="tr-TR" b="1" dirty="0" err="1" smtClean="0"/>
              <a:t>nitrit</a:t>
            </a:r>
            <a:r>
              <a:rPr lang="tr-TR" dirty="0" err="1" smtClean="0"/>
              <a:t>tir</a:t>
            </a:r>
            <a:r>
              <a:rPr lang="tr-TR" dirty="0" smtClean="0"/>
              <a:t>.</a:t>
            </a:r>
          </a:p>
          <a:p>
            <a:pPr algn="just"/>
            <a:r>
              <a:rPr lang="tr-TR" dirty="0" smtClean="0"/>
              <a:t> </a:t>
            </a:r>
            <a:r>
              <a:rPr lang="tr-TR" dirty="0" smtClean="0"/>
              <a:t>Ek olarak, </a:t>
            </a:r>
            <a:r>
              <a:rPr lang="tr-TR" dirty="0" err="1" smtClean="0"/>
              <a:t>nanopartikül</a:t>
            </a:r>
            <a:r>
              <a:rPr lang="tr-TR" dirty="0" smtClean="0"/>
              <a:t> olarak belirtilmese de boyutları 100 </a:t>
            </a:r>
            <a:r>
              <a:rPr lang="tr-TR" dirty="0" err="1" smtClean="0"/>
              <a:t>nm</a:t>
            </a:r>
            <a:r>
              <a:rPr lang="tr-TR" dirty="0" smtClean="0"/>
              <a:t> ve aşağısında olarak verilen silikon dioksit ve çinko oksit de düzenlemede yer almaktadır.</a:t>
            </a:r>
            <a:endParaRPr lang="tr-TR" dirty="0"/>
          </a:p>
        </p:txBody>
      </p:sp>
    </p:spTree>
    <p:extLst>
      <p:ext uri="{BB962C8B-B14F-4D97-AF65-F5344CB8AC3E}">
        <p14:creationId xmlns:p14="http://schemas.microsoft.com/office/powerpoint/2010/main" xmlns="" val="1385412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3B1CFF4F-0DDC-44AB-A684-B13C49297F8F}"/>
              </a:ext>
            </a:extLst>
          </p:cNvPr>
          <p:cNvSpPr>
            <a:spLocks noGrp="1"/>
          </p:cNvSpPr>
          <p:nvPr>
            <p:ph idx="1"/>
          </p:nvPr>
        </p:nvSpPr>
        <p:spPr>
          <a:xfrm>
            <a:off x="838200" y="192505"/>
            <a:ext cx="10515600" cy="5984458"/>
          </a:xfrm>
        </p:spPr>
        <p:txBody>
          <a:bodyPr/>
          <a:lstStyle/>
          <a:p>
            <a:r>
              <a:rPr lang="tr-TR" dirty="0" err="1"/>
              <a:t>Kompozit</a:t>
            </a:r>
            <a:r>
              <a:rPr lang="tr-TR" dirty="0"/>
              <a:t> , iki veya daha fazla farklı materyalin , en iyi özelliklerini birleştirmek amacıyla kombine edilerek üretilen yeni </a:t>
            </a:r>
            <a:r>
              <a:rPr lang="tr-TR" dirty="0" err="1"/>
              <a:t>materyallerdir.Kompozit</a:t>
            </a:r>
            <a:r>
              <a:rPr lang="tr-TR" dirty="0"/>
              <a:t> materyaller , tek parça halindeki konvansiyonel materyallerin kısıtlı kullanım olanaklarının genişletilmesi için geliştirilmiş yeni bir </a:t>
            </a:r>
            <a:r>
              <a:rPr lang="tr-TR" dirty="0" err="1"/>
              <a:t>sınıftır.Nanokompozitler</a:t>
            </a:r>
            <a:r>
              <a:rPr lang="tr-TR" dirty="0"/>
              <a:t> ise en az bir materyalin </a:t>
            </a:r>
            <a:r>
              <a:rPr lang="tr-TR" dirty="0" err="1"/>
              <a:t>nano</a:t>
            </a:r>
            <a:r>
              <a:rPr lang="tr-TR" dirty="0"/>
              <a:t> boyutta kullanılması ile meydana getirilmiş iki veya daha fazla bileşen içeren materyallerdir.</a:t>
            </a:r>
          </a:p>
          <a:p>
            <a:endParaRPr lang="tr-TR" dirty="0"/>
          </a:p>
          <a:p>
            <a:r>
              <a:rPr lang="tr-TR" dirty="0"/>
              <a:t>Genelde </a:t>
            </a:r>
            <a:r>
              <a:rPr lang="tr-TR" dirty="0" err="1"/>
              <a:t>nanokompozitler</a:t>
            </a:r>
            <a:r>
              <a:rPr lang="tr-TR" dirty="0"/>
              <a:t> </a:t>
            </a:r>
            <a:r>
              <a:rPr lang="tr-TR" dirty="0" err="1"/>
              <a:t>nanofaz</a:t>
            </a:r>
            <a:r>
              <a:rPr lang="tr-TR" dirty="0"/>
              <a:t> ve polimer fazı olmak üzere iki faz </a:t>
            </a:r>
            <a:r>
              <a:rPr lang="tr-TR" dirty="0" err="1"/>
              <a:t>içermektedir.Bu</a:t>
            </a:r>
            <a:r>
              <a:rPr lang="tr-TR" dirty="0"/>
              <a:t> fazlar ,inorganik - inorganik , inorganik – organik veya organik – organik kombinasyonları şeklinde olabilmektedir. Kullanılan polimerlerin biyolojik kaynaklardan elde edilmesi ya da doğada çözünür (</a:t>
            </a:r>
            <a:r>
              <a:rPr lang="tr-TR" dirty="0" err="1"/>
              <a:t>biyobozunur</a:t>
            </a:r>
            <a:r>
              <a:rPr lang="tr-TR" dirty="0"/>
              <a:t>) formda olması durumunda oluşan materyal ise </a:t>
            </a:r>
            <a:r>
              <a:rPr lang="tr-TR" dirty="0" err="1"/>
              <a:t>biyobazlı</a:t>
            </a:r>
            <a:r>
              <a:rPr lang="tr-TR" dirty="0"/>
              <a:t> </a:t>
            </a:r>
            <a:r>
              <a:rPr lang="tr-TR" dirty="0" err="1"/>
              <a:t>nanokompozitler</a:t>
            </a:r>
            <a:r>
              <a:rPr lang="tr-TR" dirty="0"/>
              <a:t> olarak adlandırılabilmektedir </a:t>
            </a:r>
          </a:p>
        </p:txBody>
      </p:sp>
    </p:spTree>
    <p:extLst>
      <p:ext uri="{BB962C8B-B14F-4D97-AF65-F5344CB8AC3E}">
        <p14:creationId xmlns:p14="http://schemas.microsoft.com/office/powerpoint/2010/main" xmlns="" val="6065653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AAB96055-B087-424A-AF96-4610434B8313}"/>
              </a:ext>
            </a:extLst>
          </p:cNvPr>
          <p:cNvSpPr>
            <a:spLocks noGrp="1"/>
          </p:cNvSpPr>
          <p:nvPr>
            <p:ph idx="1"/>
          </p:nvPr>
        </p:nvSpPr>
        <p:spPr>
          <a:xfrm>
            <a:off x="1188719" y="1459865"/>
            <a:ext cx="10152017" cy="4351338"/>
          </a:xfrm>
        </p:spPr>
        <p:txBody>
          <a:bodyPr>
            <a:normAutofit/>
          </a:bodyPr>
          <a:lstStyle/>
          <a:p>
            <a:pPr algn="just"/>
            <a:r>
              <a:rPr lang="tr-TR" dirty="0" smtClean="0"/>
              <a:t>  Ek olarak, </a:t>
            </a:r>
            <a:r>
              <a:rPr lang="tr-TR" dirty="0" err="1" smtClean="0"/>
              <a:t>nanopartikül</a:t>
            </a:r>
            <a:r>
              <a:rPr lang="tr-TR" dirty="0" smtClean="0"/>
              <a:t> olarak belirtilmese de </a:t>
            </a:r>
            <a:r>
              <a:rPr lang="tr-TR" b="1" dirty="0" smtClean="0"/>
              <a:t>boyutları 100 </a:t>
            </a:r>
            <a:r>
              <a:rPr lang="tr-TR" b="1" dirty="0" err="1" smtClean="0"/>
              <a:t>nm</a:t>
            </a:r>
            <a:r>
              <a:rPr lang="tr-TR" b="1" dirty="0" smtClean="0"/>
              <a:t> ve aşağısında </a:t>
            </a:r>
            <a:r>
              <a:rPr lang="tr-TR" dirty="0" smtClean="0"/>
              <a:t>olarak verilen </a:t>
            </a:r>
            <a:r>
              <a:rPr lang="tr-TR" b="1" dirty="0" smtClean="0"/>
              <a:t>silikon dioksit </a:t>
            </a:r>
            <a:r>
              <a:rPr lang="tr-TR" dirty="0" smtClean="0"/>
              <a:t>ve </a:t>
            </a:r>
            <a:r>
              <a:rPr lang="tr-TR" b="1" dirty="0" smtClean="0"/>
              <a:t>çinko oksit </a:t>
            </a:r>
            <a:r>
              <a:rPr lang="tr-TR" dirty="0" smtClean="0"/>
              <a:t>de düzenlemede yer almaktadır.</a:t>
            </a:r>
          </a:p>
          <a:p>
            <a:pPr algn="just">
              <a:buNone/>
            </a:pPr>
            <a:endParaRPr lang="tr-TR" dirty="0" smtClean="0"/>
          </a:p>
          <a:p>
            <a:pPr algn="just"/>
            <a:r>
              <a:rPr lang="tr-TR" dirty="0" smtClean="0"/>
              <a:t>Aktif </a:t>
            </a:r>
            <a:r>
              <a:rPr lang="tr-TR" dirty="0" smtClean="0"/>
              <a:t>ambalajlardan </a:t>
            </a:r>
            <a:r>
              <a:rPr lang="tr-TR" b="1" dirty="0" smtClean="0"/>
              <a:t>gıdaya salınan bileşenler </a:t>
            </a:r>
            <a:r>
              <a:rPr lang="tr-TR" dirty="0" smtClean="0"/>
              <a:t>(</a:t>
            </a:r>
            <a:r>
              <a:rPr lang="tr-TR" dirty="0" err="1" smtClean="0"/>
              <a:t>antimikrobiyel</a:t>
            </a:r>
            <a:r>
              <a:rPr lang="tr-TR" dirty="0" smtClean="0"/>
              <a:t>  ajan olarak </a:t>
            </a:r>
            <a:r>
              <a:rPr lang="tr-TR" dirty="0" err="1" smtClean="0"/>
              <a:t>nano</a:t>
            </a:r>
            <a:r>
              <a:rPr lang="tr-TR" dirty="0" smtClean="0"/>
              <a:t> gümüş kullanımı gibi) için ise gıda katkı maddeleri ile ilgili düzenlemelere bakılması </a:t>
            </a:r>
            <a:r>
              <a:rPr lang="tr-TR" dirty="0" smtClean="0"/>
              <a:t>gerekmektedir [3].</a:t>
            </a:r>
            <a:endParaRPr lang="tr-TR" dirty="0"/>
          </a:p>
        </p:txBody>
      </p:sp>
    </p:spTree>
    <p:extLst>
      <p:ext uri="{BB962C8B-B14F-4D97-AF65-F5344CB8AC3E}">
        <p14:creationId xmlns:p14="http://schemas.microsoft.com/office/powerpoint/2010/main" xmlns="" val="3478182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2E8BC506-DF01-4BA3-BF01-D29D344D4A57}"/>
              </a:ext>
            </a:extLst>
          </p:cNvPr>
          <p:cNvSpPr>
            <a:spLocks noGrp="1"/>
          </p:cNvSpPr>
          <p:nvPr>
            <p:ph type="title"/>
          </p:nvPr>
        </p:nvSpPr>
        <p:spPr/>
        <p:txBody>
          <a:bodyPr>
            <a:normAutofit/>
          </a:bodyPr>
          <a:lstStyle/>
          <a:p>
            <a:pPr algn="ctr"/>
            <a:r>
              <a:rPr lang="tr-TR" sz="3600" b="1" dirty="0" err="1" smtClean="0"/>
              <a:t>Kontaminasyon</a:t>
            </a:r>
            <a:r>
              <a:rPr lang="tr-TR" sz="3600" dirty="0" smtClean="0"/>
              <a:t> ve </a:t>
            </a:r>
            <a:r>
              <a:rPr lang="tr-TR" sz="3600" b="1" dirty="0" err="1" smtClean="0"/>
              <a:t>Migrasyon</a:t>
            </a:r>
            <a:endParaRPr lang="tr-TR" sz="3600" b="1" dirty="0"/>
          </a:p>
        </p:txBody>
      </p:sp>
      <p:sp>
        <p:nvSpPr>
          <p:cNvPr id="3" name="İçerik Yer Tutucusu 2">
            <a:extLst>
              <a:ext uri="{FF2B5EF4-FFF2-40B4-BE49-F238E27FC236}">
                <a16:creationId xmlns:a16="http://schemas.microsoft.com/office/drawing/2014/main" xmlns="" id="{5F82ABA7-AE63-4476-B947-97C5802FC394}"/>
              </a:ext>
            </a:extLst>
          </p:cNvPr>
          <p:cNvSpPr>
            <a:spLocks noGrp="1"/>
          </p:cNvSpPr>
          <p:nvPr>
            <p:ph idx="1"/>
          </p:nvPr>
        </p:nvSpPr>
        <p:spPr>
          <a:xfrm>
            <a:off x="1201783" y="1698171"/>
            <a:ext cx="10152016" cy="4478792"/>
          </a:xfrm>
        </p:spPr>
        <p:txBody>
          <a:bodyPr/>
          <a:lstStyle/>
          <a:p>
            <a:pPr algn="just"/>
            <a:r>
              <a:rPr lang="tr-TR" dirty="0" smtClean="0"/>
              <a:t>Gıda ile ambalaj malzemesinin direkt </a:t>
            </a:r>
            <a:r>
              <a:rPr lang="tr-TR" dirty="0" smtClean="0"/>
              <a:t>teması, </a:t>
            </a:r>
            <a:r>
              <a:rPr lang="tr-TR" dirty="0" smtClean="0"/>
              <a:t>moleküler bileşenlerin ve iyonların ambalajdan gıdaya istenmeyen </a:t>
            </a:r>
            <a:r>
              <a:rPr lang="tr-TR" dirty="0" err="1" smtClean="0"/>
              <a:t>migrasyonuna</a:t>
            </a:r>
            <a:r>
              <a:rPr lang="tr-TR" dirty="0" smtClean="0"/>
              <a:t> neden olabilir ve bu şekilde hem gıdada kalite </a:t>
            </a:r>
            <a:r>
              <a:rPr lang="tr-TR" dirty="0" smtClean="0"/>
              <a:t>kaybına, </a:t>
            </a:r>
            <a:r>
              <a:rPr lang="tr-TR" dirty="0" smtClean="0"/>
              <a:t>hem de tüketen kişide sağlık problemlerine neden </a:t>
            </a:r>
            <a:r>
              <a:rPr lang="tr-TR" dirty="0" smtClean="0"/>
              <a:t>olabilmektedir.</a:t>
            </a:r>
          </a:p>
          <a:p>
            <a:pPr algn="just"/>
            <a:r>
              <a:rPr lang="tr-TR" dirty="0" smtClean="0"/>
              <a:t>Ambalaj materyalinden </a:t>
            </a:r>
            <a:r>
              <a:rPr lang="tr-TR" dirty="0" err="1" smtClean="0"/>
              <a:t>migrasyon</a:t>
            </a:r>
            <a:r>
              <a:rPr lang="tr-TR" dirty="0" smtClean="0"/>
              <a:t> potansiyeline sahip olan bileşenler küçük </a:t>
            </a:r>
            <a:r>
              <a:rPr lang="tr-TR" dirty="0" err="1" smtClean="0"/>
              <a:t>monomer</a:t>
            </a:r>
            <a:r>
              <a:rPr lang="tr-TR" dirty="0" smtClean="0"/>
              <a:t> kalıntıları ya da </a:t>
            </a:r>
            <a:r>
              <a:rPr lang="tr-TR" dirty="0" err="1" smtClean="0"/>
              <a:t>oligomerler</a:t>
            </a:r>
            <a:r>
              <a:rPr lang="tr-TR" dirty="0" smtClean="0"/>
              <a:t> (laktik asit gibi) </a:t>
            </a:r>
            <a:r>
              <a:rPr lang="tr-TR" dirty="0" smtClean="0"/>
              <a:t>olup </a:t>
            </a:r>
            <a:r>
              <a:rPr lang="tr-TR" dirty="0" smtClean="0"/>
              <a:t>genellikle esnekliği arttırmak için kullanılan </a:t>
            </a:r>
            <a:r>
              <a:rPr lang="tr-TR" dirty="0" err="1" smtClean="0"/>
              <a:t>plastifiyanlar</a:t>
            </a:r>
            <a:r>
              <a:rPr lang="tr-TR" dirty="0" smtClean="0"/>
              <a:t> ya da diğer </a:t>
            </a:r>
            <a:r>
              <a:rPr lang="tr-TR" dirty="0" err="1" smtClean="0"/>
              <a:t>formülasyon</a:t>
            </a:r>
            <a:r>
              <a:rPr lang="tr-TR" dirty="0" smtClean="0"/>
              <a:t> katkıları gibi </a:t>
            </a:r>
            <a:r>
              <a:rPr lang="tr-TR" dirty="0" err="1" smtClean="0"/>
              <a:t>polimerizasyon</a:t>
            </a:r>
            <a:r>
              <a:rPr lang="tr-TR" dirty="0" smtClean="0"/>
              <a:t> prosesinin sonunda reaksiyona girmeyen bileşenler olarak bulunurlar. </a:t>
            </a:r>
            <a:r>
              <a:rPr lang="tr-TR" dirty="0" smtClean="0"/>
              <a:t>[4]</a:t>
            </a:r>
            <a:endParaRPr lang="tr-TR" dirty="0"/>
          </a:p>
        </p:txBody>
      </p:sp>
    </p:spTree>
    <p:extLst>
      <p:ext uri="{BB962C8B-B14F-4D97-AF65-F5344CB8AC3E}">
        <p14:creationId xmlns:p14="http://schemas.microsoft.com/office/powerpoint/2010/main" xmlns="" val="1897629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245FDE91-042F-4A94-952B-909553E55192}"/>
              </a:ext>
            </a:extLst>
          </p:cNvPr>
          <p:cNvSpPr>
            <a:spLocks noGrp="1"/>
          </p:cNvSpPr>
          <p:nvPr>
            <p:ph idx="1"/>
          </p:nvPr>
        </p:nvSpPr>
        <p:spPr>
          <a:xfrm>
            <a:off x="1123406" y="1250858"/>
            <a:ext cx="10308770" cy="4758055"/>
          </a:xfrm>
        </p:spPr>
        <p:txBody>
          <a:bodyPr/>
          <a:lstStyle/>
          <a:p>
            <a:pPr algn="just"/>
            <a:r>
              <a:rPr lang="tr-TR" dirty="0" err="1" smtClean="0"/>
              <a:t>Migrasyonun</a:t>
            </a:r>
            <a:r>
              <a:rPr lang="tr-TR" dirty="0" smtClean="0"/>
              <a:t> </a:t>
            </a:r>
            <a:r>
              <a:rPr lang="tr-TR" dirty="0" smtClean="0"/>
              <a:t>diğer bir </a:t>
            </a:r>
            <a:r>
              <a:rPr lang="tr-TR" dirty="0" smtClean="0"/>
              <a:t>kaynağı gıda ile direkt temasta bulunmayan ancak ambalajlı gıdaya yakın çevrede </a:t>
            </a:r>
            <a:r>
              <a:rPr lang="tr-TR" dirty="0" smtClean="0"/>
              <a:t>bulunan </a:t>
            </a:r>
            <a:r>
              <a:rPr lang="tr-TR" dirty="0" smtClean="0"/>
              <a:t>kapatma materyallerindeki </a:t>
            </a:r>
            <a:r>
              <a:rPr lang="tr-TR" dirty="0" smtClean="0"/>
              <a:t>yapışkanlardır. Çevrede </a:t>
            </a:r>
            <a:r>
              <a:rPr lang="tr-TR" dirty="0" smtClean="0"/>
              <a:t>bulunan bileşenler ambalaj materyali tarafından </a:t>
            </a:r>
            <a:r>
              <a:rPr lang="tr-TR" dirty="0" err="1" smtClean="0"/>
              <a:t>absorbe</a:t>
            </a:r>
            <a:r>
              <a:rPr lang="tr-TR" dirty="0" smtClean="0"/>
              <a:t> edilerek sonrasında gıdaya </a:t>
            </a:r>
            <a:r>
              <a:rPr lang="tr-TR" dirty="0" err="1" smtClean="0"/>
              <a:t>migre</a:t>
            </a:r>
            <a:r>
              <a:rPr lang="tr-TR" dirty="0" smtClean="0"/>
              <a:t> olabilirler</a:t>
            </a:r>
            <a:r>
              <a:rPr lang="tr-TR" dirty="0" smtClean="0"/>
              <a:t>.</a:t>
            </a:r>
          </a:p>
          <a:p>
            <a:pPr algn="just"/>
            <a:r>
              <a:rPr lang="tr-TR" dirty="0" smtClean="0"/>
              <a:t> </a:t>
            </a:r>
            <a:r>
              <a:rPr lang="tr-TR" dirty="0" err="1" smtClean="0"/>
              <a:t>Migrasyonun</a:t>
            </a:r>
            <a:r>
              <a:rPr lang="tr-TR" dirty="0" smtClean="0"/>
              <a:t> varlığı </a:t>
            </a:r>
            <a:r>
              <a:rPr lang="tr-TR" b="1" dirty="0" smtClean="0"/>
              <a:t>duyusal olarak </a:t>
            </a:r>
            <a:r>
              <a:rPr lang="tr-TR" dirty="0" smtClean="0"/>
              <a:t>ya da </a:t>
            </a:r>
            <a:r>
              <a:rPr lang="tr-TR" b="1" dirty="0" smtClean="0"/>
              <a:t>kimyasal analizler </a:t>
            </a:r>
            <a:r>
              <a:rPr lang="tr-TR" dirty="0" smtClean="0"/>
              <a:t>yardımıyla belirlenebilir</a:t>
            </a:r>
            <a:r>
              <a:rPr lang="tr-TR" dirty="0" smtClean="0"/>
              <a:t>.</a:t>
            </a:r>
          </a:p>
          <a:p>
            <a:pPr algn="just"/>
            <a:r>
              <a:rPr lang="tr-TR" dirty="0" err="1" smtClean="0"/>
              <a:t>Echegoyen</a:t>
            </a:r>
            <a:r>
              <a:rPr lang="tr-TR" dirty="0" smtClean="0"/>
              <a:t> ve </a:t>
            </a:r>
            <a:r>
              <a:rPr lang="tr-TR" dirty="0" err="1" smtClean="0"/>
              <a:t>Nerin</a:t>
            </a:r>
            <a:r>
              <a:rPr lang="tr-TR" dirty="0" smtClean="0"/>
              <a:t> (2013), gümüş </a:t>
            </a:r>
            <a:r>
              <a:rPr lang="tr-TR" dirty="0" err="1" smtClean="0"/>
              <a:t>nanopartiküllerinin</a:t>
            </a:r>
            <a:r>
              <a:rPr lang="tr-TR" dirty="0" smtClean="0"/>
              <a:t> 3 farklı gıda konteynırındaki </a:t>
            </a:r>
            <a:r>
              <a:rPr lang="tr-TR" dirty="0" err="1" smtClean="0"/>
              <a:t>migrasyon</a:t>
            </a:r>
            <a:r>
              <a:rPr lang="tr-TR" dirty="0" smtClean="0"/>
              <a:t> değerlerinin 1.66 ve 31.46 </a:t>
            </a:r>
            <a:r>
              <a:rPr lang="tr-TR" dirty="0" err="1" smtClean="0"/>
              <a:t>ng</a:t>
            </a:r>
            <a:r>
              <a:rPr lang="tr-TR" dirty="0" smtClean="0"/>
              <a:t>/cm2 aralığında olduğunu göstermişlerdir.</a:t>
            </a:r>
            <a:endParaRPr lang="tr-TR" dirty="0"/>
          </a:p>
        </p:txBody>
      </p:sp>
    </p:spTree>
    <p:extLst>
      <p:ext uri="{BB962C8B-B14F-4D97-AF65-F5344CB8AC3E}">
        <p14:creationId xmlns:p14="http://schemas.microsoft.com/office/powerpoint/2010/main" xmlns="" val="1641456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4AB521BE-00A0-4696-83E6-DD7B82C6FF17}"/>
              </a:ext>
            </a:extLst>
          </p:cNvPr>
          <p:cNvSpPr>
            <a:spLocks noGrp="1"/>
          </p:cNvSpPr>
          <p:nvPr>
            <p:ph type="title"/>
          </p:nvPr>
        </p:nvSpPr>
        <p:spPr>
          <a:xfrm>
            <a:off x="825137" y="652508"/>
            <a:ext cx="10515600" cy="1325563"/>
          </a:xfrm>
        </p:spPr>
        <p:txBody>
          <a:bodyPr>
            <a:normAutofit/>
          </a:bodyPr>
          <a:lstStyle/>
          <a:p>
            <a:pPr algn="ctr"/>
            <a:r>
              <a:rPr lang="tr-TR" sz="3600" dirty="0" smtClean="0"/>
              <a:t>İnsan sağlığı üzerine etkileri</a:t>
            </a:r>
            <a:endParaRPr lang="tr-TR" sz="3600" dirty="0"/>
          </a:p>
        </p:txBody>
      </p:sp>
      <p:sp>
        <p:nvSpPr>
          <p:cNvPr id="3" name="İçerik Yer Tutucusu 2">
            <a:extLst>
              <a:ext uri="{FF2B5EF4-FFF2-40B4-BE49-F238E27FC236}">
                <a16:creationId xmlns:a16="http://schemas.microsoft.com/office/drawing/2014/main" xmlns="" id="{D9C87FD7-28A1-4B64-AD26-A0AC95E8336B}"/>
              </a:ext>
            </a:extLst>
          </p:cNvPr>
          <p:cNvSpPr>
            <a:spLocks noGrp="1"/>
          </p:cNvSpPr>
          <p:nvPr>
            <p:ph idx="1"/>
          </p:nvPr>
        </p:nvSpPr>
        <p:spPr>
          <a:xfrm>
            <a:off x="1097280" y="1982379"/>
            <a:ext cx="10230394" cy="4351338"/>
          </a:xfrm>
        </p:spPr>
        <p:txBody>
          <a:bodyPr/>
          <a:lstStyle/>
          <a:p>
            <a:pPr algn="just"/>
            <a:r>
              <a:rPr lang="tr-TR" dirty="0" smtClean="0"/>
              <a:t>Genel olarak, </a:t>
            </a:r>
            <a:r>
              <a:rPr lang="tr-TR" dirty="0" err="1" smtClean="0"/>
              <a:t>nanokompozitlerin</a:t>
            </a:r>
            <a:r>
              <a:rPr lang="tr-TR" dirty="0" smtClean="0"/>
              <a:t> sağladığı faydalar daha iyi </a:t>
            </a:r>
            <a:r>
              <a:rPr lang="tr-TR" dirty="0" smtClean="0"/>
              <a:t>bilinmekte olup potansiyel </a:t>
            </a:r>
            <a:r>
              <a:rPr lang="tr-TR" dirty="0" err="1" smtClean="0"/>
              <a:t>ekotoksikolojik</a:t>
            </a:r>
            <a:r>
              <a:rPr lang="tr-TR" dirty="0" smtClean="0"/>
              <a:t> etkileri ve insan vücudunda göstereceği tepkiler çok fazla bilinmemekte ve incelenmemektedir</a:t>
            </a:r>
            <a:r>
              <a:rPr lang="tr-TR" dirty="0" smtClean="0"/>
              <a:t>.</a:t>
            </a:r>
          </a:p>
          <a:p>
            <a:pPr algn="just"/>
            <a:r>
              <a:rPr lang="tr-TR" dirty="0" smtClean="0"/>
              <a:t> </a:t>
            </a:r>
            <a:r>
              <a:rPr lang="tr-TR" dirty="0" smtClean="0"/>
              <a:t>Bazı çalışmalar, </a:t>
            </a:r>
            <a:r>
              <a:rPr lang="tr-TR" dirty="0" err="1" smtClean="0"/>
              <a:t>nanopartiküllerin</a:t>
            </a:r>
            <a:r>
              <a:rPr lang="tr-TR" dirty="0" smtClean="0"/>
              <a:t> biyolojik sistemler üzerinde </a:t>
            </a:r>
            <a:r>
              <a:rPr lang="tr-TR" b="1" dirty="0" err="1" smtClean="0"/>
              <a:t>toksikolojik</a:t>
            </a:r>
            <a:r>
              <a:rPr lang="tr-TR" b="1" dirty="0" smtClean="0"/>
              <a:t> </a:t>
            </a:r>
            <a:r>
              <a:rPr lang="tr-TR" b="1" dirty="0" smtClean="0"/>
              <a:t>etkiler </a:t>
            </a:r>
            <a:r>
              <a:rPr lang="tr-TR" dirty="0" smtClean="0"/>
              <a:t>yaratabileceğini </a:t>
            </a:r>
            <a:r>
              <a:rPr lang="tr-TR" dirty="0" smtClean="0"/>
              <a:t>göstermektedir.</a:t>
            </a:r>
            <a:r>
              <a:rPr lang="tr-TR" dirty="0" smtClean="0"/>
              <a:t> </a:t>
            </a:r>
            <a:r>
              <a:rPr lang="tr-TR" dirty="0" smtClean="0"/>
              <a:t>[6]</a:t>
            </a:r>
          </a:p>
          <a:p>
            <a:pPr algn="just"/>
            <a:r>
              <a:rPr lang="tr-TR" dirty="0" err="1" smtClean="0"/>
              <a:t>Nanomateryallerin</a:t>
            </a:r>
            <a:r>
              <a:rPr lang="tr-TR" dirty="0" smtClean="0"/>
              <a:t> sahip olduğu </a:t>
            </a:r>
            <a:r>
              <a:rPr lang="tr-TR" b="1" dirty="0" smtClean="0"/>
              <a:t>yüksek </a:t>
            </a:r>
            <a:r>
              <a:rPr lang="tr-TR" b="1" dirty="0" smtClean="0"/>
              <a:t>alan/hacim </a:t>
            </a:r>
            <a:r>
              <a:rPr lang="tr-TR" b="1" dirty="0" smtClean="0"/>
              <a:t>oranı </a:t>
            </a:r>
            <a:r>
              <a:rPr lang="tr-TR" dirty="0" smtClean="0"/>
              <a:t>onları daha </a:t>
            </a:r>
            <a:r>
              <a:rPr lang="tr-TR" b="1" dirty="0" smtClean="0"/>
              <a:t>reaktif </a:t>
            </a:r>
            <a:r>
              <a:rPr lang="tr-TR" dirty="0" smtClean="0"/>
              <a:t>ve daha </a:t>
            </a:r>
            <a:r>
              <a:rPr lang="tr-TR" b="1" dirty="0" err="1" smtClean="0"/>
              <a:t>toksik</a:t>
            </a:r>
            <a:r>
              <a:rPr lang="tr-TR" b="1" dirty="0" smtClean="0"/>
              <a:t> </a:t>
            </a:r>
            <a:r>
              <a:rPr lang="tr-TR" dirty="0" smtClean="0"/>
              <a:t>yapmaktadır</a:t>
            </a:r>
            <a:r>
              <a:rPr lang="tr-TR" dirty="0" smtClean="0"/>
              <a:t>.</a:t>
            </a:r>
            <a:r>
              <a:rPr lang="tr-TR" dirty="0" smtClean="0"/>
              <a:t> </a:t>
            </a:r>
            <a:r>
              <a:rPr lang="tr-TR" dirty="0" smtClean="0"/>
              <a:t>Yüksek reaktifliğe sahip </a:t>
            </a:r>
            <a:r>
              <a:rPr lang="tr-TR" dirty="0" smtClean="0"/>
              <a:t>oldukları </a:t>
            </a:r>
            <a:r>
              <a:rPr lang="tr-TR" dirty="0" smtClean="0"/>
              <a:t>için de </a:t>
            </a:r>
            <a:r>
              <a:rPr lang="tr-TR" dirty="0" smtClean="0"/>
              <a:t>atma ve geri kazanım sırasında diğer bileşenlerle kolayca reaksiyona </a:t>
            </a:r>
            <a:r>
              <a:rPr lang="tr-TR" dirty="0" smtClean="0"/>
              <a:t>gireceklerdir.</a:t>
            </a:r>
            <a:endParaRPr lang="tr-TR" dirty="0"/>
          </a:p>
        </p:txBody>
      </p:sp>
    </p:spTree>
    <p:extLst>
      <p:ext uri="{BB962C8B-B14F-4D97-AF65-F5344CB8AC3E}">
        <p14:creationId xmlns:p14="http://schemas.microsoft.com/office/powerpoint/2010/main" xmlns="" val="2445486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023D0833-37C2-4285-AEBE-0074D7F3C8FA}"/>
              </a:ext>
            </a:extLst>
          </p:cNvPr>
          <p:cNvSpPr>
            <a:spLocks noGrp="1"/>
          </p:cNvSpPr>
          <p:nvPr>
            <p:ph idx="1"/>
          </p:nvPr>
        </p:nvSpPr>
        <p:spPr>
          <a:xfrm>
            <a:off x="1110342" y="1306285"/>
            <a:ext cx="10243457" cy="4389121"/>
          </a:xfrm>
        </p:spPr>
        <p:txBody>
          <a:bodyPr>
            <a:normAutofit/>
          </a:bodyPr>
          <a:lstStyle/>
          <a:p>
            <a:pPr algn="just"/>
            <a:r>
              <a:rPr lang="tr-TR" dirty="0" smtClean="0"/>
              <a:t>Bazı </a:t>
            </a:r>
            <a:r>
              <a:rPr lang="tr-TR" dirty="0" smtClean="0"/>
              <a:t>çevreler ise, </a:t>
            </a:r>
            <a:r>
              <a:rPr lang="tr-TR" dirty="0" err="1" smtClean="0"/>
              <a:t>nanomateryallerin</a:t>
            </a:r>
            <a:r>
              <a:rPr lang="tr-TR" dirty="0" smtClean="0"/>
              <a:t> yeni alerjenler olabileceklerini, yeni </a:t>
            </a:r>
            <a:r>
              <a:rPr lang="tr-TR" dirty="0" err="1" smtClean="0"/>
              <a:t>toksik</a:t>
            </a:r>
            <a:r>
              <a:rPr lang="tr-TR" dirty="0" smtClean="0"/>
              <a:t> </a:t>
            </a:r>
            <a:r>
              <a:rPr lang="tr-TR" dirty="0" err="1" smtClean="0"/>
              <a:t>zararlanmalara</a:t>
            </a:r>
            <a:r>
              <a:rPr lang="tr-TR" dirty="0" smtClean="0"/>
              <a:t> neden olabileceklerini ve çevre tarafından daha hızlı </a:t>
            </a:r>
            <a:r>
              <a:rPr lang="tr-TR" dirty="0" err="1" smtClean="0"/>
              <a:t>absorbe</a:t>
            </a:r>
            <a:r>
              <a:rPr lang="tr-TR" dirty="0" smtClean="0"/>
              <a:t> edileceğini belirtmektedir. </a:t>
            </a:r>
            <a:endParaRPr lang="tr-TR" dirty="0" smtClean="0"/>
          </a:p>
          <a:p>
            <a:pPr algn="just"/>
            <a:r>
              <a:rPr lang="tr-TR" dirty="0" smtClean="0"/>
              <a:t>Gıdalarda </a:t>
            </a:r>
            <a:r>
              <a:rPr lang="tr-TR" dirty="0" smtClean="0"/>
              <a:t>bulunabilecek </a:t>
            </a:r>
            <a:r>
              <a:rPr lang="tr-TR" b="1" dirty="0" smtClean="0"/>
              <a:t>titanyum oksit </a:t>
            </a:r>
            <a:r>
              <a:rPr lang="tr-TR" b="1" dirty="0" err="1" smtClean="0"/>
              <a:t>nanopartiküllerinin</a:t>
            </a:r>
            <a:r>
              <a:rPr lang="tr-TR" b="1" dirty="0" smtClean="0"/>
              <a:t> </a:t>
            </a:r>
            <a:r>
              <a:rPr lang="tr-TR" dirty="0" smtClean="0"/>
              <a:t>canlı hücreleri ile etkileşime geçebileceği </a:t>
            </a:r>
            <a:r>
              <a:rPr lang="tr-TR" dirty="0" smtClean="0"/>
              <a:t>gösterilmiştir.</a:t>
            </a:r>
            <a:r>
              <a:rPr lang="tr-TR" dirty="0" smtClean="0"/>
              <a:t> </a:t>
            </a:r>
            <a:r>
              <a:rPr lang="tr-TR" dirty="0" smtClean="0"/>
              <a:t>[7]</a:t>
            </a:r>
          </a:p>
          <a:p>
            <a:pPr algn="just"/>
            <a:r>
              <a:rPr lang="tr-TR" b="1" dirty="0" smtClean="0"/>
              <a:t>Gümüş </a:t>
            </a:r>
            <a:r>
              <a:rPr lang="tr-TR" b="1" dirty="0" err="1" smtClean="0"/>
              <a:t>nanopartikülleri</a:t>
            </a:r>
            <a:r>
              <a:rPr lang="tr-TR" b="1" dirty="0" smtClean="0"/>
              <a:t> </a:t>
            </a:r>
            <a:r>
              <a:rPr lang="tr-TR" dirty="0" smtClean="0"/>
              <a:t>gibi </a:t>
            </a:r>
            <a:r>
              <a:rPr lang="tr-TR" b="1" dirty="0" smtClean="0"/>
              <a:t>diğer </a:t>
            </a:r>
            <a:r>
              <a:rPr lang="tr-TR" b="1" dirty="0" err="1" smtClean="0"/>
              <a:t>nanopartiküllerin</a:t>
            </a:r>
            <a:r>
              <a:rPr lang="tr-TR" b="1" dirty="0" smtClean="0"/>
              <a:t> </a:t>
            </a:r>
            <a:r>
              <a:rPr lang="tr-TR" dirty="0" smtClean="0"/>
              <a:t>insan sağlığı üzerine </a:t>
            </a:r>
            <a:r>
              <a:rPr lang="tr-TR" dirty="0" smtClean="0"/>
              <a:t>etkilerinin incelendiği</a:t>
            </a:r>
            <a:r>
              <a:rPr lang="tr-TR" dirty="0" smtClean="0"/>
              <a:t>;</a:t>
            </a:r>
            <a:r>
              <a:rPr lang="tr-TR" dirty="0" smtClean="0"/>
              <a:t> </a:t>
            </a:r>
            <a:r>
              <a:rPr lang="tr-TR" dirty="0" smtClean="0"/>
              <a:t>farklı hücreler kullanılarak belirlendiği in </a:t>
            </a:r>
            <a:r>
              <a:rPr lang="tr-TR" dirty="0" err="1" smtClean="0"/>
              <a:t>vitro</a:t>
            </a:r>
            <a:r>
              <a:rPr lang="tr-TR" dirty="0" smtClean="0"/>
              <a:t> çalışmalar artış gösterse </a:t>
            </a:r>
            <a:r>
              <a:rPr lang="tr-TR" dirty="0" smtClean="0"/>
              <a:t>bile, </a:t>
            </a:r>
            <a:r>
              <a:rPr lang="tr-TR" b="1" dirty="0" err="1" smtClean="0"/>
              <a:t>nanopartiküllerin</a:t>
            </a:r>
            <a:r>
              <a:rPr lang="tr-TR" b="1" dirty="0" smtClean="0"/>
              <a:t> </a:t>
            </a:r>
            <a:r>
              <a:rPr lang="tr-TR" b="1" dirty="0" err="1" smtClean="0"/>
              <a:t>toksik</a:t>
            </a:r>
            <a:r>
              <a:rPr lang="tr-TR" b="1" dirty="0" smtClean="0"/>
              <a:t> etkileri henüz tam olarak </a:t>
            </a:r>
            <a:r>
              <a:rPr lang="tr-TR" b="1" dirty="0" smtClean="0"/>
              <a:t>anlaşılamamıştır.</a:t>
            </a:r>
            <a:r>
              <a:rPr lang="tr-TR" dirty="0" smtClean="0"/>
              <a:t> </a:t>
            </a:r>
            <a:r>
              <a:rPr lang="tr-TR" dirty="0" smtClean="0"/>
              <a:t>[8]</a:t>
            </a:r>
            <a:endParaRPr lang="tr-TR" dirty="0" smtClean="0"/>
          </a:p>
          <a:p>
            <a:endParaRPr lang="tr-TR" dirty="0"/>
          </a:p>
        </p:txBody>
      </p:sp>
    </p:spTree>
    <p:extLst>
      <p:ext uri="{BB962C8B-B14F-4D97-AF65-F5344CB8AC3E}">
        <p14:creationId xmlns:p14="http://schemas.microsoft.com/office/powerpoint/2010/main" xmlns="" val="31514437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6A2DBB68-4FDD-456C-AFBD-D45DB62AC11B}"/>
              </a:ext>
            </a:extLst>
          </p:cNvPr>
          <p:cNvSpPr>
            <a:spLocks noGrp="1"/>
          </p:cNvSpPr>
          <p:nvPr>
            <p:ph idx="1"/>
          </p:nvPr>
        </p:nvSpPr>
        <p:spPr>
          <a:xfrm>
            <a:off x="966650" y="1097279"/>
            <a:ext cx="10387149" cy="4988243"/>
          </a:xfrm>
        </p:spPr>
        <p:txBody>
          <a:bodyPr>
            <a:normAutofit/>
          </a:bodyPr>
          <a:lstStyle/>
          <a:p>
            <a:pPr algn="just"/>
            <a:r>
              <a:rPr lang="tr-TR" dirty="0" smtClean="0"/>
              <a:t>Gıda </a:t>
            </a:r>
            <a:r>
              <a:rPr lang="tr-TR" dirty="0" smtClean="0"/>
              <a:t>ambalaj materyalinde bulunan </a:t>
            </a:r>
            <a:r>
              <a:rPr lang="tr-TR" b="1" dirty="0" err="1" smtClean="0"/>
              <a:t>nanomateryallere</a:t>
            </a:r>
            <a:r>
              <a:rPr lang="tr-TR" b="1" dirty="0" smtClean="0"/>
              <a:t> maruz kalma </a:t>
            </a:r>
            <a:r>
              <a:rPr lang="tr-TR" dirty="0" smtClean="0"/>
              <a:t>3 farklı yolla gelişebilir</a:t>
            </a:r>
            <a:r>
              <a:rPr lang="tr-TR" dirty="0" smtClean="0"/>
              <a:t>:</a:t>
            </a:r>
          </a:p>
          <a:p>
            <a:pPr algn="just">
              <a:buNone/>
            </a:pPr>
            <a:r>
              <a:rPr lang="tr-TR" dirty="0" smtClean="0"/>
              <a:t>   1.</a:t>
            </a:r>
            <a:r>
              <a:rPr lang="tr-TR" b="1" dirty="0" smtClean="0"/>
              <a:t>Deri </a:t>
            </a:r>
            <a:r>
              <a:rPr lang="tr-TR" b="1" dirty="0" smtClean="0"/>
              <a:t>ile temas</a:t>
            </a:r>
            <a:r>
              <a:rPr lang="tr-TR" dirty="0" smtClean="0"/>
              <a:t>, </a:t>
            </a:r>
            <a:endParaRPr lang="tr-TR" dirty="0" smtClean="0"/>
          </a:p>
          <a:p>
            <a:pPr algn="just">
              <a:buNone/>
            </a:pPr>
            <a:r>
              <a:rPr lang="tr-TR" dirty="0" smtClean="0"/>
              <a:t>   2.</a:t>
            </a:r>
            <a:r>
              <a:rPr lang="tr-TR" b="1" dirty="0" smtClean="0"/>
              <a:t>S</a:t>
            </a:r>
            <a:r>
              <a:rPr lang="tr-TR" b="1" dirty="0" smtClean="0"/>
              <a:t>olunum yolu</a:t>
            </a:r>
            <a:r>
              <a:rPr lang="tr-TR" dirty="0" smtClean="0"/>
              <a:t>,</a:t>
            </a:r>
          </a:p>
          <a:p>
            <a:pPr algn="just">
              <a:buNone/>
            </a:pPr>
            <a:r>
              <a:rPr lang="tr-TR" dirty="0" smtClean="0"/>
              <a:t>   3.</a:t>
            </a:r>
            <a:r>
              <a:rPr lang="tr-TR" b="1" dirty="0" smtClean="0"/>
              <a:t>S</a:t>
            </a:r>
            <a:r>
              <a:rPr lang="tr-TR" b="1" dirty="0" smtClean="0"/>
              <a:t>indirim yolu </a:t>
            </a:r>
            <a:r>
              <a:rPr lang="tr-TR" dirty="0" smtClean="0"/>
              <a:t>ile gerçekleşebilir.</a:t>
            </a:r>
            <a:r>
              <a:rPr lang="tr-TR" dirty="0" smtClean="0"/>
              <a:t> </a:t>
            </a:r>
            <a:r>
              <a:rPr lang="tr-TR" dirty="0" smtClean="0"/>
              <a:t>[9]</a:t>
            </a:r>
          </a:p>
          <a:p>
            <a:pPr algn="just"/>
            <a:r>
              <a:rPr lang="tr-TR" dirty="0" smtClean="0"/>
              <a:t> </a:t>
            </a:r>
            <a:r>
              <a:rPr lang="tr-TR" dirty="0" smtClean="0"/>
              <a:t>Bunun yanı sıra, </a:t>
            </a:r>
            <a:r>
              <a:rPr lang="tr-TR" dirty="0" err="1" smtClean="0"/>
              <a:t>nanopartiküller</a:t>
            </a:r>
            <a:r>
              <a:rPr lang="tr-TR" dirty="0" smtClean="0"/>
              <a:t> çevreye salınmış ve gıdaya dolaylı yollarla bulaşmış </a:t>
            </a:r>
            <a:r>
              <a:rPr lang="tr-TR" dirty="0" smtClean="0"/>
              <a:t>olabilir. Bazı </a:t>
            </a:r>
            <a:r>
              <a:rPr lang="tr-TR" dirty="0" smtClean="0"/>
              <a:t>serbest </a:t>
            </a:r>
            <a:r>
              <a:rPr lang="tr-TR" dirty="0" err="1" smtClean="0"/>
              <a:t>nanopartiküllerin</a:t>
            </a:r>
            <a:r>
              <a:rPr lang="tr-TR" dirty="0" smtClean="0"/>
              <a:t> hücre duvarından geçerek </a:t>
            </a:r>
            <a:r>
              <a:rPr lang="tr-TR" dirty="0" err="1" smtClean="0"/>
              <a:t>oksidatif</a:t>
            </a:r>
            <a:r>
              <a:rPr lang="tr-TR" dirty="0" smtClean="0"/>
              <a:t> ve </a:t>
            </a:r>
            <a:r>
              <a:rPr lang="tr-TR" dirty="0" err="1" smtClean="0"/>
              <a:t>inflamatuvar</a:t>
            </a:r>
            <a:r>
              <a:rPr lang="tr-TR" dirty="0" smtClean="0"/>
              <a:t> reaksiyonlara neden olduğunu göstermiştir</a:t>
            </a:r>
            <a:r>
              <a:rPr lang="tr-TR" dirty="0" smtClean="0"/>
              <a:t>.</a:t>
            </a:r>
          </a:p>
          <a:p>
            <a:pPr algn="just"/>
            <a:r>
              <a:rPr lang="tr-TR" dirty="0" smtClean="0"/>
              <a:t> Ancak, bu partiküllerin vücuda alındıktan sonra ne olacağı ile ilgili çok az bilgi bulunmaktadır.</a:t>
            </a:r>
          </a:p>
          <a:p>
            <a:endParaRPr lang="tr-TR" dirty="0" smtClean="0"/>
          </a:p>
        </p:txBody>
      </p:sp>
    </p:spTree>
    <p:extLst>
      <p:ext uri="{BB962C8B-B14F-4D97-AF65-F5344CB8AC3E}">
        <p14:creationId xmlns:p14="http://schemas.microsoft.com/office/powerpoint/2010/main" xmlns="" val="753334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204353A7-CFE6-42E0-A61F-18DCF984345F}"/>
              </a:ext>
            </a:extLst>
          </p:cNvPr>
          <p:cNvSpPr>
            <a:spLocks noGrp="1"/>
          </p:cNvSpPr>
          <p:nvPr>
            <p:ph idx="1"/>
          </p:nvPr>
        </p:nvSpPr>
        <p:spPr>
          <a:xfrm>
            <a:off x="1136468" y="1384663"/>
            <a:ext cx="10282645" cy="4310743"/>
          </a:xfrm>
        </p:spPr>
        <p:txBody>
          <a:bodyPr>
            <a:normAutofit/>
          </a:bodyPr>
          <a:lstStyle/>
          <a:p>
            <a:pPr algn="just"/>
            <a:r>
              <a:rPr lang="tr-TR" b="1" dirty="0" err="1" smtClean="0"/>
              <a:t>Nanopartiküllerin</a:t>
            </a:r>
            <a:r>
              <a:rPr lang="tr-TR" dirty="0" smtClean="0"/>
              <a:t> </a:t>
            </a:r>
            <a:r>
              <a:rPr lang="tr-TR" dirty="0" smtClean="0"/>
              <a:t>kan dolaşım sistemine ulaştıktan sonra </a:t>
            </a:r>
            <a:r>
              <a:rPr lang="tr-TR" b="1" dirty="0" smtClean="0"/>
              <a:t>vücutta dağılımını sağlayan</a:t>
            </a:r>
            <a:r>
              <a:rPr lang="tr-TR" dirty="0" smtClean="0"/>
              <a:t> iki ana organ </a:t>
            </a:r>
            <a:r>
              <a:rPr lang="tr-TR" b="1" dirty="0" smtClean="0"/>
              <a:t>dalak</a:t>
            </a:r>
            <a:r>
              <a:rPr lang="tr-TR" dirty="0" smtClean="0"/>
              <a:t> ve </a:t>
            </a:r>
            <a:r>
              <a:rPr lang="tr-TR" b="1" dirty="0" smtClean="0"/>
              <a:t>karaciğer</a:t>
            </a:r>
            <a:r>
              <a:rPr lang="tr-TR" dirty="0" smtClean="0"/>
              <a:t>dir</a:t>
            </a:r>
            <a:r>
              <a:rPr lang="tr-TR" dirty="0" smtClean="0"/>
              <a:t>.</a:t>
            </a:r>
          </a:p>
          <a:p>
            <a:pPr algn="just"/>
            <a:endParaRPr lang="tr-TR" dirty="0" smtClean="0"/>
          </a:p>
          <a:p>
            <a:pPr algn="just"/>
            <a:r>
              <a:rPr lang="tr-TR" dirty="0" smtClean="0"/>
              <a:t>Çözünür </a:t>
            </a:r>
            <a:r>
              <a:rPr lang="tr-TR" dirty="0" smtClean="0"/>
              <a:t>olmayan </a:t>
            </a:r>
            <a:r>
              <a:rPr lang="tr-TR" dirty="0" err="1" smtClean="0"/>
              <a:t>nanopartiküllerin</a:t>
            </a:r>
            <a:r>
              <a:rPr lang="tr-TR" dirty="0" smtClean="0"/>
              <a:t> ikincil hedef organlarda birikeceği de düşünülmektedir. </a:t>
            </a:r>
            <a:endParaRPr lang="tr-TR" dirty="0"/>
          </a:p>
        </p:txBody>
      </p:sp>
    </p:spTree>
    <p:extLst>
      <p:ext uri="{BB962C8B-B14F-4D97-AF65-F5344CB8AC3E}">
        <p14:creationId xmlns:p14="http://schemas.microsoft.com/office/powerpoint/2010/main" xmlns="" val="2367579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15273C71-5887-4301-8EF8-DB169278D0F5}"/>
              </a:ext>
            </a:extLst>
          </p:cNvPr>
          <p:cNvSpPr>
            <a:spLocks noGrp="1"/>
          </p:cNvSpPr>
          <p:nvPr>
            <p:ph idx="1"/>
          </p:nvPr>
        </p:nvSpPr>
        <p:spPr>
          <a:xfrm>
            <a:off x="1162594" y="1789611"/>
            <a:ext cx="10178142" cy="4165283"/>
          </a:xfrm>
        </p:spPr>
        <p:txBody>
          <a:bodyPr/>
          <a:lstStyle/>
          <a:p>
            <a:pPr algn="just"/>
            <a:r>
              <a:rPr lang="tr-TR" dirty="0" smtClean="0"/>
              <a:t>Sonuç olarak</a:t>
            </a:r>
            <a:r>
              <a:rPr lang="tr-TR" dirty="0" smtClean="0"/>
              <a:t>, </a:t>
            </a:r>
            <a:r>
              <a:rPr lang="tr-TR" b="1" dirty="0" err="1" smtClean="0"/>
              <a:t>nanokompozitlerin</a:t>
            </a:r>
            <a:r>
              <a:rPr lang="tr-TR" dirty="0" smtClean="0"/>
              <a:t> gıda ile temas eden ambalaj malzemesi olarak kullanımında bazı riskler </a:t>
            </a:r>
            <a:r>
              <a:rPr lang="tr-TR" dirty="0" smtClean="0"/>
              <a:t>bulunmaktadır. Bu sebeple </a:t>
            </a:r>
            <a:r>
              <a:rPr lang="tr-TR" b="1" dirty="0" err="1" smtClean="0"/>
              <a:t>nanokompozitler</a:t>
            </a:r>
            <a:r>
              <a:rPr lang="tr-TR" b="1" dirty="0" smtClean="0"/>
              <a:t> için optimum koşulların belirlenmesi </a:t>
            </a:r>
            <a:r>
              <a:rPr lang="tr-TR" dirty="0" smtClean="0"/>
              <a:t>ve </a:t>
            </a:r>
            <a:r>
              <a:rPr lang="tr-TR" b="1" dirty="0" smtClean="0"/>
              <a:t>uygun </a:t>
            </a:r>
            <a:r>
              <a:rPr lang="tr-TR" b="1" dirty="0" err="1" smtClean="0"/>
              <a:t>migrasyon</a:t>
            </a:r>
            <a:r>
              <a:rPr lang="tr-TR" b="1" dirty="0" smtClean="0"/>
              <a:t> çalışmalarının yapılması </a:t>
            </a:r>
            <a:r>
              <a:rPr lang="tr-TR" dirty="0" smtClean="0"/>
              <a:t>gerekmektedir. </a:t>
            </a:r>
            <a:endParaRPr lang="tr-TR" dirty="0"/>
          </a:p>
        </p:txBody>
      </p:sp>
    </p:spTree>
    <p:extLst>
      <p:ext uri="{BB962C8B-B14F-4D97-AF65-F5344CB8AC3E}">
        <p14:creationId xmlns:p14="http://schemas.microsoft.com/office/powerpoint/2010/main" xmlns="" val="2536697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C1F4776-6F54-47AF-8458-E868C87AD15B}"/>
              </a:ext>
            </a:extLst>
          </p:cNvPr>
          <p:cNvSpPr>
            <a:spLocks noGrp="1"/>
          </p:cNvSpPr>
          <p:nvPr>
            <p:ph type="title"/>
          </p:nvPr>
        </p:nvSpPr>
        <p:spPr>
          <a:xfrm>
            <a:off x="1097279" y="0"/>
            <a:ext cx="10269583" cy="692331"/>
          </a:xfrm>
        </p:spPr>
        <p:txBody>
          <a:bodyPr>
            <a:normAutofit/>
          </a:bodyPr>
          <a:lstStyle/>
          <a:p>
            <a:r>
              <a:rPr lang="tr-TR" sz="3200" dirty="0" smtClean="0"/>
              <a:t>  </a:t>
            </a:r>
            <a:r>
              <a:rPr lang="tr-TR" sz="3200" b="1" dirty="0" smtClean="0"/>
              <a:t>Kaynaklar:</a:t>
            </a:r>
            <a:endParaRPr lang="tr-TR" sz="3200" b="1" dirty="0"/>
          </a:p>
        </p:txBody>
      </p:sp>
      <p:sp>
        <p:nvSpPr>
          <p:cNvPr id="3" name="İçerik Yer Tutucusu 2">
            <a:extLst>
              <a:ext uri="{FF2B5EF4-FFF2-40B4-BE49-F238E27FC236}">
                <a16:creationId xmlns:a16="http://schemas.microsoft.com/office/drawing/2014/main" xmlns="" id="{C2F55B5B-505C-4C17-AB15-92ED6BF06B5F}"/>
              </a:ext>
            </a:extLst>
          </p:cNvPr>
          <p:cNvSpPr>
            <a:spLocks noGrp="1"/>
          </p:cNvSpPr>
          <p:nvPr>
            <p:ph idx="1"/>
          </p:nvPr>
        </p:nvSpPr>
        <p:spPr>
          <a:xfrm>
            <a:off x="785950" y="809897"/>
            <a:ext cx="10395856" cy="5643154"/>
          </a:xfrm>
        </p:spPr>
        <p:txBody>
          <a:bodyPr>
            <a:noAutofit/>
          </a:bodyPr>
          <a:lstStyle/>
          <a:p>
            <a:pPr algn="just">
              <a:buNone/>
            </a:pPr>
            <a:r>
              <a:rPr lang="tr-TR" sz="1800" dirty="0" smtClean="0"/>
              <a:t>1-</a:t>
            </a:r>
            <a:r>
              <a:rPr lang="tr-TR" sz="1800" dirty="0" err="1" smtClean="0"/>
              <a:t>Borm</a:t>
            </a:r>
            <a:r>
              <a:rPr lang="es-ES" sz="1800" dirty="0" smtClean="0"/>
              <a:t> ve ark.,</a:t>
            </a:r>
            <a:r>
              <a:rPr lang="tr-TR" sz="1800" dirty="0" smtClean="0"/>
              <a:t> (</a:t>
            </a:r>
            <a:r>
              <a:rPr lang="tr-TR" sz="1800" dirty="0" smtClean="0"/>
              <a:t>2006).  </a:t>
            </a:r>
            <a:r>
              <a:rPr lang="tr-TR" sz="1800" dirty="0" err="1" smtClean="0"/>
              <a:t>The</a:t>
            </a:r>
            <a:r>
              <a:rPr lang="tr-TR" sz="1800" dirty="0" smtClean="0"/>
              <a:t> </a:t>
            </a:r>
            <a:r>
              <a:rPr lang="tr-TR" sz="1800" dirty="0" err="1" smtClean="0"/>
              <a:t>potential</a:t>
            </a:r>
            <a:r>
              <a:rPr lang="tr-TR" sz="1800" dirty="0" smtClean="0"/>
              <a:t> </a:t>
            </a:r>
            <a:r>
              <a:rPr lang="tr-TR" sz="1800" dirty="0" err="1" smtClean="0"/>
              <a:t>risks</a:t>
            </a:r>
            <a:r>
              <a:rPr lang="tr-TR" sz="1800" dirty="0" smtClean="0"/>
              <a:t> of </a:t>
            </a:r>
            <a:r>
              <a:rPr lang="tr-TR" sz="1800" dirty="0" err="1" smtClean="0"/>
              <a:t>nanomaterials</a:t>
            </a:r>
            <a:r>
              <a:rPr lang="tr-TR" sz="1800" dirty="0" smtClean="0"/>
              <a:t>: a </a:t>
            </a:r>
            <a:r>
              <a:rPr lang="tr-TR" sz="1800" dirty="0" err="1" smtClean="0"/>
              <a:t>review</a:t>
            </a:r>
            <a:r>
              <a:rPr lang="tr-TR" sz="1800" dirty="0" smtClean="0"/>
              <a:t> </a:t>
            </a:r>
            <a:r>
              <a:rPr lang="tr-TR" sz="1800" dirty="0" err="1" smtClean="0"/>
              <a:t>carrie</a:t>
            </a:r>
            <a:r>
              <a:rPr lang="tr-TR" sz="1800" dirty="0" smtClean="0"/>
              <a:t> </a:t>
            </a:r>
            <a:r>
              <a:rPr lang="tr-TR" sz="1800" dirty="0" err="1" smtClean="0"/>
              <a:t>out</a:t>
            </a:r>
            <a:r>
              <a:rPr lang="tr-TR" sz="1800" dirty="0" smtClean="0"/>
              <a:t> </a:t>
            </a:r>
            <a:r>
              <a:rPr lang="tr-TR" sz="1800" dirty="0" err="1" smtClean="0"/>
              <a:t>for</a:t>
            </a:r>
            <a:r>
              <a:rPr lang="tr-TR" sz="1800" dirty="0" smtClean="0"/>
              <a:t> ECETOC. </a:t>
            </a:r>
            <a:r>
              <a:rPr lang="tr-TR" sz="1800" dirty="0" err="1" smtClean="0"/>
              <a:t>Part</a:t>
            </a:r>
            <a:r>
              <a:rPr lang="tr-TR" sz="1800" dirty="0" smtClean="0"/>
              <a:t> </a:t>
            </a:r>
            <a:r>
              <a:rPr lang="tr-TR" sz="1800" dirty="0" err="1" smtClean="0"/>
              <a:t>Fibre</a:t>
            </a:r>
            <a:r>
              <a:rPr lang="tr-TR" sz="1800" dirty="0" smtClean="0"/>
              <a:t> </a:t>
            </a:r>
            <a:r>
              <a:rPr lang="tr-TR" sz="1800" dirty="0" err="1" smtClean="0"/>
              <a:t>Toxicol</a:t>
            </a:r>
            <a:r>
              <a:rPr lang="tr-TR" sz="1800" dirty="0" smtClean="0"/>
              <a:t>, 3:11. </a:t>
            </a:r>
            <a:endParaRPr lang="tr-TR" sz="1800" dirty="0" smtClean="0"/>
          </a:p>
          <a:p>
            <a:pPr algn="just">
              <a:buNone/>
            </a:pPr>
            <a:r>
              <a:rPr lang="tr-TR" sz="1800" dirty="0" smtClean="0"/>
              <a:t>2-</a:t>
            </a:r>
            <a:r>
              <a:rPr lang="en-US" sz="1800" dirty="0" smtClean="0"/>
              <a:t>European </a:t>
            </a:r>
            <a:r>
              <a:rPr lang="en-US" sz="1800" dirty="0" smtClean="0"/>
              <a:t>Commission, 2016. Commission Regulation (EU) No 2016/1416 of 24 August 2016 on plastic materials and articles intended to come into contact with food. Off. J. Eur. Union L328, 20-29</a:t>
            </a:r>
            <a:r>
              <a:rPr lang="en-US" sz="1800" dirty="0" smtClean="0"/>
              <a:t>.</a:t>
            </a:r>
            <a:endParaRPr lang="tr-TR" sz="1800" dirty="0" smtClean="0"/>
          </a:p>
          <a:p>
            <a:pPr algn="just">
              <a:buNone/>
            </a:pPr>
            <a:r>
              <a:rPr lang="tr-TR" sz="1800" dirty="0" smtClean="0"/>
              <a:t>3-</a:t>
            </a:r>
            <a:r>
              <a:rPr lang="en-US" sz="1800" dirty="0" smtClean="0"/>
              <a:t>European </a:t>
            </a:r>
            <a:r>
              <a:rPr lang="en-US" sz="1800" dirty="0" smtClean="0"/>
              <a:t>Commission, 2009. Commission Regulation (EC) No 450/2009 of 29 May 2009 on active and intelligent materials and articles intended to come into contact with food. Off. J. Eur. Union L135, 3-11. </a:t>
            </a:r>
            <a:endParaRPr lang="tr-TR" sz="1800" dirty="0" smtClean="0"/>
          </a:p>
          <a:p>
            <a:pPr algn="just">
              <a:buNone/>
            </a:pPr>
            <a:r>
              <a:rPr lang="tr-TR" sz="1800" dirty="0" smtClean="0"/>
              <a:t>4-</a:t>
            </a:r>
            <a:r>
              <a:rPr lang="tr-TR" sz="1800" dirty="0" err="1" smtClean="0"/>
              <a:t>Plackett</a:t>
            </a:r>
            <a:r>
              <a:rPr lang="es-ES" sz="1800" dirty="0" smtClean="0"/>
              <a:t> ve ark.,</a:t>
            </a:r>
            <a:r>
              <a:rPr lang="tr-TR" sz="1800" dirty="0" smtClean="0"/>
              <a:t> (</a:t>
            </a:r>
            <a:r>
              <a:rPr lang="tr-TR" sz="1800" dirty="0" smtClean="0"/>
              <a:t>2006).  </a:t>
            </a:r>
            <a:r>
              <a:rPr lang="tr-TR" sz="1800" dirty="0" err="1" smtClean="0"/>
              <a:t>Characterization</a:t>
            </a:r>
            <a:r>
              <a:rPr lang="tr-TR" sz="1800" dirty="0" smtClean="0"/>
              <a:t> of </a:t>
            </a:r>
            <a:r>
              <a:rPr lang="tr-TR" sz="1800" dirty="0" err="1" smtClean="0"/>
              <a:t>Lpolylactide</a:t>
            </a:r>
            <a:r>
              <a:rPr lang="tr-TR" sz="1800" dirty="0" smtClean="0"/>
              <a:t> </a:t>
            </a:r>
            <a:r>
              <a:rPr lang="tr-TR" sz="1800" dirty="0" err="1" smtClean="0"/>
              <a:t>and</a:t>
            </a:r>
            <a:r>
              <a:rPr lang="tr-TR" sz="1800" dirty="0" smtClean="0"/>
              <a:t> L-</a:t>
            </a:r>
            <a:r>
              <a:rPr lang="tr-TR" sz="1800" dirty="0" err="1" smtClean="0"/>
              <a:t>polylactide</a:t>
            </a:r>
            <a:r>
              <a:rPr lang="tr-TR" sz="1800" dirty="0" smtClean="0"/>
              <a:t>-</a:t>
            </a:r>
            <a:r>
              <a:rPr lang="tr-TR" sz="1800" dirty="0" err="1" smtClean="0"/>
              <a:t>polycaprolactone</a:t>
            </a:r>
            <a:r>
              <a:rPr lang="tr-TR" sz="1800" dirty="0" smtClean="0"/>
              <a:t> </a:t>
            </a:r>
            <a:r>
              <a:rPr lang="tr-TR" sz="1800" dirty="0" err="1" smtClean="0"/>
              <a:t>co</a:t>
            </a:r>
            <a:r>
              <a:rPr lang="tr-TR" sz="1800" dirty="0" smtClean="0"/>
              <a:t>-</a:t>
            </a:r>
            <a:r>
              <a:rPr lang="tr-TR" sz="1800" dirty="0" err="1" smtClean="0"/>
              <a:t>polymer</a:t>
            </a:r>
            <a:r>
              <a:rPr lang="tr-TR" sz="1800" dirty="0" smtClean="0"/>
              <a:t> </a:t>
            </a:r>
            <a:r>
              <a:rPr lang="tr-TR" sz="1800" dirty="0" err="1" smtClean="0"/>
              <a:t>films</a:t>
            </a:r>
            <a:r>
              <a:rPr lang="tr-TR" sz="1800" dirty="0" smtClean="0"/>
              <a:t> </a:t>
            </a:r>
            <a:r>
              <a:rPr lang="tr-TR" sz="1800" dirty="0" err="1" smtClean="0"/>
              <a:t>for</a:t>
            </a:r>
            <a:r>
              <a:rPr lang="tr-TR" sz="1800" dirty="0" smtClean="0"/>
              <a:t> </a:t>
            </a:r>
            <a:r>
              <a:rPr lang="tr-TR" sz="1800" dirty="0" err="1" smtClean="0"/>
              <a:t>use</a:t>
            </a:r>
            <a:r>
              <a:rPr lang="tr-TR" sz="1800" dirty="0" smtClean="0"/>
              <a:t> in </a:t>
            </a:r>
            <a:r>
              <a:rPr lang="tr-TR" sz="1800" dirty="0" err="1" smtClean="0"/>
              <a:t>cheese</a:t>
            </a:r>
            <a:r>
              <a:rPr lang="tr-TR" sz="1800" dirty="0" smtClean="0"/>
              <a:t> </a:t>
            </a:r>
            <a:r>
              <a:rPr lang="tr-TR" sz="1800" dirty="0" err="1" smtClean="0"/>
              <a:t>packaging</a:t>
            </a:r>
            <a:r>
              <a:rPr lang="tr-TR" sz="1800" dirty="0" smtClean="0"/>
              <a:t> </a:t>
            </a:r>
            <a:r>
              <a:rPr lang="tr-TR" sz="1800" dirty="0" err="1" smtClean="0"/>
              <a:t>applications</a:t>
            </a:r>
            <a:r>
              <a:rPr lang="tr-TR" sz="1800" dirty="0" smtClean="0"/>
              <a:t>. </a:t>
            </a:r>
            <a:r>
              <a:rPr lang="tr-TR" sz="1800" dirty="0" err="1" smtClean="0"/>
              <a:t>Packag</a:t>
            </a:r>
            <a:r>
              <a:rPr lang="tr-TR" sz="1800" dirty="0" smtClean="0"/>
              <a:t> </a:t>
            </a:r>
            <a:r>
              <a:rPr lang="tr-TR" sz="1800" dirty="0" err="1" smtClean="0"/>
              <a:t>Technol</a:t>
            </a:r>
            <a:r>
              <a:rPr lang="tr-TR" sz="1800" dirty="0" smtClean="0"/>
              <a:t> </a:t>
            </a:r>
            <a:r>
              <a:rPr lang="tr-TR" sz="1800" dirty="0" err="1" smtClean="0"/>
              <a:t>Sci</a:t>
            </a:r>
            <a:r>
              <a:rPr lang="tr-TR" sz="1800" dirty="0" smtClean="0"/>
              <a:t>,  19:1-24. </a:t>
            </a:r>
            <a:endParaRPr lang="tr-TR" sz="1800" dirty="0" smtClean="0"/>
          </a:p>
          <a:p>
            <a:pPr algn="just">
              <a:buNone/>
            </a:pPr>
            <a:r>
              <a:rPr lang="tr-TR" sz="1800" dirty="0" smtClean="0"/>
              <a:t>5-</a:t>
            </a:r>
            <a:r>
              <a:rPr lang="tr-TR" sz="1800" dirty="0" err="1" smtClean="0"/>
              <a:t>Echegoyen</a:t>
            </a:r>
            <a:r>
              <a:rPr lang="tr-TR" sz="1800" dirty="0" smtClean="0"/>
              <a:t> </a:t>
            </a:r>
            <a:r>
              <a:rPr lang="tr-TR" sz="1800" dirty="0" smtClean="0"/>
              <a:t>Y, </a:t>
            </a:r>
            <a:r>
              <a:rPr lang="tr-TR" sz="1800" dirty="0" err="1" smtClean="0"/>
              <a:t>Nerín</a:t>
            </a:r>
            <a:r>
              <a:rPr lang="tr-TR" sz="1800" dirty="0" smtClean="0"/>
              <a:t> C. 2013. </a:t>
            </a:r>
            <a:r>
              <a:rPr lang="tr-TR" sz="1800" dirty="0" err="1" smtClean="0"/>
              <a:t>Nanoparticle</a:t>
            </a:r>
            <a:r>
              <a:rPr lang="tr-TR" sz="1800" dirty="0" smtClean="0"/>
              <a:t> </a:t>
            </a:r>
            <a:r>
              <a:rPr lang="tr-TR" sz="1800" dirty="0" err="1" smtClean="0"/>
              <a:t>release</a:t>
            </a:r>
            <a:r>
              <a:rPr lang="tr-TR" sz="1800" dirty="0" smtClean="0"/>
              <a:t> </a:t>
            </a:r>
            <a:r>
              <a:rPr lang="tr-TR" sz="1800" dirty="0" err="1" smtClean="0"/>
              <a:t>from</a:t>
            </a:r>
            <a:r>
              <a:rPr lang="tr-TR" sz="1800" dirty="0" smtClean="0"/>
              <a:t> </a:t>
            </a:r>
            <a:r>
              <a:rPr lang="tr-TR" sz="1800" dirty="0" err="1" smtClean="0"/>
              <a:t>nano</a:t>
            </a:r>
            <a:r>
              <a:rPr lang="tr-TR" sz="1800" dirty="0" smtClean="0"/>
              <a:t>-</a:t>
            </a:r>
            <a:r>
              <a:rPr lang="tr-TR" sz="1800" dirty="0" err="1" smtClean="0"/>
              <a:t>silver</a:t>
            </a:r>
            <a:r>
              <a:rPr lang="tr-TR" sz="1800" dirty="0" smtClean="0"/>
              <a:t> </a:t>
            </a:r>
            <a:r>
              <a:rPr lang="tr-TR" sz="1800" dirty="0" err="1" smtClean="0"/>
              <a:t>antimicrobial</a:t>
            </a:r>
            <a:r>
              <a:rPr lang="tr-TR" sz="1800" dirty="0" smtClean="0"/>
              <a:t> </a:t>
            </a:r>
            <a:r>
              <a:rPr lang="tr-TR" sz="1800" dirty="0" err="1" smtClean="0"/>
              <a:t>food</a:t>
            </a:r>
            <a:r>
              <a:rPr lang="tr-TR" sz="1800" dirty="0" smtClean="0"/>
              <a:t> </a:t>
            </a:r>
            <a:r>
              <a:rPr lang="tr-TR" sz="1800" dirty="0" err="1" smtClean="0"/>
              <a:t>containers</a:t>
            </a:r>
            <a:r>
              <a:rPr lang="tr-TR" sz="1800" dirty="0" smtClean="0"/>
              <a:t>. </a:t>
            </a:r>
            <a:r>
              <a:rPr lang="tr-TR" sz="1800" dirty="0" err="1" smtClean="0"/>
              <a:t>Food</a:t>
            </a:r>
            <a:r>
              <a:rPr lang="tr-TR" sz="1800" dirty="0" smtClean="0"/>
              <a:t> </a:t>
            </a:r>
            <a:r>
              <a:rPr lang="tr-TR" sz="1800" dirty="0" err="1" smtClean="0"/>
              <a:t>Chem</a:t>
            </a:r>
            <a:r>
              <a:rPr lang="tr-TR" sz="1800" dirty="0" smtClean="0"/>
              <a:t> </a:t>
            </a:r>
            <a:r>
              <a:rPr lang="tr-TR" sz="1800" dirty="0" err="1" smtClean="0"/>
              <a:t>Toxicol</a:t>
            </a:r>
            <a:r>
              <a:rPr lang="tr-TR" sz="1800" dirty="0" smtClean="0"/>
              <a:t>, 62:16-22. </a:t>
            </a:r>
            <a:endParaRPr lang="tr-TR" sz="1800" dirty="0" smtClean="0"/>
          </a:p>
          <a:p>
            <a:pPr algn="just">
              <a:buNone/>
            </a:pPr>
            <a:r>
              <a:rPr lang="tr-TR" sz="1800" dirty="0" smtClean="0"/>
              <a:t>6-Mao</a:t>
            </a:r>
            <a:r>
              <a:rPr lang="es-ES" sz="1800" dirty="0" smtClean="0"/>
              <a:t> ve ark.,</a:t>
            </a:r>
            <a:r>
              <a:rPr lang="tr-TR" sz="1800" dirty="0" smtClean="0"/>
              <a:t> (</a:t>
            </a:r>
            <a:r>
              <a:rPr lang="tr-TR" sz="1800" dirty="0" smtClean="0"/>
              <a:t>2016). </a:t>
            </a:r>
            <a:r>
              <a:rPr lang="tr-TR" sz="1800" dirty="0" err="1" smtClean="0"/>
              <a:t>Engineered</a:t>
            </a:r>
            <a:r>
              <a:rPr lang="tr-TR" sz="1800" dirty="0" smtClean="0"/>
              <a:t> </a:t>
            </a:r>
            <a:r>
              <a:rPr lang="tr-TR" sz="1800" dirty="0" err="1" smtClean="0"/>
              <a:t>Nanoparticles</a:t>
            </a:r>
            <a:r>
              <a:rPr lang="tr-TR" sz="1800" dirty="0" smtClean="0"/>
              <a:t> as </a:t>
            </a:r>
            <a:r>
              <a:rPr lang="tr-TR" sz="1800" dirty="0" err="1" smtClean="0"/>
              <a:t>Potential</a:t>
            </a:r>
            <a:r>
              <a:rPr lang="tr-TR" sz="1800" dirty="0" smtClean="0"/>
              <a:t> </a:t>
            </a:r>
            <a:r>
              <a:rPr lang="tr-TR" sz="1800" dirty="0" err="1" smtClean="0"/>
              <a:t>Food</a:t>
            </a:r>
            <a:r>
              <a:rPr lang="tr-TR" sz="1800" dirty="0" smtClean="0"/>
              <a:t> </a:t>
            </a:r>
            <a:r>
              <a:rPr lang="tr-TR" sz="1800" dirty="0" err="1" smtClean="0"/>
              <a:t>Contaminants</a:t>
            </a:r>
            <a:r>
              <a:rPr lang="tr-TR" sz="1800" dirty="0" smtClean="0"/>
              <a:t> </a:t>
            </a:r>
            <a:r>
              <a:rPr lang="tr-TR" sz="1800" dirty="0" err="1" smtClean="0"/>
              <a:t>and</a:t>
            </a:r>
            <a:r>
              <a:rPr lang="tr-TR" sz="1800" dirty="0" smtClean="0"/>
              <a:t> </a:t>
            </a:r>
            <a:r>
              <a:rPr lang="tr-TR" sz="1800" dirty="0" err="1" smtClean="0"/>
              <a:t>Their</a:t>
            </a:r>
            <a:r>
              <a:rPr lang="tr-TR" sz="1800" dirty="0" smtClean="0"/>
              <a:t> </a:t>
            </a:r>
            <a:r>
              <a:rPr lang="tr-TR" sz="1800" dirty="0" err="1" smtClean="0"/>
              <a:t>Toxicity</a:t>
            </a:r>
            <a:r>
              <a:rPr lang="tr-TR" sz="1800" dirty="0" smtClean="0"/>
              <a:t> </a:t>
            </a:r>
            <a:r>
              <a:rPr lang="tr-TR" sz="1800" dirty="0" err="1" smtClean="0"/>
              <a:t>to</a:t>
            </a:r>
            <a:r>
              <a:rPr lang="tr-TR" sz="1800" dirty="0" smtClean="0"/>
              <a:t> Caco2 </a:t>
            </a:r>
            <a:r>
              <a:rPr lang="tr-TR" sz="1800" dirty="0" err="1" smtClean="0"/>
              <a:t>Cells</a:t>
            </a:r>
            <a:r>
              <a:rPr lang="tr-TR" sz="1800" dirty="0" smtClean="0"/>
              <a:t>. J </a:t>
            </a:r>
            <a:r>
              <a:rPr lang="tr-TR" sz="1800" dirty="0" err="1" smtClean="0"/>
              <a:t>Food</a:t>
            </a:r>
            <a:r>
              <a:rPr lang="tr-TR" sz="1800" dirty="0" smtClean="0"/>
              <a:t> </a:t>
            </a:r>
            <a:r>
              <a:rPr lang="tr-TR" sz="1800" dirty="0" err="1" smtClean="0"/>
              <a:t>Sci</a:t>
            </a:r>
            <a:r>
              <a:rPr lang="tr-TR" sz="1800" dirty="0" smtClean="0"/>
              <a:t>, 81(8):T2107-T2113. </a:t>
            </a:r>
            <a:endParaRPr lang="tr-TR" sz="1800" dirty="0" smtClean="0"/>
          </a:p>
          <a:p>
            <a:pPr algn="just">
              <a:buNone/>
            </a:pPr>
            <a:r>
              <a:rPr lang="tr-TR" sz="1800" dirty="0" smtClean="0"/>
              <a:t>7-</a:t>
            </a:r>
            <a:r>
              <a:rPr lang="tr-TR" sz="1800" dirty="0" err="1" smtClean="0"/>
              <a:t>Weir</a:t>
            </a:r>
            <a:r>
              <a:rPr lang="tr-TR" sz="1800" dirty="0" smtClean="0"/>
              <a:t>, </a:t>
            </a:r>
            <a:r>
              <a:rPr lang="tr-TR" sz="1800" dirty="0" smtClean="0"/>
              <a:t>A. </a:t>
            </a:r>
            <a:r>
              <a:rPr lang="es-ES" sz="1800" dirty="0" smtClean="0"/>
              <a:t>ve </a:t>
            </a:r>
            <a:r>
              <a:rPr lang="es-ES" sz="1800" dirty="0" smtClean="0"/>
              <a:t>ark., </a:t>
            </a:r>
            <a:r>
              <a:rPr lang="tr-TR" sz="1800" dirty="0" smtClean="0"/>
              <a:t>2012</a:t>
            </a:r>
            <a:r>
              <a:rPr lang="tr-TR" sz="1800" dirty="0" smtClean="0"/>
              <a:t>. </a:t>
            </a:r>
            <a:r>
              <a:rPr lang="tr-TR" sz="1800" dirty="0" err="1" smtClean="0"/>
              <a:t>Titanium</a:t>
            </a:r>
            <a:r>
              <a:rPr lang="tr-TR" sz="1800" dirty="0" smtClean="0"/>
              <a:t> </a:t>
            </a:r>
            <a:r>
              <a:rPr lang="tr-TR" sz="1800" dirty="0" err="1" smtClean="0"/>
              <a:t>dioxide</a:t>
            </a:r>
            <a:r>
              <a:rPr lang="tr-TR" sz="1800" dirty="0" smtClean="0"/>
              <a:t> </a:t>
            </a:r>
            <a:r>
              <a:rPr lang="tr-TR" sz="1800" dirty="0" err="1" smtClean="0"/>
              <a:t>nanoparticles</a:t>
            </a:r>
            <a:r>
              <a:rPr lang="tr-TR" sz="1800" dirty="0" smtClean="0"/>
              <a:t> in </a:t>
            </a:r>
            <a:r>
              <a:rPr lang="tr-TR" sz="1800" dirty="0" err="1" smtClean="0"/>
              <a:t>food</a:t>
            </a:r>
            <a:r>
              <a:rPr lang="tr-TR" sz="1800" dirty="0" smtClean="0"/>
              <a:t> </a:t>
            </a:r>
            <a:r>
              <a:rPr lang="tr-TR" sz="1800" dirty="0" err="1" smtClean="0"/>
              <a:t>and</a:t>
            </a:r>
            <a:r>
              <a:rPr lang="tr-TR" sz="1800" dirty="0" smtClean="0"/>
              <a:t> </a:t>
            </a:r>
            <a:r>
              <a:rPr lang="tr-TR" sz="1800" dirty="0" err="1" smtClean="0"/>
              <a:t>personal</a:t>
            </a:r>
            <a:r>
              <a:rPr lang="tr-TR" sz="1800" dirty="0" smtClean="0"/>
              <a:t> </a:t>
            </a:r>
            <a:r>
              <a:rPr lang="tr-TR" sz="1800" dirty="0" err="1" smtClean="0"/>
              <a:t>care</a:t>
            </a:r>
            <a:r>
              <a:rPr lang="tr-TR" sz="1800" dirty="0" smtClean="0"/>
              <a:t> </a:t>
            </a:r>
            <a:r>
              <a:rPr lang="tr-TR" sz="1800" dirty="0" err="1" smtClean="0"/>
              <a:t>products</a:t>
            </a:r>
            <a:r>
              <a:rPr lang="tr-TR" sz="1800" dirty="0" smtClean="0"/>
              <a:t>. </a:t>
            </a:r>
            <a:r>
              <a:rPr lang="tr-TR" sz="1800" dirty="0" err="1" smtClean="0"/>
              <a:t>Environ</a:t>
            </a:r>
            <a:r>
              <a:rPr lang="tr-TR" sz="1800" dirty="0" smtClean="0"/>
              <a:t> </a:t>
            </a:r>
            <a:r>
              <a:rPr lang="tr-TR" sz="1800" dirty="0" err="1" smtClean="0"/>
              <a:t>Sci</a:t>
            </a:r>
            <a:r>
              <a:rPr lang="tr-TR" sz="1800" dirty="0" smtClean="0"/>
              <a:t> </a:t>
            </a:r>
            <a:r>
              <a:rPr lang="tr-TR" sz="1800" dirty="0" err="1" smtClean="0"/>
              <a:t>Technol</a:t>
            </a:r>
            <a:r>
              <a:rPr lang="tr-TR" sz="1800" dirty="0" smtClean="0"/>
              <a:t>, 46(4):2242-50. </a:t>
            </a:r>
            <a:endParaRPr lang="tr-TR" sz="1800" dirty="0" smtClean="0"/>
          </a:p>
          <a:p>
            <a:pPr algn="just">
              <a:buNone/>
            </a:pPr>
            <a:r>
              <a:rPr lang="tr-TR" sz="1800" dirty="0" smtClean="0"/>
              <a:t>8-</a:t>
            </a:r>
            <a:r>
              <a:rPr lang="tr-TR" sz="1800" dirty="0" err="1" smtClean="0"/>
              <a:t>Elsaesser</a:t>
            </a:r>
            <a:r>
              <a:rPr lang="tr-TR" sz="1800" dirty="0" smtClean="0"/>
              <a:t>, A., </a:t>
            </a:r>
            <a:r>
              <a:rPr lang="tr-TR" sz="1800" dirty="0" err="1" smtClean="0"/>
              <a:t>Howard</a:t>
            </a:r>
            <a:r>
              <a:rPr lang="tr-TR" sz="1800" dirty="0" smtClean="0"/>
              <a:t>, C.V. 2012. </a:t>
            </a:r>
            <a:r>
              <a:rPr lang="tr-TR" sz="1800" dirty="0" err="1" smtClean="0"/>
              <a:t>Toxicology</a:t>
            </a:r>
            <a:r>
              <a:rPr lang="tr-TR" sz="1800" dirty="0" smtClean="0"/>
              <a:t> of </a:t>
            </a:r>
            <a:r>
              <a:rPr lang="tr-TR" sz="1800" dirty="0" err="1" smtClean="0"/>
              <a:t>nanoparticles</a:t>
            </a:r>
            <a:r>
              <a:rPr lang="tr-TR" sz="1800" dirty="0" smtClean="0"/>
              <a:t>. </a:t>
            </a:r>
            <a:r>
              <a:rPr lang="tr-TR" sz="1800" dirty="0" err="1" smtClean="0"/>
              <a:t>Adv</a:t>
            </a:r>
            <a:r>
              <a:rPr lang="tr-TR" sz="1800" dirty="0" smtClean="0"/>
              <a:t> </a:t>
            </a:r>
            <a:r>
              <a:rPr lang="tr-TR" sz="1800" dirty="0" err="1" smtClean="0"/>
              <a:t>Drug</a:t>
            </a:r>
            <a:r>
              <a:rPr lang="tr-TR" sz="1800" dirty="0" smtClean="0"/>
              <a:t> </a:t>
            </a:r>
            <a:r>
              <a:rPr lang="tr-TR" sz="1800" dirty="0" err="1" smtClean="0"/>
              <a:t>Deliv</a:t>
            </a:r>
            <a:r>
              <a:rPr lang="tr-TR" sz="1800" dirty="0" smtClean="0"/>
              <a:t> </a:t>
            </a:r>
            <a:r>
              <a:rPr lang="tr-TR" sz="1800" dirty="0" err="1" smtClean="0"/>
              <a:t>Rev</a:t>
            </a:r>
            <a:r>
              <a:rPr lang="tr-TR" sz="1800" dirty="0" smtClean="0"/>
              <a:t>, 64(2):129-137. </a:t>
            </a:r>
            <a:endParaRPr lang="tr-TR" sz="1800" dirty="0" smtClean="0"/>
          </a:p>
          <a:p>
            <a:pPr algn="just">
              <a:buNone/>
            </a:pPr>
            <a:r>
              <a:rPr lang="tr-TR" sz="1800" dirty="0" smtClean="0"/>
              <a:t>9-</a:t>
            </a:r>
            <a:r>
              <a:rPr lang="en-US" sz="1800" dirty="0" smtClean="0"/>
              <a:t>Alger</a:t>
            </a:r>
            <a:r>
              <a:rPr lang="en-US" sz="1800" dirty="0" smtClean="0"/>
              <a:t>, H</a:t>
            </a:r>
            <a:r>
              <a:rPr lang="en-US" sz="1800" dirty="0" smtClean="0"/>
              <a:t>.</a:t>
            </a:r>
            <a:r>
              <a:rPr lang="es-ES" sz="1800" dirty="0" smtClean="0"/>
              <a:t> ve ark</a:t>
            </a:r>
            <a:r>
              <a:rPr lang="es-ES" sz="1800" dirty="0" smtClean="0"/>
              <a:t>.</a:t>
            </a:r>
            <a:r>
              <a:rPr lang="tr-TR" sz="1800" dirty="0" smtClean="0"/>
              <a:t>,</a:t>
            </a:r>
            <a:r>
              <a:rPr lang="en-US" sz="1800" dirty="0" smtClean="0"/>
              <a:t> (</a:t>
            </a:r>
            <a:r>
              <a:rPr lang="en-US" sz="1800" dirty="0" smtClean="0"/>
              <a:t>2014). Methods to evaluate uptake of engineered </a:t>
            </a:r>
            <a:r>
              <a:rPr lang="en-US" sz="1800" dirty="0" err="1" smtClean="0"/>
              <a:t>nanomaterials</a:t>
            </a:r>
            <a:r>
              <a:rPr lang="en-US" sz="1800" dirty="0" smtClean="0"/>
              <a:t> by the alimentary tract. </a:t>
            </a:r>
            <a:r>
              <a:rPr lang="en-US" sz="1800" dirty="0" err="1" smtClean="0"/>
              <a:t>Compr</a:t>
            </a:r>
            <a:r>
              <a:rPr lang="en-US" sz="1800" dirty="0" smtClean="0"/>
              <a:t> Rev Food </a:t>
            </a:r>
            <a:r>
              <a:rPr lang="en-US" sz="1800" dirty="0" err="1" smtClean="0"/>
              <a:t>Sci</a:t>
            </a:r>
            <a:r>
              <a:rPr lang="en-US" sz="1800" dirty="0" smtClean="0"/>
              <a:t> F, 13(4):70529. </a:t>
            </a:r>
            <a:endParaRPr lang="tr-TR" sz="1800" dirty="0" smtClean="0"/>
          </a:p>
          <a:p>
            <a:endParaRPr lang="tr-TR" sz="1800" dirty="0" smtClean="0"/>
          </a:p>
          <a:p>
            <a:endParaRPr lang="tr-TR" sz="1800" dirty="0" smtClean="0"/>
          </a:p>
          <a:p>
            <a:endParaRPr lang="tr-TR" sz="1800" dirty="0"/>
          </a:p>
        </p:txBody>
      </p:sp>
    </p:spTree>
    <p:extLst>
      <p:ext uri="{BB962C8B-B14F-4D97-AF65-F5344CB8AC3E}">
        <p14:creationId xmlns:p14="http://schemas.microsoft.com/office/powerpoint/2010/main" xmlns="" val="2420775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BF761801-72D8-489A-B836-7743EEBD696C}"/>
              </a:ext>
            </a:extLst>
          </p:cNvPr>
          <p:cNvSpPr>
            <a:spLocks noGrp="1"/>
          </p:cNvSpPr>
          <p:nvPr>
            <p:ph idx="1"/>
          </p:nvPr>
        </p:nvSpPr>
        <p:spPr>
          <a:xfrm>
            <a:off x="851263" y="741408"/>
            <a:ext cx="10515600" cy="4351338"/>
          </a:xfrm>
        </p:spPr>
        <p:txBody>
          <a:bodyPr/>
          <a:lstStyle/>
          <a:p>
            <a:pPr>
              <a:buNone/>
            </a:pPr>
            <a:r>
              <a:rPr lang="tr-TR" dirty="0" smtClean="0"/>
              <a:t>    Tugay CUKLAN  051320061</a:t>
            </a:r>
            <a:endParaRPr lang="tr-TR" dirty="0"/>
          </a:p>
        </p:txBody>
      </p:sp>
    </p:spTree>
    <p:extLst>
      <p:ext uri="{BB962C8B-B14F-4D97-AF65-F5344CB8AC3E}">
        <p14:creationId xmlns:p14="http://schemas.microsoft.com/office/powerpoint/2010/main" xmlns="" val="2995442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22804637-2D32-41DB-B4D3-8F42444CA357}"/>
              </a:ext>
            </a:extLst>
          </p:cNvPr>
          <p:cNvSpPr>
            <a:spLocks noGrp="1"/>
          </p:cNvSpPr>
          <p:nvPr>
            <p:ph idx="1"/>
          </p:nvPr>
        </p:nvSpPr>
        <p:spPr>
          <a:xfrm>
            <a:off x="320842" y="577517"/>
            <a:ext cx="4330068" cy="5823284"/>
          </a:xfrm>
        </p:spPr>
        <p:txBody>
          <a:bodyPr>
            <a:normAutofit/>
          </a:bodyPr>
          <a:lstStyle/>
          <a:p>
            <a:r>
              <a:rPr lang="tr-TR" dirty="0" err="1">
                <a:solidFill>
                  <a:schemeClr val="bg1"/>
                </a:solidFill>
              </a:rPr>
              <a:t>Nanoteknoloji</a:t>
            </a:r>
            <a:r>
              <a:rPr lang="tr-TR" dirty="0">
                <a:solidFill>
                  <a:schemeClr val="bg1"/>
                </a:solidFill>
              </a:rPr>
              <a:t> gıda ambalajı için 3 farklı kategoride kullanılmaktadır:</a:t>
            </a:r>
          </a:p>
          <a:p>
            <a:pPr marL="0" indent="0">
              <a:buNone/>
            </a:pPr>
            <a:endParaRPr lang="tr-TR" dirty="0">
              <a:solidFill>
                <a:schemeClr val="bg1"/>
              </a:solidFill>
            </a:endParaRPr>
          </a:p>
          <a:p>
            <a:pPr marL="0" indent="0">
              <a:buNone/>
            </a:pPr>
            <a:r>
              <a:rPr lang="tr-TR" dirty="0">
                <a:solidFill>
                  <a:schemeClr val="bg1"/>
                </a:solidFill>
              </a:rPr>
              <a:t>1. Aktif özellikte ve akıllı </a:t>
            </a:r>
            <a:r>
              <a:rPr lang="tr-TR" dirty="0" err="1">
                <a:solidFill>
                  <a:schemeClr val="bg1"/>
                </a:solidFill>
              </a:rPr>
              <a:t>nano</a:t>
            </a:r>
            <a:r>
              <a:rPr lang="tr-TR" dirty="0">
                <a:solidFill>
                  <a:schemeClr val="bg1"/>
                </a:solidFill>
              </a:rPr>
              <a:t> ambalajlar,</a:t>
            </a:r>
          </a:p>
          <a:p>
            <a:pPr marL="0" indent="0">
              <a:buNone/>
            </a:pPr>
            <a:r>
              <a:rPr lang="tr-TR" dirty="0">
                <a:solidFill>
                  <a:schemeClr val="bg1"/>
                </a:solidFill>
              </a:rPr>
              <a:t>2. </a:t>
            </a:r>
            <a:r>
              <a:rPr lang="tr-TR" dirty="0" err="1">
                <a:solidFill>
                  <a:schemeClr val="bg1"/>
                </a:solidFill>
              </a:rPr>
              <a:t>Nanokompozit</a:t>
            </a:r>
            <a:r>
              <a:rPr lang="tr-TR" dirty="0">
                <a:solidFill>
                  <a:schemeClr val="bg1"/>
                </a:solidFill>
              </a:rPr>
              <a:t> ambalaj malzemeleri,</a:t>
            </a:r>
          </a:p>
          <a:p>
            <a:pPr marL="0" indent="0">
              <a:buNone/>
            </a:pPr>
            <a:r>
              <a:rPr lang="tr-TR" dirty="0">
                <a:solidFill>
                  <a:schemeClr val="bg1"/>
                </a:solidFill>
              </a:rPr>
              <a:t>3. </a:t>
            </a:r>
            <a:r>
              <a:rPr lang="tr-TR" dirty="0" err="1">
                <a:solidFill>
                  <a:schemeClr val="bg1"/>
                </a:solidFill>
              </a:rPr>
              <a:t>Biyobozunur</a:t>
            </a:r>
            <a:r>
              <a:rPr lang="tr-TR" dirty="0">
                <a:solidFill>
                  <a:schemeClr val="bg1"/>
                </a:solidFill>
              </a:rPr>
              <a:t> </a:t>
            </a:r>
            <a:r>
              <a:rPr lang="tr-TR" dirty="0" err="1">
                <a:solidFill>
                  <a:schemeClr val="bg1"/>
                </a:solidFill>
              </a:rPr>
              <a:t>nanokompozit</a:t>
            </a:r>
            <a:r>
              <a:rPr lang="tr-TR" dirty="0">
                <a:solidFill>
                  <a:schemeClr val="bg1"/>
                </a:solidFill>
              </a:rPr>
              <a:t> ambalaj malzemeleri [2] </a:t>
            </a:r>
          </a:p>
        </p:txBody>
      </p:sp>
      <p:pic>
        <p:nvPicPr>
          <p:cNvPr id="5" name="Resim 4">
            <a:extLst>
              <a:ext uri="{FF2B5EF4-FFF2-40B4-BE49-F238E27FC236}">
                <a16:creationId xmlns:a16="http://schemas.microsoft.com/office/drawing/2014/main" xmlns="" id="{12060B6C-9011-4A5B-9056-126B824BBFE4}"/>
              </a:ext>
            </a:extLst>
          </p:cNvPr>
          <p:cNvPicPr>
            <a:picLocks noChangeAspect="1"/>
          </p:cNvPicPr>
          <p:nvPr/>
        </p:nvPicPr>
        <p:blipFill>
          <a:blip r:embed="rId2"/>
          <a:stretch>
            <a:fillRect/>
          </a:stretch>
        </p:blipFill>
        <p:spPr>
          <a:xfrm>
            <a:off x="4650910" y="0"/>
            <a:ext cx="7541090" cy="6857999"/>
          </a:xfrm>
          <a:prstGeom prst="rect">
            <a:avLst/>
          </a:prstGeom>
        </p:spPr>
      </p:pic>
    </p:spTree>
    <p:extLst>
      <p:ext uri="{BB962C8B-B14F-4D97-AF65-F5344CB8AC3E}">
        <p14:creationId xmlns:p14="http://schemas.microsoft.com/office/powerpoint/2010/main" xmlns="" val="22706221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FAEB457D-DAAD-4C54-B958-724C70C4B56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xmlns="" id="{BD926536-54DF-4ED5-9FD9-FE3242353F09}"/>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xmlns="" val="2833645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BE6473F9-8967-45D1-A3AA-6FB119F9B63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xmlns="" id="{65647F72-33CF-4896-9111-ACD0F35D618B}"/>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xmlns="" val="3018173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82A2CEDE-17F2-498C-BE4E-F11A8D9DA1B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xmlns="" id="{FAB199D4-6768-4FEE-8FEC-2BC42AFB1C28}"/>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xmlns="" val="1780630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46855B7A-9A4C-4994-B25F-B379E284A3B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xmlns="" id="{DFA37F79-BB18-4EC3-B874-CBFA06F9976D}"/>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xmlns="" val="2957850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86FC182-8E2F-4173-A411-9A78D23DA0C2}"/>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xmlns="" id="{1D67AF02-115A-4E46-B0F6-9E6A26D276AD}"/>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xmlns="" val="143488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6CA32513-8DBF-4587-B669-B0C1595F41E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xmlns="" id="{7B5B3EE4-76DE-4293-A0CA-A6FCCD59107A}"/>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xmlns="" val="2139199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407FD0F-2E77-420E-8CDE-70BC498434C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xmlns="" id="{B5A54244-12AD-434D-905D-68A618126BE9}"/>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xmlns="" val="375323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FA632064-3F98-47AB-9A03-B7F1603D7D29}"/>
              </a:ext>
            </a:extLst>
          </p:cNvPr>
          <p:cNvSpPr>
            <a:spLocks noGrp="1"/>
          </p:cNvSpPr>
          <p:nvPr>
            <p:ph idx="1"/>
          </p:nvPr>
        </p:nvSpPr>
        <p:spPr>
          <a:xfrm>
            <a:off x="561473" y="288758"/>
            <a:ext cx="11165305" cy="6336631"/>
          </a:xfrm>
        </p:spPr>
        <p:txBody>
          <a:bodyPr>
            <a:normAutofit lnSpcReduction="10000"/>
          </a:bodyPr>
          <a:lstStyle/>
          <a:p>
            <a:r>
              <a:rPr lang="tr-TR" dirty="0"/>
              <a:t>Gıda ambalajlamada kullanılan materyallerin birçoğu doğada kolayca </a:t>
            </a:r>
            <a:r>
              <a:rPr lang="tr-TR" dirty="0" err="1"/>
              <a:t>bozunabilir</a:t>
            </a:r>
            <a:r>
              <a:rPr lang="tr-TR" dirty="0"/>
              <a:t> özellikte değildir ve bu yüzden küresel boyutta çevre problemlerine neden olmaktadır. </a:t>
            </a:r>
          </a:p>
          <a:p>
            <a:r>
              <a:rPr lang="tr-TR" dirty="0"/>
              <a:t>Gıdanın raf ömrünü uzatıp kalitesini arttırmak için geliştirilen yeni </a:t>
            </a:r>
            <a:r>
              <a:rPr lang="tr-TR" dirty="0" err="1"/>
              <a:t>biyobazlı</a:t>
            </a:r>
            <a:r>
              <a:rPr lang="tr-TR" dirty="0"/>
              <a:t> materyaller aynı zamanda ambalaj atık miktarını azaltmaktadır. Ancak, </a:t>
            </a:r>
            <a:r>
              <a:rPr lang="tr-TR" dirty="0" err="1"/>
              <a:t>biyobozunur</a:t>
            </a:r>
            <a:r>
              <a:rPr lang="tr-TR" dirty="0"/>
              <a:t> polimerlerin kullanımı performans (kırılganlık, zayıf bariyer özellikleri gibi), işleme (düşük ısıl dayanım sıcaklıkları gibi) ve maliyet gibi nedenlerden dolayı sınırlıdır. </a:t>
            </a:r>
          </a:p>
          <a:p>
            <a:r>
              <a:rPr lang="tr-TR" dirty="0" err="1"/>
              <a:t>Nanoteknolojinin</a:t>
            </a:r>
            <a:r>
              <a:rPr lang="tr-TR" dirty="0"/>
              <a:t> bu polimerlere uygulanması bu materyallerin hem özelliklerini geliştirmede hem de maliyetlerini azaltmada yeni avantajlar sağlamaktadır.</a:t>
            </a:r>
          </a:p>
          <a:p>
            <a:r>
              <a:rPr lang="tr-TR" dirty="0" err="1"/>
              <a:t>Nanokompozitler</a:t>
            </a:r>
            <a:r>
              <a:rPr lang="tr-TR" dirty="0"/>
              <a:t>, içerisine mekanik, ısıl ve bariyer özelliklerini geliştirmek amacıyla eklenen </a:t>
            </a:r>
            <a:r>
              <a:rPr lang="tr-TR" dirty="0" err="1"/>
              <a:t>nanopartiküller</a:t>
            </a:r>
            <a:r>
              <a:rPr lang="tr-TR" dirty="0"/>
              <a:t> ile üretilmektedir. </a:t>
            </a:r>
            <a:r>
              <a:rPr lang="tr-TR" dirty="0" err="1"/>
              <a:t>Nanopartiküllerin</a:t>
            </a:r>
            <a:r>
              <a:rPr lang="tr-TR" dirty="0"/>
              <a:t> homojen dispersiyonu oldukça yüksek polimer/dolgu yüzey alanı oranı sağlamakta ve bu sayede moleküler hareketliliği, gevşeme davranışı ve sonucunda materyalin mekanik, ısıl özellikleri değiştirilmektedir. </a:t>
            </a:r>
          </a:p>
        </p:txBody>
      </p:sp>
    </p:spTree>
    <p:extLst>
      <p:ext uri="{BB962C8B-B14F-4D97-AF65-F5344CB8AC3E}">
        <p14:creationId xmlns:p14="http://schemas.microsoft.com/office/powerpoint/2010/main" xmlns="" val="704266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B4460EC1-D20B-418E-8CD5-CE401ADCE87B}"/>
              </a:ext>
            </a:extLst>
          </p:cNvPr>
          <p:cNvSpPr>
            <a:spLocks noGrp="1"/>
          </p:cNvSpPr>
          <p:nvPr>
            <p:ph idx="1"/>
          </p:nvPr>
        </p:nvSpPr>
        <p:spPr>
          <a:xfrm>
            <a:off x="838200" y="304800"/>
            <a:ext cx="10515600" cy="5872163"/>
          </a:xfrm>
        </p:spPr>
        <p:txBody>
          <a:bodyPr>
            <a:normAutofit lnSpcReduction="10000"/>
          </a:bodyPr>
          <a:lstStyle/>
          <a:p>
            <a:r>
              <a:rPr lang="tr-TR" dirty="0" err="1"/>
              <a:t>Nanopartiküllerin</a:t>
            </a:r>
            <a:r>
              <a:rPr lang="tr-TR" dirty="0"/>
              <a:t> zenginleştirme özelliğinin yanı sıra, </a:t>
            </a:r>
            <a:r>
              <a:rPr lang="tr-TR" dirty="0" err="1"/>
              <a:t>antimikrobiyel</a:t>
            </a:r>
            <a:r>
              <a:rPr lang="tr-TR" dirty="0"/>
              <a:t> aktivite, enzim </a:t>
            </a:r>
            <a:r>
              <a:rPr lang="tr-TR" dirty="0" err="1"/>
              <a:t>immobilizasyonu</a:t>
            </a:r>
            <a:r>
              <a:rPr lang="tr-TR" dirty="0"/>
              <a:t>, </a:t>
            </a:r>
            <a:r>
              <a:rPr lang="tr-TR" dirty="0" err="1"/>
              <a:t>biyosensör</a:t>
            </a:r>
            <a:r>
              <a:rPr lang="tr-TR" dirty="0"/>
              <a:t> gibi ambalaja aktif ya da akıllı özellik sağlama gibi farklı özellikler için kullanılan yapıları da mevcuttur. [1]</a:t>
            </a:r>
          </a:p>
          <a:p>
            <a:r>
              <a:rPr lang="tr-TR" dirty="0"/>
              <a:t>Bu ambalajlarla gıdanın tazeliğini korumak ve donmuş ürünün daha önce çözünüp çözünmediğini görmek mümkündür.  </a:t>
            </a:r>
          </a:p>
          <a:p>
            <a:r>
              <a:rPr lang="tr-TR" dirty="0" err="1"/>
              <a:t>Nano</a:t>
            </a:r>
            <a:r>
              <a:rPr lang="tr-TR" dirty="0"/>
              <a:t>-yapılandırılmış malzemeler ile oksijen </a:t>
            </a:r>
            <a:r>
              <a:rPr lang="tr-TR" dirty="0" err="1"/>
              <a:t>absorblayıcı</a:t>
            </a:r>
            <a:r>
              <a:rPr lang="tr-TR" dirty="0"/>
              <a:t>, </a:t>
            </a:r>
            <a:r>
              <a:rPr lang="tr-TR" dirty="0" err="1"/>
              <a:t>antimikrobiyal</a:t>
            </a:r>
            <a:r>
              <a:rPr lang="tr-TR" dirty="0"/>
              <a:t> ve gaz geçirgenliği olan </a:t>
            </a:r>
            <a:r>
              <a:rPr lang="tr-TR" dirty="0" err="1"/>
              <a:t>nanokompozit</a:t>
            </a:r>
            <a:r>
              <a:rPr lang="tr-TR" dirty="0"/>
              <a:t> filmler elde edilmektedir. </a:t>
            </a:r>
            <a:r>
              <a:rPr lang="tr-TR" dirty="0" err="1"/>
              <a:t>Nanokompozit</a:t>
            </a:r>
            <a:r>
              <a:rPr lang="tr-TR" dirty="0"/>
              <a:t> filmlerin gıda ürünlerindeki uygulamaları daha çok aktif/akıllı paketleme(</a:t>
            </a:r>
            <a:r>
              <a:rPr lang="tr-TR" dirty="0" err="1"/>
              <a:t>antimikrobiyal</a:t>
            </a:r>
            <a:r>
              <a:rPr lang="tr-TR" dirty="0"/>
              <a:t> filmler) ve yenilebilir film/kaplama teknolojisiyle kombine halde olmaktadır. </a:t>
            </a:r>
          </a:p>
          <a:p>
            <a:r>
              <a:rPr lang="tr-TR" dirty="0"/>
              <a:t>Ambalajın içindeki kirli havayı dışarı atmak için </a:t>
            </a:r>
            <a:r>
              <a:rPr lang="tr-TR" dirty="0" err="1"/>
              <a:t>nano-kompozit</a:t>
            </a:r>
            <a:r>
              <a:rPr lang="tr-TR" dirty="0"/>
              <a:t> film tabakası kullanılabilmektedir.</a:t>
            </a:r>
          </a:p>
          <a:p>
            <a:r>
              <a:rPr lang="tr-TR" dirty="0" err="1"/>
              <a:t>Nano</a:t>
            </a:r>
            <a:r>
              <a:rPr lang="tr-TR" dirty="0"/>
              <a:t>-malzeme ile yapılandırılmış polimerler radyasyon </a:t>
            </a:r>
            <a:r>
              <a:rPr lang="tr-TR" dirty="0" err="1"/>
              <a:t>kürlenme</a:t>
            </a:r>
            <a:r>
              <a:rPr lang="tr-TR" dirty="0"/>
              <a:t> ile birleştiği zaman çok güçlü ve dayanıklı filmler elde edilebilmektedir[2]</a:t>
            </a:r>
          </a:p>
          <a:p>
            <a:pPr marL="0" indent="0">
              <a:buNone/>
            </a:pPr>
            <a:endParaRPr lang="tr-TR" dirty="0"/>
          </a:p>
        </p:txBody>
      </p:sp>
    </p:spTree>
    <p:extLst>
      <p:ext uri="{BB962C8B-B14F-4D97-AF65-F5344CB8AC3E}">
        <p14:creationId xmlns:p14="http://schemas.microsoft.com/office/powerpoint/2010/main" xmlns="" val="85747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59CAAAA8-94EC-4ADB-847F-B3B3ED8A6DD8}"/>
              </a:ext>
            </a:extLst>
          </p:cNvPr>
          <p:cNvSpPr>
            <a:spLocks noGrp="1"/>
          </p:cNvSpPr>
          <p:nvPr>
            <p:ph idx="1"/>
          </p:nvPr>
        </p:nvSpPr>
        <p:spPr>
          <a:xfrm>
            <a:off x="838200" y="256674"/>
            <a:ext cx="10515600" cy="6400800"/>
          </a:xfrm>
        </p:spPr>
        <p:txBody>
          <a:bodyPr>
            <a:normAutofit/>
          </a:bodyPr>
          <a:lstStyle/>
          <a:p>
            <a:r>
              <a:rPr lang="tr-TR" dirty="0" err="1"/>
              <a:t>Nötral</a:t>
            </a:r>
            <a:r>
              <a:rPr lang="tr-TR" dirty="0"/>
              <a:t> </a:t>
            </a:r>
            <a:r>
              <a:rPr lang="tr-TR" dirty="0" err="1"/>
              <a:t>lipidler</a:t>
            </a:r>
            <a:r>
              <a:rPr lang="tr-TR" dirty="0"/>
              <a:t>, yağ asitleri veya vakslar gibi </a:t>
            </a:r>
            <a:r>
              <a:rPr lang="tr-TR" dirty="0" err="1"/>
              <a:t>hidrofobik</a:t>
            </a:r>
            <a:r>
              <a:rPr lang="tr-TR" dirty="0"/>
              <a:t> materyaller </a:t>
            </a:r>
            <a:r>
              <a:rPr lang="tr-TR" dirty="0" err="1"/>
              <a:t>biyopolimer</a:t>
            </a:r>
            <a:r>
              <a:rPr lang="tr-TR" dirty="0"/>
              <a:t> filmlerin nem bariyeri özelliklerini geliştirmek için ilave edilmiştir. UV veya </a:t>
            </a:r>
            <a:r>
              <a:rPr lang="el-GR" dirty="0"/>
              <a:t>γ-</a:t>
            </a:r>
            <a:r>
              <a:rPr lang="tr-TR" dirty="0"/>
              <a:t>radyasyonu, </a:t>
            </a:r>
            <a:r>
              <a:rPr lang="tr-TR" dirty="0" err="1"/>
              <a:t>ultrasonik</a:t>
            </a:r>
            <a:r>
              <a:rPr lang="tr-TR" dirty="0"/>
              <a:t> muamele ve ısıl muamele gibi çeşitli fiziksel araçlar ve </a:t>
            </a:r>
            <a:r>
              <a:rPr lang="tr-TR" dirty="0" err="1"/>
              <a:t>pH’nın</a:t>
            </a:r>
            <a:r>
              <a:rPr lang="tr-TR" dirty="0"/>
              <a:t> ayarlanması, kimyasal modifikasyon ve çapraz bağlama ajanlarının ilavesi gibi kimyasal araçlar polimer </a:t>
            </a:r>
            <a:r>
              <a:rPr lang="tr-TR" dirty="0" err="1"/>
              <a:t>matriksi</a:t>
            </a:r>
            <a:r>
              <a:rPr lang="tr-TR" dirty="0"/>
              <a:t> içinde </a:t>
            </a:r>
            <a:r>
              <a:rPr lang="tr-TR" dirty="0" err="1"/>
              <a:t>inter</a:t>
            </a:r>
            <a:r>
              <a:rPr lang="tr-TR" dirty="0"/>
              <a:t>- veya </a:t>
            </a:r>
            <a:r>
              <a:rPr lang="tr-TR" dirty="0" err="1"/>
              <a:t>intramoleküler</a:t>
            </a:r>
            <a:r>
              <a:rPr lang="tr-TR" dirty="0"/>
              <a:t> çapraz bağlarla indüklenen </a:t>
            </a:r>
            <a:r>
              <a:rPr lang="tr-TR" dirty="0" err="1"/>
              <a:t>biyopo-limer</a:t>
            </a:r>
            <a:r>
              <a:rPr lang="tr-TR" dirty="0"/>
              <a:t> bazlı filmlerin özelliklerini </a:t>
            </a:r>
            <a:r>
              <a:rPr lang="tr-TR" dirty="0" err="1"/>
              <a:t>modifiye</a:t>
            </a:r>
            <a:r>
              <a:rPr lang="tr-TR" dirty="0"/>
              <a:t> etmek için denenmiştir.</a:t>
            </a:r>
          </a:p>
          <a:p>
            <a:r>
              <a:rPr lang="tr-TR" dirty="0" err="1"/>
              <a:t>Biyopolimer</a:t>
            </a:r>
            <a:r>
              <a:rPr lang="tr-TR" dirty="0"/>
              <a:t> filmler nem göçünü ve uçucu bileşenlerin kaybını yavaşlatmakta , solunum oranını azaltmakta ve </a:t>
            </a:r>
            <a:r>
              <a:rPr lang="tr-TR" dirty="0" err="1"/>
              <a:t>tekstürel</a:t>
            </a:r>
            <a:r>
              <a:rPr lang="tr-TR" dirty="0"/>
              <a:t> özelliklerdeki değişiklikleri geciktirmektedir. Bu filmler mandalina, vişne ve çilek gibi farklı ürünlerin kaplanmasında kullanılmaktadır. Yağlara karşı da mükemmel bariyerlerdir ve konvansiyonel sentetik filmlerle karşılaştırıldıklarında yüksek hassasiyetli gaz geçirgenlik oranına (CO2/O2) sahiptirler. [2]</a:t>
            </a:r>
          </a:p>
        </p:txBody>
      </p:sp>
    </p:spTree>
    <p:extLst>
      <p:ext uri="{BB962C8B-B14F-4D97-AF65-F5344CB8AC3E}">
        <p14:creationId xmlns:p14="http://schemas.microsoft.com/office/powerpoint/2010/main" xmlns="" val="3611336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xmlns="" id="{A104A8C9-E534-4C27-A4C4-BA25E0CB4988}"/>
              </a:ext>
            </a:extLst>
          </p:cNvPr>
          <p:cNvSpPr>
            <a:spLocks noGrp="1"/>
          </p:cNvSpPr>
          <p:nvPr>
            <p:ph idx="1"/>
          </p:nvPr>
        </p:nvSpPr>
        <p:spPr>
          <a:xfrm>
            <a:off x="838200" y="192504"/>
            <a:ext cx="11032958" cy="6497053"/>
          </a:xfrm>
        </p:spPr>
        <p:txBody>
          <a:bodyPr>
            <a:normAutofit/>
          </a:bodyPr>
          <a:lstStyle/>
          <a:p>
            <a:r>
              <a:rPr lang="tr-TR" dirty="0"/>
              <a:t>Son zamanlarda ambalajlama uygulamaları için uygun olan, üzerinde</a:t>
            </a:r>
          </a:p>
          <a:p>
            <a:pPr marL="0" indent="0">
              <a:buNone/>
            </a:pPr>
            <a:r>
              <a:rPr lang="tr-TR" dirty="0"/>
              <a:t>en çok çalışılan </a:t>
            </a:r>
            <a:r>
              <a:rPr lang="tr-TR" dirty="0" err="1"/>
              <a:t>biyobozunur</a:t>
            </a:r>
            <a:r>
              <a:rPr lang="tr-TR" dirty="0"/>
              <a:t> </a:t>
            </a:r>
            <a:r>
              <a:rPr lang="tr-TR" dirty="0" err="1"/>
              <a:t>nanokompozitler</a:t>
            </a:r>
            <a:r>
              <a:rPr lang="tr-TR" dirty="0"/>
              <a:t> nişasta ve </a:t>
            </a:r>
            <a:r>
              <a:rPr lang="tr-TR" dirty="0" err="1"/>
              <a:t>derivatları</a:t>
            </a:r>
            <a:r>
              <a:rPr lang="tr-TR" dirty="0"/>
              <a:t>, </a:t>
            </a:r>
            <a:r>
              <a:rPr lang="tr-TR" dirty="0" err="1"/>
              <a:t>polilaktik</a:t>
            </a:r>
            <a:r>
              <a:rPr lang="tr-TR" dirty="0"/>
              <a:t> asit(PLA), </a:t>
            </a:r>
            <a:r>
              <a:rPr lang="tr-TR" dirty="0" err="1"/>
              <a:t>poli</a:t>
            </a:r>
            <a:r>
              <a:rPr lang="tr-TR" dirty="0"/>
              <a:t> (</a:t>
            </a:r>
            <a:r>
              <a:rPr lang="tr-TR" dirty="0" err="1"/>
              <a:t>bütilen</a:t>
            </a:r>
            <a:r>
              <a:rPr lang="tr-TR" dirty="0"/>
              <a:t> </a:t>
            </a:r>
            <a:r>
              <a:rPr lang="tr-TR" dirty="0" err="1"/>
              <a:t>süksinat</a:t>
            </a:r>
            <a:r>
              <a:rPr lang="tr-TR" dirty="0"/>
              <a:t>)(PBS), </a:t>
            </a:r>
            <a:r>
              <a:rPr lang="tr-TR" dirty="0" err="1"/>
              <a:t>polihidroksibütirat</a:t>
            </a:r>
            <a:r>
              <a:rPr lang="tr-TR" dirty="0"/>
              <a:t>(PHB)</a:t>
            </a:r>
          </a:p>
          <a:p>
            <a:pPr marL="0" indent="0">
              <a:buNone/>
            </a:pPr>
            <a:r>
              <a:rPr lang="tr-TR" dirty="0"/>
              <a:t>ve </a:t>
            </a:r>
            <a:r>
              <a:rPr lang="tr-TR" dirty="0" err="1"/>
              <a:t>polikaprolakton</a:t>
            </a:r>
            <a:r>
              <a:rPr lang="tr-TR" dirty="0"/>
              <a:t>(PCL) gibi alifatik polyesterdir. Özellikle nişasta, soya</a:t>
            </a:r>
          </a:p>
          <a:p>
            <a:pPr marL="0" indent="0">
              <a:buNone/>
            </a:pPr>
            <a:r>
              <a:rPr lang="tr-TR" dirty="0"/>
              <a:t>yağı ve </a:t>
            </a:r>
            <a:r>
              <a:rPr lang="tr-TR" dirty="0" err="1"/>
              <a:t>polilaktik</a:t>
            </a:r>
            <a:r>
              <a:rPr lang="tr-TR" dirty="0"/>
              <a:t> asitten(PLA) geliştirilen </a:t>
            </a:r>
            <a:r>
              <a:rPr lang="tr-TR" dirty="0" err="1"/>
              <a:t>biyonanokompozitlerin</a:t>
            </a:r>
            <a:endParaRPr lang="tr-TR" dirty="0"/>
          </a:p>
          <a:p>
            <a:pPr marL="0" indent="0">
              <a:buNone/>
            </a:pPr>
            <a:r>
              <a:rPr lang="tr-TR" dirty="0"/>
              <a:t>bariyer ve mekanik özelliklerinin iyileştiği tespit edilmiştir.[2]</a:t>
            </a:r>
          </a:p>
        </p:txBody>
      </p:sp>
    </p:spTree>
    <p:extLst>
      <p:ext uri="{BB962C8B-B14F-4D97-AF65-F5344CB8AC3E}">
        <p14:creationId xmlns:p14="http://schemas.microsoft.com/office/powerpoint/2010/main" xmlns="" val="34449808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65C69FFA-EAFD-4130-A419-FA165B98E5C0}"/>
              </a:ext>
            </a:extLst>
          </p:cNvPr>
          <p:cNvSpPr>
            <a:spLocks noGrp="1"/>
          </p:cNvSpPr>
          <p:nvPr>
            <p:ph idx="1"/>
          </p:nvPr>
        </p:nvSpPr>
        <p:spPr>
          <a:xfrm>
            <a:off x="838200" y="160420"/>
            <a:ext cx="10515600" cy="6697579"/>
          </a:xfrm>
        </p:spPr>
        <p:txBody>
          <a:bodyPr>
            <a:normAutofit/>
          </a:bodyPr>
          <a:lstStyle/>
          <a:p>
            <a:pPr marL="0" indent="0" algn="ctr">
              <a:buNone/>
            </a:pPr>
            <a:r>
              <a:rPr lang="tr-TR" u="sng" dirty="0"/>
              <a:t> </a:t>
            </a:r>
            <a:r>
              <a:rPr lang="tr-TR" u="sng" dirty="0" err="1"/>
              <a:t>Nanokompozit</a:t>
            </a:r>
            <a:r>
              <a:rPr lang="tr-TR" u="sng" dirty="0"/>
              <a:t> Ambalaj Malzemeleri</a:t>
            </a:r>
          </a:p>
          <a:p>
            <a:pPr algn="ctr"/>
            <a:endParaRPr lang="tr-TR" u="sng" dirty="0"/>
          </a:p>
          <a:p>
            <a:pPr marL="0" indent="0" algn="ctr">
              <a:buNone/>
            </a:pPr>
            <a:endParaRPr lang="tr-TR" u="sng" dirty="0"/>
          </a:p>
          <a:p>
            <a:r>
              <a:rPr lang="tr-TR" dirty="0" err="1"/>
              <a:t>Nano</a:t>
            </a:r>
            <a:r>
              <a:rPr lang="tr-TR" dirty="0"/>
              <a:t> yapıdaki kilin polimerlere eklenmesiyle polimerin mekanik ve termal özellikleri, nem </a:t>
            </a:r>
            <a:r>
              <a:rPr lang="tr-TR" dirty="0" err="1"/>
              <a:t>stabilitesi</a:t>
            </a:r>
            <a:r>
              <a:rPr lang="tr-TR" dirty="0"/>
              <a:t>, alev ve hava direncini artırmak amacıyla ağırlıkça çok az miktardaki </a:t>
            </a:r>
            <a:r>
              <a:rPr lang="tr-TR" dirty="0" err="1"/>
              <a:t>nanokil</a:t>
            </a:r>
            <a:r>
              <a:rPr lang="tr-TR" dirty="0"/>
              <a:t> , polimer </a:t>
            </a:r>
            <a:r>
              <a:rPr lang="tr-TR" dirty="0" err="1"/>
              <a:t>matriks</a:t>
            </a:r>
            <a:r>
              <a:rPr lang="tr-TR" dirty="0"/>
              <a:t> içine dahil edilebilmektedir. </a:t>
            </a:r>
          </a:p>
          <a:p>
            <a:r>
              <a:rPr lang="tr-TR" dirty="0" err="1"/>
              <a:t>Montmorillonit</a:t>
            </a:r>
            <a:r>
              <a:rPr lang="tr-TR" dirty="0"/>
              <a:t>(MMT) plastik malzemelere en çok eklenen </a:t>
            </a:r>
            <a:r>
              <a:rPr lang="tr-TR" dirty="0" err="1"/>
              <a:t>nanokil</a:t>
            </a:r>
            <a:r>
              <a:rPr lang="tr-TR" dirty="0"/>
              <a:t> malzemesidir. Plastik veya film içinde </a:t>
            </a:r>
            <a:r>
              <a:rPr lang="tr-TR" dirty="0" err="1"/>
              <a:t>disperse</a:t>
            </a:r>
            <a:r>
              <a:rPr lang="tr-TR" dirty="0"/>
              <a:t> edilen </a:t>
            </a:r>
            <a:r>
              <a:rPr lang="tr-TR" dirty="0" err="1"/>
              <a:t>nano</a:t>
            </a:r>
            <a:r>
              <a:rPr lang="tr-TR" dirty="0"/>
              <a:t> parçacıklar oksijen, karbondioksit ve nemin gıdaya geçmesini önleyecek önemli bir bariyer oluşturmaktadırlar. </a:t>
            </a:r>
          </a:p>
          <a:p>
            <a:r>
              <a:rPr lang="tr-TR" dirty="0"/>
              <a:t>Bu amaçla kullanılan </a:t>
            </a:r>
            <a:r>
              <a:rPr lang="tr-TR" dirty="0" err="1"/>
              <a:t>nanokil</a:t>
            </a:r>
            <a:r>
              <a:rPr lang="tr-TR" dirty="0"/>
              <a:t> aynı zamanda malzemenin hafif,</a:t>
            </a:r>
          </a:p>
          <a:p>
            <a:r>
              <a:rPr lang="tr-TR" dirty="0"/>
              <a:t>yırtılmaz ve yüksek ısı dirençli olmasını sağlamaktadır[2]</a:t>
            </a:r>
          </a:p>
          <a:p>
            <a:pPr marL="0" indent="0">
              <a:buNone/>
            </a:pPr>
            <a:endParaRPr lang="tr-TR" dirty="0"/>
          </a:p>
        </p:txBody>
      </p:sp>
    </p:spTree>
    <p:extLst>
      <p:ext uri="{BB962C8B-B14F-4D97-AF65-F5344CB8AC3E}">
        <p14:creationId xmlns:p14="http://schemas.microsoft.com/office/powerpoint/2010/main" xmlns="" val="684268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716127D5-6F79-4393-A0D8-3D163FD84A8A}"/>
              </a:ext>
            </a:extLst>
          </p:cNvPr>
          <p:cNvSpPr>
            <a:spLocks noGrp="1"/>
          </p:cNvSpPr>
          <p:nvPr>
            <p:ph idx="1"/>
          </p:nvPr>
        </p:nvSpPr>
        <p:spPr>
          <a:xfrm>
            <a:off x="838200" y="176462"/>
            <a:ext cx="10515600" cy="6497053"/>
          </a:xfrm>
        </p:spPr>
        <p:txBody>
          <a:bodyPr/>
          <a:lstStyle/>
          <a:p>
            <a:pPr marL="0" indent="0" algn="ctr">
              <a:buNone/>
            </a:pPr>
            <a:r>
              <a:rPr lang="tr-TR" u="sng" dirty="0" err="1"/>
              <a:t>Biyobozunur</a:t>
            </a:r>
            <a:r>
              <a:rPr lang="tr-TR" u="sng" dirty="0"/>
              <a:t> </a:t>
            </a:r>
            <a:r>
              <a:rPr lang="tr-TR" u="sng" dirty="0" err="1"/>
              <a:t>Nanokompozit</a:t>
            </a:r>
            <a:r>
              <a:rPr lang="tr-TR" u="sng" dirty="0"/>
              <a:t> Ambalaj</a:t>
            </a:r>
          </a:p>
          <a:p>
            <a:pPr marL="0" indent="0" algn="ctr">
              <a:buNone/>
            </a:pPr>
            <a:r>
              <a:rPr lang="tr-TR" u="sng" dirty="0"/>
              <a:t>Malzemeleri</a:t>
            </a:r>
          </a:p>
          <a:p>
            <a:pPr marL="0" indent="0" algn="ctr">
              <a:buNone/>
            </a:pPr>
            <a:endParaRPr lang="tr-TR" u="sng" dirty="0"/>
          </a:p>
          <a:p>
            <a:pPr marL="0" indent="0">
              <a:buNone/>
            </a:pPr>
            <a:r>
              <a:rPr lang="tr-TR" dirty="0" err="1"/>
              <a:t>Biyobozunur</a:t>
            </a:r>
            <a:r>
              <a:rPr lang="tr-TR" dirty="0"/>
              <a:t> </a:t>
            </a:r>
            <a:r>
              <a:rPr lang="tr-TR" dirty="0" err="1"/>
              <a:t>nanokompozitler</a:t>
            </a:r>
            <a:r>
              <a:rPr lang="tr-TR" dirty="0"/>
              <a:t> 3 farklı şekilde sınıflandırılabilirler </a:t>
            </a:r>
          </a:p>
          <a:p>
            <a:pPr marL="0" indent="0">
              <a:buNone/>
            </a:pPr>
            <a:endParaRPr lang="tr-TR" dirty="0"/>
          </a:p>
          <a:p>
            <a:pPr marL="0" indent="0">
              <a:buNone/>
            </a:pPr>
            <a:r>
              <a:rPr lang="tr-TR" dirty="0"/>
              <a:t>1-	</a:t>
            </a:r>
            <a:r>
              <a:rPr lang="tr-TR" dirty="0" err="1"/>
              <a:t>Biyopolimere</a:t>
            </a:r>
            <a:r>
              <a:rPr lang="tr-TR" dirty="0"/>
              <a:t> sağladığı </a:t>
            </a:r>
            <a:r>
              <a:rPr lang="tr-TR" dirty="0" err="1"/>
              <a:t>nano</a:t>
            </a:r>
            <a:r>
              <a:rPr lang="tr-TR" dirty="0"/>
              <a:t> boyutlu zenginleştirmeye göre </a:t>
            </a:r>
          </a:p>
          <a:p>
            <a:pPr marL="0" indent="0">
              <a:buNone/>
            </a:pPr>
            <a:r>
              <a:rPr lang="tr-TR" dirty="0"/>
              <a:t>2-	</a:t>
            </a:r>
            <a:r>
              <a:rPr lang="tr-TR" dirty="0" err="1"/>
              <a:t>Nanodolgu</a:t>
            </a:r>
            <a:r>
              <a:rPr lang="tr-TR" dirty="0"/>
              <a:t> malzemesinin kimyasal yapısına göre </a:t>
            </a:r>
          </a:p>
          <a:p>
            <a:pPr marL="0" indent="0">
              <a:buNone/>
            </a:pPr>
            <a:r>
              <a:rPr lang="tr-TR" dirty="0"/>
              <a:t>3-	</a:t>
            </a:r>
            <a:r>
              <a:rPr lang="tr-TR" dirty="0" err="1"/>
              <a:t>Biyobozunur</a:t>
            </a:r>
            <a:r>
              <a:rPr lang="tr-TR" dirty="0"/>
              <a:t> polimerlerin </a:t>
            </a:r>
            <a:r>
              <a:rPr lang="tr-TR" dirty="0" err="1"/>
              <a:t>orjinlerine</a:t>
            </a:r>
            <a:r>
              <a:rPr lang="tr-TR" dirty="0"/>
              <a:t> ve sentezlenmelerine göre</a:t>
            </a:r>
          </a:p>
        </p:txBody>
      </p:sp>
    </p:spTree>
    <p:extLst>
      <p:ext uri="{BB962C8B-B14F-4D97-AF65-F5344CB8AC3E}">
        <p14:creationId xmlns:p14="http://schemas.microsoft.com/office/powerpoint/2010/main" xmlns="" val="874938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eması">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301</TotalTime>
  <Words>1802</Words>
  <Application>Microsoft Office PowerPoint</Application>
  <PresentationFormat>Özel</PresentationFormat>
  <Paragraphs>114</Paragraphs>
  <Slides>36</Slides>
  <Notes>0</Notes>
  <HiddenSlides>0</HiddenSlides>
  <MMClips>0</MMClips>
  <ScaleCrop>false</ScaleCrop>
  <HeadingPairs>
    <vt:vector size="4" baseType="variant">
      <vt:variant>
        <vt:lpstr>Tema</vt:lpstr>
      </vt:variant>
      <vt:variant>
        <vt:i4>1</vt:i4>
      </vt:variant>
      <vt:variant>
        <vt:lpstr>Slayt Başlıkları</vt:lpstr>
      </vt:variant>
      <vt:variant>
        <vt:i4>36</vt:i4>
      </vt:variant>
    </vt:vector>
  </HeadingPairs>
  <TitlesOfParts>
    <vt:vector size="37" baseType="lpstr">
      <vt:lpstr>Office Theme</vt:lpstr>
      <vt:lpstr>BİYOBAZLI NANOKOMPOZİTLER </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BİYO BAZLI NANOKOMPOZİT GIDA AMBALAJLARININ TAŞIDIĞI RİSKLER </vt:lpstr>
      <vt:lpstr>Slayt 18</vt:lpstr>
      <vt:lpstr>Slayt 19</vt:lpstr>
      <vt:lpstr>Slayt 20</vt:lpstr>
      <vt:lpstr>Kontaminasyon ve Migrasyon</vt:lpstr>
      <vt:lpstr>Slayt 22</vt:lpstr>
      <vt:lpstr>İnsan sağlığı üzerine etkileri</vt:lpstr>
      <vt:lpstr>Slayt 24</vt:lpstr>
      <vt:lpstr>Slayt 25</vt:lpstr>
      <vt:lpstr>Slayt 26</vt:lpstr>
      <vt:lpstr>Slayt 27</vt:lpstr>
      <vt:lpstr>  Kaynaklar:</vt:lpstr>
      <vt:lpstr>Slayt 29</vt:lpstr>
      <vt:lpstr>Slayt 30</vt:lpstr>
      <vt:lpstr>Slayt 31</vt:lpstr>
      <vt:lpstr>Slayt 32</vt:lpstr>
      <vt:lpstr>Slayt 33</vt:lpstr>
      <vt:lpstr>Slayt 34</vt:lpstr>
      <vt:lpstr>Slayt 35</vt:lpstr>
      <vt:lpstr>Slayt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BİYOBAZLI NANOKOMPOZİTLER </dc:title>
  <dc:creator>nesli ersoyak</dc:creator>
  <cp:lastModifiedBy>TUGAY</cp:lastModifiedBy>
  <cp:revision>36</cp:revision>
  <dcterms:created xsi:type="dcterms:W3CDTF">2020-04-09T19:24:34Z</dcterms:created>
  <dcterms:modified xsi:type="dcterms:W3CDTF">2020-04-10T17:37:13Z</dcterms:modified>
</cp:coreProperties>
</file>