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3"/>
  </p:notesMasterIdLst>
  <p:handoutMasterIdLst>
    <p:handoutMasterId r:id="rId24"/>
  </p:handoutMasterIdLst>
  <p:sldIdLst>
    <p:sldId id="538" r:id="rId2"/>
    <p:sldId id="535" r:id="rId3"/>
    <p:sldId id="585" r:id="rId4"/>
    <p:sldId id="569" r:id="rId5"/>
    <p:sldId id="578" r:id="rId6"/>
    <p:sldId id="568" r:id="rId7"/>
    <p:sldId id="562" r:id="rId8"/>
    <p:sldId id="563" r:id="rId9"/>
    <p:sldId id="564" r:id="rId10"/>
    <p:sldId id="565" r:id="rId11"/>
    <p:sldId id="553" r:id="rId12"/>
    <p:sldId id="580" r:id="rId13"/>
    <p:sldId id="582" r:id="rId14"/>
    <p:sldId id="581" r:id="rId15"/>
    <p:sldId id="583" r:id="rId16"/>
    <p:sldId id="579" r:id="rId17"/>
    <p:sldId id="556" r:id="rId18"/>
    <p:sldId id="572" r:id="rId19"/>
    <p:sldId id="586" r:id="rId20"/>
    <p:sldId id="552" r:id="rId21"/>
    <p:sldId id="549" r:id="rId22"/>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0066"/>
    <a:srgbClr val="0000FF"/>
    <a:srgbClr val="33CC33"/>
    <a:srgbClr val="00FFFF"/>
    <a:srgbClr val="6600FF"/>
    <a:srgbClr val="CC66FF"/>
    <a:srgbClr val="62832D"/>
    <a:srgbClr val="0066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handoutMaster" Target="handoutMasters/handout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4/19/2022</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4/19/2022</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11</a:t>
            </a:fld>
            <a:endParaRPr lang="en-US"/>
          </a:p>
        </p:txBody>
      </p:sp>
    </p:spTree>
    <p:extLst>
      <p:ext uri="{BB962C8B-B14F-4D97-AF65-F5344CB8AC3E}">
        <p14:creationId xmlns:p14="http://schemas.microsoft.com/office/powerpoint/2010/main" val="1288778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12</a:t>
            </a:fld>
            <a:endParaRPr lang="en-US"/>
          </a:p>
        </p:txBody>
      </p:sp>
    </p:spTree>
    <p:extLst>
      <p:ext uri="{BB962C8B-B14F-4D97-AF65-F5344CB8AC3E}">
        <p14:creationId xmlns:p14="http://schemas.microsoft.com/office/powerpoint/2010/main" val="3137333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13</a:t>
            </a:fld>
            <a:endParaRPr lang="en-US"/>
          </a:p>
        </p:txBody>
      </p:sp>
    </p:spTree>
    <p:extLst>
      <p:ext uri="{BB962C8B-B14F-4D97-AF65-F5344CB8AC3E}">
        <p14:creationId xmlns:p14="http://schemas.microsoft.com/office/powerpoint/2010/main" val="2168851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14</a:t>
            </a:fld>
            <a:endParaRPr lang="en-US"/>
          </a:p>
        </p:txBody>
      </p:sp>
    </p:spTree>
    <p:extLst>
      <p:ext uri="{BB962C8B-B14F-4D97-AF65-F5344CB8AC3E}">
        <p14:creationId xmlns:p14="http://schemas.microsoft.com/office/powerpoint/2010/main" val="1409230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15</a:t>
            </a:fld>
            <a:endParaRPr lang="en-US"/>
          </a:p>
        </p:txBody>
      </p:sp>
    </p:spTree>
    <p:extLst>
      <p:ext uri="{BB962C8B-B14F-4D97-AF65-F5344CB8AC3E}">
        <p14:creationId xmlns:p14="http://schemas.microsoft.com/office/powerpoint/2010/main" val="263621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16</a:t>
            </a:fld>
            <a:endParaRPr lang="en-US"/>
          </a:p>
        </p:txBody>
      </p:sp>
    </p:spTree>
    <p:extLst>
      <p:ext uri="{BB962C8B-B14F-4D97-AF65-F5344CB8AC3E}">
        <p14:creationId xmlns:p14="http://schemas.microsoft.com/office/powerpoint/2010/main" val="1866009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17</a:t>
            </a:fld>
            <a:endParaRPr lang="en-US"/>
          </a:p>
        </p:txBody>
      </p:sp>
    </p:spTree>
    <p:extLst>
      <p:ext uri="{BB962C8B-B14F-4D97-AF65-F5344CB8AC3E}">
        <p14:creationId xmlns:p14="http://schemas.microsoft.com/office/powerpoint/2010/main" val="649465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20</a:t>
            </a:fld>
            <a:endParaRPr lang="en-US"/>
          </a:p>
        </p:txBody>
      </p:sp>
    </p:spTree>
    <p:extLst>
      <p:ext uri="{BB962C8B-B14F-4D97-AF65-F5344CB8AC3E}">
        <p14:creationId xmlns:p14="http://schemas.microsoft.com/office/powerpoint/2010/main" val="4174625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1925794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extLst>
      <p:ext uri="{BB962C8B-B14F-4D97-AF65-F5344CB8AC3E}">
        <p14:creationId xmlns:p14="http://schemas.microsoft.com/office/powerpoint/2010/main" val="1030833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6</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 name="Google Shape;58;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7: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7:notes"/>
          <p:cNvSpPr txBox="1">
            <a:spLocks noGrp="1"/>
          </p:cNvSpPr>
          <p:nvPr>
            <p:ph type="sldNum" idx="12"/>
          </p:nvPr>
        </p:nvSpPr>
        <p:spPr>
          <a:xfrm>
            <a:off x="3970135" y="8829675"/>
            <a:ext cx="3038501" cy="46518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2D1A7037-0853-0447-B5BA-F1548123F733}" type="datetimeFigureOut">
              <a:rPr lang="en-US" smtClean="0"/>
              <a:pPr/>
              <a:t>4/19/2022</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2D1A7037-0853-0447-B5BA-F1548123F733}" type="datetimeFigureOut">
              <a:rPr lang="en-US" smtClean="0"/>
              <a:pPr/>
              <a:t>4/19/2022</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2D1A7037-0853-0447-B5BA-F1548123F733}" type="datetimeFigureOut">
              <a:rPr lang="en-US" smtClean="0"/>
              <a:pPr/>
              <a:t>4/19/2022</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2D1A7037-0853-0447-B5BA-F1548123F733}" type="datetimeFigureOut">
              <a:rPr lang="en-US" smtClean="0"/>
              <a:pPr/>
              <a:t>4/19/2022</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2D1A7037-0853-0447-B5BA-F1548123F733}" type="datetimeFigureOut">
              <a:rPr lang="en-US" smtClean="0"/>
              <a:pPr/>
              <a:t>4/19/2022</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2D1A7037-0853-0447-B5BA-F1548123F733}" type="datetimeFigureOut">
              <a:rPr lang="en-US" smtClean="0"/>
              <a:pPr/>
              <a:t>4/19/2022</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2D1A7037-0853-0447-B5BA-F1548123F733}" type="datetimeFigureOut">
              <a:rPr lang="en-US" smtClean="0"/>
              <a:pPr/>
              <a:t>4/19/2022</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2D1A7037-0853-0447-B5BA-F1548123F733}" type="datetimeFigureOut">
              <a:rPr lang="en-US" smtClean="0"/>
              <a:pPr/>
              <a:t>4/19/2022</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2D1A7037-0853-0447-B5BA-F1548123F733}" type="datetimeFigureOut">
              <a:rPr lang="en-US" smtClean="0"/>
              <a:pPr/>
              <a:t>4/19/2022</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image" Target="../media/image1.png" /><Relationship Id="rId5" Type="http://schemas.openxmlformats.org/officeDocument/2006/relationships/slideLayout" Target="../slideLayouts/slideLayout5.xml" /><Relationship Id="rId10"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pPr/>
              <a:t>4/19/2022</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grpSp>
        <p:nvGrpSpPr>
          <p:cNvPr id="7" name="Google Shape;9;p1">
            <a:extLst>
              <a:ext uri="{FF2B5EF4-FFF2-40B4-BE49-F238E27FC236}">
                <a16:creationId xmlns:a16="http://schemas.microsoft.com/office/drawing/2014/main" id="{276CCA2D-1AAE-1044-8CB4-114CF8E3B30E}"/>
              </a:ext>
            </a:extLst>
          </p:cNvPr>
          <p:cNvGrpSpPr/>
          <p:nvPr userDrawn="1"/>
        </p:nvGrpSpPr>
        <p:grpSpPr>
          <a:xfrm>
            <a:off x="10962132" y="226826"/>
            <a:ext cx="783335" cy="276600"/>
            <a:chOff x="8283500" y="77358"/>
            <a:chExt cx="783335" cy="276600"/>
          </a:xfrm>
        </p:grpSpPr>
        <p:pic>
          <p:nvPicPr>
            <p:cNvPr id="8" name="Google Shape;10;p1">
              <a:extLst>
                <a:ext uri="{FF2B5EF4-FFF2-40B4-BE49-F238E27FC236}">
                  <a16:creationId xmlns:a16="http://schemas.microsoft.com/office/drawing/2014/main" id="{91C1E45F-BA3F-1845-BB89-13F8D2C7BB75}"/>
                </a:ext>
              </a:extLst>
            </p:cNvPr>
            <p:cNvPicPr preferRelativeResize="0"/>
            <p:nvPr/>
          </p:nvPicPr>
          <p:blipFill>
            <a:blip r:embed="rId11" cstate="print">
              <a:alphaModFix/>
            </a:blip>
            <a:stretch>
              <a:fillRect/>
            </a:stretch>
          </p:blipFill>
          <p:spPr>
            <a:xfrm>
              <a:off x="8335643" y="101458"/>
              <a:ext cx="731192" cy="228259"/>
            </a:xfrm>
            <a:prstGeom prst="rect">
              <a:avLst/>
            </a:prstGeom>
            <a:noFill/>
            <a:ln>
              <a:noFill/>
            </a:ln>
          </p:spPr>
        </p:pic>
        <p:cxnSp>
          <p:nvCxnSpPr>
            <p:cNvPr id="9" name="Google Shape;11;p1">
              <a:extLst>
                <a:ext uri="{FF2B5EF4-FFF2-40B4-BE49-F238E27FC236}">
                  <a16:creationId xmlns:a16="http://schemas.microsoft.com/office/drawing/2014/main" id="{B26B9128-95DF-E547-AB29-F669AACA1B0C}"/>
                </a:ext>
              </a:extLst>
            </p:cNvPr>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35882/ijeeemi.v4i1.3" TargetMode="External" /><Relationship Id="rId2" Type="http://schemas.openxmlformats.org/officeDocument/2006/relationships/notesSlide" Target="../notesSlides/notesSlide14.xml"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3" Type="http://schemas.openxmlformats.org/officeDocument/2006/relationships/hyperlink" Target="https://ieeexplore.ieee.org/abstract/document/9089651" TargetMode="External" /><Relationship Id="rId2" Type="http://schemas.openxmlformats.org/officeDocument/2006/relationships/notesSlide" Target="../notesSlides/notesSlide17.xml" /><Relationship Id="rId1" Type="http://schemas.openxmlformats.org/officeDocument/2006/relationships/slideLayout" Target="../slideLayouts/slideLayout7.xml" /><Relationship Id="rId6" Type="http://schemas.openxmlformats.org/officeDocument/2006/relationships/hyperlink" Target="https://link.springer.com/chapter/10.1007/978-3-030-49076-8_1" TargetMode="External" /><Relationship Id="rId5" Type="http://schemas.openxmlformats.org/officeDocument/2006/relationships/hyperlink" Target="https://arxiv.org/pdf/1901.00711.pdf" TargetMode="External" /><Relationship Id="rId4" Type="http://schemas.openxmlformats.org/officeDocument/2006/relationships/hyperlink" Target="https://www.irjet.net/archives/V8/i4/IRJET-V8I4678.pdf" TargetMode="Externa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8748" y="773360"/>
            <a:ext cx="7924800" cy="1815882"/>
          </a:xfrm>
          <a:prstGeom prst="rect">
            <a:avLst/>
          </a:prstGeom>
        </p:spPr>
        <p:txBody>
          <a:bodyPr wrap="square">
            <a:spAutoFit/>
          </a:bodyPr>
          <a:lstStyle/>
          <a:p>
            <a:pPr marL="342891" indent="-342891" algn="r" eaLnBrk="0" hangingPunct="0">
              <a:defRPr/>
            </a:pPr>
            <a:r>
              <a:rPr lang="en-IN" sz="2800" b="1">
                <a:solidFill>
                  <a:srgbClr val="FF0000"/>
                </a:solidFill>
                <a:latin typeface="Trebuchet MS" pitchFamily="34" charset="0"/>
              </a:rPr>
              <a:t>UE19CS390A – Capstone </a:t>
            </a:r>
            <a:r>
              <a:rPr lang="en-US" sz="2800" b="1">
                <a:solidFill>
                  <a:srgbClr val="FF0000"/>
                </a:solidFill>
                <a:latin typeface="Trebuchet MS" pitchFamily="34" charset="0"/>
              </a:rPr>
              <a:t>Project Review #2</a:t>
            </a:r>
          </a:p>
          <a:p>
            <a:pPr marL="342891" indent="-342891" algn="ctr" eaLnBrk="0" hangingPunct="0">
              <a:defRPr/>
            </a:pPr>
            <a:r>
              <a:rPr lang="en-US" sz="2800">
                <a:solidFill>
                  <a:srgbClr val="FF0000"/>
                </a:solidFill>
                <a:latin typeface="Trebuchet MS" pitchFamily="34" charset="0"/>
              </a:rPr>
              <a:t>(Project Requirements Specification and Literature Survey)</a:t>
            </a:r>
            <a:endParaRPr lang="en-US" sz="2400">
              <a:solidFill>
                <a:srgbClr val="FF0000"/>
              </a:solidFill>
              <a:latin typeface="Trebuchet MS" pitchFamily="34" charset="0"/>
            </a:endParaRPr>
          </a:p>
          <a:p>
            <a:pPr marL="342891" indent="-342891" algn="r" eaLnBrk="0" hangingPunct="0">
              <a:defRPr/>
            </a:pPr>
            <a:endParaRPr lang="en-US" sz="2800" b="1">
              <a:solidFill>
                <a:srgbClr val="FF0000"/>
              </a:solidFill>
              <a:latin typeface="Trebuchet MS" pitchFamily="34" charset="0"/>
            </a:endParaRPr>
          </a:p>
        </p:txBody>
      </p:sp>
      <p:sp>
        <p:nvSpPr>
          <p:cNvPr id="4" name="Google Shape;26;p3"/>
          <p:cNvSpPr txBox="1"/>
          <p:nvPr/>
        </p:nvSpPr>
        <p:spPr>
          <a:xfrm>
            <a:off x="2914191" y="2728795"/>
            <a:ext cx="8458200" cy="2137131"/>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US" sz="2400">
                <a:solidFill>
                  <a:srgbClr val="0033CC"/>
                </a:solidFill>
                <a:latin typeface="Trebuchet MS"/>
                <a:ea typeface="Trebuchet MS"/>
                <a:cs typeface="Trebuchet MS"/>
                <a:sym typeface="Trebuchet MS"/>
              </a:rPr>
              <a:t>Project Title   : Automated Billing cart</a:t>
            </a:r>
          </a:p>
          <a:p>
            <a:pPr>
              <a:spcBef>
                <a:spcPts val="0"/>
              </a:spcBef>
              <a:spcAft>
                <a:spcPts val="0"/>
              </a:spcAft>
            </a:pPr>
            <a:r>
              <a:rPr lang="en-US" sz="2400">
                <a:solidFill>
                  <a:srgbClr val="0033CC"/>
                </a:solidFill>
                <a:latin typeface="Trebuchet MS"/>
                <a:ea typeface="Trebuchet MS"/>
                <a:cs typeface="Trebuchet MS"/>
                <a:sym typeface="Trebuchet MS"/>
              </a:rPr>
              <a:t>Project ID       : 75</a:t>
            </a:r>
            <a:endParaRPr sz="2400">
              <a:solidFill>
                <a:srgbClr val="0033CC"/>
              </a:solidFill>
              <a:latin typeface="Trebuchet MS"/>
              <a:ea typeface="Trebuchet MS"/>
              <a:cs typeface="Trebuchet MS"/>
              <a:sym typeface="Trebuchet MS"/>
            </a:endParaRPr>
          </a:p>
          <a:p>
            <a:pPr>
              <a:spcBef>
                <a:spcPts val="0"/>
              </a:spcBef>
              <a:spcAft>
                <a:spcPts val="0"/>
              </a:spcAft>
            </a:pPr>
            <a:r>
              <a:rPr lang="en-US" sz="2400">
                <a:solidFill>
                  <a:srgbClr val="0033CC"/>
                </a:solidFill>
                <a:latin typeface="Trebuchet MS"/>
                <a:ea typeface="Trebuchet MS"/>
                <a:cs typeface="Trebuchet MS"/>
                <a:sym typeface="Trebuchet MS"/>
              </a:rPr>
              <a:t>Project Guide : Prajwala T.R                  </a:t>
            </a:r>
            <a:endParaRPr sz="2400">
              <a:solidFill>
                <a:srgbClr val="0033CC"/>
              </a:solidFill>
              <a:latin typeface="Trebuchet MS"/>
              <a:ea typeface="Trebuchet MS"/>
              <a:cs typeface="Trebuchet MS"/>
              <a:sym typeface="Trebuchet MS"/>
            </a:endParaRPr>
          </a:p>
          <a:p>
            <a:pPr>
              <a:spcBef>
                <a:spcPts val="0"/>
              </a:spcBef>
              <a:spcAft>
                <a:spcPts val="0"/>
              </a:spcAft>
            </a:pPr>
            <a:r>
              <a:rPr lang="en-US" sz="2400">
                <a:solidFill>
                  <a:srgbClr val="0033CC"/>
                </a:solidFill>
                <a:latin typeface="Trebuchet MS"/>
                <a:ea typeface="Trebuchet MS"/>
                <a:cs typeface="Trebuchet MS"/>
                <a:sym typeface="Trebuchet MS"/>
              </a:rPr>
              <a:t>Project Team  : </a:t>
            </a:r>
          </a:p>
          <a:p>
            <a:pPr marL="457200" indent="-457200">
              <a:spcBef>
                <a:spcPts val="0"/>
              </a:spcBef>
              <a:spcAft>
                <a:spcPts val="0"/>
              </a:spcAft>
              <a:buAutoNum type="arabicParenR"/>
            </a:pPr>
            <a:r>
              <a:rPr lang="en-US" sz="2400">
                <a:solidFill>
                  <a:srgbClr val="0033CC"/>
                </a:solidFill>
                <a:latin typeface="Trebuchet MS"/>
                <a:ea typeface="Trebuchet MS"/>
                <a:cs typeface="Trebuchet MS"/>
                <a:sym typeface="Trebuchet MS"/>
              </a:rPr>
              <a:t>PES2U1G9CS198		Kuntal Gorai</a:t>
            </a:r>
          </a:p>
          <a:p>
            <a:pPr marL="457200" indent="-457200">
              <a:spcBef>
                <a:spcPts val="0"/>
              </a:spcBef>
              <a:spcAft>
                <a:spcPts val="0"/>
              </a:spcAft>
              <a:buAutoNum type="arabicParenR"/>
            </a:pPr>
            <a:r>
              <a:rPr lang="en-US" sz="2400">
                <a:solidFill>
                  <a:srgbClr val="0033CC"/>
                </a:solidFill>
                <a:latin typeface="Trebuchet MS"/>
                <a:sym typeface="Trebuchet MS"/>
              </a:rPr>
              <a:t>PES2UG19CS346		S V S C Santosh</a:t>
            </a:r>
          </a:p>
          <a:p>
            <a:pPr marL="457200" indent="-457200">
              <a:spcBef>
                <a:spcPts val="0"/>
              </a:spcBef>
              <a:spcAft>
                <a:spcPts val="0"/>
              </a:spcAft>
              <a:buAutoNum type="arabicParenR"/>
            </a:pPr>
            <a:r>
              <a:rPr lang="en-US" sz="2400">
                <a:solidFill>
                  <a:srgbClr val="0033CC"/>
                </a:solidFill>
                <a:latin typeface="Trebuchet MS"/>
                <a:sym typeface="Trebuchet MS"/>
              </a:rPr>
              <a:t>PES2UG19CS391		Skanda S</a:t>
            </a:r>
          </a:p>
          <a:p>
            <a:pPr marL="457200" indent="-457200">
              <a:spcBef>
                <a:spcPts val="0"/>
              </a:spcBef>
              <a:spcAft>
                <a:spcPts val="0"/>
              </a:spcAft>
              <a:buAutoNum type="arabicParenR"/>
            </a:pPr>
            <a:r>
              <a:rPr lang="en-US" sz="2400">
                <a:solidFill>
                  <a:srgbClr val="0033CC"/>
                </a:solidFill>
                <a:latin typeface="Trebuchet MS"/>
                <a:sym typeface="Trebuchet MS"/>
              </a:rPr>
              <a:t>PES2UG19CS454		Vijay Murugan A S</a:t>
            </a:r>
            <a:endParaRPr sz="2000">
              <a:solidFill>
                <a:srgbClr val="0033CC"/>
              </a:solidFill>
            </a:endParaRPr>
          </a:p>
          <a:p>
            <a:pPr>
              <a:spcBef>
                <a:spcPts val="0"/>
              </a:spcBef>
              <a:spcAft>
                <a:spcPts val="0"/>
              </a:spcAft>
            </a:pPr>
            <a:endParaRPr sz="2400">
              <a:solidFill>
                <a:srgbClr val="0033CC"/>
              </a:solidFill>
              <a:latin typeface="Trebuchet MS"/>
              <a:ea typeface="Trebuchet MS"/>
              <a:cs typeface="Trebuchet MS"/>
              <a:sym typeface="Trebuchet MS"/>
            </a:endParaRPr>
          </a:p>
          <a:p>
            <a:pPr>
              <a:spcBef>
                <a:spcPts val="0"/>
              </a:spcBef>
              <a:spcAft>
                <a:spcPts val="0"/>
              </a:spcAft>
            </a:pP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9" name="Google Shape;69;p9"/>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a:solidFill>
                  <a:srgbClr val="FF0000"/>
                </a:solidFill>
                <a:latin typeface="Trebuchet MS"/>
                <a:ea typeface="Trebuchet MS"/>
                <a:cs typeface="Trebuchet MS"/>
                <a:sym typeface="Trebuchet MS"/>
              </a:rPr>
              <a:t>Non - Functional Requirements</a:t>
            </a:r>
            <a:endParaRPr lang="en-US" sz="140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6B1A1FDE-C246-4EEF-B528-5E99AF502FBE}"/>
              </a:ext>
            </a:extLst>
          </p:cNvPr>
          <p:cNvSpPr txBox="1"/>
          <p:nvPr/>
        </p:nvSpPr>
        <p:spPr>
          <a:xfrm>
            <a:off x="228600" y="2133600"/>
            <a:ext cx="11582400" cy="193899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2000" dirty="0">
                <a:latin typeface="Arial"/>
                <a:cs typeface="Arial"/>
              </a:rPr>
              <a:t>Ability of model to perform classification of item within 3 seconds.</a:t>
            </a:r>
          </a:p>
          <a:p>
            <a:pPr marL="285750" indent="-285750">
              <a:buFont typeface="Arial" panose="020B0604020202020204" pitchFamily="34" charset="0"/>
              <a:buChar char="•"/>
            </a:pPr>
            <a:r>
              <a:rPr lang="en-IN" sz="2000" dirty="0">
                <a:latin typeface="Arial"/>
                <a:cs typeface="Arial"/>
              </a:rPr>
              <a:t>Ability to deploy the trained model in resource deficit devices for making classification of products.</a:t>
            </a:r>
          </a:p>
          <a:p>
            <a:pPr marL="285750" indent="-285750">
              <a:buFont typeface="Arial" panose="020B0604020202020204" pitchFamily="34" charset="0"/>
              <a:buChar char="•"/>
            </a:pPr>
            <a:r>
              <a:rPr lang="en-IN" sz="2000" dirty="0">
                <a:latin typeface="Arial"/>
                <a:cs typeface="Arial"/>
              </a:rPr>
              <a:t>Ensure user-friendliness in the app.</a:t>
            </a:r>
          </a:p>
          <a:p>
            <a:pPr marL="285750" indent="-285750">
              <a:buFont typeface="Arial" panose="020B0604020202020204" pitchFamily="34" charset="0"/>
              <a:buChar char="•"/>
            </a:pPr>
            <a:endParaRPr lang="en-IN" sz="2000" dirty="0">
              <a:cs typeface="Arial" charset="0"/>
            </a:endParaRPr>
          </a:p>
          <a:p>
            <a:pPr marL="285750" indent="-285750">
              <a:buFont typeface="Arial" panose="020B0604020202020204" pitchFamily="34" charset="0"/>
              <a:buChar char="•"/>
            </a:pPr>
            <a:endParaRPr lang="en-IN" sz="2000" dirty="0">
              <a:cs typeface="Arial" charset="0"/>
            </a:endParaRPr>
          </a:p>
          <a:p>
            <a:pPr marL="285750" indent="-285750">
              <a:buFont typeface="Arial" panose="020B0604020202020204" pitchFamily="34" charset="0"/>
              <a:buChar char="•"/>
            </a:pPr>
            <a:endParaRPr lang="en-US" sz="2000" dirty="0">
              <a:cs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52800" y="703877"/>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981200" y="1752600"/>
            <a:ext cx="8077200" cy="4724400"/>
          </a:xfrm>
          <a:prstGeom prst="rect">
            <a:avLst/>
          </a:prstGeom>
        </p:spPr>
        <p:txBody>
          <a:bodyPr/>
          <a:lstStyle/>
          <a:p>
            <a:pPr marL="989013" lvl="1" indent="-176213" algn="just" eaLnBrk="0" hangingPunct="0">
              <a:spcBef>
                <a:spcPct val="20000"/>
              </a:spcBef>
              <a:buFont typeface="Wingdings" pitchFamily="2" charset="2"/>
              <a:buChar char="§"/>
              <a:defRPr/>
            </a:pPr>
            <a:endParaRPr lang="en-IN" sz="2400">
              <a:solidFill>
                <a:srgbClr val="0000FF"/>
              </a:solidFill>
              <a:latin typeface="Trebuchet MS" pitchFamily="34" charset="0"/>
            </a:endParaRPr>
          </a:p>
          <a:p>
            <a:pPr marL="342900" indent="-342900" eaLnBrk="0" hangingPunct="0">
              <a:spcBef>
                <a:spcPct val="20000"/>
              </a:spcBef>
              <a:defRPr/>
            </a:pPr>
            <a:endParaRPr lang="en-IN" sz="2000" kern="0">
              <a:latin typeface="Trebuchet MS" pitchFamily="34" charset="0"/>
            </a:endParaRPr>
          </a:p>
        </p:txBody>
      </p:sp>
      <p:sp>
        <p:nvSpPr>
          <p:cNvPr id="14" name="Text Box 34"/>
          <p:cNvSpPr txBox="1">
            <a:spLocks noChangeArrowheads="1"/>
          </p:cNvSpPr>
          <p:nvPr/>
        </p:nvSpPr>
        <p:spPr bwMode="auto">
          <a:xfrm>
            <a:off x="4495800" y="228600"/>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Literature Survey</a:t>
            </a:r>
          </a:p>
        </p:txBody>
      </p:sp>
      <p:graphicFrame>
        <p:nvGraphicFramePr>
          <p:cNvPr id="2" name="Table 2">
            <a:extLst>
              <a:ext uri="{FF2B5EF4-FFF2-40B4-BE49-F238E27FC236}">
                <a16:creationId xmlns:a16="http://schemas.microsoft.com/office/drawing/2014/main" id="{6F0F28C5-57CF-477E-BE3B-37103A0ED6D0}"/>
              </a:ext>
            </a:extLst>
          </p:cNvPr>
          <p:cNvGraphicFramePr>
            <a:graphicFrameLocks noGrp="1"/>
          </p:cNvGraphicFramePr>
          <p:nvPr>
            <p:extLst>
              <p:ext uri="{D42A27DB-BD31-4B8C-83A1-F6EECF244321}">
                <p14:modId xmlns:p14="http://schemas.microsoft.com/office/powerpoint/2010/main" val="2071064096"/>
              </p:ext>
            </p:extLst>
          </p:nvPr>
        </p:nvGraphicFramePr>
        <p:xfrm>
          <a:off x="255639" y="1636713"/>
          <a:ext cx="11783961" cy="4992687"/>
        </p:xfrm>
        <a:graphic>
          <a:graphicData uri="http://schemas.openxmlformats.org/drawingml/2006/table">
            <a:tbl>
              <a:tblPr firstRow="1" bandRow="1">
                <a:tableStyleId>{5C22544A-7EE6-4342-B048-85BDC9FD1C3A}</a:tableStyleId>
              </a:tblPr>
              <a:tblGrid>
                <a:gridCol w="2486572">
                  <a:extLst>
                    <a:ext uri="{9D8B030D-6E8A-4147-A177-3AD203B41FA5}">
                      <a16:colId xmlns:a16="http://schemas.microsoft.com/office/drawing/2014/main" val="544568753"/>
                    </a:ext>
                  </a:extLst>
                </a:gridCol>
                <a:gridCol w="3493325">
                  <a:extLst>
                    <a:ext uri="{9D8B030D-6E8A-4147-A177-3AD203B41FA5}">
                      <a16:colId xmlns:a16="http://schemas.microsoft.com/office/drawing/2014/main" val="3641861079"/>
                    </a:ext>
                  </a:extLst>
                </a:gridCol>
                <a:gridCol w="3374571">
                  <a:extLst>
                    <a:ext uri="{9D8B030D-6E8A-4147-A177-3AD203B41FA5}">
                      <a16:colId xmlns:a16="http://schemas.microsoft.com/office/drawing/2014/main" val="2449920280"/>
                    </a:ext>
                  </a:extLst>
                </a:gridCol>
                <a:gridCol w="2429493">
                  <a:extLst>
                    <a:ext uri="{9D8B030D-6E8A-4147-A177-3AD203B41FA5}">
                      <a16:colId xmlns:a16="http://schemas.microsoft.com/office/drawing/2014/main" val="4093352871"/>
                    </a:ext>
                  </a:extLst>
                </a:gridCol>
              </a:tblGrid>
              <a:tr h="1128688">
                <a:tc>
                  <a:txBody>
                    <a:bodyPr/>
                    <a:lstStyle/>
                    <a:p>
                      <a:r>
                        <a:rPr lang="en-IN"/>
                        <a:t>Paper Details</a:t>
                      </a:r>
                    </a:p>
                  </a:txBody>
                  <a:tcPr/>
                </a:tc>
                <a:tc>
                  <a:txBody>
                    <a:bodyPr/>
                    <a:lstStyle/>
                    <a:p>
                      <a:r>
                        <a:rPr lang="en-IN"/>
                        <a:t>Objective of paper, Techniques/Methods</a:t>
                      </a:r>
                    </a:p>
                  </a:txBody>
                  <a:tcPr/>
                </a:tc>
                <a:tc>
                  <a:txBody>
                    <a:bodyPr/>
                    <a:lstStyle/>
                    <a:p>
                      <a:r>
                        <a:rPr lang="en-IN"/>
                        <a:t>Advantages</a:t>
                      </a:r>
                    </a:p>
                  </a:txBody>
                  <a:tcPr/>
                </a:tc>
                <a:tc>
                  <a:txBody>
                    <a:bodyPr/>
                    <a:lstStyle/>
                    <a:p>
                      <a:r>
                        <a:rPr lang="en-IN"/>
                        <a:t>Limitations</a:t>
                      </a:r>
                    </a:p>
                  </a:txBody>
                  <a:tcPr/>
                </a:tc>
                <a:extLst>
                  <a:ext uri="{0D108BD9-81ED-4DB2-BD59-A6C34878D82A}">
                    <a16:rowId xmlns:a16="http://schemas.microsoft.com/office/drawing/2014/main" val="4162360280"/>
                  </a:ext>
                </a:extLst>
              </a:tr>
              <a:tr h="3863999">
                <a:tc>
                  <a:txBody>
                    <a:bodyPr/>
                    <a:lstStyle/>
                    <a:p>
                      <a:r>
                        <a:rPr lang="en-IN" sz="1600" dirty="0"/>
                        <a:t>Fruit Classification for Retail Stores Using Deep Learning Jose Luis Rojas-Aranda(B), Jose Ignacio Nunez-Varela, J. C. Cuevas-Tello, and Gabriela Rangel-Ramirez</a:t>
                      </a:r>
                    </a:p>
                    <a:p>
                      <a:endParaRPr lang="en-IN" sz="1600" dirty="0"/>
                    </a:p>
                    <a:p>
                      <a:r>
                        <a:rPr lang="en-IN" sz="1600" dirty="0"/>
                        <a:t>Source of Paper: Springer</a:t>
                      </a:r>
                    </a:p>
                    <a:p>
                      <a:endParaRPr lang="en-IN" sz="1600" dirty="0"/>
                    </a:p>
                    <a:p>
                      <a:r>
                        <a:rPr lang="en-IN" sz="1600" dirty="0"/>
                        <a:t>Date of Publication: </a:t>
                      </a:r>
                      <a:r>
                        <a:rPr lang="en-IN" sz="1600" b="0" i="0" kern="1200" dirty="0">
                          <a:solidFill>
                            <a:schemeClr val="dk1"/>
                          </a:solidFill>
                          <a:effectLst/>
                          <a:latin typeface="+mn-lt"/>
                          <a:ea typeface="+mn-ea"/>
                          <a:cs typeface="+mn-cs"/>
                        </a:rPr>
                        <a:t>17 June 2020</a:t>
                      </a:r>
                      <a:endParaRPr lang="en-IN" sz="1600" dirty="0"/>
                    </a:p>
                  </a:txBody>
                  <a:tcPr/>
                </a:tc>
                <a:tc>
                  <a:txBody>
                    <a:bodyPr/>
                    <a:lstStyle/>
                    <a:p>
                      <a:pPr marL="0" indent="0">
                        <a:buFont typeface="Arial" panose="020B0604020202020204" pitchFamily="34" charset="0"/>
                        <a:buNone/>
                      </a:pPr>
                      <a:r>
                        <a:rPr lang="en-IN" sz="1600" b="1" i="0" u="sng" strike="noStrike" noProof="0" dirty="0"/>
                        <a:t>Objective:</a:t>
                      </a:r>
                      <a:r>
                        <a:rPr lang="en-IN" sz="1600" b="0" i="0" u="none" strike="noStrike" noProof="0" dirty="0"/>
                        <a:t>  Classify fruits based on images and additional features</a:t>
                      </a:r>
                      <a:endParaRPr lang="en-US" sz="1600" dirty="0"/>
                    </a:p>
                    <a:p>
                      <a:pPr marL="285750" indent="-285750">
                        <a:buFont typeface="Arial" panose="020B0604020202020204" pitchFamily="34" charset="0"/>
                        <a:buChar char="•"/>
                      </a:pPr>
                      <a:r>
                        <a:rPr lang="en-US" sz="1600" dirty="0"/>
                        <a:t>MobileNetV2 by Keras</a:t>
                      </a:r>
                    </a:p>
                    <a:p>
                      <a:pPr marL="285750" indent="-285750">
                        <a:buFont typeface="Arial" panose="020B0604020202020204" pitchFamily="34" charset="0"/>
                        <a:buChar char="•"/>
                      </a:pPr>
                      <a:r>
                        <a:rPr lang="en-US" sz="1600" dirty="0"/>
                        <a:t>Train By TensorFlow</a:t>
                      </a:r>
                    </a:p>
                    <a:p>
                      <a:pPr marL="285750" indent="-285750">
                        <a:buFont typeface="Arial" panose="020B0604020202020204" pitchFamily="34" charset="0"/>
                        <a:buChar char="•"/>
                      </a:pPr>
                      <a:r>
                        <a:rPr lang="en-US" sz="1600" dirty="0"/>
                        <a:t>Additional Input Features</a:t>
                      </a:r>
                    </a:p>
                    <a:p>
                      <a:pPr marL="285750" indent="-285750">
                        <a:buFont typeface="Arial" panose="020B0604020202020204" pitchFamily="34" charset="0"/>
                        <a:buChar char="•"/>
                      </a:pPr>
                      <a:r>
                        <a:rPr lang="en-IN" sz="1600" dirty="0"/>
                        <a:t>Custom Dataset</a:t>
                      </a:r>
                    </a:p>
                    <a:p>
                      <a:pPr marL="285750" indent="-285750">
                        <a:buFont typeface="Arial" panose="020B0604020202020204" pitchFamily="34" charset="0"/>
                        <a:buChar char="•"/>
                      </a:pPr>
                      <a:r>
                        <a:rPr lang="en-IN" sz="1600" dirty="0"/>
                        <a:t>Transfer </a:t>
                      </a:r>
                      <a:r>
                        <a:rPr lang="en-IN" sz="1600" u="none" dirty="0"/>
                        <a:t>Learning</a:t>
                      </a:r>
                    </a:p>
                    <a:p>
                      <a:pPr marL="285750" indent="-285750">
                        <a:buFont typeface="Arial" panose="020B0604020202020204" pitchFamily="34" charset="0"/>
                        <a:buChar char="•"/>
                      </a:pPr>
                      <a:r>
                        <a:rPr lang="en-IN" sz="1600" u="none" dirty="0"/>
                        <a:t>Replace Dense Layer</a:t>
                      </a:r>
                    </a:p>
                    <a:p>
                      <a:pPr marL="285750" indent="-285750">
                        <a:buFont typeface="Arial" panose="020B0604020202020204" pitchFamily="34" charset="0"/>
                        <a:buChar char="•"/>
                      </a:pPr>
                      <a:r>
                        <a:rPr lang="en-IN" sz="1600" u="none" dirty="0"/>
                        <a:t>RMS Prop Optimizer</a:t>
                      </a:r>
                    </a:p>
                    <a:p>
                      <a:pPr marL="285750" indent="-285750">
                        <a:buFont typeface="Arial" panose="020B0604020202020204" pitchFamily="34" charset="0"/>
                        <a:buChar char="•"/>
                      </a:pPr>
                      <a:r>
                        <a:rPr lang="en-IN" sz="1600" u="none" dirty="0"/>
                        <a:t>Batch Normizalition</a:t>
                      </a:r>
                    </a:p>
                    <a:p>
                      <a:pPr marL="285750" indent="-285750">
                        <a:buFont typeface="Arial" panose="020B0604020202020204" pitchFamily="34" charset="0"/>
                        <a:buChar char="•"/>
                      </a:pPr>
                      <a:r>
                        <a:rPr lang="en-IN" sz="1600" u="none" dirty="0"/>
                        <a:t>K Means used for Colour</a:t>
                      </a:r>
                    </a:p>
                    <a:p>
                      <a:pPr marL="285750" indent="-285750">
                        <a:buFont typeface="Arial" panose="020B0604020202020204" pitchFamily="34" charset="0"/>
                        <a:buChar char="•"/>
                      </a:pPr>
                      <a:endParaRPr lang="en-IN" sz="1600" u="none" dirty="0"/>
                    </a:p>
                    <a:p>
                      <a:pPr marL="0" indent="0">
                        <a:buFont typeface="Arial" panose="020B0604020202020204" pitchFamily="34" charset="0"/>
                        <a:buNone/>
                      </a:pPr>
                      <a:r>
                        <a:rPr lang="en-IN" sz="1600" u="none" dirty="0"/>
                        <a:t>Accuracy obtained: 95% for images without plastic bags and 93% for with</a:t>
                      </a:r>
                    </a:p>
                  </a:txBody>
                  <a:tcPr/>
                </a:tc>
                <a:tc>
                  <a:txBody>
                    <a:bodyPr/>
                    <a:lstStyle/>
                    <a:p>
                      <a:pPr marL="285750" indent="-285750">
                        <a:buFont typeface="Arial" panose="020B0604020202020204" pitchFamily="34" charset="0"/>
                        <a:buChar char="•"/>
                      </a:pPr>
                      <a:r>
                        <a:rPr lang="en-US" sz="1600"/>
                        <a:t>Plastic Bags considered</a:t>
                      </a:r>
                    </a:p>
                    <a:p>
                      <a:pPr marL="285750" indent="-285750">
                        <a:buFont typeface="Arial" panose="020B0604020202020204" pitchFamily="34" charset="0"/>
                        <a:buChar char="•"/>
                      </a:pPr>
                      <a:r>
                        <a:rPr lang="en-US" sz="1600"/>
                        <a:t>Data Augmentation</a:t>
                      </a:r>
                    </a:p>
                    <a:p>
                      <a:pPr marL="285750" indent="-285750">
                        <a:buFont typeface="Arial" panose="020B0604020202020204" pitchFamily="34" charset="0"/>
                        <a:buChar char="•"/>
                      </a:pPr>
                      <a:r>
                        <a:rPr lang="en-US" sz="1600"/>
                        <a:t>Computationally inexpensive </a:t>
                      </a:r>
                    </a:p>
                    <a:p>
                      <a:pPr marL="285750" indent="-285750">
                        <a:buFont typeface="Arial" panose="020B0604020202020204" pitchFamily="34" charset="0"/>
                        <a:buChar char="•"/>
                      </a:pPr>
                      <a:r>
                        <a:rPr lang="en-US" sz="1600"/>
                        <a:t>Small dataset</a:t>
                      </a:r>
                    </a:p>
                    <a:p>
                      <a:pPr marL="285750" indent="-285750">
                        <a:buFont typeface="Arial" panose="020B0604020202020204" pitchFamily="34" charset="0"/>
                        <a:buChar char="•"/>
                      </a:pPr>
                      <a:r>
                        <a:rPr lang="en-US" sz="1600"/>
                        <a:t>Improvised technique </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endParaRPr lang="en-IN"/>
                    </a:p>
                  </a:txBody>
                  <a:tcPr/>
                </a:tc>
                <a:tc>
                  <a:txBody>
                    <a:bodyPr/>
                    <a:lstStyle/>
                    <a:p>
                      <a:pPr marL="285750" indent="-285750">
                        <a:buFont typeface="Arial" panose="020B0604020202020204" pitchFamily="34" charset="0"/>
                        <a:buChar char="•"/>
                      </a:pPr>
                      <a:r>
                        <a:rPr lang="en-US" sz="1600" dirty="0"/>
                        <a:t>Varieties not considered</a:t>
                      </a:r>
                    </a:p>
                    <a:p>
                      <a:pPr marL="285750" indent="-285750">
                        <a:buFont typeface="Arial" panose="020B0604020202020204" pitchFamily="34" charset="0"/>
                        <a:buChar char="•"/>
                      </a:pPr>
                      <a:r>
                        <a:rPr lang="en-US" sz="1600" dirty="0"/>
                        <a:t>Constant Background</a:t>
                      </a:r>
                    </a:p>
                    <a:p>
                      <a:pPr marL="285750" indent="-285750">
                        <a:buFont typeface="Arial" panose="020B0604020202020204" pitchFamily="34" charset="0"/>
                        <a:buChar char="•"/>
                      </a:pPr>
                      <a:r>
                        <a:rPr lang="en-US" sz="1600" dirty="0"/>
                        <a:t>3 Types only</a:t>
                      </a:r>
                    </a:p>
                    <a:p>
                      <a:pPr marL="285750" indent="-285750">
                        <a:buFont typeface="Arial" panose="020B0604020202020204" pitchFamily="34" charset="0"/>
                        <a:buChar char="•"/>
                      </a:pPr>
                      <a:r>
                        <a:rPr lang="en-US" sz="1600" dirty="0" err="1"/>
                        <a:t>Ensamble</a:t>
                      </a:r>
                      <a:r>
                        <a:rPr lang="en-US" sz="1600" dirty="0"/>
                        <a:t> 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2662010983"/>
                  </a:ext>
                </a:extLst>
              </a:tr>
            </a:tbl>
          </a:graphicData>
        </a:graphic>
      </p:graphicFrame>
      <p:sp>
        <p:nvSpPr>
          <p:cNvPr id="3" name="TextBox 2">
            <a:extLst>
              <a:ext uri="{FF2B5EF4-FFF2-40B4-BE49-F238E27FC236}">
                <a16:creationId xmlns:a16="http://schemas.microsoft.com/office/drawing/2014/main" id="{291775CA-78E2-4EF5-9470-FAC730303EFB}"/>
              </a:ext>
            </a:extLst>
          </p:cNvPr>
          <p:cNvSpPr txBox="1"/>
          <p:nvPr/>
        </p:nvSpPr>
        <p:spPr>
          <a:xfrm>
            <a:off x="228600" y="1182687"/>
            <a:ext cx="3762568" cy="369332"/>
          </a:xfrm>
          <a:prstGeom prst="rect">
            <a:avLst/>
          </a:prstGeom>
          <a:noFill/>
        </p:spPr>
        <p:txBody>
          <a:bodyPr wrap="none" rtlCol="0">
            <a:spAutoFit/>
          </a:bodyPr>
          <a:lstStyle/>
          <a:p>
            <a:r>
              <a:rPr lang="en-US"/>
              <a:t>Paper 1: Machine Learning Models</a:t>
            </a:r>
            <a:endParaRPr lang="en-IN"/>
          </a:p>
        </p:txBody>
      </p:sp>
    </p:spTree>
    <p:extLst>
      <p:ext uri="{BB962C8B-B14F-4D97-AF65-F5344CB8AC3E}">
        <p14:creationId xmlns:p14="http://schemas.microsoft.com/office/powerpoint/2010/main" val="3029185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52800" y="703877"/>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981200" y="1752600"/>
            <a:ext cx="8077200" cy="4724400"/>
          </a:xfrm>
          <a:prstGeom prst="rect">
            <a:avLst/>
          </a:prstGeom>
        </p:spPr>
        <p:txBody>
          <a:bodyPr/>
          <a:lstStyle/>
          <a:p>
            <a:pPr marL="989013" lvl="1" indent="-176213" algn="just" eaLnBrk="0" hangingPunct="0">
              <a:spcBef>
                <a:spcPct val="20000"/>
              </a:spcBef>
              <a:buFont typeface="Wingdings" pitchFamily="2" charset="2"/>
              <a:buChar char="§"/>
              <a:defRPr/>
            </a:pPr>
            <a:endParaRPr lang="en-IN" sz="2400">
              <a:solidFill>
                <a:srgbClr val="0000FF"/>
              </a:solidFill>
              <a:latin typeface="Trebuchet MS" pitchFamily="34" charset="0"/>
            </a:endParaRPr>
          </a:p>
          <a:p>
            <a:pPr marL="342900" indent="-342900" eaLnBrk="0" hangingPunct="0">
              <a:spcBef>
                <a:spcPct val="20000"/>
              </a:spcBef>
              <a:defRPr/>
            </a:pPr>
            <a:endParaRPr lang="en-IN" sz="2000" kern="0">
              <a:latin typeface="Trebuchet MS" pitchFamily="34" charset="0"/>
            </a:endParaRPr>
          </a:p>
        </p:txBody>
      </p:sp>
      <p:sp>
        <p:nvSpPr>
          <p:cNvPr id="14" name="Text Box 34"/>
          <p:cNvSpPr txBox="1">
            <a:spLocks noChangeArrowheads="1"/>
          </p:cNvSpPr>
          <p:nvPr/>
        </p:nvSpPr>
        <p:spPr bwMode="auto">
          <a:xfrm>
            <a:off x="4495800" y="228600"/>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Literature Survey</a:t>
            </a:r>
          </a:p>
        </p:txBody>
      </p:sp>
      <p:graphicFrame>
        <p:nvGraphicFramePr>
          <p:cNvPr id="2" name="Table 2">
            <a:extLst>
              <a:ext uri="{FF2B5EF4-FFF2-40B4-BE49-F238E27FC236}">
                <a16:creationId xmlns:a16="http://schemas.microsoft.com/office/drawing/2014/main" id="{6F0F28C5-57CF-477E-BE3B-37103A0ED6D0}"/>
              </a:ext>
            </a:extLst>
          </p:cNvPr>
          <p:cNvGraphicFramePr>
            <a:graphicFrameLocks noGrp="1"/>
          </p:cNvGraphicFramePr>
          <p:nvPr>
            <p:extLst>
              <p:ext uri="{D42A27DB-BD31-4B8C-83A1-F6EECF244321}">
                <p14:modId xmlns:p14="http://schemas.microsoft.com/office/powerpoint/2010/main" val="1136325055"/>
              </p:ext>
            </p:extLst>
          </p:nvPr>
        </p:nvGraphicFramePr>
        <p:xfrm>
          <a:off x="304800" y="1636713"/>
          <a:ext cx="11734800" cy="4992687"/>
        </p:xfrm>
        <a:graphic>
          <a:graphicData uri="http://schemas.openxmlformats.org/drawingml/2006/table">
            <a:tbl>
              <a:tblPr firstRow="1" bandRow="1">
                <a:tableStyleId>{5C22544A-7EE6-4342-B048-85BDC9FD1C3A}</a:tableStyleId>
              </a:tblPr>
              <a:tblGrid>
                <a:gridCol w="2644877">
                  <a:extLst>
                    <a:ext uri="{9D8B030D-6E8A-4147-A177-3AD203B41FA5}">
                      <a16:colId xmlns:a16="http://schemas.microsoft.com/office/drawing/2014/main" val="544568753"/>
                    </a:ext>
                  </a:extLst>
                </a:gridCol>
                <a:gridCol w="3628104">
                  <a:extLst>
                    <a:ext uri="{9D8B030D-6E8A-4147-A177-3AD203B41FA5}">
                      <a16:colId xmlns:a16="http://schemas.microsoft.com/office/drawing/2014/main" val="3641861079"/>
                    </a:ext>
                  </a:extLst>
                </a:gridCol>
                <a:gridCol w="2379406">
                  <a:extLst>
                    <a:ext uri="{9D8B030D-6E8A-4147-A177-3AD203B41FA5}">
                      <a16:colId xmlns:a16="http://schemas.microsoft.com/office/drawing/2014/main" val="2449920280"/>
                    </a:ext>
                  </a:extLst>
                </a:gridCol>
                <a:gridCol w="3082413">
                  <a:extLst>
                    <a:ext uri="{9D8B030D-6E8A-4147-A177-3AD203B41FA5}">
                      <a16:colId xmlns:a16="http://schemas.microsoft.com/office/drawing/2014/main" val="4093352871"/>
                    </a:ext>
                  </a:extLst>
                </a:gridCol>
              </a:tblGrid>
              <a:tr h="1128688">
                <a:tc>
                  <a:txBody>
                    <a:bodyPr/>
                    <a:lstStyle/>
                    <a:p>
                      <a:r>
                        <a:rPr lang="en-IN"/>
                        <a:t>Paper Details</a:t>
                      </a:r>
                    </a:p>
                  </a:txBody>
                  <a:tcPr/>
                </a:tc>
                <a:tc>
                  <a:txBody>
                    <a:bodyPr/>
                    <a:lstStyle/>
                    <a:p>
                      <a:r>
                        <a:rPr lang="en-IN"/>
                        <a:t>Objective of paper, Techniques/Methods</a:t>
                      </a:r>
                    </a:p>
                  </a:txBody>
                  <a:tcPr/>
                </a:tc>
                <a:tc>
                  <a:txBody>
                    <a:bodyPr/>
                    <a:lstStyle/>
                    <a:p>
                      <a:r>
                        <a:rPr lang="en-IN"/>
                        <a:t>Advantages</a:t>
                      </a:r>
                    </a:p>
                  </a:txBody>
                  <a:tcPr/>
                </a:tc>
                <a:tc>
                  <a:txBody>
                    <a:bodyPr/>
                    <a:lstStyle/>
                    <a:p>
                      <a:r>
                        <a:rPr lang="en-IN" dirty="0"/>
                        <a:t>Limitations</a:t>
                      </a:r>
                    </a:p>
                  </a:txBody>
                  <a:tcPr/>
                </a:tc>
                <a:extLst>
                  <a:ext uri="{0D108BD9-81ED-4DB2-BD59-A6C34878D82A}">
                    <a16:rowId xmlns:a16="http://schemas.microsoft.com/office/drawing/2014/main" val="4162360280"/>
                  </a:ext>
                </a:extLst>
              </a:tr>
              <a:tr h="3863999">
                <a:tc>
                  <a:txBody>
                    <a:bodyPr/>
                    <a:lstStyle/>
                    <a:p>
                      <a:r>
                        <a:rPr lang="en-US" sz="1600"/>
                        <a:t>A Hierarchical Grocery Store Image Dataset with Visual and Semantic Labels</a:t>
                      </a:r>
                    </a:p>
                    <a:p>
                      <a:r>
                        <a:rPr lang="en-IN" sz="1600"/>
                        <a:t>Marcus Klasson, Cheng Zhang, Hedvig Kjellstrom</a:t>
                      </a:r>
                    </a:p>
                    <a:p>
                      <a:endParaRPr lang="en-US" sz="1600"/>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a:t>Source of Paper: Arxiv / Research Gate</a:t>
                      </a:r>
                    </a:p>
                    <a:p>
                      <a:endParaRPr lang="en-IN" sz="1600"/>
                    </a:p>
                    <a:p>
                      <a:r>
                        <a:rPr lang="en-IN" sz="1600"/>
                        <a:t>Date of Publication: January</a:t>
                      </a:r>
                      <a:r>
                        <a:rPr lang="en-IN" sz="1600" b="0" i="0" kern="1200">
                          <a:solidFill>
                            <a:schemeClr val="dk1"/>
                          </a:solidFill>
                          <a:effectLst/>
                          <a:latin typeface="+mn-lt"/>
                          <a:ea typeface="+mn-ea"/>
                          <a:cs typeface="+mn-cs"/>
                        </a:rPr>
                        <a:t>2020</a:t>
                      </a:r>
                      <a:endParaRPr lang="en-IN" sz="16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i="0" u="sng" strike="noStrike" noProof="0" dirty="0"/>
                        <a:t>Objective:</a:t>
                      </a:r>
                      <a:r>
                        <a:rPr lang="en-IN" sz="1600" b="0" i="0" u="none" strike="noStrike" noProof="0" dirty="0"/>
                        <a:t>  Help Visually impaired people with grocery detection in supermarkets.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Custom Dataset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Both Generative and Discriminative.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Multi view deep generative model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Linear Classifier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Pretrained CNN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Choose Feature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Sufficient Power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SVM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SVM + DenseNet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p>
                    <a:p>
                      <a:r>
                        <a:rPr lang="en-IN" sz="1600" dirty="0"/>
                        <a:t>Accuracy Obtained: 85%</a:t>
                      </a:r>
                    </a:p>
                  </a:txBody>
                  <a:tcPr/>
                </a:tc>
                <a:tc>
                  <a:txBody>
                    <a:bodyPr/>
                    <a:lstStyle/>
                    <a:p>
                      <a:pPr marL="285750" indent="-285750">
                        <a:buFont typeface="Arial" panose="020B0604020202020204" pitchFamily="34" charset="0"/>
                        <a:buChar char="•"/>
                      </a:pPr>
                      <a:r>
                        <a:rPr lang="en-US" sz="1600" dirty="0"/>
                        <a:t>Small Dataset</a:t>
                      </a:r>
                    </a:p>
                    <a:p>
                      <a:pPr marL="285750" indent="-285750">
                        <a:buFont typeface="Arial" panose="020B0604020202020204" pitchFamily="34" charset="0"/>
                        <a:buChar char="•"/>
                      </a:pPr>
                      <a:r>
                        <a:rPr lang="en-IN" sz="1600" dirty="0"/>
                        <a:t>Real life images</a:t>
                      </a:r>
                    </a:p>
                    <a:p>
                      <a:pPr marL="285750" indent="-285750">
                        <a:buFont typeface="Arial" panose="020B0604020202020204" pitchFamily="34" charset="0"/>
                        <a:buChar char="•"/>
                      </a:pPr>
                      <a:endParaRPr lang="en-IN" sz="1600" dirty="0"/>
                    </a:p>
                  </a:txBody>
                  <a:tcPr/>
                </a:tc>
                <a:tc>
                  <a:txBody>
                    <a:bodyPr/>
                    <a:lstStyle/>
                    <a:p>
                      <a:pPr marL="285750" indent="-285750">
                        <a:buFont typeface="Arial" panose="020B0604020202020204" pitchFamily="34" charset="0"/>
                        <a:buChar char="•"/>
                      </a:pPr>
                      <a:r>
                        <a:rPr lang="en-US" sz="1600" dirty="0"/>
                        <a:t>High Computational Resources</a:t>
                      </a:r>
                    </a:p>
                    <a:p>
                      <a:pPr marL="285750" indent="-285750">
                        <a:buFont typeface="Arial" panose="020B0604020202020204" pitchFamily="34" charset="0"/>
                        <a:buChar char="•"/>
                      </a:pPr>
                      <a:r>
                        <a:rPr lang="en-IN" sz="1600" dirty="0"/>
                        <a:t>Lot of Time </a:t>
                      </a:r>
                    </a:p>
                  </a:txBody>
                  <a:tcPr/>
                </a:tc>
                <a:extLst>
                  <a:ext uri="{0D108BD9-81ED-4DB2-BD59-A6C34878D82A}">
                    <a16:rowId xmlns:a16="http://schemas.microsoft.com/office/drawing/2014/main" val="2662010983"/>
                  </a:ext>
                </a:extLst>
              </a:tr>
            </a:tbl>
          </a:graphicData>
        </a:graphic>
      </p:graphicFrame>
      <p:sp>
        <p:nvSpPr>
          <p:cNvPr id="3" name="TextBox 2">
            <a:extLst>
              <a:ext uri="{FF2B5EF4-FFF2-40B4-BE49-F238E27FC236}">
                <a16:creationId xmlns:a16="http://schemas.microsoft.com/office/drawing/2014/main" id="{291775CA-78E2-4EF5-9470-FAC730303EFB}"/>
              </a:ext>
            </a:extLst>
          </p:cNvPr>
          <p:cNvSpPr txBox="1"/>
          <p:nvPr/>
        </p:nvSpPr>
        <p:spPr>
          <a:xfrm>
            <a:off x="228600" y="1182687"/>
            <a:ext cx="3762568" cy="369332"/>
          </a:xfrm>
          <a:prstGeom prst="rect">
            <a:avLst/>
          </a:prstGeom>
          <a:noFill/>
        </p:spPr>
        <p:txBody>
          <a:bodyPr wrap="none" rtlCol="0">
            <a:spAutoFit/>
          </a:bodyPr>
          <a:lstStyle/>
          <a:p>
            <a:r>
              <a:rPr lang="en-US"/>
              <a:t>Paper 2: Machine Learning Models</a:t>
            </a:r>
            <a:endParaRPr lang="en-IN"/>
          </a:p>
        </p:txBody>
      </p:sp>
    </p:spTree>
    <p:extLst>
      <p:ext uri="{BB962C8B-B14F-4D97-AF65-F5344CB8AC3E}">
        <p14:creationId xmlns:p14="http://schemas.microsoft.com/office/powerpoint/2010/main" val="2693998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52800" y="703877"/>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981200" y="1752600"/>
            <a:ext cx="8077200" cy="4724400"/>
          </a:xfrm>
          <a:prstGeom prst="rect">
            <a:avLst/>
          </a:prstGeom>
        </p:spPr>
        <p:txBody>
          <a:bodyPr/>
          <a:lstStyle/>
          <a:p>
            <a:pPr marL="989013" lvl="1" indent="-176213" algn="just" eaLnBrk="0" hangingPunct="0">
              <a:spcBef>
                <a:spcPct val="20000"/>
              </a:spcBef>
              <a:buFont typeface="Wingdings" pitchFamily="2" charset="2"/>
              <a:buChar char="§"/>
              <a:defRPr/>
            </a:pPr>
            <a:endParaRPr lang="en-IN" sz="2400">
              <a:solidFill>
                <a:srgbClr val="0000FF"/>
              </a:solidFill>
              <a:latin typeface="Trebuchet MS" pitchFamily="34" charset="0"/>
            </a:endParaRPr>
          </a:p>
          <a:p>
            <a:pPr marL="342900" indent="-342900" eaLnBrk="0" hangingPunct="0">
              <a:spcBef>
                <a:spcPct val="20000"/>
              </a:spcBef>
              <a:defRPr/>
            </a:pPr>
            <a:endParaRPr lang="en-IN" sz="2000" kern="0">
              <a:latin typeface="Trebuchet MS" pitchFamily="34" charset="0"/>
            </a:endParaRPr>
          </a:p>
        </p:txBody>
      </p:sp>
      <p:sp>
        <p:nvSpPr>
          <p:cNvPr id="14" name="Text Box 34"/>
          <p:cNvSpPr txBox="1">
            <a:spLocks noChangeArrowheads="1"/>
          </p:cNvSpPr>
          <p:nvPr/>
        </p:nvSpPr>
        <p:spPr bwMode="auto">
          <a:xfrm>
            <a:off x="4495800" y="228600"/>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Literature Survey</a:t>
            </a:r>
          </a:p>
        </p:txBody>
      </p:sp>
      <p:graphicFrame>
        <p:nvGraphicFramePr>
          <p:cNvPr id="2" name="Table 2">
            <a:extLst>
              <a:ext uri="{FF2B5EF4-FFF2-40B4-BE49-F238E27FC236}">
                <a16:creationId xmlns:a16="http://schemas.microsoft.com/office/drawing/2014/main" id="{6F0F28C5-57CF-477E-BE3B-37103A0ED6D0}"/>
              </a:ext>
            </a:extLst>
          </p:cNvPr>
          <p:cNvGraphicFramePr>
            <a:graphicFrameLocks noGrp="1"/>
          </p:cNvGraphicFramePr>
          <p:nvPr>
            <p:extLst>
              <p:ext uri="{D42A27DB-BD31-4B8C-83A1-F6EECF244321}">
                <p14:modId xmlns:p14="http://schemas.microsoft.com/office/powerpoint/2010/main" val="1541207249"/>
              </p:ext>
            </p:extLst>
          </p:nvPr>
        </p:nvGraphicFramePr>
        <p:xfrm>
          <a:off x="304800" y="1636713"/>
          <a:ext cx="11734800" cy="5121568"/>
        </p:xfrm>
        <a:graphic>
          <a:graphicData uri="http://schemas.openxmlformats.org/drawingml/2006/table">
            <a:tbl>
              <a:tblPr firstRow="1" bandRow="1">
                <a:tableStyleId>{5C22544A-7EE6-4342-B048-85BDC9FD1C3A}</a:tableStyleId>
              </a:tblPr>
              <a:tblGrid>
                <a:gridCol w="3036277">
                  <a:extLst>
                    <a:ext uri="{9D8B030D-6E8A-4147-A177-3AD203B41FA5}">
                      <a16:colId xmlns:a16="http://schemas.microsoft.com/office/drawing/2014/main" val="544568753"/>
                    </a:ext>
                  </a:extLst>
                </a:gridCol>
                <a:gridCol w="2831123">
                  <a:extLst>
                    <a:ext uri="{9D8B030D-6E8A-4147-A177-3AD203B41FA5}">
                      <a16:colId xmlns:a16="http://schemas.microsoft.com/office/drawing/2014/main" val="3641861079"/>
                    </a:ext>
                  </a:extLst>
                </a:gridCol>
                <a:gridCol w="2933700">
                  <a:extLst>
                    <a:ext uri="{9D8B030D-6E8A-4147-A177-3AD203B41FA5}">
                      <a16:colId xmlns:a16="http://schemas.microsoft.com/office/drawing/2014/main" val="2449920280"/>
                    </a:ext>
                  </a:extLst>
                </a:gridCol>
                <a:gridCol w="2933700">
                  <a:extLst>
                    <a:ext uri="{9D8B030D-6E8A-4147-A177-3AD203B41FA5}">
                      <a16:colId xmlns:a16="http://schemas.microsoft.com/office/drawing/2014/main" val="4093352871"/>
                    </a:ext>
                  </a:extLst>
                </a:gridCol>
              </a:tblGrid>
              <a:tr h="1128688">
                <a:tc>
                  <a:txBody>
                    <a:bodyPr/>
                    <a:lstStyle/>
                    <a:p>
                      <a:r>
                        <a:rPr lang="en-IN"/>
                        <a:t>Paper Details</a:t>
                      </a:r>
                    </a:p>
                  </a:txBody>
                  <a:tcPr/>
                </a:tc>
                <a:tc>
                  <a:txBody>
                    <a:bodyPr/>
                    <a:lstStyle/>
                    <a:p>
                      <a:r>
                        <a:rPr lang="en-IN"/>
                        <a:t>Objective of paper, Techniques/Methods</a:t>
                      </a:r>
                    </a:p>
                  </a:txBody>
                  <a:tcPr/>
                </a:tc>
                <a:tc>
                  <a:txBody>
                    <a:bodyPr/>
                    <a:lstStyle/>
                    <a:p>
                      <a:r>
                        <a:rPr lang="en-IN"/>
                        <a:t>Advantages</a:t>
                      </a:r>
                    </a:p>
                  </a:txBody>
                  <a:tcPr/>
                </a:tc>
                <a:tc>
                  <a:txBody>
                    <a:bodyPr/>
                    <a:lstStyle/>
                    <a:p>
                      <a:r>
                        <a:rPr lang="en-IN"/>
                        <a:t>Limitations</a:t>
                      </a:r>
                    </a:p>
                  </a:txBody>
                  <a:tcPr/>
                </a:tc>
                <a:extLst>
                  <a:ext uri="{0D108BD9-81ED-4DB2-BD59-A6C34878D82A}">
                    <a16:rowId xmlns:a16="http://schemas.microsoft.com/office/drawing/2014/main" val="4162360280"/>
                  </a:ext>
                </a:extLst>
              </a:tr>
              <a:tr h="3863999">
                <a:tc>
                  <a:txBody>
                    <a:bodyPr/>
                    <a:lstStyle/>
                    <a:p>
                      <a:pPr lvl="0">
                        <a:buNone/>
                      </a:pPr>
                      <a:r>
                        <a:rPr lang="en-IN" sz="1600" b="0" i="0" u="none" strike="noStrike" noProof="0">
                          <a:latin typeface="Calibri"/>
                        </a:rPr>
                        <a:t>Android Application for Grocery Ordering System Shubham B Dubey1, Gaurav M Kadam2, Omkar Angane3 </a:t>
                      </a:r>
                    </a:p>
                    <a:p>
                      <a:pPr lvl="0">
                        <a:buNone/>
                      </a:pPr>
                      <a:endParaRPr lang="en-IN" sz="1600" b="0" i="0" u="none" strike="noStrike" noProof="0">
                        <a:latin typeface="Calibri"/>
                      </a:endParaRPr>
                    </a:p>
                    <a:p>
                      <a:pPr lvl="0">
                        <a:buNone/>
                      </a:pPr>
                      <a:r>
                        <a:rPr lang="en-IN" sz="1600" b="0" i="0" u="none" strike="noStrike" noProof="0">
                          <a:latin typeface="Calibri"/>
                        </a:rPr>
                        <a:t>Source: </a:t>
                      </a:r>
                      <a:r>
                        <a:rPr lang="en-IN" sz="1600" b="0" i="0" u="none" strike="noStrike" noProof="0"/>
                        <a:t>https://www.irjet.net</a:t>
                      </a:r>
                      <a:endParaRPr lang="en-IN" sz="1600" b="0" i="0" u="none" strike="noStrike" noProof="0">
                        <a:latin typeface="Calibri"/>
                      </a:endParaRPr>
                    </a:p>
                    <a:p>
                      <a:pPr lvl="0">
                        <a:buNone/>
                      </a:pPr>
                      <a:endParaRPr lang="en-IN" sz="1600" b="0" i="0" u="none" strike="noStrike" noProof="0">
                        <a:latin typeface="Calibri"/>
                      </a:endParaRPr>
                    </a:p>
                    <a:p>
                      <a:pPr lvl="0">
                        <a:buNone/>
                      </a:pPr>
                      <a:r>
                        <a:rPr lang="en-IN" sz="1600" b="0" i="0" u="none" strike="noStrike" noProof="0">
                          <a:latin typeface="Calibri"/>
                        </a:rPr>
                        <a:t>Date of Publication: </a:t>
                      </a:r>
                      <a:r>
                        <a:rPr lang="en-IN" sz="1600" b="0" i="0" u="none" strike="noStrike" noProof="0"/>
                        <a:t>04 Apr 2021</a:t>
                      </a:r>
                      <a:endParaRPr lang="en-IN" sz="1600"/>
                    </a:p>
                  </a:txBody>
                  <a:tcPr/>
                </a:tc>
                <a:tc>
                  <a:txBody>
                    <a:bodyPr/>
                    <a:lstStyle/>
                    <a:p>
                      <a:pPr marL="0" lvl="0" indent="0">
                        <a:buNone/>
                      </a:pPr>
                      <a:r>
                        <a:rPr lang="en-IN" sz="1600" b="1" i="0" u="sng" strike="noStrike" noProof="0">
                          <a:latin typeface="Calibri"/>
                        </a:rPr>
                        <a:t>Objective:</a:t>
                      </a:r>
                      <a:r>
                        <a:rPr lang="en-IN" sz="1600" b="0" i="0" u="none" strike="noStrike" noProof="0">
                          <a:latin typeface="Calibri"/>
                        </a:rPr>
                        <a:t> </a:t>
                      </a:r>
                      <a:r>
                        <a:rPr lang="en-IN" sz="1600"/>
                        <a:t>To develop an interactive, user-friendly application for people to shop groceries online.</a:t>
                      </a:r>
                    </a:p>
                    <a:p>
                      <a:pPr marL="285750" lvl="0" indent="-285750">
                        <a:buFont typeface="Arial"/>
                        <a:buChar char="•"/>
                      </a:pPr>
                      <a:r>
                        <a:rPr lang="en-IN" sz="1600"/>
                        <a:t>Android Studio</a:t>
                      </a:r>
                    </a:p>
                    <a:p>
                      <a:pPr marL="285750" lvl="0" indent="-285750">
                        <a:buFont typeface="Arial"/>
                        <a:buChar char="•"/>
                      </a:pPr>
                      <a:r>
                        <a:rPr lang="en-IN" sz="1600" b="0" i="0" u="none" strike="noStrike" noProof="0">
                          <a:latin typeface="Calibri"/>
                        </a:rPr>
                        <a:t>JUnit 4</a:t>
                      </a:r>
                      <a:endParaRPr lang="en-IN" sz="1600"/>
                    </a:p>
                    <a:p>
                      <a:pPr marL="285750" lvl="0" indent="-285750">
                        <a:buFont typeface="Arial"/>
                        <a:buChar char="•"/>
                      </a:pPr>
                      <a:r>
                        <a:rPr lang="en-IN" sz="1600" b="0" i="0" u="none" strike="noStrike" noProof="0">
                          <a:latin typeface="Calibri"/>
                        </a:rPr>
                        <a:t>Espresso Test Recorder</a:t>
                      </a:r>
                    </a:p>
                    <a:p>
                      <a:pPr marL="285750" lvl="0" indent="-285750">
                        <a:buFont typeface="Arial"/>
                        <a:buChar char="•"/>
                      </a:pPr>
                      <a:r>
                        <a:rPr lang="en-IN" sz="1600" b="0" i="0" u="none" strike="noStrike" noProof="0">
                          <a:latin typeface="Calibri"/>
                        </a:rPr>
                        <a:t>User-friendly GUI for ordering groceries.</a:t>
                      </a:r>
                    </a:p>
                    <a:p>
                      <a:pPr marL="285750" lvl="0" indent="-285750">
                        <a:buFont typeface="Arial"/>
                        <a:buChar char="•"/>
                      </a:pPr>
                      <a:r>
                        <a:rPr lang="en-IN" sz="1600" b="0" i="0" u="none" strike="noStrike" noProof="0">
                          <a:latin typeface="Calibri"/>
                        </a:rPr>
                        <a:t>Signup/Login</a:t>
                      </a:r>
                    </a:p>
                    <a:p>
                      <a:pPr marL="285750" lvl="0" indent="-285750">
                        <a:buFont typeface="Arial"/>
                        <a:buChar char="•"/>
                      </a:pPr>
                      <a:r>
                        <a:rPr lang="en-IN" sz="1600" b="0" i="0" u="none" strike="noStrike" noProof="0">
                          <a:latin typeface="Calibri"/>
                        </a:rPr>
                        <a:t>Browse through the products and choose.</a:t>
                      </a:r>
                    </a:p>
                    <a:p>
                      <a:pPr marL="285750" lvl="0" indent="-285750">
                        <a:buFont typeface="Arial"/>
                        <a:buChar char="•"/>
                      </a:pPr>
                      <a:r>
                        <a:rPr lang="en-IN" sz="1600" b="0" i="0" u="none" strike="noStrike" noProof="0">
                          <a:latin typeface="Calibri"/>
                        </a:rPr>
                        <a:t>Payment Section.</a:t>
                      </a:r>
                    </a:p>
                  </a:txBody>
                  <a:tcPr/>
                </a:tc>
                <a:tc>
                  <a:txBody>
                    <a:bodyPr/>
                    <a:lstStyle/>
                    <a:p>
                      <a:pPr marL="285750" lvl="0" indent="-285750">
                        <a:buFont typeface="Arial"/>
                        <a:buChar char="•"/>
                      </a:pPr>
                      <a:r>
                        <a:rPr lang="en-IN" sz="1600" b="0" i="0" u="none" strike="noStrike" noProof="0">
                          <a:latin typeface="Calibri"/>
                        </a:rPr>
                        <a:t>The app </a:t>
                      </a:r>
                      <a:r>
                        <a:rPr lang="en-IN" sz="1600" b="1" i="0" u="sng" strike="noStrike" noProof="0">
                          <a:latin typeface="Calibri"/>
                        </a:rPr>
                        <a:t>performed efficiently</a:t>
                      </a:r>
                      <a:r>
                        <a:rPr lang="en-IN" sz="1600" b="0" i="0" u="none" strike="noStrike" noProof="0">
                          <a:latin typeface="Calibri"/>
                        </a:rPr>
                        <a:t> with </a:t>
                      </a:r>
                      <a:r>
                        <a:rPr lang="en-IN" sz="1600" b="1" i="0" u="sng" strike="noStrike" noProof="0">
                          <a:latin typeface="Calibri"/>
                        </a:rPr>
                        <a:t>no errors</a:t>
                      </a:r>
                      <a:r>
                        <a:rPr lang="en-IN" sz="1600" b="0" i="0" u="none" strike="noStrike" noProof="0">
                          <a:latin typeface="Calibri"/>
                        </a:rPr>
                        <a:t>.</a:t>
                      </a:r>
                    </a:p>
                    <a:p>
                      <a:pPr marL="285750" lvl="0" indent="-285750">
                        <a:buFont typeface="Arial"/>
                        <a:buChar char="•"/>
                      </a:pPr>
                      <a:r>
                        <a:rPr lang="en-IN" sz="1600" b="0" i="0" u="none" strike="noStrike" noProof="0"/>
                        <a:t>The application </a:t>
                      </a:r>
                      <a:r>
                        <a:rPr lang="en-IN" sz="1600" b="1" i="0" u="sng" strike="noStrike" noProof="0"/>
                        <a:t>did not crash</a:t>
                      </a:r>
                      <a:r>
                        <a:rPr lang="en-IN" sz="1600" b="0" i="0" u="none" strike="noStrike" noProof="0"/>
                        <a:t> at any point in time. </a:t>
                      </a:r>
                      <a:endParaRPr lang="en-IN" sz="1600" b="0" i="0" u="none" strike="noStrike" noProof="0">
                        <a:latin typeface="Calibri"/>
                      </a:endParaRPr>
                    </a:p>
                    <a:p>
                      <a:pPr marL="285750" lvl="0" indent="-285750">
                        <a:buFont typeface="Arial"/>
                        <a:buChar char="•"/>
                      </a:pPr>
                      <a:r>
                        <a:rPr lang="en-IN" sz="1600" b="0" i="0" u="none" strike="noStrike" noProof="0">
                          <a:latin typeface="Calibri"/>
                        </a:rPr>
                        <a:t>The app was able to </a:t>
                      </a:r>
                      <a:r>
                        <a:rPr lang="en-IN" sz="1600" b="1" i="0" u="sng" strike="noStrike" noProof="0">
                          <a:latin typeface="Calibri"/>
                        </a:rPr>
                        <a:t>control</a:t>
                      </a:r>
                      <a:r>
                        <a:rPr lang="en-IN" sz="1600" b="0" i="0" u="none" strike="noStrike" noProof="0">
                          <a:latin typeface="Calibri"/>
                        </a:rPr>
                        <a:t> the smart shopping cart </a:t>
                      </a:r>
                      <a:r>
                        <a:rPr lang="en-IN" sz="1600" b="1" i="0" u="sng" strike="noStrike" noProof="0">
                          <a:latin typeface="Calibri"/>
                        </a:rPr>
                        <a:t>without any delays</a:t>
                      </a:r>
                      <a:r>
                        <a:rPr lang="en-IN" sz="1600" b="0" i="0" u="none" strike="noStrike" noProof="0">
                          <a:latin typeface="Calibri"/>
                        </a:rPr>
                        <a:t>.</a:t>
                      </a:r>
                    </a:p>
                    <a:p>
                      <a:pPr marL="285750" lvl="0" indent="-285750">
                        <a:buFont typeface="Arial"/>
                        <a:buChar char="•"/>
                      </a:pPr>
                      <a:r>
                        <a:rPr lang="en-IN" sz="1600" b="0" i="0" u="none" strike="noStrike" noProof="0"/>
                        <a:t>Based on the commands received, the shopping cart </a:t>
                      </a:r>
                      <a:r>
                        <a:rPr lang="en-IN" sz="1600" b="1" i="0" u="sng" strike="noStrike" noProof="0"/>
                        <a:t>was able to move</a:t>
                      </a:r>
                      <a:r>
                        <a:rPr lang="en-IN" sz="1600" b="0" i="0" u="none" strike="noStrike" noProof="0"/>
                        <a:t> in the preferred directions.</a:t>
                      </a:r>
                    </a:p>
                    <a:p>
                      <a:pPr marL="285750" lvl="0" indent="-285750">
                        <a:buFont typeface="Arial"/>
                        <a:buChar char="•"/>
                      </a:pPr>
                      <a:r>
                        <a:rPr lang="en-IN" sz="1600" b="0" i="0" u="none" strike="noStrike" noProof="0">
                          <a:latin typeface="Calibri"/>
                        </a:rPr>
                        <a:t>There is </a:t>
                      </a:r>
                      <a:r>
                        <a:rPr lang="en-IN" sz="1600" b="1" i="0" u="sng" strike="noStrike" noProof="0">
                          <a:latin typeface="Calibri"/>
                        </a:rPr>
                        <a:t>100% success rate</a:t>
                      </a:r>
                      <a:r>
                        <a:rPr lang="en-IN" sz="1600" b="0" i="0" u="none" strike="noStrike" noProof="0">
                          <a:latin typeface="Calibri"/>
                        </a:rPr>
                        <a:t> in each direction of the motion control. </a:t>
                      </a:r>
                    </a:p>
                    <a:p>
                      <a:pPr marL="285750" lvl="0" indent="-285750">
                        <a:buFont typeface="Arial"/>
                        <a:buChar char="•"/>
                      </a:pPr>
                      <a:r>
                        <a:rPr lang="en-IN" sz="1600" b="0" i="0" u="none" strike="noStrike" noProof="0">
                          <a:latin typeface="Calibri"/>
                        </a:rPr>
                        <a:t>The app </a:t>
                      </a:r>
                      <a:r>
                        <a:rPr lang="en-IN" sz="1600" b="1" i="0" u="sng" strike="noStrike" noProof="0">
                          <a:latin typeface="Calibri"/>
                        </a:rPr>
                        <a:t>saves</a:t>
                      </a:r>
                      <a:r>
                        <a:rPr lang="en-IN" sz="1600" b="0" i="0" u="none" strike="noStrike" noProof="0">
                          <a:latin typeface="Calibri"/>
                        </a:rPr>
                        <a:t> users a lot of </a:t>
                      </a:r>
                      <a:r>
                        <a:rPr lang="en-IN" sz="1600" b="1" i="0" u="sng" strike="noStrike" noProof="0">
                          <a:latin typeface="Calibri"/>
                        </a:rPr>
                        <a:t>time</a:t>
                      </a:r>
                      <a:r>
                        <a:rPr lang="en-IN" sz="1600" b="0" i="0" u="none" strike="noStrike" noProof="0">
                          <a:latin typeface="Calibri"/>
                        </a:rPr>
                        <a:t>.</a:t>
                      </a:r>
                    </a:p>
                  </a:txBody>
                  <a:tcPr/>
                </a:tc>
                <a:tc>
                  <a:txBody>
                    <a:bodyPr/>
                    <a:lstStyle/>
                    <a:p>
                      <a:pPr marL="285750" indent="-285750">
                        <a:buFont typeface="Arial"/>
                        <a:buChar char="•"/>
                      </a:pPr>
                      <a:r>
                        <a:rPr lang="en-IN"/>
                        <a:t>This application is </a:t>
                      </a:r>
                      <a:r>
                        <a:rPr lang="en-IN" b="1" u="sng"/>
                        <a:t>not developed for iOS</a:t>
                      </a:r>
                      <a:r>
                        <a:rPr lang="en-IN"/>
                        <a:t>.</a:t>
                      </a:r>
                      <a:endParaRPr lang="en-US"/>
                    </a:p>
                    <a:p>
                      <a:pPr marL="285750" lvl="0" indent="-285750">
                        <a:buFont typeface="Arial"/>
                        <a:buChar char="•"/>
                      </a:pPr>
                      <a:r>
                        <a:rPr lang="en-IN"/>
                        <a:t>The </a:t>
                      </a:r>
                      <a:r>
                        <a:rPr lang="en-IN" b="1" u="sng"/>
                        <a:t>UID</a:t>
                      </a:r>
                      <a:r>
                        <a:rPr lang="en-IN"/>
                        <a:t> of all the items must be </a:t>
                      </a:r>
                      <a:r>
                        <a:rPr lang="en-IN" b="1" u="sng"/>
                        <a:t>scanned</a:t>
                      </a:r>
                      <a:r>
                        <a:rPr lang="en-IN"/>
                        <a:t>.</a:t>
                      </a:r>
                    </a:p>
                    <a:p>
                      <a:pPr marL="285750" lvl="0" indent="-285750">
                        <a:buFont typeface="Arial"/>
                        <a:buChar char="•"/>
                      </a:pPr>
                      <a:endParaRPr lang="en-IN"/>
                    </a:p>
                  </a:txBody>
                  <a:tcPr/>
                </a:tc>
                <a:extLst>
                  <a:ext uri="{0D108BD9-81ED-4DB2-BD59-A6C34878D82A}">
                    <a16:rowId xmlns:a16="http://schemas.microsoft.com/office/drawing/2014/main" val="2662010983"/>
                  </a:ext>
                </a:extLst>
              </a:tr>
            </a:tbl>
          </a:graphicData>
        </a:graphic>
      </p:graphicFrame>
      <p:sp>
        <p:nvSpPr>
          <p:cNvPr id="3" name="TextBox 2">
            <a:extLst>
              <a:ext uri="{FF2B5EF4-FFF2-40B4-BE49-F238E27FC236}">
                <a16:creationId xmlns:a16="http://schemas.microsoft.com/office/drawing/2014/main" id="{291775CA-78E2-4EF5-9470-FAC730303EFB}"/>
              </a:ext>
            </a:extLst>
          </p:cNvPr>
          <p:cNvSpPr txBox="1"/>
          <p:nvPr/>
        </p:nvSpPr>
        <p:spPr>
          <a:xfrm>
            <a:off x="228600" y="1182687"/>
            <a:ext cx="2941896" cy="369332"/>
          </a:xfrm>
          <a:prstGeom prst="rect">
            <a:avLst/>
          </a:prstGeom>
          <a:noFill/>
        </p:spPr>
        <p:txBody>
          <a:bodyPr wrap="none" rtlCol="0">
            <a:spAutoFit/>
          </a:bodyPr>
          <a:lstStyle/>
          <a:p>
            <a:r>
              <a:rPr lang="en-US"/>
              <a:t>Paper 4: App Development</a:t>
            </a:r>
            <a:endParaRPr lang="en-IN"/>
          </a:p>
        </p:txBody>
      </p:sp>
    </p:spTree>
    <p:extLst>
      <p:ext uri="{BB962C8B-B14F-4D97-AF65-F5344CB8AC3E}">
        <p14:creationId xmlns:p14="http://schemas.microsoft.com/office/powerpoint/2010/main" val="3475373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52800" y="703877"/>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981200" y="1752600"/>
            <a:ext cx="8077200" cy="4724400"/>
          </a:xfrm>
          <a:prstGeom prst="rect">
            <a:avLst/>
          </a:prstGeom>
        </p:spPr>
        <p:txBody>
          <a:bodyPr/>
          <a:lstStyle/>
          <a:p>
            <a:pPr marL="989013" lvl="1" indent="-176213" algn="just" eaLnBrk="0" hangingPunct="0">
              <a:spcBef>
                <a:spcPct val="20000"/>
              </a:spcBef>
              <a:buFont typeface="Wingdings" pitchFamily="2" charset="2"/>
              <a:buChar char="§"/>
              <a:defRPr/>
            </a:pPr>
            <a:endParaRPr lang="en-IN" sz="2400">
              <a:solidFill>
                <a:srgbClr val="0000FF"/>
              </a:solidFill>
              <a:latin typeface="Trebuchet MS" pitchFamily="34" charset="0"/>
            </a:endParaRPr>
          </a:p>
          <a:p>
            <a:pPr marL="342900" indent="-342900" eaLnBrk="0" hangingPunct="0">
              <a:spcBef>
                <a:spcPct val="20000"/>
              </a:spcBef>
              <a:defRPr/>
            </a:pPr>
            <a:endParaRPr lang="en-IN" sz="2000" kern="0">
              <a:latin typeface="Trebuchet MS" pitchFamily="34" charset="0"/>
            </a:endParaRPr>
          </a:p>
        </p:txBody>
      </p:sp>
      <p:sp>
        <p:nvSpPr>
          <p:cNvPr id="14" name="Text Box 34"/>
          <p:cNvSpPr txBox="1">
            <a:spLocks noChangeArrowheads="1"/>
          </p:cNvSpPr>
          <p:nvPr/>
        </p:nvSpPr>
        <p:spPr bwMode="auto">
          <a:xfrm>
            <a:off x="4495800" y="228600"/>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Literature Survey</a:t>
            </a:r>
          </a:p>
        </p:txBody>
      </p:sp>
      <p:graphicFrame>
        <p:nvGraphicFramePr>
          <p:cNvPr id="2" name="Table 2">
            <a:extLst>
              <a:ext uri="{FF2B5EF4-FFF2-40B4-BE49-F238E27FC236}">
                <a16:creationId xmlns:a16="http://schemas.microsoft.com/office/drawing/2014/main" id="{6F0F28C5-57CF-477E-BE3B-37103A0ED6D0}"/>
              </a:ext>
            </a:extLst>
          </p:cNvPr>
          <p:cNvGraphicFramePr>
            <a:graphicFrameLocks noGrp="1"/>
          </p:cNvGraphicFramePr>
          <p:nvPr>
            <p:extLst>
              <p:ext uri="{D42A27DB-BD31-4B8C-83A1-F6EECF244321}">
                <p14:modId xmlns:p14="http://schemas.microsoft.com/office/powerpoint/2010/main" val="2990980286"/>
              </p:ext>
            </p:extLst>
          </p:nvPr>
        </p:nvGraphicFramePr>
        <p:xfrm>
          <a:off x="201448" y="849586"/>
          <a:ext cx="11690982" cy="5816292"/>
        </p:xfrm>
        <a:graphic>
          <a:graphicData uri="http://schemas.openxmlformats.org/drawingml/2006/table">
            <a:tbl>
              <a:tblPr firstRow="1" bandRow="1">
                <a:tableStyleId>{5C22544A-7EE6-4342-B048-85BDC9FD1C3A}</a:tableStyleId>
              </a:tblPr>
              <a:tblGrid>
                <a:gridCol w="2397819">
                  <a:extLst>
                    <a:ext uri="{9D8B030D-6E8A-4147-A177-3AD203B41FA5}">
                      <a16:colId xmlns:a16="http://schemas.microsoft.com/office/drawing/2014/main" val="544568753"/>
                    </a:ext>
                  </a:extLst>
                </a:gridCol>
                <a:gridCol w="4138410">
                  <a:extLst>
                    <a:ext uri="{9D8B030D-6E8A-4147-A177-3AD203B41FA5}">
                      <a16:colId xmlns:a16="http://schemas.microsoft.com/office/drawing/2014/main" val="3641861079"/>
                    </a:ext>
                  </a:extLst>
                </a:gridCol>
                <a:gridCol w="2559748">
                  <a:extLst>
                    <a:ext uri="{9D8B030D-6E8A-4147-A177-3AD203B41FA5}">
                      <a16:colId xmlns:a16="http://schemas.microsoft.com/office/drawing/2014/main" val="2449920280"/>
                    </a:ext>
                  </a:extLst>
                </a:gridCol>
                <a:gridCol w="2595005">
                  <a:extLst>
                    <a:ext uri="{9D8B030D-6E8A-4147-A177-3AD203B41FA5}">
                      <a16:colId xmlns:a16="http://schemas.microsoft.com/office/drawing/2014/main" val="4093352871"/>
                    </a:ext>
                  </a:extLst>
                </a:gridCol>
              </a:tblGrid>
              <a:tr h="1038623">
                <a:tc>
                  <a:txBody>
                    <a:bodyPr/>
                    <a:lstStyle/>
                    <a:p>
                      <a:r>
                        <a:rPr lang="en-IN"/>
                        <a:t>Paper Details</a:t>
                      </a:r>
                    </a:p>
                  </a:txBody>
                  <a:tcPr/>
                </a:tc>
                <a:tc>
                  <a:txBody>
                    <a:bodyPr/>
                    <a:lstStyle/>
                    <a:p>
                      <a:r>
                        <a:rPr lang="en-IN"/>
                        <a:t>Objective of paper, Techniques/Methods</a:t>
                      </a:r>
                    </a:p>
                  </a:txBody>
                  <a:tcPr/>
                </a:tc>
                <a:tc>
                  <a:txBody>
                    <a:bodyPr/>
                    <a:lstStyle/>
                    <a:p>
                      <a:r>
                        <a:rPr lang="en-IN"/>
                        <a:t>Advantages</a:t>
                      </a:r>
                    </a:p>
                  </a:txBody>
                  <a:tcPr/>
                </a:tc>
                <a:tc>
                  <a:txBody>
                    <a:bodyPr/>
                    <a:lstStyle/>
                    <a:p>
                      <a:r>
                        <a:rPr lang="en-IN"/>
                        <a:t>Limitations</a:t>
                      </a:r>
                    </a:p>
                  </a:txBody>
                  <a:tcPr/>
                </a:tc>
                <a:extLst>
                  <a:ext uri="{0D108BD9-81ED-4DB2-BD59-A6C34878D82A}">
                    <a16:rowId xmlns:a16="http://schemas.microsoft.com/office/drawing/2014/main" val="4162360280"/>
                  </a:ext>
                </a:extLst>
              </a:tr>
              <a:tr h="4777669">
                <a:tc>
                  <a:txBody>
                    <a:bodyPr/>
                    <a:lstStyle/>
                    <a:p>
                      <a:pPr lvl="0" algn="l">
                        <a:lnSpc>
                          <a:spcPct val="100000"/>
                        </a:lnSpc>
                        <a:spcBef>
                          <a:spcPts val="0"/>
                        </a:spcBef>
                        <a:spcAft>
                          <a:spcPts val="0"/>
                        </a:spcAft>
                        <a:buNone/>
                      </a:pPr>
                      <a:r>
                        <a:rPr lang="en-IN" sz="1600" b="0" i="0" u="none" strike="noStrike" noProof="0"/>
                        <a:t>Deployment of Deep Learning Models on Resource-Deficient Devices for Object Detection </a:t>
                      </a:r>
                      <a:endParaRPr lang="en-US" sz="1600"/>
                    </a:p>
                    <a:p>
                      <a:pPr lvl="0" algn="l">
                        <a:lnSpc>
                          <a:spcPct val="100000"/>
                        </a:lnSpc>
                        <a:spcBef>
                          <a:spcPts val="0"/>
                        </a:spcBef>
                        <a:spcAft>
                          <a:spcPts val="0"/>
                        </a:spcAft>
                        <a:buNone/>
                      </a:pPr>
                      <a:endParaRPr lang="en-IN" sz="1600" b="0" i="0" u="none" strike="noStrike" noProof="0"/>
                    </a:p>
                    <a:p>
                      <a:pPr lvl="0" algn="l">
                        <a:lnSpc>
                          <a:spcPct val="100000"/>
                        </a:lnSpc>
                        <a:spcBef>
                          <a:spcPts val="0"/>
                        </a:spcBef>
                        <a:spcAft>
                          <a:spcPts val="0"/>
                        </a:spcAft>
                        <a:buNone/>
                      </a:pPr>
                      <a:r>
                        <a:rPr lang="en-IN" sz="1600" b="0" i="0" u="none" strike="noStrike" noProof="0"/>
                        <a:t>Ameema Zaina , Dabeeruddin Syed </a:t>
                      </a:r>
                      <a:endParaRPr lang="en-US" sz="1600"/>
                    </a:p>
                    <a:p>
                      <a:pPr lvl="0" algn="l">
                        <a:lnSpc>
                          <a:spcPct val="100000"/>
                        </a:lnSpc>
                        <a:spcBef>
                          <a:spcPts val="0"/>
                        </a:spcBef>
                        <a:spcAft>
                          <a:spcPts val="0"/>
                        </a:spcAft>
                        <a:buNone/>
                      </a:pPr>
                      <a:endParaRPr lang="en-IN" sz="1600" b="0" i="0" u="none" strike="noStrike" noProof="0"/>
                    </a:p>
                    <a:p>
                      <a:pPr lvl="0" algn="l">
                        <a:lnSpc>
                          <a:spcPct val="100000"/>
                        </a:lnSpc>
                        <a:spcBef>
                          <a:spcPts val="0"/>
                        </a:spcBef>
                        <a:spcAft>
                          <a:spcPts val="0"/>
                        </a:spcAft>
                        <a:buNone/>
                      </a:pPr>
                      <a:r>
                        <a:rPr lang="en-IN" sz="1600" b="0" i="0" u="none" strike="noStrike" noProof="0"/>
                        <a:t>Department of Electrical &amp; Computer Engineering </a:t>
                      </a:r>
                      <a:endParaRPr lang="en-IN" sz="1600"/>
                    </a:p>
                    <a:p>
                      <a:pPr lvl="0" algn="l">
                        <a:lnSpc>
                          <a:spcPct val="100000"/>
                        </a:lnSpc>
                        <a:spcBef>
                          <a:spcPts val="0"/>
                        </a:spcBef>
                        <a:spcAft>
                          <a:spcPts val="0"/>
                        </a:spcAft>
                        <a:buNone/>
                      </a:pPr>
                      <a:r>
                        <a:rPr lang="en-IN" sz="1600" b="0" i="0" u="none" strike="noStrike" noProof="0"/>
                        <a:t>Texas A&amp;M University College Station, Texas, U.S.A.</a:t>
                      </a:r>
                      <a:endParaRPr lang="en-IN" sz="1600"/>
                    </a:p>
                    <a:p>
                      <a:pPr lvl="0" algn="l">
                        <a:lnSpc>
                          <a:spcPct val="100000"/>
                        </a:lnSpc>
                        <a:spcBef>
                          <a:spcPts val="0"/>
                        </a:spcBef>
                        <a:spcAft>
                          <a:spcPts val="0"/>
                        </a:spcAft>
                        <a:buNone/>
                      </a:pPr>
                      <a:endParaRPr lang="en-IN" sz="1600" b="0" i="0" u="none" strike="noStrike" noProof="0"/>
                    </a:p>
                    <a:p>
                      <a:pPr lvl="0" algn="l">
                        <a:lnSpc>
                          <a:spcPct val="100000"/>
                        </a:lnSpc>
                        <a:spcBef>
                          <a:spcPts val="0"/>
                        </a:spcBef>
                        <a:spcAft>
                          <a:spcPts val="0"/>
                        </a:spcAft>
                        <a:buNone/>
                      </a:pPr>
                      <a:r>
                        <a:rPr lang="en-IN" sz="1600" b="0" i="0" u="none" strike="noStrike" noProof="0"/>
                        <a:t>Source of paper: IEEE</a:t>
                      </a:r>
                      <a:endParaRPr lang="en-IN" sz="1600"/>
                    </a:p>
                    <a:p>
                      <a:pPr lvl="0" algn="l">
                        <a:lnSpc>
                          <a:spcPct val="100000"/>
                        </a:lnSpc>
                        <a:spcBef>
                          <a:spcPts val="0"/>
                        </a:spcBef>
                        <a:spcAft>
                          <a:spcPts val="0"/>
                        </a:spcAft>
                        <a:buNone/>
                      </a:pPr>
                      <a:r>
                        <a:rPr lang="en-IN" sz="1600" b="0" i="0" u="none" strike="noStrike" noProof="0"/>
                        <a:t>Date of publication: 11 May 2020</a:t>
                      </a:r>
                      <a:endParaRPr lang="en-IN" sz="1600"/>
                    </a:p>
                    <a:p>
                      <a:pPr lvl="0">
                        <a:buNone/>
                      </a:pPr>
                      <a:endParaRPr lang="en-IN" sz="1100" b="0" i="0" u="none" strike="noStrike" noProof="0">
                        <a:latin typeface="Calibri"/>
                      </a:endParaRPr>
                    </a:p>
                  </a:txBody>
                  <a:tcPr/>
                </a:tc>
                <a:tc>
                  <a:txBody>
                    <a:bodyPr/>
                    <a:lstStyle/>
                    <a:p>
                      <a:pPr lvl="0" algn="l">
                        <a:lnSpc>
                          <a:spcPct val="100000"/>
                        </a:lnSpc>
                        <a:spcBef>
                          <a:spcPts val="0"/>
                        </a:spcBef>
                        <a:spcAft>
                          <a:spcPts val="0"/>
                        </a:spcAft>
                        <a:buNone/>
                      </a:pPr>
                      <a:r>
                        <a:rPr lang="en-IN" sz="1600" b="1" i="0" u="sng" strike="noStrike" noProof="0" dirty="0"/>
                        <a:t>Objective:</a:t>
                      </a:r>
                      <a:r>
                        <a:rPr lang="en-IN" sz="1600" b="0" i="0" u="none" strike="noStrike" noProof="0" dirty="0"/>
                        <a:t> Faster deployment of deep learning model in resource deficient devices like mobile.</a:t>
                      </a:r>
                      <a:endParaRPr lang="en-US" sz="1600" b="0" u="none" dirty="0"/>
                    </a:p>
                    <a:p>
                      <a:pPr lvl="0" algn="l">
                        <a:lnSpc>
                          <a:spcPct val="100000"/>
                        </a:lnSpc>
                        <a:spcBef>
                          <a:spcPts val="0"/>
                        </a:spcBef>
                        <a:spcAft>
                          <a:spcPts val="0"/>
                        </a:spcAft>
                        <a:buNone/>
                      </a:pPr>
                      <a:r>
                        <a:rPr lang="en-IN" sz="1600" b="1" i="0" u="none" strike="noStrike" noProof="0" dirty="0"/>
                        <a:t>1. </a:t>
                      </a:r>
                      <a:r>
                        <a:rPr lang="en-IN" sz="1600" b="0" i="0" u="none" strike="noStrike" noProof="0" dirty="0"/>
                        <a:t> The </a:t>
                      </a:r>
                      <a:r>
                        <a:rPr lang="en-IN" sz="1600" b="1" i="0" u="sng" strike="noStrike" noProof="0" dirty="0"/>
                        <a:t>weights of the trained model</a:t>
                      </a:r>
                      <a:r>
                        <a:rPr lang="en-IN" sz="1600" b="0" i="0" u="none" strike="noStrike" noProof="0" dirty="0"/>
                        <a:t> (high</a:t>
                      </a:r>
                      <a:endParaRPr lang="en-IN" sz="1600" b="0" u="none" dirty="0"/>
                    </a:p>
                    <a:p>
                      <a:pPr lvl="0" algn="l">
                        <a:lnSpc>
                          <a:spcPct val="100000"/>
                        </a:lnSpc>
                        <a:spcBef>
                          <a:spcPts val="0"/>
                        </a:spcBef>
                        <a:spcAft>
                          <a:spcPts val="0"/>
                        </a:spcAft>
                        <a:buNone/>
                      </a:pPr>
                      <a:r>
                        <a:rPr lang="en-IN" sz="1600" b="0" i="0" u="none" strike="noStrike" noProof="0" dirty="0"/>
                        <a:t>equipped device) - </a:t>
                      </a:r>
                      <a:r>
                        <a:rPr lang="en-IN" sz="1600" b="1" i="0" u="sng" strike="noStrike" noProof="0" dirty="0" err="1"/>
                        <a:t>protobuf</a:t>
                      </a:r>
                      <a:r>
                        <a:rPr lang="en-IN" sz="1600" b="1" i="0" u="sng" strike="noStrike" noProof="0" dirty="0"/>
                        <a:t> file</a:t>
                      </a:r>
                      <a:r>
                        <a:rPr lang="en-IN" sz="1600" b="0" i="0" u="none" strike="noStrike" noProof="0" dirty="0"/>
                        <a:t>(mobile device compatible).</a:t>
                      </a:r>
                      <a:endParaRPr lang="en-IN" sz="1600" b="0" u="none" dirty="0"/>
                    </a:p>
                    <a:p>
                      <a:pPr lvl="0" algn="l">
                        <a:lnSpc>
                          <a:spcPct val="100000"/>
                        </a:lnSpc>
                        <a:spcBef>
                          <a:spcPts val="0"/>
                        </a:spcBef>
                        <a:spcAft>
                          <a:spcPts val="0"/>
                        </a:spcAft>
                        <a:buNone/>
                      </a:pPr>
                      <a:r>
                        <a:rPr lang="en-IN" sz="1600" b="1" i="0" u="none" strike="noStrike" noProof="0" dirty="0"/>
                        <a:t>2. </a:t>
                      </a:r>
                      <a:r>
                        <a:rPr lang="en-IN" sz="1600" b="0" i="0" u="none" strike="noStrike" noProof="0" dirty="0"/>
                        <a:t> Trained model - </a:t>
                      </a:r>
                      <a:r>
                        <a:rPr lang="en-IN" sz="1600" b="1" i="0" u="sng" strike="noStrike" noProof="0" dirty="0"/>
                        <a:t>tiny yolo v2</a:t>
                      </a:r>
                      <a:r>
                        <a:rPr lang="en-IN" sz="1600" b="0" i="0" u="none" strike="noStrike" noProof="0" dirty="0"/>
                        <a:t>.</a:t>
                      </a:r>
                      <a:endParaRPr lang="en-IN" sz="1600" b="0" u="none" dirty="0"/>
                    </a:p>
                    <a:p>
                      <a:pPr lvl="0" algn="l">
                        <a:lnSpc>
                          <a:spcPct val="100000"/>
                        </a:lnSpc>
                        <a:spcBef>
                          <a:spcPts val="0"/>
                        </a:spcBef>
                        <a:spcAft>
                          <a:spcPts val="0"/>
                        </a:spcAft>
                        <a:buNone/>
                      </a:pPr>
                      <a:r>
                        <a:rPr lang="en-IN" sz="1600" b="1" i="0" u="none" strike="noStrike" noProof="0" dirty="0"/>
                        <a:t>3. </a:t>
                      </a:r>
                      <a:r>
                        <a:rPr lang="en-IN" sz="1600" b="0" i="0" u="none" strike="noStrike" noProof="0" dirty="0"/>
                        <a:t>  The dataset  -</a:t>
                      </a:r>
                      <a:r>
                        <a:rPr lang="en-IN" sz="1600" b="1" i="0" u="sng" strike="noStrike" noProof="0" dirty="0"/>
                        <a:t> VOC dataset</a:t>
                      </a:r>
                      <a:r>
                        <a:rPr lang="en-IN" sz="1600" b="0" i="0" u="none" strike="noStrike" noProof="0" dirty="0"/>
                        <a:t>.</a:t>
                      </a:r>
                      <a:endParaRPr lang="en-IN" sz="1600" b="0" u="none" dirty="0"/>
                    </a:p>
                    <a:p>
                      <a:pPr lvl="0" algn="l">
                        <a:lnSpc>
                          <a:spcPct val="100000"/>
                        </a:lnSpc>
                        <a:spcBef>
                          <a:spcPts val="0"/>
                        </a:spcBef>
                        <a:spcAft>
                          <a:spcPts val="0"/>
                        </a:spcAft>
                        <a:buNone/>
                      </a:pPr>
                      <a:r>
                        <a:rPr lang="en-IN" sz="1600" b="1" i="0" u="none" strike="noStrike" noProof="0" dirty="0"/>
                        <a:t>4. </a:t>
                      </a:r>
                      <a:r>
                        <a:rPr lang="en-IN" sz="1600" b="0" i="0" u="none" strike="noStrike" noProof="0" dirty="0"/>
                        <a:t> </a:t>
                      </a:r>
                      <a:r>
                        <a:rPr lang="en-IN" sz="1600" b="1" i="0" u="sng" strike="noStrike" noProof="0" dirty="0"/>
                        <a:t>Darknet with CUDA</a:t>
                      </a:r>
                      <a:r>
                        <a:rPr lang="en-IN" sz="1600" b="0" i="0" u="none" strike="noStrike" noProof="0" dirty="0"/>
                        <a:t>, </a:t>
                      </a:r>
                      <a:r>
                        <a:rPr lang="en-IN" sz="1600" b="1" i="0" u="sng" strike="noStrike" noProof="0" dirty="0"/>
                        <a:t>dark flow and OpenCV </a:t>
                      </a:r>
                    </a:p>
                    <a:p>
                      <a:pPr lvl="0" algn="l">
                        <a:lnSpc>
                          <a:spcPct val="100000"/>
                        </a:lnSpc>
                        <a:spcBef>
                          <a:spcPts val="0"/>
                        </a:spcBef>
                        <a:spcAft>
                          <a:spcPts val="0"/>
                        </a:spcAft>
                        <a:buNone/>
                      </a:pPr>
                      <a:r>
                        <a:rPr lang="en-IN" sz="1600" b="1" i="0" u="none" strike="noStrike" noProof="0" dirty="0"/>
                        <a:t>5.</a:t>
                      </a:r>
                      <a:r>
                        <a:rPr lang="en-IN" sz="1600" b="0" i="0" u="none" strike="noStrike" noProof="0" dirty="0"/>
                        <a:t>  Image recognition model on android (</a:t>
                      </a:r>
                      <a:r>
                        <a:rPr lang="en-IN" sz="1600" b="1" i="0" u="sng" strike="noStrike" noProof="0" dirty="0"/>
                        <a:t>TensorFlow</a:t>
                      </a:r>
                      <a:r>
                        <a:rPr lang="en-IN" sz="1600" b="0" i="0" u="none" strike="noStrike" noProof="0" dirty="0"/>
                        <a:t>).It performs three functions – </a:t>
                      </a:r>
                      <a:r>
                        <a:rPr lang="en-IN" sz="1600" b="1" i="0" u="sng" strike="noStrike" noProof="0" dirty="0"/>
                        <a:t>TensorFlow Classify, Tenser Flow Stylize and TensorFlow Detect.</a:t>
                      </a:r>
                      <a:endParaRPr lang="en-IN" sz="1600" b="1" u="sng" dirty="0"/>
                    </a:p>
                    <a:p>
                      <a:pPr lvl="0" algn="l">
                        <a:lnSpc>
                          <a:spcPct val="100000"/>
                        </a:lnSpc>
                        <a:spcBef>
                          <a:spcPts val="0"/>
                        </a:spcBef>
                        <a:spcAft>
                          <a:spcPts val="0"/>
                        </a:spcAft>
                        <a:buNone/>
                      </a:pPr>
                      <a:r>
                        <a:rPr lang="en-IN" sz="1600" b="1" i="0" u="none" strike="noStrike" noProof="0" dirty="0"/>
                        <a:t>6.</a:t>
                      </a:r>
                      <a:r>
                        <a:rPr lang="en-IN" sz="1600" b="0" i="0" u="none" strike="noStrike" noProof="0" dirty="0"/>
                        <a:t>   </a:t>
                      </a:r>
                      <a:r>
                        <a:rPr lang="en-IN" sz="1600" b="0" i="0" u="none" strike="noStrike" noProof="0" dirty="0" err="1"/>
                        <a:t>TenserFlow</a:t>
                      </a:r>
                      <a:r>
                        <a:rPr lang="en-IN" sz="1600" b="0" i="0" u="none" strike="noStrike" noProof="0" dirty="0"/>
                        <a:t> Detect- </a:t>
                      </a:r>
                      <a:r>
                        <a:rPr lang="en-IN" sz="1600" b="1" i="0" u="sng" strike="noStrike" noProof="0" dirty="0"/>
                        <a:t>shared object(.so) file</a:t>
                      </a:r>
                      <a:r>
                        <a:rPr lang="en-IN" sz="1600" b="0" i="0" u="none" strike="noStrike" noProof="0" dirty="0"/>
                        <a:t> and </a:t>
                      </a:r>
                      <a:r>
                        <a:rPr lang="en-IN" sz="1600" b="1" i="0" u="sng" strike="noStrike" noProof="0" dirty="0"/>
                        <a:t>.jar file</a:t>
                      </a:r>
                      <a:r>
                        <a:rPr lang="en-IN" sz="1600" b="0" i="0" u="none" strike="noStrike" noProof="0" dirty="0"/>
                        <a:t> </a:t>
                      </a:r>
                    </a:p>
                    <a:p>
                      <a:pPr lvl="0" algn="l">
                        <a:lnSpc>
                          <a:spcPct val="100000"/>
                        </a:lnSpc>
                        <a:spcBef>
                          <a:spcPts val="0"/>
                        </a:spcBef>
                        <a:spcAft>
                          <a:spcPts val="0"/>
                        </a:spcAft>
                        <a:buNone/>
                      </a:pPr>
                      <a:r>
                        <a:rPr lang="en-IN" sz="1600" b="1" i="0" u="none" strike="noStrike" noProof="0" dirty="0"/>
                        <a:t>7.</a:t>
                      </a:r>
                      <a:r>
                        <a:rPr lang="en-IN" sz="1600" b="0" i="0" u="none" strike="noStrike" noProof="0" dirty="0"/>
                        <a:t>  The .so file  and .jar file - </a:t>
                      </a:r>
                      <a:r>
                        <a:rPr lang="en-IN" sz="1600" b="1" i="0" u="sng" strike="noStrike" noProof="0" dirty="0" err="1"/>
                        <a:t>bazel</a:t>
                      </a:r>
                      <a:r>
                        <a:rPr lang="en-IN" sz="1600" b="0" i="0" u="none" strike="noStrike" noProof="0" dirty="0"/>
                        <a:t>.</a:t>
                      </a:r>
                      <a:endParaRPr lang="en-IN" sz="1600" b="0" u="none" dirty="0"/>
                    </a:p>
                    <a:p>
                      <a:pPr lvl="0" algn="l">
                        <a:lnSpc>
                          <a:spcPct val="100000"/>
                        </a:lnSpc>
                        <a:spcBef>
                          <a:spcPts val="0"/>
                        </a:spcBef>
                        <a:spcAft>
                          <a:spcPts val="0"/>
                        </a:spcAft>
                        <a:buNone/>
                      </a:pPr>
                      <a:r>
                        <a:rPr lang="en-IN" sz="1600" b="1" i="0" u="none" strike="noStrike" noProof="0" dirty="0"/>
                        <a:t>8.</a:t>
                      </a:r>
                      <a:r>
                        <a:rPr lang="en-IN" sz="1600" b="0" i="0" u="none" strike="noStrike" noProof="0" dirty="0"/>
                        <a:t>   Deployed in real time.</a:t>
                      </a:r>
                    </a:p>
                    <a:p>
                      <a:pPr lvl="0" algn="l">
                        <a:lnSpc>
                          <a:spcPct val="100000"/>
                        </a:lnSpc>
                        <a:spcBef>
                          <a:spcPts val="0"/>
                        </a:spcBef>
                        <a:spcAft>
                          <a:spcPts val="0"/>
                        </a:spcAft>
                        <a:buNone/>
                      </a:pPr>
                      <a:endParaRPr lang="en-IN" sz="1400" b="0" i="0" u="none" strike="noStrike" noProof="0" dirty="0">
                        <a:latin typeface="Calibri"/>
                      </a:endParaRPr>
                    </a:p>
                  </a:txBody>
                  <a:tcPr/>
                </a:tc>
                <a:tc>
                  <a:txBody>
                    <a:bodyPr/>
                    <a:lstStyle/>
                    <a:p>
                      <a:pPr marL="285750" lvl="0" indent="-285750" algn="l">
                        <a:lnSpc>
                          <a:spcPct val="100000"/>
                        </a:lnSpc>
                        <a:spcBef>
                          <a:spcPts val="0"/>
                        </a:spcBef>
                        <a:spcAft>
                          <a:spcPts val="0"/>
                        </a:spcAft>
                        <a:buFont typeface="Arial"/>
                        <a:buChar char="•"/>
                      </a:pPr>
                      <a:r>
                        <a:rPr lang="en-IN" sz="1600" b="0" i="0" u="none" strike="noStrike" noProof="0">
                          <a:latin typeface="Calibri"/>
                        </a:rPr>
                        <a:t>The device detects objects in </a:t>
                      </a:r>
                      <a:r>
                        <a:rPr lang="en-IN" sz="1600" b="1" i="0" u="sng" strike="noStrike" noProof="0">
                          <a:latin typeface="Calibri"/>
                        </a:rPr>
                        <a:t>real time</a:t>
                      </a:r>
                      <a:r>
                        <a:rPr lang="en-IN" sz="1600" b="0" i="0" u="none" strike="noStrike" noProof="0">
                          <a:latin typeface="Calibri"/>
                        </a:rPr>
                        <a:t>, and it </a:t>
                      </a:r>
                      <a:r>
                        <a:rPr lang="en-IN" sz="1600" b="0" i="0" u="sng" strike="noStrike" noProof="0">
                          <a:latin typeface="Calibri"/>
                        </a:rPr>
                        <a:t>does not require any access to the internet</a:t>
                      </a:r>
                      <a:r>
                        <a:rPr lang="en-IN" sz="1600" b="0" i="0" u="none" strike="noStrike" noProof="0">
                          <a:latin typeface="Calibri"/>
                        </a:rPr>
                        <a:t>.</a:t>
                      </a:r>
                      <a:endParaRPr lang="en-US" sz="1600"/>
                    </a:p>
                    <a:p>
                      <a:pPr lvl="0" algn="l">
                        <a:lnSpc>
                          <a:spcPct val="100000"/>
                        </a:lnSpc>
                        <a:spcBef>
                          <a:spcPts val="0"/>
                        </a:spcBef>
                        <a:spcAft>
                          <a:spcPts val="0"/>
                        </a:spcAft>
                        <a:buNone/>
                      </a:pPr>
                      <a:endParaRPr lang="en-IN" sz="1600" b="0" i="0" u="none" strike="noStrike" noProof="0">
                        <a:latin typeface="Calibri"/>
                      </a:endParaRPr>
                    </a:p>
                    <a:p>
                      <a:pPr marL="285750" lvl="0" indent="-285750">
                        <a:buFont typeface="Arial"/>
                        <a:buChar char="•"/>
                      </a:pPr>
                      <a:r>
                        <a:rPr lang="en-IN" sz="1600" b="0" i="0" u="none" strike="noStrike" noProof="0">
                          <a:latin typeface="Calibri"/>
                        </a:rPr>
                        <a:t>The object detection model was able to detect and classify object in mobile device </a:t>
                      </a:r>
                      <a:r>
                        <a:rPr lang="en-IN" sz="1600" b="1" i="0" u="sng" strike="noStrike" noProof="0">
                          <a:latin typeface="Calibri"/>
                        </a:rPr>
                        <a:t>within fraction of seconds.</a:t>
                      </a:r>
                      <a:endParaRPr lang="en-IN" sz="1600" b="1" u="sng"/>
                    </a:p>
                  </a:txBody>
                  <a:tcPr/>
                </a:tc>
                <a:tc>
                  <a:txBody>
                    <a:bodyPr/>
                    <a:lstStyle/>
                    <a:p>
                      <a:pPr marL="285750" indent="-285750">
                        <a:buFont typeface="Arial"/>
                        <a:buChar char="•"/>
                      </a:pPr>
                      <a:r>
                        <a:rPr lang="en-IN" sz="1600" b="1" u="sng" dirty="0"/>
                        <a:t>Generation of </a:t>
                      </a:r>
                      <a:r>
                        <a:rPr lang="en-IN" sz="1600" b="1" u="sng" dirty="0" err="1"/>
                        <a:t>protobuf</a:t>
                      </a:r>
                      <a:r>
                        <a:rPr lang="en-IN" sz="1600" b="1" u="sng" dirty="0"/>
                        <a:t> file</a:t>
                      </a:r>
                      <a:r>
                        <a:rPr lang="en-IN" sz="1600" dirty="0"/>
                        <a:t> is quite challenging.</a:t>
                      </a:r>
                    </a:p>
                    <a:p>
                      <a:pPr marL="285750" lvl="0" indent="-285750">
                        <a:buFont typeface="Arial"/>
                        <a:buChar char="•"/>
                      </a:pPr>
                      <a:r>
                        <a:rPr lang="en-IN" sz="1600" b="1" u="sng" dirty="0"/>
                        <a:t>Incompatibilities </a:t>
                      </a:r>
                      <a:r>
                        <a:rPr lang="en-IN" sz="1600" dirty="0"/>
                        <a:t>with versions of </a:t>
                      </a:r>
                      <a:r>
                        <a:rPr lang="en-IN" sz="1600" b="1" u="sng" dirty="0"/>
                        <a:t>python and OpenCV</a:t>
                      </a:r>
                    </a:p>
                    <a:p>
                      <a:pPr marL="285750" lvl="0" indent="-285750">
                        <a:buFont typeface="Arial"/>
                        <a:buChar char="•"/>
                      </a:pPr>
                      <a:r>
                        <a:rPr lang="en-IN" sz="1600" dirty="0"/>
                        <a:t>Moving a </a:t>
                      </a:r>
                      <a:r>
                        <a:rPr lang="en-IN" sz="1600" b="1" u="sng" dirty="0"/>
                        <a:t>huge neural network to mobile devic</a:t>
                      </a:r>
                      <a:r>
                        <a:rPr lang="en-IN" sz="1600" dirty="0"/>
                        <a:t>e sand making device understand the deep layers of network.</a:t>
                      </a:r>
                    </a:p>
                    <a:p>
                      <a:pPr marL="285750" lvl="0" indent="-285750">
                        <a:buFont typeface="Arial"/>
                        <a:buChar char="•"/>
                      </a:pPr>
                      <a:r>
                        <a:rPr lang="en-IN" sz="1600" dirty="0"/>
                        <a:t>Developing </a:t>
                      </a:r>
                      <a:r>
                        <a:rPr lang="en-IN" sz="1600" b="1" u="sng" dirty="0"/>
                        <a:t>model on less resources</a:t>
                      </a:r>
                      <a:r>
                        <a:rPr lang="en-IN" sz="1600" dirty="0"/>
                        <a:t>(e.g., without a GPU)</a:t>
                      </a:r>
                    </a:p>
                    <a:p>
                      <a:pPr marL="285750" lvl="0" indent="-285750">
                        <a:buFont typeface="Arial"/>
                        <a:buChar char="•"/>
                      </a:pPr>
                      <a:r>
                        <a:rPr lang="en-IN" sz="1600" dirty="0"/>
                        <a:t>Object detection when </a:t>
                      </a:r>
                      <a:r>
                        <a:rPr lang="en-IN" sz="1600" b="1" u="sng" dirty="0"/>
                        <a:t>mobile device move at higher speed</a:t>
                      </a:r>
                    </a:p>
                    <a:p>
                      <a:pPr marL="285750" lvl="0" indent="-285750">
                        <a:buFont typeface="Arial"/>
                        <a:buChar char="•"/>
                      </a:pPr>
                      <a:r>
                        <a:rPr lang="en-IN" sz="1600" dirty="0"/>
                        <a:t>Object detection under </a:t>
                      </a:r>
                      <a:r>
                        <a:rPr lang="en-IN" sz="1600" b="1" u="sng" dirty="0"/>
                        <a:t>low illumination</a:t>
                      </a:r>
                      <a:r>
                        <a:rPr lang="en-IN" sz="1600" dirty="0"/>
                        <a:t>.</a:t>
                      </a:r>
                    </a:p>
                  </a:txBody>
                  <a:tcPr/>
                </a:tc>
                <a:extLst>
                  <a:ext uri="{0D108BD9-81ED-4DB2-BD59-A6C34878D82A}">
                    <a16:rowId xmlns:a16="http://schemas.microsoft.com/office/drawing/2014/main" val="2662010983"/>
                  </a:ext>
                </a:extLst>
              </a:tr>
            </a:tbl>
          </a:graphicData>
        </a:graphic>
      </p:graphicFrame>
      <p:sp>
        <p:nvSpPr>
          <p:cNvPr id="3" name="TextBox 2">
            <a:extLst>
              <a:ext uri="{FF2B5EF4-FFF2-40B4-BE49-F238E27FC236}">
                <a16:creationId xmlns:a16="http://schemas.microsoft.com/office/drawing/2014/main" id="{291775CA-78E2-4EF5-9470-FAC730303EFB}"/>
              </a:ext>
            </a:extLst>
          </p:cNvPr>
          <p:cNvSpPr txBox="1"/>
          <p:nvPr/>
        </p:nvSpPr>
        <p:spPr>
          <a:xfrm>
            <a:off x="275063" y="272004"/>
            <a:ext cx="5314275" cy="369332"/>
          </a:xfrm>
          <a:prstGeom prst="rect">
            <a:avLst/>
          </a:prstGeom>
          <a:noFill/>
        </p:spPr>
        <p:txBody>
          <a:bodyPr wrap="none" rtlCol="0">
            <a:spAutoFit/>
          </a:bodyPr>
          <a:lstStyle/>
          <a:p>
            <a:r>
              <a:rPr lang="en-US"/>
              <a:t>Paper 3: Deployment of Machine Learning Models</a:t>
            </a:r>
            <a:endParaRPr lang="en-IN"/>
          </a:p>
        </p:txBody>
      </p:sp>
    </p:spTree>
    <p:extLst>
      <p:ext uri="{BB962C8B-B14F-4D97-AF65-F5344CB8AC3E}">
        <p14:creationId xmlns:p14="http://schemas.microsoft.com/office/powerpoint/2010/main" val="3669887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52800" y="703877"/>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981200" y="1752600"/>
            <a:ext cx="8077200" cy="4724400"/>
          </a:xfrm>
          <a:prstGeom prst="rect">
            <a:avLst/>
          </a:prstGeom>
        </p:spPr>
        <p:txBody>
          <a:bodyPr/>
          <a:lstStyle/>
          <a:p>
            <a:pPr marL="989013" lvl="1" indent="-176213" algn="just" eaLnBrk="0" hangingPunct="0">
              <a:spcBef>
                <a:spcPct val="20000"/>
              </a:spcBef>
              <a:buFont typeface="Wingdings" pitchFamily="2" charset="2"/>
              <a:buChar char="§"/>
              <a:defRPr/>
            </a:pPr>
            <a:endParaRPr lang="en-IN" sz="2400">
              <a:solidFill>
                <a:srgbClr val="0000FF"/>
              </a:solidFill>
              <a:latin typeface="Trebuchet MS" pitchFamily="34" charset="0"/>
            </a:endParaRPr>
          </a:p>
          <a:p>
            <a:pPr marL="342900" indent="-342900" eaLnBrk="0" hangingPunct="0">
              <a:spcBef>
                <a:spcPct val="20000"/>
              </a:spcBef>
              <a:defRPr/>
            </a:pPr>
            <a:endParaRPr lang="en-IN" sz="2000" kern="0">
              <a:latin typeface="Trebuchet MS" pitchFamily="34" charset="0"/>
            </a:endParaRPr>
          </a:p>
        </p:txBody>
      </p:sp>
      <p:sp>
        <p:nvSpPr>
          <p:cNvPr id="14" name="Text Box 34"/>
          <p:cNvSpPr txBox="1">
            <a:spLocks noChangeArrowheads="1"/>
          </p:cNvSpPr>
          <p:nvPr/>
        </p:nvSpPr>
        <p:spPr bwMode="auto">
          <a:xfrm>
            <a:off x="4495800" y="228600"/>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Literature Survey</a:t>
            </a:r>
          </a:p>
        </p:txBody>
      </p:sp>
      <p:graphicFrame>
        <p:nvGraphicFramePr>
          <p:cNvPr id="2" name="Table 2">
            <a:extLst>
              <a:ext uri="{FF2B5EF4-FFF2-40B4-BE49-F238E27FC236}">
                <a16:creationId xmlns:a16="http://schemas.microsoft.com/office/drawing/2014/main" id="{6F0F28C5-57CF-477E-BE3B-37103A0ED6D0}"/>
              </a:ext>
            </a:extLst>
          </p:cNvPr>
          <p:cNvGraphicFramePr>
            <a:graphicFrameLocks noGrp="1"/>
          </p:cNvGraphicFramePr>
          <p:nvPr>
            <p:extLst>
              <p:ext uri="{D42A27DB-BD31-4B8C-83A1-F6EECF244321}">
                <p14:modId xmlns:p14="http://schemas.microsoft.com/office/powerpoint/2010/main" val="2975200792"/>
              </p:ext>
            </p:extLst>
          </p:nvPr>
        </p:nvGraphicFramePr>
        <p:xfrm>
          <a:off x="304800" y="1636713"/>
          <a:ext cx="11734800" cy="4992687"/>
        </p:xfrm>
        <a:graphic>
          <a:graphicData uri="http://schemas.openxmlformats.org/drawingml/2006/table">
            <a:tbl>
              <a:tblPr firstRow="1" bandRow="1">
                <a:tableStyleId>{5C22544A-7EE6-4342-B048-85BDC9FD1C3A}</a:tableStyleId>
              </a:tblPr>
              <a:tblGrid>
                <a:gridCol w="3036277">
                  <a:extLst>
                    <a:ext uri="{9D8B030D-6E8A-4147-A177-3AD203B41FA5}">
                      <a16:colId xmlns:a16="http://schemas.microsoft.com/office/drawing/2014/main" val="544568753"/>
                    </a:ext>
                  </a:extLst>
                </a:gridCol>
                <a:gridCol w="2831123">
                  <a:extLst>
                    <a:ext uri="{9D8B030D-6E8A-4147-A177-3AD203B41FA5}">
                      <a16:colId xmlns:a16="http://schemas.microsoft.com/office/drawing/2014/main" val="3641861079"/>
                    </a:ext>
                  </a:extLst>
                </a:gridCol>
                <a:gridCol w="2933700">
                  <a:extLst>
                    <a:ext uri="{9D8B030D-6E8A-4147-A177-3AD203B41FA5}">
                      <a16:colId xmlns:a16="http://schemas.microsoft.com/office/drawing/2014/main" val="2449920280"/>
                    </a:ext>
                  </a:extLst>
                </a:gridCol>
                <a:gridCol w="2933700">
                  <a:extLst>
                    <a:ext uri="{9D8B030D-6E8A-4147-A177-3AD203B41FA5}">
                      <a16:colId xmlns:a16="http://schemas.microsoft.com/office/drawing/2014/main" val="4093352871"/>
                    </a:ext>
                  </a:extLst>
                </a:gridCol>
              </a:tblGrid>
              <a:tr h="1128688">
                <a:tc>
                  <a:txBody>
                    <a:bodyPr/>
                    <a:lstStyle/>
                    <a:p>
                      <a:r>
                        <a:rPr lang="en-IN"/>
                        <a:t>Paper Details</a:t>
                      </a:r>
                    </a:p>
                  </a:txBody>
                  <a:tcPr/>
                </a:tc>
                <a:tc>
                  <a:txBody>
                    <a:bodyPr/>
                    <a:lstStyle/>
                    <a:p>
                      <a:r>
                        <a:rPr lang="en-IN"/>
                        <a:t>Objective of paper, Techniques/Methods</a:t>
                      </a:r>
                    </a:p>
                  </a:txBody>
                  <a:tcPr/>
                </a:tc>
                <a:tc>
                  <a:txBody>
                    <a:bodyPr/>
                    <a:lstStyle/>
                    <a:p>
                      <a:r>
                        <a:rPr lang="en-IN"/>
                        <a:t>Advantages</a:t>
                      </a:r>
                    </a:p>
                  </a:txBody>
                  <a:tcPr/>
                </a:tc>
                <a:tc>
                  <a:txBody>
                    <a:bodyPr/>
                    <a:lstStyle/>
                    <a:p>
                      <a:r>
                        <a:rPr lang="en-IN"/>
                        <a:t>Limitations</a:t>
                      </a:r>
                    </a:p>
                  </a:txBody>
                  <a:tcPr/>
                </a:tc>
                <a:extLst>
                  <a:ext uri="{0D108BD9-81ED-4DB2-BD59-A6C34878D82A}">
                    <a16:rowId xmlns:a16="http://schemas.microsoft.com/office/drawing/2014/main" val="4162360280"/>
                  </a:ext>
                </a:extLst>
              </a:tr>
              <a:tr h="3863999">
                <a:tc>
                  <a:txBody>
                    <a:bodyPr/>
                    <a:lstStyle/>
                    <a:p>
                      <a:pPr lvl="0" algn="l" defTabSz="914400" rtl="0" eaLnBrk="1" latinLnBrk="0" hangingPunct="1">
                        <a:buNone/>
                      </a:pPr>
                      <a:r>
                        <a:rPr lang="en-IN" sz="1600" b="0" i="0" u="none" strike="noStrike" kern="1200" noProof="0" dirty="0">
                          <a:solidFill>
                            <a:schemeClr val="dk1"/>
                          </a:solidFill>
                          <a:latin typeface="Calibri"/>
                          <a:ea typeface="+mn-ea"/>
                          <a:cs typeface="+mn-cs"/>
                        </a:rPr>
                        <a:t>Automatic Load Detector Design to Determine the Strength of Pedestrian Bridges Using Load Cell Sensor Based on Arduino </a:t>
                      </a:r>
                    </a:p>
                    <a:p>
                      <a:pPr lvl="0" algn="l" defTabSz="914400" rtl="0" eaLnBrk="1" latinLnBrk="0" hangingPunct="1">
                        <a:buNone/>
                      </a:pPr>
                      <a:endParaRPr lang="en-IN" sz="1600" b="0" i="0" u="none" strike="noStrike" kern="1200" noProof="0" dirty="0">
                        <a:solidFill>
                          <a:schemeClr val="dk1"/>
                        </a:solidFill>
                        <a:latin typeface="Calibri"/>
                        <a:ea typeface="+mn-ea"/>
                        <a:cs typeface="+mn-cs"/>
                      </a:endParaRPr>
                    </a:p>
                    <a:p>
                      <a:pPr lvl="0" algn="l" defTabSz="914400" rtl="0" eaLnBrk="1" latinLnBrk="0" hangingPunct="1">
                        <a:buNone/>
                      </a:pPr>
                      <a:r>
                        <a:rPr lang="en-IN" sz="1600" b="0" i="0" u="none" strike="noStrike" kern="1200" noProof="0" dirty="0">
                          <a:solidFill>
                            <a:schemeClr val="dk1"/>
                          </a:solidFill>
                          <a:latin typeface="Calibri"/>
                          <a:ea typeface="+mn-ea"/>
                          <a:cs typeface="+mn-cs"/>
                        </a:rPr>
                        <a:t>Source: </a:t>
                      </a:r>
                      <a:r>
                        <a:rPr lang="en-IN" sz="1600" b="0" i="0" u="none" strike="noStrike" kern="1200" noProof="0" dirty="0">
                          <a:solidFill>
                            <a:schemeClr val="dk1"/>
                          </a:solidFill>
                          <a:latin typeface="Calibri"/>
                          <a:ea typeface="+mn-ea"/>
                          <a:cs typeface="+mn-cs"/>
                          <a:hlinkClick r:id="rId3">
                            <a:extLst>
                              <a:ext uri="{A12FA001-AC4F-418D-AE19-62706E023703}">
                                <ahyp:hlinkClr xmlns:ahyp="http://schemas.microsoft.com/office/drawing/2018/hyperlinkcolor" val="tx"/>
                              </a:ext>
                            </a:extLst>
                          </a:hlinkClick>
                        </a:rPr>
                        <a:t>https://doi.org/10.35882/ijeeemi.v4i1.3</a:t>
                      </a:r>
                    </a:p>
                    <a:p>
                      <a:pPr lvl="0" algn="l" defTabSz="914400" rtl="0" eaLnBrk="1" latinLnBrk="0" hangingPunct="1">
                        <a:buNone/>
                      </a:pPr>
                      <a:endParaRPr lang="en-IN" sz="1600" b="0" i="0" u="none" strike="noStrike" kern="1200" noProof="0" dirty="0">
                        <a:solidFill>
                          <a:schemeClr val="dk1"/>
                        </a:solidFill>
                        <a:latin typeface="Calibri"/>
                        <a:ea typeface="+mn-ea"/>
                        <a:cs typeface="+mn-cs"/>
                      </a:endParaRPr>
                    </a:p>
                    <a:p>
                      <a:pPr lvl="0" algn="l" defTabSz="914400" rtl="0" eaLnBrk="1" latinLnBrk="0" hangingPunct="1">
                        <a:buNone/>
                      </a:pPr>
                      <a:r>
                        <a:rPr lang="en-IN" sz="1600" b="0" i="0" u="none" strike="noStrike" kern="1200" noProof="0" dirty="0">
                          <a:solidFill>
                            <a:schemeClr val="dk1"/>
                          </a:solidFill>
                          <a:latin typeface="Calibri"/>
                          <a:ea typeface="+mn-ea"/>
                          <a:cs typeface="+mn-cs"/>
                        </a:rPr>
                        <a:t>Date of publication: February 2022</a:t>
                      </a:r>
                    </a:p>
                  </a:txBody>
                  <a:tcPr/>
                </a:tc>
                <a:tc>
                  <a:txBody>
                    <a:bodyPr/>
                    <a:lstStyle/>
                    <a:p>
                      <a:pPr lvl="0">
                        <a:buNone/>
                      </a:pPr>
                      <a:r>
                        <a:rPr lang="en-IN" sz="1800" b="1" i="0" u="sng" strike="noStrike" noProof="0" dirty="0">
                          <a:latin typeface="Calibri"/>
                        </a:rPr>
                        <a:t>Objective:</a:t>
                      </a:r>
                      <a:r>
                        <a:rPr lang="en-IN" sz="1800" b="0" i="0" u="none" strike="noStrike" noProof="0" dirty="0">
                          <a:latin typeface="Calibri"/>
                        </a:rPr>
                        <a:t> T</a:t>
                      </a:r>
                      <a:r>
                        <a:rPr lang="en-IN" sz="1600" b="0" i="0" u="none" strike="noStrike" noProof="0" dirty="0">
                          <a:latin typeface="Calibri"/>
                        </a:rPr>
                        <a:t>o develop a system that can test both static and dynamic loads using load cells.</a:t>
                      </a:r>
                    </a:p>
                    <a:p>
                      <a:pPr marL="285750" lvl="0" indent="-285750">
                        <a:buFont typeface="Arial"/>
                        <a:buChar char="•"/>
                      </a:pPr>
                      <a:r>
                        <a:rPr lang="en-IN" sz="1600" b="0" i="0" u="none" strike="noStrike" noProof="0" dirty="0">
                          <a:latin typeface="Calibri"/>
                        </a:rPr>
                        <a:t>Load cell hx711</a:t>
                      </a:r>
                    </a:p>
                    <a:p>
                      <a:pPr marL="285750" lvl="0" indent="-285750">
                        <a:buFont typeface="Arial"/>
                        <a:buChar char="•"/>
                      </a:pPr>
                      <a:r>
                        <a:rPr lang="en-IN" sz="1600" b="0" i="0" u="none" strike="noStrike" noProof="0" dirty="0">
                          <a:latin typeface="Calibri"/>
                        </a:rPr>
                        <a:t>Arduino UNO</a:t>
                      </a:r>
                    </a:p>
                    <a:p>
                      <a:pPr marL="285750" lvl="0" indent="-285750">
                        <a:buFont typeface="Arial"/>
                        <a:buChar char="•"/>
                      </a:pPr>
                      <a:r>
                        <a:rPr lang="en-IN" sz="1600" b="0" i="0" u="none" strike="noStrike" noProof="0" dirty="0">
                          <a:latin typeface="Calibri"/>
                        </a:rPr>
                        <a:t>LCD screen</a:t>
                      </a:r>
                    </a:p>
                    <a:p>
                      <a:pPr marL="285750" lvl="0" indent="-285750">
                        <a:buFont typeface="Arial"/>
                        <a:buChar char="•"/>
                      </a:pPr>
                      <a:endParaRPr lang="en-IN" sz="1600" b="0" i="0" u="none" strike="noStrike" noProof="0" dirty="0">
                        <a:latin typeface="Calibri"/>
                      </a:endParaRPr>
                    </a:p>
                  </a:txBody>
                  <a:tcPr/>
                </a:tc>
                <a:tc>
                  <a:txBody>
                    <a:bodyPr/>
                    <a:lstStyle/>
                    <a:p>
                      <a:pPr marL="285750" lvl="0" indent="-285750" algn="l" defTabSz="914400" rtl="0" eaLnBrk="1" latinLnBrk="0" hangingPunct="1">
                        <a:buFont typeface="Arial"/>
                        <a:buChar char="•"/>
                      </a:pPr>
                      <a:r>
                        <a:rPr lang="en-IN" sz="1600" b="0" i="0" u="none" strike="noStrike" kern="1200" dirty="0">
                          <a:solidFill>
                            <a:schemeClr val="dk1"/>
                          </a:solidFill>
                          <a:latin typeface="Calibri"/>
                          <a:ea typeface="+mn-ea"/>
                          <a:cs typeface="+mn-cs"/>
                        </a:rPr>
                        <a:t>The system was able to measure the weights dynamically.</a:t>
                      </a:r>
                    </a:p>
                    <a:p>
                      <a:pPr marL="285750" lvl="0" indent="-285750" algn="l" defTabSz="914400" rtl="0" eaLnBrk="1" latinLnBrk="0" hangingPunct="1">
                        <a:buFont typeface="Arial"/>
                        <a:buChar char="•"/>
                      </a:pPr>
                      <a:r>
                        <a:rPr lang="en-IN" sz="1600" b="0" i="0" u="none" strike="noStrike" kern="1200" dirty="0">
                          <a:solidFill>
                            <a:schemeClr val="dk1"/>
                          </a:solidFill>
                          <a:latin typeface="Calibri"/>
                          <a:ea typeface="+mn-ea"/>
                          <a:cs typeface="+mn-cs"/>
                        </a:rPr>
                        <a:t>The system measures weight in real-time and displays it on the LCD screen.</a:t>
                      </a:r>
                    </a:p>
                    <a:p>
                      <a:pPr marL="285750" lvl="0" indent="-285750" algn="l" defTabSz="914400" rtl="0" eaLnBrk="1" latinLnBrk="0" hangingPunct="1">
                        <a:buFont typeface="Arial"/>
                        <a:buChar char="•"/>
                      </a:pPr>
                      <a:endParaRPr lang="en-IN" sz="1600" b="0" i="0" u="none" strike="noStrike" kern="1200" dirty="0">
                        <a:solidFill>
                          <a:schemeClr val="dk1"/>
                        </a:solidFill>
                        <a:latin typeface="Calibri"/>
                        <a:ea typeface="+mn-ea"/>
                        <a:cs typeface="+mn-cs"/>
                      </a:endParaRPr>
                    </a:p>
                  </a:txBody>
                  <a:tcPr/>
                </a:tc>
                <a:tc>
                  <a:txBody>
                    <a:bodyPr/>
                    <a:lstStyle/>
                    <a:p>
                      <a:pPr marL="285750" lvl="0" indent="-285750" algn="l" defTabSz="914400" rtl="0" eaLnBrk="1" latinLnBrk="0" hangingPunct="1">
                        <a:buFont typeface="Arial"/>
                        <a:buChar char="•"/>
                      </a:pPr>
                      <a:r>
                        <a:rPr lang="en-IN" sz="1600" b="0" i="0" u="none" strike="noStrike" kern="1200" dirty="0">
                          <a:solidFill>
                            <a:schemeClr val="dk1"/>
                          </a:solidFill>
                          <a:latin typeface="Calibri"/>
                          <a:ea typeface="+mn-ea"/>
                          <a:cs typeface="+mn-cs"/>
                        </a:rPr>
                        <a:t>The system was measured to give outputs with up to 8.5% error,  which is not negligible.</a:t>
                      </a:r>
                    </a:p>
                  </a:txBody>
                  <a:tcPr/>
                </a:tc>
                <a:extLst>
                  <a:ext uri="{0D108BD9-81ED-4DB2-BD59-A6C34878D82A}">
                    <a16:rowId xmlns:a16="http://schemas.microsoft.com/office/drawing/2014/main" val="2662010983"/>
                  </a:ext>
                </a:extLst>
              </a:tr>
            </a:tbl>
          </a:graphicData>
        </a:graphic>
      </p:graphicFrame>
      <p:sp>
        <p:nvSpPr>
          <p:cNvPr id="3" name="TextBox 2">
            <a:extLst>
              <a:ext uri="{FF2B5EF4-FFF2-40B4-BE49-F238E27FC236}">
                <a16:creationId xmlns:a16="http://schemas.microsoft.com/office/drawing/2014/main" id="{291775CA-78E2-4EF5-9470-FAC730303EFB}"/>
              </a:ext>
            </a:extLst>
          </p:cNvPr>
          <p:cNvSpPr txBox="1"/>
          <p:nvPr/>
        </p:nvSpPr>
        <p:spPr>
          <a:xfrm>
            <a:off x="228600" y="1182687"/>
            <a:ext cx="2578591" cy="369332"/>
          </a:xfrm>
          <a:prstGeom prst="rect">
            <a:avLst/>
          </a:prstGeom>
          <a:noFill/>
        </p:spPr>
        <p:txBody>
          <a:bodyPr wrap="none" rtlCol="0">
            <a:spAutoFit/>
          </a:bodyPr>
          <a:lstStyle/>
          <a:p>
            <a:r>
              <a:rPr lang="en-US"/>
              <a:t>Paper 5: IoT Hardware </a:t>
            </a:r>
            <a:endParaRPr lang="en-IN"/>
          </a:p>
        </p:txBody>
      </p:sp>
    </p:spTree>
    <p:extLst>
      <p:ext uri="{BB962C8B-B14F-4D97-AF65-F5344CB8AC3E}">
        <p14:creationId xmlns:p14="http://schemas.microsoft.com/office/powerpoint/2010/main" val="2887507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6477" y="1752599"/>
            <a:ext cx="11670891" cy="4959349"/>
          </a:xfrm>
          <a:prstGeom prst="rect">
            <a:avLst/>
          </a:prstGeom>
        </p:spPr>
        <p:txBody>
          <a:bodyPr/>
          <a:lstStyle/>
          <a:p>
            <a:pPr marL="812800" lvl="1" algn="just" eaLnBrk="0" hangingPunct="0">
              <a:spcBef>
                <a:spcPct val="20000"/>
              </a:spcBef>
              <a:defRPr/>
            </a:pPr>
            <a:endParaRPr lang="en-IN" sz="2400" dirty="0">
              <a:solidFill>
                <a:srgbClr val="0000FF"/>
              </a:solidFill>
              <a:latin typeface="Trebuchet MS" pitchFamily="34" charset="0"/>
            </a:endParaRPr>
          </a:p>
          <a:p>
            <a:pPr marL="342900" indent="-342900" eaLnBrk="0" hangingPunct="0">
              <a:spcBef>
                <a:spcPct val="20000"/>
              </a:spcBef>
              <a:defRPr/>
            </a:pPr>
            <a:endParaRPr lang="en-IN" sz="2000" kern="0">
              <a:latin typeface="Trebuchet MS"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Literature Survey</a:t>
            </a:r>
          </a:p>
        </p:txBody>
      </p:sp>
      <p:graphicFrame>
        <p:nvGraphicFramePr>
          <p:cNvPr id="2" name="Table 2">
            <a:extLst>
              <a:ext uri="{FF2B5EF4-FFF2-40B4-BE49-F238E27FC236}">
                <a16:creationId xmlns:a16="http://schemas.microsoft.com/office/drawing/2014/main" id="{50058839-EF03-45ED-9223-610442327A8B}"/>
              </a:ext>
            </a:extLst>
          </p:cNvPr>
          <p:cNvGraphicFramePr>
            <a:graphicFrameLocks noGrp="1"/>
          </p:cNvGraphicFramePr>
          <p:nvPr>
            <p:extLst>
              <p:ext uri="{D42A27DB-BD31-4B8C-83A1-F6EECF244321}">
                <p14:modId xmlns:p14="http://schemas.microsoft.com/office/powerpoint/2010/main" val="1080797537"/>
              </p:ext>
            </p:extLst>
          </p:nvPr>
        </p:nvGraphicFramePr>
        <p:xfrm>
          <a:off x="547329" y="2055820"/>
          <a:ext cx="11330040" cy="4413804"/>
        </p:xfrm>
        <a:graphic>
          <a:graphicData uri="http://schemas.openxmlformats.org/drawingml/2006/table">
            <a:tbl>
              <a:tblPr firstRow="1" bandRow="1">
                <a:tableStyleId>{5C22544A-7EE6-4342-B048-85BDC9FD1C3A}</a:tableStyleId>
              </a:tblPr>
              <a:tblGrid>
                <a:gridCol w="2832510">
                  <a:extLst>
                    <a:ext uri="{9D8B030D-6E8A-4147-A177-3AD203B41FA5}">
                      <a16:colId xmlns:a16="http://schemas.microsoft.com/office/drawing/2014/main" val="2345258096"/>
                    </a:ext>
                  </a:extLst>
                </a:gridCol>
                <a:gridCol w="2832510">
                  <a:extLst>
                    <a:ext uri="{9D8B030D-6E8A-4147-A177-3AD203B41FA5}">
                      <a16:colId xmlns:a16="http://schemas.microsoft.com/office/drawing/2014/main" val="1258931874"/>
                    </a:ext>
                  </a:extLst>
                </a:gridCol>
                <a:gridCol w="2832510">
                  <a:extLst>
                    <a:ext uri="{9D8B030D-6E8A-4147-A177-3AD203B41FA5}">
                      <a16:colId xmlns:a16="http://schemas.microsoft.com/office/drawing/2014/main" val="2860631503"/>
                    </a:ext>
                  </a:extLst>
                </a:gridCol>
                <a:gridCol w="2832510">
                  <a:extLst>
                    <a:ext uri="{9D8B030D-6E8A-4147-A177-3AD203B41FA5}">
                      <a16:colId xmlns:a16="http://schemas.microsoft.com/office/drawing/2014/main" val="3613542892"/>
                    </a:ext>
                  </a:extLst>
                </a:gridCol>
              </a:tblGrid>
              <a:tr h="1471268">
                <a:tc>
                  <a:txBody>
                    <a:bodyPr/>
                    <a:lstStyle/>
                    <a:p>
                      <a:r>
                        <a:rPr lang="en-US" dirty="0"/>
                        <a:t>Hypothesis</a:t>
                      </a:r>
                      <a:endParaRPr lang="en-IN" dirty="0"/>
                    </a:p>
                  </a:txBody>
                  <a:tcPr/>
                </a:tc>
                <a:tc>
                  <a:txBody>
                    <a:bodyPr/>
                    <a:lstStyle/>
                    <a:p>
                      <a:r>
                        <a:rPr lang="en-US" dirty="0"/>
                        <a:t>Points supporting Hypothesis</a:t>
                      </a:r>
                      <a:endParaRPr lang="en-IN" dirty="0"/>
                    </a:p>
                  </a:txBody>
                  <a:tcPr/>
                </a:tc>
                <a:tc>
                  <a:txBody>
                    <a:bodyPr/>
                    <a:lstStyle/>
                    <a:p>
                      <a:r>
                        <a:rPr lang="en-US" dirty="0"/>
                        <a:t>Points against Hypothesis</a:t>
                      </a:r>
                      <a:endParaRPr lang="en-IN" dirty="0"/>
                    </a:p>
                  </a:txBody>
                  <a:tcPr/>
                </a:tc>
                <a:tc>
                  <a:txBody>
                    <a:bodyPr/>
                    <a:lstStyle/>
                    <a:p>
                      <a:r>
                        <a:rPr lang="en-US" dirty="0"/>
                        <a:t>Alternate Hypothesis</a:t>
                      </a:r>
                      <a:endParaRPr lang="en-IN" dirty="0"/>
                    </a:p>
                  </a:txBody>
                  <a:tcPr/>
                </a:tc>
                <a:extLst>
                  <a:ext uri="{0D108BD9-81ED-4DB2-BD59-A6C34878D82A}">
                    <a16:rowId xmlns:a16="http://schemas.microsoft.com/office/drawing/2014/main" val="665916687"/>
                  </a:ext>
                </a:extLst>
              </a:tr>
              <a:tr h="1471268">
                <a:tc>
                  <a:txBody>
                    <a:bodyPr/>
                    <a:lstStyle/>
                    <a:p>
                      <a:r>
                        <a:rPr lang="en-US" dirty="0"/>
                        <a:t>Use of DenseNet/ Alex NET as our main model</a:t>
                      </a:r>
                      <a:endParaRPr lang="en-IN" dirty="0"/>
                    </a:p>
                  </a:txBody>
                  <a:tcPr/>
                </a:tc>
                <a:tc>
                  <a:txBody>
                    <a:bodyPr/>
                    <a:lstStyle/>
                    <a:p>
                      <a:pPr marL="285750" indent="-285750">
                        <a:buFont typeface="Arial" panose="020B0604020202020204" pitchFamily="34" charset="0"/>
                        <a:buChar char="•"/>
                      </a:pPr>
                      <a:r>
                        <a:rPr lang="en-US" dirty="0"/>
                        <a:t>Accuracy achieved is very very high compared to any other CNN comparable </a:t>
                      </a:r>
                      <a:endParaRPr lang="en-IN" dirty="0"/>
                    </a:p>
                  </a:txBody>
                  <a:tcPr/>
                </a:tc>
                <a:tc>
                  <a:txBody>
                    <a:bodyPr/>
                    <a:lstStyle/>
                    <a:p>
                      <a:pPr marL="285750" indent="-285750">
                        <a:buFont typeface="Arial" panose="020B0604020202020204" pitchFamily="34" charset="0"/>
                        <a:buChar char="•"/>
                      </a:pPr>
                      <a:r>
                        <a:rPr lang="en-US" dirty="0"/>
                        <a:t>Needs very large data sets for performing well</a:t>
                      </a:r>
                    </a:p>
                    <a:p>
                      <a:pPr marL="285750" indent="-285750">
                        <a:buFont typeface="Arial" panose="020B0604020202020204" pitchFamily="34" charset="0"/>
                        <a:buChar char="•"/>
                      </a:pPr>
                      <a:r>
                        <a:rPr lang="en-IN" dirty="0"/>
                        <a:t>Computational Resources needed are very high </a:t>
                      </a:r>
                    </a:p>
                  </a:txBody>
                  <a:tcPr/>
                </a:tc>
                <a:tc>
                  <a:txBody>
                    <a:bodyPr/>
                    <a:lstStyle/>
                    <a:p>
                      <a:pPr marL="285750" indent="-285750">
                        <a:buFont typeface="Arial" panose="020B0604020202020204" pitchFamily="34" charset="0"/>
                        <a:buChar char="•"/>
                      </a:pPr>
                      <a:r>
                        <a:rPr lang="en-US" dirty="0"/>
                        <a:t>Use of Data Augmentation techniques</a:t>
                      </a:r>
                    </a:p>
                    <a:p>
                      <a:pPr marL="285750" indent="-285750">
                        <a:buFont typeface="Arial" panose="020B0604020202020204" pitchFamily="34" charset="0"/>
                        <a:buChar char="•"/>
                      </a:pPr>
                      <a:r>
                        <a:rPr lang="en-US" dirty="0"/>
                        <a:t>Use of MobileNet V2 </a:t>
                      </a:r>
                      <a:endParaRPr lang="en-IN" dirty="0"/>
                    </a:p>
                  </a:txBody>
                  <a:tcPr/>
                </a:tc>
                <a:extLst>
                  <a:ext uri="{0D108BD9-81ED-4DB2-BD59-A6C34878D82A}">
                    <a16:rowId xmlns:a16="http://schemas.microsoft.com/office/drawing/2014/main" val="3247721955"/>
                  </a:ext>
                </a:extLst>
              </a:tr>
              <a:tr h="1471268">
                <a:tc>
                  <a:txBody>
                    <a:bodyPr/>
                    <a:lstStyle/>
                    <a:p>
                      <a:r>
                        <a:rPr lang="en-US" dirty="0"/>
                        <a:t>Deployment of model developed onto cloud </a:t>
                      </a:r>
                      <a:endParaRPr lang="en-IN" dirty="0"/>
                    </a:p>
                  </a:txBody>
                  <a:tcPr/>
                </a:tc>
                <a:tc>
                  <a:txBody>
                    <a:bodyPr/>
                    <a:lstStyle/>
                    <a:p>
                      <a:pPr marL="285750" indent="-285750">
                        <a:buFont typeface="Arial" panose="020B0604020202020204" pitchFamily="34" charset="0"/>
                        <a:buChar char="•"/>
                      </a:pPr>
                      <a:r>
                        <a:rPr lang="en-US" dirty="0"/>
                        <a:t>No need to worry about the computational resources available on the users device</a:t>
                      </a:r>
                      <a:endParaRPr lang="en-IN" dirty="0"/>
                    </a:p>
                  </a:txBody>
                  <a:tcPr/>
                </a:tc>
                <a:tc>
                  <a:txBody>
                    <a:bodyPr/>
                    <a:lstStyle/>
                    <a:p>
                      <a:pPr marL="285750" indent="-285750">
                        <a:buFont typeface="Arial" panose="020B0604020202020204" pitchFamily="34" charset="0"/>
                        <a:buChar char="•"/>
                      </a:pPr>
                      <a:r>
                        <a:rPr lang="en-US" dirty="0"/>
                        <a:t>Need to have continuous network connection to send requests onto cloud</a:t>
                      </a:r>
                      <a:endParaRPr lang="en-IN" dirty="0"/>
                    </a:p>
                  </a:txBody>
                  <a:tcPr/>
                </a:tc>
                <a:tc>
                  <a:txBody>
                    <a:bodyPr/>
                    <a:lstStyle/>
                    <a:p>
                      <a:pPr marL="285750" indent="-285750">
                        <a:buFont typeface="Arial" panose="020B0604020202020204" pitchFamily="34" charset="0"/>
                        <a:buChar char="•"/>
                      </a:pPr>
                      <a:r>
                        <a:rPr lang="en-US" dirty="0"/>
                        <a:t>Deploy model onto users device integrated with app as a </a:t>
                      </a:r>
                      <a:r>
                        <a:rPr lang="en-US" dirty="0" err="1"/>
                        <a:t>protobuf</a:t>
                      </a:r>
                      <a:r>
                        <a:rPr lang="en-US" dirty="0"/>
                        <a:t> file</a:t>
                      </a:r>
                      <a:endParaRPr lang="en-IN" dirty="0"/>
                    </a:p>
                  </a:txBody>
                  <a:tcPr/>
                </a:tc>
                <a:extLst>
                  <a:ext uri="{0D108BD9-81ED-4DB2-BD59-A6C34878D82A}">
                    <a16:rowId xmlns:a16="http://schemas.microsoft.com/office/drawing/2014/main" val="977981137"/>
                  </a:ext>
                </a:extLst>
              </a:tr>
            </a:tbl>
          </a:graphicData>
        </a:graphic>
      </p:graphicFrame>
    </p:spTree>
    <p:extLst>
      <p:ext uri="{BB962C8B-B14F-4D97-AF65-F5344CB8AC3E}">
        <p14:creationId xmlns:p14="http://schemas.microsoft.com/office/powerpoint/2010/main" val="430974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124200" y="833903"/>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971800" y="169609"/>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Summary of Literature Survey</a:t>
            </a:r>
          </a:p>
        </p:txBody>
      </p:sp>
      <p:sp>
        <p:nvSpPr>
          <p:cNvPr id="7" name="Content Placeholder 2"/>
          <p:cNvSpPr txBox="1">
            <a:spLocks/>
          </p:cNvSpPr>
          <p:nvPr/>
        </p:nvSpPr>
        <p:spPr>
          <a:xfrm>
            <a:off x="78657" y="1307690"/>
            <a:ext cx="12005187" cy="5213913"/>
          </a:xfrm>
          <a:prstGeom prst="rect">
            <a:avLst/>
          </a:prstGeom>
        </p:spPr>
        <p:txBody>
          <a:bodyPr/>
          <a:lstStyle/>
          <a:p>
            <a:pPr marL="342900" indent="-342900" algn="just">
              <a:buFont typeface="Arial" panose="020B0604020202020204" pitchFamily="34" charset="0"/>
              <a:buChar char="•"/>
            </a:pPr>
            <a:r>
              <a:rPr lang="en-US" sz="2400" dirty="0">
                <a:latin typeface="Trebuchet MS" pitchFamily="34" charset="0"/>
              </a:rPr>
              <a:t>Develop a model using MobileNet v2 training it completely on our devices and for prediction can be used on user’s device for classifying and generating the bill</a:t>
            </a:r>
          </a:p>
          <a:p>
            <a:pPr marL="342900" indent="-342900" algn="just">
              <a:buFont typeface="Arial" panose="020B0604020202020204" pitchFamily="34" charset="0"/>
              <a:buChar char="•"/>
            </a:pPr>
            <a:r>
              <a:rPr lang="en-US" sz="2400" dirty="0">
                <a:latin typeface="Trebuchet MS" pitchFamily="34" charset="0"/>
              </a:rPr>
              <a:t>Convert the pretrained model into a mobile device compatible file i.e. </a:t>
            </a:r>
            <a:r>
              <a:rPr lang="en-US" sz="2400" dirty="0" err="1">
                <a:latin typeface="Trebuchet MS" pitchFamily="34" charset="0"/>
              </a:rPr>
              <a:t>protobuf</a:t>
            </a:r>
            <a:r>
              <a:rPr lang="en-US" sz="2400" dirty="0">
                <a:latin typeface="Trebuchet MS" pitchFamily="34" charset="0"/>
              </a:rPr>
              <a:t> file which is achieved using Dark Flow and OpenCV.</a:t>
            </a:r>
          </a:p>
          <a:p>
            <a:pPr marL="342900" indent="-342900" algn="just">
              <a:buFont typeface="Arial" panose="020B0604020202020204" pitchFamily="34" charset="0"/>
              <a:buChar char="•"/>
            </a:pPr>
            <a:r>
              <a:rPr lang="en-US" sz="2400" dirty="0">
                <a:latin typeface="Trebuchet MS" pitchFamily="34" charset="0"/>
              </a:rPr>
              <a:t>Once converted we pass this file to our android studio package where we use Tensor flow module to predict images.</a:t>
            </a:r>
          </a:p>
          <a:p>
            <a:pPr marL="342900" indent="-342900" algn="just">
              <a:buFont typeface="Arial" panose="020B0604020202020204" pitchFamily="34" charset="0"/>
              <a:buChar char="•"/>
            </a:pPr>
            <a:r>
              <a:rPr lang="en-US" sz="2400" dirty="0">
                <a:latin typeface="Trebuchet MS" pitchFamily="34" charset="0"/>
              </a:rPr>
              <a:t> Make use of android studio to develop a fully working application whose flow is from login/ signup to the payment section with several intermediate steps to generate a bill.</a:t>
            </a:r>
          </a:p>
          <a:p>
            <a:pPr marL="342900" indent="-342900" algn="just">
              <a:buFont typeface="Arial" panose="020B0604020202020204" pitchFamily="34" charset="0"/>
              <a:buChar char="•"/>
            </a:pPr>
            <a:r>
              <a:rPr lang="en-US" sz="2400" dirty="0">
                <a:latin typeface="Trebuchet MS" pitchFamily="34" charset="0"/>
              </a:rPr>
              <a:t>We can make use of a loadcell to calculate weight of the groceries added to the cart and is monitored continuously by the Arduino connected to the device.</a:t>
            </a:r>
          </a:p>
        </p:txBody>
      </p:sp>
    </p:spTree>
    <p:extLst>
      <p:ext uri="{BB962C8B-B14F-4D97-AF65-F5344CB8AC3E}">
        <p14:creationId xmlns:p14="http://schemas.microsoft.com/office/powerpoint/2010/main" val="3361170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indent="-342900" algn="r" eaLnBrk="0" hangingPunct="0">
              <a:spcBef>
                <a:spcPts val="0"/>
              </a:spcBef>
              <a:spcAft>
                <a:spcPts val="0"/>
              </a:spcAft>
              <a:defRPr/>
            </a:pPr>
            <a:r>
              <a:rPr lang="en-IN" sz="2400">
                <a:solidFill>
                  <a:srgbClr val="FF0000"/>
                </a:solidFill>
                <a:latin typeface="Trebuchet MS"/>
              </a:rPr>
              <a:t>Capstone (Phase-I &amp; Phase-II) Project Timeline</a:t>
            </a:r>
            <a:endParaRPr lang="en-US" sz="2400">
              <a:solidFill>
                <a:srgbClr val="FF0000"/>
              </a:solidFill>
              <a:latin typeface="Trebuchet MS"/>
            </a:endParaRPr>
          </a:p>
        </p:txBody>
      </p:sp>
      <p:pic>
        <p:nvPicPr>
          <p:cNvPr id="4" name="Picture 5">
            <a:extLst>
              <a:ext uri="{FF2B5EF4-FFF2-40B4-BE49-F238E27FC236}">
                <a16:creationId xmlns:a16="http://schemas.microsoft.com/office/drawing/2014/main" id="{329C3D88-3A8F-4654-8C24-16CB60AD5310}"/>
              </a:ext>
            </a:extLst>
          </p:cNvPr>
          <p:cNvPicPr>
            <a:picLocks noChangeAspect="1"/>
          </p:cNvPicPr>
          <p:nvPr/>
        </p:nvPicPr>
        <p:blipFill>
          <a:blip r:embed="rId2"/>
          <a:stretch>
            <a:fillRect/>
          </a:stretch>
        </p:blipFill>
        <p:spPr>
          <a:xfrm>
            <a:off x="1438275" y="2273432"/>
            <a:ext cx="9422606" cy="2537355"/>
          </a:xfrm>
          <a:prstGeom prst="rect">
            <a:avLst/>
          </a:prstGeom>
        </p:spPr>
      </p:pic>
      <p:sp>
        <p:nvSpPr>
          <p:cNvPr id="6" name="TextBox 5">
            <a:extLst>
              <a:ext uri="{FF2B5EF4-FFF2-40B4-BE49-F238E27FC236}">
                <a16:creationId xmlns:a16="http://schemas.microsoft.com/office/drawing/2014/main" id="{DB6D5E27-38D3-4714-ADB0-47B9653D661A}"/>
              </a:ext>
            </a:extLst>
          </p:cNvPr>
          <p:cNvSpPr txBox="1"/>
          <p:nvPr/>
        </p:nvSpPr>
        <p:spPr>
          <a:xfrm>
            <a:off x="5724525" y="1783556"/>
            <a:ext cx="283844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solidFill>
                  <a:srgbClr val="FF5969"/>
                </a:solidFill>
                <a:latin typeface="Calibri"/>
                <a:ea typeface="+mj-ea"/>
                <a:cs typeface="+mj-cs"/>
              </a:rPr>
              <a:t>Phase 1</a:t>
            </a:r>
            <a:endParaRPr lang="en-US" sz="2800">
              <a:cs typeface="Arial"/>
            </a:endParaRPr>
          </a:p>
        </p:txBody>
      </p:sp>
      <p:sp>
        <p:nvSpPr>
          <p:cNvPr id="7" name="TextBox 6">
            <a:extLst>
              <a:ext uri="{FF2B5EF4-FFF2-40B4-BE49-F238E27FC236}">
                <a16:creationId xmlns:a16="http://schemas.microsoft.com/office/drawing/2014/main" id="{CDD98BF8-4A57-4DB4-AF78-1EC493408428}"/>
              </a:ext>
            </a:extLst>
          </p:cNvPr>
          <p:cNvSpPr txBox="1"/>
          <p:nvPr/>
        </p:nvSpPr>
        <p:spPr>
          <a:xfrm>
            <a:off x="1485900" y="5081587"/>
            <a:ext cx="98988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cs typeface="Arial"/>
              </a:rPr>
              <a:t>The work is distributed equally amongst ourselves for each task in the first phase.</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indent="-342900" algn="r" eaLnBrk="0" hangingPunct="0">
              <a:spcBef>
                <a:spcPts val="0"/>
              </a:spcBef>
              <a:spcAft>
                <a:spcPts val="0"/>
              </a:spcAft>
              <a:defRPr/>
            </a:pPr>
            <a:r>
              <a:rPr lang="en-IN" sz="2400">
                <a:solidFill>
                  <a:srgbClr val="FF0000"/>
                </a:solidFill>
                <a:latin typeface="Trebuchet MS"/>
              </a:rPr>
              <a:t>Capstone (Phase-I &amp; Phase-II) Project Timeline</a:t>
            </a:r>
            <a:endParaRPr lang="en-US" sz="2400">
              <a:solidFill>
                <a:srgbClr val="FF0000"/>
              </a:solidFill>
              <a:latin typeface="Trebuchet MS"/>
            </a:endParaRPr>
          </a:p>
        </p:txBody>
      </p:sp>
      <p:sp>
        <p:nvSpPr>
          <p:cNvPr id="6" name="TextBox 5">
            <a:extLst>
              <a:ext uri="{FF2B5EF4-FFF2-40B4-BE49-F238E27FC236}">
                <a16:creationId xmlns:a16="http://schemas.microsoft.com/office/drawing/2014/main" id="{DB6D5E27-38D3-4714-ADB0-47B9653D661A}"/>
              </a:ext>
            </a:extLst>
          </p:cNvPr>
          <p:cNvSpPr txBox="1"/>
          <p:nvPr/>
        </p:nvSpPr>
        <p:spPr>
          <a:xfrm>
            <a:off x="5724525" y="1783556"/>
            <a:ext cx="283844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solidFill>
                  <a:srgbClr val="FF5969"/>
                </a:solidFill>
                <a:latin typeface="Calibri"/>
                <a:ea typeface="+mj-ea"/>
                <a:cs typeface="+mj-cs"/>
              </a:rPr>
              <a:t>Phase 2</a:t>
            </a:r>
            <a:endParaRPr lang="en-US" sz="2800">
              <a:cs typeface="Arial"/>
            </a:endParaRPr>
          </a:p>
        </p:txBody>
      </p:sp>
      <p:pic>
        <p:nvPicPr>
          <p:cNvPr id="5" name="Picture 6" descr="Chart, bar chart&#10;&#10;Description automatically generated">
            <a:extLst>
              <a:ext uri="{FF2B5EF4-FFF2-40B4-BE49-F238E27FC236}">
                <a16:creationId xmlns:a16="http://schemas.microsoft.com/office/drawing/2014/main" id="{37EED895-BA30-4573-9C7A-F606704FE763}"/>
              </a:ext>
            </a:extLst>
          </p:cNvPr>
          <p:cNvPicPr>
            <a:picLocks noChangeAspect="1"/>
          </p:cNvPicPr>
          <p:nvPr/>
        </p:nvPicPr>
        <p:blipFill>
          <a:blip r:embed="rId2"/>
          <a:stretch>
            <a:fillRect/>
          </a:stretch>
        </p:blipFill>
        <p:spPr>
          <a:xfrm>
            <a:off x="1140618" y="2476856"/>
            <a:ext cx="9601201" cy="2166222"/>
          </a:xfrm>
          <a:prstGeom prst="rect">
            <a:avLst/>
          </a:prstGeom>
        </p:spPr>
      </p:pic>
      <p:sp>
        <p:nvSpPr>
          <p:cNvPr id="7" name="TextBox 6">
            <a:extLst>
              <a:ext uri="{FF2B5EF4-FFF2-40B4-BE49-F238E27FC236}">
                <a16:creationId xmlns:a16="http://schemas.microsoft.com/office/drawing/2014/main" id="{0A9A808D-BE5E-4AEE-B262-1AB822CEC06B}"/>
              </a:ext>
            </a:extLst>
          </p:cNvPr>
          <p:cNvSpPr txBox="1"/>
          <p:nvPr/>
        </p:nvSpPr>
        <p:spPr>
          <a:xfrm>
            <a:off x="997744" y="4891086"/>
            <a:ext cx="1020841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Arial"/>
                <a:cs typeface="Arial"/>
              </a:rPr>
              <a:t>Skanda and Vijay will be dealing with the image classification using deep learning techniques.</a:t>
            </a:r>
          </a:p>
          <a:p>
            <a:pPr marL="285750" indent="-285750">
              <a:buFont typeface="Arial"/>
              <a:buChar char="•"/>
            </a:pPr>
            <a:r>
              <a:rPr lang="en-US">
                <a:latin typeface="Arial"/>
                <a:cs typeface="Arial"/>
              </a:rPr>
              <a:t>Kuntal and Santosh will be handling the app development part.</a:t>
            </a:r>
            <a:endParaRPr lang="en-US">
              <a:cs typeface="Arial" charset="0"/>
            </a:endParaRPr>
          </a:p>
          <a:p>
            <a:pPr marL="285750" indent="-285750">
              <a:buFont typeface="Arial"/>
              <a:buChar char="•"/>
            </a:pPr>
            <a:r>
              <a:rPr lang="en-US">
                <a:latin typeface="Arial"/>
                <a:cs typeface="Arial"/>
              </a:rPr>
              <a:t>The IOT implementation will be handled by all four with equal distribution.</a:t>
            </a:r>
            <a:endParaRPr lang="en-US">
              <a:cs typeface="Arial" charset="0"/>
            </a:endParaRPr>
          </a:p>
        </p:txBody>
      </p:sp>
    </p:spTree>
    <p:extLst>
      <p:ext uri="{BB962C8B-B14F-4D97-AF65-F5344CB8AC3E}">
        <p14:creationId xmlns:p14="http://schemas.microsoft.com/office/powerpoint/2010/main" val="241371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066800" y="1752600"/>
            <a:ext cx="8534400" cy="4724400"/>
          </a:xfrm>
          <a:prstGeom prst="rect">
            <a:avLst/>
          </a:prstGeom>
        </p:spPr>
        <p:txBody>
          <a:bodyPr/>
          <a:lstStyle/>
          <a:p>
            <a:pPr marL="685791" indent="-342900" algn="just" eaLnBrk="0" hangingPunct="0">
              <a:spcBef>
                <a:spcPct val="20000"/>
              </a:spcBef>
              <a:buFont typeface="Arial" panose="020B0604020202020204" pitchFamily="34" charset="0"/>
              <a:buChar char="•"/>
              <a:defRPr/>
            </a:pPr>
            <a:endParaRPr lang="en-IN" sz="2000" kern="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endParaRPr lang="en-IN" sz="2000" kern="0">
              <a:solidFill>
                <a:srgbClr val="0000FF"/>
              </a:solidFill>
              <a:latin typeface="Trebuchet MS" pitchFamily="34" charset="0"/>
            </a:endParaRPr>
          </a:p>
          <a:p>
            <a:pPr marL="685791" indent="-342900" algn="just" eaLnBrk="0" hangingPunct="0">
              <a:spcBef>
                <a:spcPts val="0"/>
              </a:spcBef>
              <a:spcAft>
                <a:spcPts val="0"/>
              </a:spcAft>
              <a:buFont typeface="Wingdings" pitchFamily="2" charset="2"/>
              <a:buChar char="§"/>
              <a:defRPr/>
            </a:pPr>
            <a:r>
              <a:rPr lang="en-US" sz="2400">
                <a:solidFill>
                  <a:srgbClr val="0033CC"/>
                </a:solidFill>
                <a:latin typeface="Trebuchet MS"/>
                <a:ea typeface="Trebuchet MS"/>
                <a:cs typeface="Trebuchet MS"/>
                <a:sym typeface="Trebuchet MS"/>
              </a:rPr>
              <a:t>Abstract </a:t>
            </a:r>
          </a:p>
          <a:p>
            <a:pPr marL="685791" indent="-342900" algn="just" eaLnBrk="0" hangingPunct="0">
              <a:spcBef>
                <a:spcPts val="0"/>
              </a:spcBef>
              <a:spcAft>
                <a:spcPts val="0"/>
              </a:spcAft>
              <a:buFont typeface="Wingdings" pitchFamily="2" charset="2"/>
              <a:buChar char="§"/>
              <a:defRPr/>
            </a:pPr>
            <a:r>
              <a:rPr lang="en-US" sz="2400">
                <a:solidFill>
                  <a:srgbClr val="0033CC"/>
                </a:solidFill>
                <a:latin typeface="Trebuchet MS"/>
                <a:ea typeface="Trebuchet MS"/>
                <a:cs typeface="Trebuchet MS"/>
                <a:sym typeface="Trebuchet MS"/>
              </a:rPr>
              <a:t>Motivation Scope of the Project</a:t>
            </a:r>
          </a:p>
          <a:p>
            <a:pPr marL="685791" indent="-342900" algn="just" eaLnBrk="0" hangingPunct="0">
              <a:spcBef>
                <a:spcPts val="0"/>
              </a:spcBef>
              <a:spcAft>
                <a:spcPts val="0"/>
              </a:spcAft>
              <a:buFont typeface="Wingdings" pitchFamily="2" charset="2"/>
              <a:buChar char="§"/>
              <a:defRPr/>
            </a:pPr>
            <a:r>
              <a:rPr lang="en-US" sz="2400">
                <a:solidFill>
                  <a:srgbClr val="0033CC"/>
                </a:solidFill>
                <a:latin typeface="Trebuchet MS"/>
                <a:ea typeface="Trebuchet MS"/>
                <a:cs typeface="Trebuchet MS"/>
                <a:sym typeface="Trebuchet MS"/>
              </a:rPr>
              <a:t>Suggestions from Review – 1</a:t>
            </a:r>
          </a:p>
          <a:p>
            <a:pPr marL="685791" indent="-342900" algn="just" eaLnBrk="0" hangingPunct="0">
              <a:spcBef>
                <a:spcPts val="0"/>
              </a:spcBef>
              <a:spcAft>
                <a:spcPts val="0"/>
              </a:spcAft>
              <a:buFont typeface="Wingdings" pitchFamily="2" charset="2"/>
              <a:buChar char="§"/>
              <a:defRPr/>
            </a:pPr>
            <a:r>
              <a:rPr lang="en-US" sz="2400">
                <a:solidFill>
                  <a:srgbClr val="0033CC"/>
                </a:solidFill>
                <a:latin typeface="Trebuchet MS"/>
                <a:sym typeface="Trebuchet MS"/>
              </a:rPr>
              <a:t>Functional and Non - Functional Requirements</a:t>
            </a:r>
            <a:endParaRPr lang="en-US" sz="2400">
              <a:solidFill>
                <a:srgbClr val="0033CC"/>
              </a:solidFill>
              <a:latin typeface="Trebuchet MS"/>
              <a:sym typeface="Arial"/>
            </a:endParaRPr>
          </a:p>
          <a:p>
            <a:pPr marL="685791" indent="-342900" algn="just" eaLnBrk="0" hangingPunct="0">
              <a:spcBef>
                <a:spcPts val="0"/>
              </a:spcBef>
              <a:spcAft>
                <a:spcPts val="0"/>
              </a:spcAft>
              <a:buFont typeface="Wingdings" pitchFamily="2" charset="2"/>
              <a:buChar char="§"/>
              <a:defRPr/>
            </a:pPr>
            <a:r>
              <a:rPr lang="en-US" sz="2400">
                <a:solidFill>
                  <a:srgbClr val="0033CC"/>
                </a:solidFill>
                <a:latin typeface="Trebuchet MS"/>
                <a:ea typeface="Trebuchet MS"/>
                <a:cs typeface="Trebuchet MS"/>
                <a:sym typeface="Trebuchet MS"/>
              </a:rPr>
              <a:t>Literature Survey </a:t>
            </a:r>
          </a:p>
          <a:p>
            <a:pPr marL="685791" indent="-342900" algn="just" eaLnBrk="0" hangingPunct="0">
              <a:spcBef>
                <a:spcPts val="0"/>
              </a:spcBef>
              <a:spcAft>
                <a:spcPts val="0"/>
              </a:spcAft>
              <a:buFont typeface="Wingdings" pitchFamily="2" charset="2"/>
              <a:buChar char="§"/>
              <a:defRPr/>
            </a:pPr>
            <a:r>
              <a:rPr lang="en-IN" sz="2400">
                <a:solidFill>
                  <a:srgbClr val="0033CC"/>
                </a:solidFill>
                <a:latin typeface="Trebuchet MS"/>
              </a:rPr>
              <a:t>Capstone (Phase-I &amp; Phase-II) Project Timeline </a:t>
            </a:r>
          </a:p>
          <a:p>
            <a:pPr marL="685791" indent="-342900" algn="just" eaLnBrk="0" hangingPunct="0">
              <a:spcBef>
                <a:spcPts val="0"/>
              </a:spcBef>
              <a:spcAft>
                <a:spcPts val="0"/>
              </a:spcAft>
              <a:buFont typeface="Wingdings" pitchFamily="2" charset="2"/>
              <a:buChar char="§"/>
              <a:defRPr/>
            </a:pPr>
            <a:r>
              <a:rPr lang="en-US" sz="2400">
                <a:solidFill>
                  <a:srgbClr val="0033CC"/>
                </a:solidFill>
                <a:latin typeface="Trebuchet MS"/>
                <a:ea typeface="Trebuchet MS"/>
                <a:cs typeface="Trebuchet MS"/>
                <a:sym typeface="Trebuchet MS"/>
              </a:rPr>
              <a:t>Conclusion</a:t>
            </a:r>
          </a:p>
          <a:p>
            <a:pPr marL="685791" indent="-342900" algn="just" eaLnBrk="0" hangingPunct="0">
              <a:spcBef>
                <a:spcPts val="0"/>
              </a:spcBef>
              <a:spcAft>
                <a:spcPts val="0"/>
              </a:spcAft>
              <a:buFont typeface="Wingdings" pitchFamily="2" charset="2"/>
              <a:buChar char="§"/>
              <a:defRPr/>
            </a:pPr>
            <a:r>
              <a:rPr lang="en-US" sz="2400">
                <a:solidFill>
                  <a:srgbClr val="0033CC"/>
                </a:solidFill>
                <a:latin typeface="Trebuchet MS"/>
                <a:ea typeface="Trebuchet MS"/>
                <a:cs typeface="Trebuchet MS"/>
                <a:sym typeface="Trebuchet MS"/>
              </a:rPr>
              <a:t>References </a:t>
            </a:r>
          </a:p>
          <a:p>
            <a:pPr marL="685791" indent="-342900" algn="just" eaLnBrk="0" hangingPunct="0">
              <a:spcBef>
                <a:spcPts val="0"/>
              </a:spcBef>
              <a:spcAft>
                <a:spcPts val="0"/>
              </a:spcAft>
              <a:buFont typeface="Arial" panose="020B0604020202020204" pitchFamily="34" charset="0"/>
              <a:buChar char="•"/>
              <a:defRPr/>
            </a:pPr>
            <a:endParaRPr lang="en-US" sz="2400">
              <a:solidFill>
                <a:srgbClr val="0033CC"/>
              </a:solidFill>
              <a:latin typeface="Trebuchet MS"/>
              <a:sym typeface="Trebuchet MS"/>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Outline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References</a:t>
            </a:r>
          </a:p>
        </p:txBody>
      </p:sp>
      <p:sp>
        <p:nvSpPr>
          <p:cNvPr id="6" name="Content Placeholder 2"/>
          <p:cNvSpPr txBox="1">
            <a:spLocks/>
          </p:cNvSpPr>
          <p:nvPr/>
        </p:nvSpPr>
        <p:spPr>
          <a:xfrm>
            <a:off x="1828800" y="1828800"/>
            <a:ext cx="8458200" cy="4724400"/>
          </a:xfrm>
          <a:prstGeom prst="rect">
            <a:avLst/>
          </a:prstGeom>
        </p:spPr>
        <p:txBody>
          <a:bodyPr lIns="91440" tIns="45720" rIns="91440" bIns="45720" anchor="t"/>
          <a:lstStyle/>
          <a:p>
            <a:pPr marL="685800" indent="-342900" algn="just">
              <a:spcBef>
                <a:spcPct val="20000"/>
              </a:spcBef>
              <a:buFont typeface="Arial"/>
              <a:buChar char="•"/>
              <a:defRPr/>
            </a:pPr>
            <a:r>
              <a:rPr lang="en-IN" sz="2400">
                <a:latin typeface="Arial"/>
                <a:cs typeface="Arial"/>
                <a:hlinkClick r:id="rId3"/>
              </a:rPr>
              <a:t>https://ieeexplore.ieee.org/abstract/document/9089651</a:t>
            </a:r>
            <a:endParaRPr lang="en-US" sz="2400">
              <a:latin typeface="Arial"/>
              <a:cs typeface="Arial"/>
            </a:endParaRPr>
          </a:p>
          <a:p>
            <a:pPr marL="685800" indent="-342900" algn="just">
              <a:spcBef>
                <a:spcPct val="20000"/>
              </a:spcBef>
              <a:buFont typeface="Arial"/>
              <a:buChar char="•"/>
              <a:defRPr/>
            </a:pPr>
            <a:r>
              <a:rPr lang="en-IN" sz="2400">
                <a:latin typeface="Arial"/>
                <a:cs typeface="Arial"/>
                <a:hlinkClick r:id="rId4"/>
              </a:rPr>
              <a:t>https://www.irjet.net/archives/V8/i4/IRJET-V8I4678.pdf</a:t>
            </a:r>
            <a:endParaRPr lang="en-IN" sz="2400">
              <a:solidFill>
                <a:srgbClr val="000000"/>
              </a:solidFill>
              <a:latin typeface="Arial"/>
              <a:cs typeface="Arial"/>
            </a:endParaRPr>
          </a:p>
          <a:p>
            <a:pPr marL="685800" indent="-342900" algn="just">
              <a:spcBef>
                <a:spcPct val="20000"/>
              </a:spcBef>
              <a:buFont typeface="Arial"/>
              <a:buChar char="•"/>
              <a:defRPr/>
            </a:pPr>
            <a:r>
              <a:rPr lang="en-IN" sz="2400">
                <a:solidFill>
                  <a:srgbClr val="000000"/>
                </a:solidFill>
                <a:latin typeface="Arial"/>
                <a:cs typeface="Arial"/>
                <a:hlinkClick r:id="rId5"/>
              </a:rPr>
              <a:t>https://arxiv.org/pdf/1901.00711.pdf</a:t>
            </a:r>
            <a:endParaRPr lang="en-IN" sz="2400">
              <a:solidFill>
                <a:srgbClr val="000000"/>
              </a:solidFill>
              <a:latin typeface="Arial"/>
              <a:cs typeface="Arial"/>
            </a:endParaRPr>
          </a:p>
          <a:p>
            <a:pPr marL="685800" indent="-342900" algn="just">
              <a:spcBef>
                <a:spcPct val="20000"/>
              </a:spcBef>
              <a:buFont typeface="Arial"/>
              <a:buChar char="•"/>
              <a:defRPr/>
            </a:pPr>
            <a:r>
              <a:rPr lang="en-IN" sz="2400">
                <a:solidFill>
                  <a:srgbClr val="000000"/>
                </a:solidFill>
                <a:latin typeface="Arial"/>
                <a:cs typeface="Arial"/>
                <a:hlinkClick r:id="rId6"/>
              </a:rPr>
              <a:t>https://link.springer.com/chapter/10.1007/978-3-030-49076-8_1</a:t>
            </a:r>
            <a:endParaRPr lang="en-IN" sz="2400">
              <a:solidFill>
                <a:srgbClr val="000000"/>
              </a:solidFill>
              <a:latin typeface="Arial"/>
              <a:cs typeface="Arial"/>
            </a:endParaRPr>
          </a:p>
          <a:p>
            <a:pPr marL="685800" indent="-342900" algn="just">
              <a:spcBef>
                <a:spcPct val="20000"/>
              </a:spcBef>
              <a:buFont typeface="Arial"/>
              <a:buChar char="•"/>
              <a:defRPr/>
            </a:pPr>
            <a:endParaRPr lang="en-IN" sz="2400">
              <a:solidFill>
                <a:srgbClr val="000000"/>
              </a:solidFill>
              <a:latin typeface="Arial"/>
              <a:cs typeface="Arial"/>
            </a:endParaRPr>
          </a:p>
          <a:p>
            <a:pPr marL="1077595" lvl="1" indent="-264795" algn="just" eaLnBrk="0" hangingPunct="0">
              <a:spcBef>
                <a:spcPct val="20000"/>
              </a:spcBef>
              <a:defRPr/>
            </a:pPr>
            <a:endParaRPr lang="en-IN" sz="2400">
              <a:solidFill>
                <a:srgbClr val="0000FF"/>
              </a:solidFill>
              <a:latin typeface="Trebuchet MS" pitchFamily="34" charset="0"/>
            </a:endParaRPr>
          </a:p>
          <a:p>
            <a:pPr marL="342900" indent="-342900" eaLnBrk="0" hangingPunct="0">
              <a:spcBef>
                <a:spcPct val="20000"/>
              </a:spcBef>
              <a:defRPr/>
            </a:pPr>
            <a:endParaRPr lang="en-IN" sz="2000" kern="0">
              <a:latin typeface="Trebuchet MS" pitchFamily="34" charset="0"/>
            </a:endParaRPr>
          </a:p>
        </p:txBody>
      </p:sp>
    </p:spTree>
    <p:extLst>
      <p:ext uri="{BB962C8B-B14F-4D97-AF65-F5344CB8AC3E}">
        <p14:creationId xmlns:p14="http://schemas.microsoft.com/office/powerpoint/2010/main" val="3902358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1485" y="3352800"/>
            <a:ext cx="2506584" cy="707886"/>
          </a:xfrm>
          <a:prstGeom prst="rect">
            <a:avLst/>
          </a:prstGeom>
        </p:spPr>
        <p:txBody>
          <a:bodyPr wrap="none">
            <a:spAutoFit/>
          </a:bodyPr>
          <a:lstStyle/>
          <a:p>
            <a:pPr algn="r"/>
            <a:r>
              <a:rPr lang="en-US" sz="4000">
                <a:solidFill>
                  <a:srgbClr val="FF0000"/>
                </a:solidFill>
                <a:latin typeface="Trebuchet MS" pitchFamily="34"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lIns="91440" tIns="45720" rIns="91440" bIns="45720" anchor="t">
            <a:spAutoFit/>
          </a:bodyPr>
          <a:lstStyle/>
          <a:p>
            <a:pPr algn="r">
              <a:defRPr/>
            </a:pPr>
            <a:r>
              <a:rPr lang="en-US" sz="2400">
                <a:solidFill>
                  <a:srgbClr val="FF0000"/>
                </a:solidFill>
                <a:latin typeface="Trebuchet MS"/>
              </a:rPr>
              <a:t>Abstract</a:t>
            </a:r>
          </a:p>
        </p:txBody>
      </p:sp>
      <p:sp>
        <p:nvSpPr>
          <p:cNvPr id="2" name="TextBox 1">
            <a:extLst>
              <a:ext uri="{FF2B5EF4-FFF2-40B4-BE49-F238E27FC236}">
                <a16:creationId xmlns:a16="http://schemas.microsoft.com/office/drawing/2014/main" id="{8548544D-00F4-428E-B6FD-EC2FB7D4FA59}"/>
              </a:ext>
            </a:extLst>
          </p:cNvPr>
          <p:cNvSpPr txBox="1"/>
          <p:nvPr/>
        </p:nvSpPr>
        <p:spPr>
          <a:xfrm>
            <a:off x="985838" y="1831181"/>
            <a:ext cx="1022032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solidFill>
                  <a:srgbClr val="FF0000"/>
                </a:solidFill>
                <a:latin typeface="Arial"/>
                <a:cs typeface="Arial"/>
              </a:rPr>
              <a:t>Introduction</a:t>
            </a:r>
          </a:p>
          <a:p>
            <a:pPr algn="just"/>
            <a:r>
              <a:rPr lang="en-US" sz="2200">
                <a:latin typeface="Arial"/>
                <a:cs typeface="Arial"/>
              </a:rPr>
              <a:t>Shopping malls have become an integral part of city life and a lot of people commute to these marts to get their daily essentials and groceries. However, we are all forced to go through the tedious task of getting our items billed. The billing phase is the one choke point every customer has to pass through. Moreover, every customer takes a variable amount of time to get their items billed, causing huge queues. We aim to make this whole experience of shopping easier.</a:t>
            </a:r>
          </a:p>
          <a:p>
            <a:pPr algn="just"/>
            <a:endParaRPr lang="en-US" sz="2200">
              <a:latin typeface="Arial"/>
              <a:cs typeface="Arial"/>
            </a:endParaRPr>
          </a:p>
          <a:p>
            <a:pPr algn="just"/>
            <a:endParaRPr lang="en-US" sz="2400">
              <a:latin typeface="Arial"/>
              <a:cs typeface="Arial"/>
            </a:endParaRPr>
          </a:p>
          <a:p>
            <a:endParaRPr lang="en-US" sz="2800">
              <a:cs typeface="Arial"/>
            </a:endParaRPr>
          </a:p>
        </p:txBody>
      </p:sp>
    </p:spTree>
    <p:extLst>
      <p:ext uri="{BB962C8B-B14F-4D97-AF65-F5344CB8AC3E}">
        <p14:creationId xmlns:p14="http://schemas.microsoft.com/office/powerpoint/2010/main" val="6841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583443"/>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786274" y="1061883"/>
            <a:ext cx="10637658" cy="4974431"/>
          </a:xfrm>
          <a:prstGeom prst="rect">
            <a:avLst/>
          </a:prstGeom>
        </p:spPr>
        <p:txBody>
          <a:bodyPr lIns="91440" tIns="45720" rIns="91440" bIns="45720" anchor="t"/>
          <a:lstStyle/>
          <a:p>
            <a:pPr algn="ctr">
              <a:defRPr/>
            </a:pPr>
            <a:r>
              <a:rPr lang="en-IN" sz="3200" dirty="0">
                <a:solidFill>
                  <a:srgbClr val="FF0000"/>
                </a:solidFill>
                <a:latin typeface="Arial"/>
                <a:cs typeface="Arial"/>
              </a:rPr>
              <a:t>Problem Statement</a:t>
            </a:r>
            <a:endParaRPr lang="en-US" dirty="0">
              <a:solidFill>
                <a:srgbClr val="FF0000"/>
              </a:solidFill>
            </a:endParaRPr>
          </a:p>
          <a:p>
            <a:pPr algn="ctr">
              <a:defRPr/>
            </a:pPr>
            <a:endParaRPr lang="en-IN" sz="3200" dirty="0">
              <a:latin typeface="Arial"/>
              <a:cs typeface="Arial"/>
            </a:endParaRPr>
          </a:p>
          <a:p>
            <a:pPr algn="just">
              <a:defRPr/>
            </a:pPr>
            <a:r>
              <a:rPr lang="en-US" sz="2800" dirty="0">
                <a:latin typeface="Arial"/>
                <a:cs typeface="Arial"/>
              </a:rPr>
              <a:t>•Standing in long queues is time consuming and  tedious.</a:t>
            </a:r>
            <a:endParaRPr lang="en-US" sz="2800" dirty="0">
              <a:solidFill>
                <a:srgbClr val="52CBBE"/>
              </a:solidFill>
              <a:latin typeface="Tw Cen MT"/>
            </a:endParaRPr>
          </a:p>
          <a:p>
            <a:pPr algn="just">
              <a:defRPr/>
            </a:pPr>
            <a:endParaRPr lang="en-US" sz="2800" dirty="0">
              <a:latin typeface="Arial"/>
              <a:cs typeface="Arial"/>
            </a:endParaRPr>
          </a:p>
          <a:p>
            <a:pPr algn="just">
              <a:defRPr/>
            </a:pPr>
            <a:r>
              <a:rPr lang="en-US" sz="2800" dirty="0">
                <a:latin typeface="Arial"/>
                <a:cs typeface="Arial"/>
              </a:rPr>
              <a:t>•This Project aims to design a system that detects and classifies the commodities placed into the shopping cart in a systematic manner using Deep Learning techniques. </a:t>
            </a:r>
            <a:endParaRPr lang="en-US" sz="2800" dirty="0">
              <a:cs typeface="Arial" charset="0"/>
            </a:endParaRPr>
          </a:p>
          <a:p>
            <a:pPr algn="just">
              <a:defRPr/>
            </a:pPr>
            <a:endParaRPr lang="en-US" sz="2800" dirty="0">
              <a:latin typeface="Arial"/>
              <a:cs typeface="Arial"/>
            </a:endParaRPr>
          </a:p>
          <a:p>
            <a:pPr algn="just">
              <a:defRPr/>
            </a:pPr>
            <a:r>
              <a:rPr lang="en-US" sz="2800" dirty="0">
                <a:latin typeface="Arial"/>
                <a:cs typeface="Arial"/>
              </a:rPr>
              <a:t>•This system will add the item when placed into the cart and update the details of the items on the app, finally generating the bill.</a:t>
            </a:r>
            <a:endParaRPr lang="en-US" sz="2800" dirty="0">
              <a:cs typeface="Arial" charset="0"/>
            </a:endParaRPr>
          </a:p>
          <a:p>
            <a:pPr marL="685165" indent="-342900" algn="just">
              <a:spcBef>
                <a:spcPct val="20000"/>
              </a:spcBef>
              <a:buFont typeface="Arial" panose="020B0604020202020204" pitchFamily="34" charset="0"/>
              <a:buChar char="•"/>
              <a:defRPr/>
            </a:pPr>
            <a:endParaRPr lang="en-US" sz="2400" dirty="0">
              <a:solidFill>
                <a:srgbClr val="52CBBE"/>
              </a:solidFill>
              <a:latin typeface="Tw Cen MT"/>
            </a:endParaRPr>
          </a:p>
          <a:p>
            <a:pPr marL="685165" indent="-342900" algn="just" eaLnBrk="0" hangingPunct="0">
              <a:spcBef>
                <a:spcPct val="20000"/>
              </a:spcBef>
              <a:buFont typeface="Arial" panose="020B0604020202020204" pitchFamily="34" charset="0"/>
              <a:buChar char="•"/>
              <a:defRPr/>
            </a:pPr>
            <a:endParaRPr lang="en-US" sz="2400" dirty="0">
              <a:solidFill>
                <a:srgbClr val="52CBBE"/>
              </a:solidFill>
              <a:latin typeface="Tw Cen MT"/>
            </a:endParaRPr>
          </a:p>
          <a:p>
            <a:pPr marL="342265" algn="just" eaLnBrk="0" hangingPunct="0">
              <a:spcBef>
                <a:spcPct val="20000"/>
              </a:spcBef>
              <a:defRPr/>
            </a:pPr>
            <a:endParaRPr lang="en-IN" sz="2400" kern="0" dirty="0">
              <a:solidFill>
                <a:srgbClr val="0000FF"/>
              </a:solidFill>
              <a:latin typeface="Trebuchet MS" pitchFamily="34" charset="0"/>
            </a:endParaRPr>
          </a:p>
        </p:txBody>
      </p:sp>
      <p:sp>
        <p:nvSpPr>
          <p:cNvPr id="14" name="Text Box 34"/>
          <p:cNvSpPr txBox="1">
            <a:spLocks noChangeArrowheads="1"/>
          </p:cNvSpPr>
          <p:nvPr/>
        </p:nvSpPr>
        <p:spPr bwMode="auto">
          <a:xfrm>
            <a:off x="4191000" y="116600"/>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sym typeface="Trebuchet MS"/>
              </a:rPr>
              <a:t>Abstract</a:t>
            </a:r>
            <a:endParaRPr lang="en-US" sz="2400">
              <a:solidFill>
                <a:srgbClr val="FF0000"/>
              </a:solidFill>
              <a:latin typeface="Trebuchet MS" pitchFamily="34" charset="0"/>
            </a:endParaRPr>
          </a:p>
        </p:txBody>
      </p:sp>
    </p:spTree>
    <p:extLst>
      <p:ext uri="{BB962C8B-B14F-4D97-AF65-F5344CB8AC3E}">
        <p14:creationId xmlns:p14="http://schemas.microsoft.com/office/powerpoint/2010/main" val="3811030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4" name="Text Box 34"/>
          <p:cNvSpPr txBox="1">
            <a:spLocks noChangeArrowheads="1"/>
          </p:cNvSpPr>
          <p:nvPr/>
        </p:nvSpPr>
        <p:spPr bwMode="auto">
          <a:xfrm>
            <a:off x="4419600" y="1119490"/>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sym typeface="Trebuchet MS"/>
              </a:rPr>
              <a:t>Motivation and Scope of the Project</a:t>
            </a:r>
            <a:endParaRPr lang="en-US" sz="2400">
              <a:solidFill>
                <a:srgbClr val="FF0000"/>
              </a:solidFill>
              <a:latin typeface="Trebuchet MS" pitchFamily="34" charset="0"/>
            </a:endParaRPr>
          </a:p>
        </p:txBody>
      </p:sp>
      <p:sp>
        <p:nvSpPr>
          <p:cNvPr id="2" name="TextBox 1">
            <a:extLst>
              <a:ext uri="{FF2B5EF4-FFF2-40B4-BE49-F238E27FC236}">
                <a16:creationId xmlns:a16="http://schemas.microsoft.com/office/drawing/2014/main" id="{EB47FF2F-B81D-4C10-B1A0-7A91DD9410A7}"/>
              </a:ext>
            </a:extLst>
          </p:cNvPr>
          <p:cNvSpPr txBox="1"/>
          <p:nvPr/>
        </p:nvSpPr>
        <p:spPr>
          <a:xfrm>
            <a:off x="664638" y="2298939"/>
            <a:ext cx="11431976" cy="2677656"/>
          </a:xfrm>
          <a:prstGeom prst="rect">
            <a:avLst/>
          </a:prstGeom>
          <a:noFill/>
        </p:spPr>
        <p:txBody>
          <a:bodyPr wrap="none" rtlCol="0">
            <a:spAutoFit/>
          </a:bodyPr>
          <a:lstStyle/>
          <a:p>
            <a:r>
              <a:rPr lang="en-US" sz="2400" dirty="0"/>
              <a:t>Retail stores rely on cashiers or self-service checkout systems to process the</a:t>
            </a:r>
          </a:p>
          <a:p>
            <a:r>
              <a:rPr lang="en-US" sz="2400" dirty="0"/>
              <a:t>customers’ purchases. Since most products have barcodes that can be scanned,</a:t>
            </a:r>
          </a:p>
          <a:p>
            <a:r>
              <a:rPr lang="en-US" sz="2400" dirty="0"/>
              <a:t>the checkout time has already been minimized. However, fruits and vegetables are</a:t>
            </a:r>
          </a:p>
          <a:p>
            <a:r>
              <a:rPr lang="en-US" sz="2400" dirty="0"/>
              <a:t>commonly processed differently. The cashier or the customer need to manually</a:t>
            </a:r>
          </a:p>
          <a:p>
            <a:r>
              <a:rPr lang="en-US" sz="2400" dirty="0"/>
              <a:t>identify the class of product being bought and look for it in the system. With</a:t>
            </a:r>
          </a:p>
          <a:p>
            <a:r>
              <a:rPr lang="en-US" sz="2400" dirty="0"/>
              <a:t>that application in mind, our purpose is to present an initial approach for fruit and </a:t>
            </a:r>
          </a:p>
          <a:p>
            <a:r>
              <a:rPr lang="en-US" sz="2400" dirty="0"/>
              <a:t>vegetable classification in order to check its feasibility for such application</a:t>
            </a:r>
            <a:endParaRPr lang="en-IN" sz="2400" dirty="0"/>
          </a:p>
        </p:txBody>
      </p:sp>
    </p:spTree>
    <p:extLst>
      <p:ext uri="{BB962C8B-B14F-4D97-AF65-F5344CB8AC3E}">
        <p14:creationId xmlns:p14="http://schemas.microsoft.com/office/powerpoint/2010/main" val="4208495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algn="r" eaLnBrk="0" hangingPunct="0">
              <a:defRPr/>
            </a:pPr>
            <a:r>
              <a:rPr lang="en-US" sz="2400">
                <a:solidFill>
                  <a:srgbClr val="FF0000"/>
                </a:solidFill>
                <a:latin typeface="Trebuchet MS" pitchFamily="34" charset="0"/>
                <a:sym typeface="Trebuchet MS"/>
              </a:rPr>
              <a:t>Suggestions from Review – 1</a:t>
            </a:r>
          </a:p>
        </p:txBody>
      </p:sp>
      <p:sp>
        <p:nvSpPr>
          <p:cNvPr id="2" name="TextBox 1">
            <a:extLst>
              <a:ext uri="{FF2B5EF4-FFF2-40B4-BE49-F238E27FC236}">
                <a16:creationId xmlns:a16="http://schemas.microsoft.com/office/drawing/2014/main" id="{157F1AC6-A4D8-4B89-9030-EC26E61954C9}"/>
              </a:ext>
            </a:extLst>
          </p:cNvPr>
          <p:cNvSpPr txBox="1"/>
          <p:nvPr/>
        </p:nvSpPr>
        <p:spPr>
          <a:xfrm>
            <a:off x="570271" y="2251587"/>
            <a:ext cx="1106129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Do not try to make modifications to any of the model's architecture to introduce novelty as novelty automatically falls into picture</a:t>
            </a:r>
          </a:p>
          <a:p>
            <a:pPr marL="285750" indent="-285750">
              <a:buFont typeface="Arial" panose="020B0604020202020204" pitchFamily="34" charset="0"/>
              <a:buChar char="•"/>
            </a:pPr>
            <a:r>
              <a:rPr lang="en-US" sz="2400" dirty="0"/>
              <a:t>Think about how payment is processed</a:t>
            </a:r>
          </a:p>
        </p:txBody>
      </p:sp>
    </p:spTree>
    <p:extLst>
      <p:ext uri="{BB962C8B-B14F-4D97-AF65-F5344CB8AC3E}">
        <p14:creationId xmlns:p14="http://schemas.microsoft.com/office/powerpoint/2010/main" val="4205369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611641"/>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1476704" y="149941"/>
            <a:ext cx="9191296" cy="566803"/>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a:solidFill>
                  <a:srgbClr val="FF0000"/>
                </a:solidFill>
                <a:latin typeface="Trebuchet MS"/>
                <a:ea typeface="Trebuchet MS"/>
                <a:cs typeface="Trebuchet MS"/>
                <a:sym typeface="Trebuchet MS"/>
              </a:rPr>
              <a:t>User Classes and Characteristics</a:t>
            </a:r>
            <a:endParaRPr sz="140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EB7487F7-1C6B-4F28-8F5F-9207C9668510}"/>
              </a:ext>
            </a:extLst>
          </p:cNvPr>
          <p:cNvSpPr txBox="1"/>
          <p:nvPr/>
        </p:nvSpPr>
        <p:spPr>
          <a:xfrm>
            <a:off x="1203434" y="1115848"/>
            <a:ext cx="10047889" cy="51252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Arial"/>
            </a:endParaRPr>
          </a:p>
        </p:txBody>
      </p:sp>
      <p:pic>
        <p:nvPicPr>
          <p:cNvPr id="3" name="Picture 3" descr="Diagram, schematic&#10;&#10;Description automatically generated">
            <a:extLst>
              <a:ext uri="{FF2B5EF4-FFF2-40B4-BE49-F238E27FC236}">
                <a16:creationId xmlns:a16="http://schemas.microsoft.com/office/drawing/2014/main" id="{8465D506-F710-4B12-BE50-85AB35F8B8CA}"/>
              </a:ext>
            </a:extLst>
          </p:cNvPr>
          <p:cNvPicPr>
            <a:picLocks noChangeAspect="1"/>
          </p:cNvPicPr>
          <p:nvPr/>
        </p:nvPicPr>
        <p:blipFill rotWithShape="1">
          <a:blip r:embed="rId3"/>
          <a:srcRect l="4832" t="233" r="6443" b="4730"/>
          <a:stretch/>
        </p:blipFill>
        <p:spPr>
          <a:xfrm>
            <a:off x="2448560" y="611219"/>
            <a:ext cx="6715767" cy="620556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a:solidFill>
                  <a:srgbClr val="FF0000"/>
                </a:solidFill>
                <a:latin typeface="Trebuchet MS"/>
                <a:ea typeface="Trebuchet MS"/>
                <a:cs typeface="Trebuchet MS"/>
                <a:sym typeface="Trebuchet MS"/>
              </a:rPr>
              <a:t>Constraints / Dependencies / Assumptions / Risks</a:t>
            </a:r>
            <a:endParaRPr sz="140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625E0FFC-3FA0-42DF-A287-5A6B786B7C03}"/>
              </a:ext>
            </a:extLst>
          </p:cNvPr>
          <p:cNvSpPr txBox="1"/>
          <p:nvPr/>
        </p:nvSpPr>
        <p:spPr>
          <a:xfrm>
            <a:off x="812181" y="1741449"/>
            <a:ext cx="10530467"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Arial"/>
                <a:cs typeface="Arial"/>
              </a:rPr>
              <a:t>CONSTRAINTS</a:t>
            </a:r>
            <a:endParaRPr lang="en-US"/>
          </a:p>
          <a:p>
            <a:pPr marL="285750" indent="-285750">
              <a:buFont typeface="Arial,Sans-Serif"/>
              <a:buChar char="•"/>
            </a:pPr>
            <a:r>
              <a:rPr lang="en-US">
                <a:latin typeface="Arial"/>
                <a:cs typeface="Arial"/>
              </a:rPr>
              <a:t>A customer </a:t>
            </a:r>
            <a:r>
              <a:rPr lang="en-US" dirty="0">
                <a:latin typeface="Arial"/>
                <a:cs typeface="Arial"/>
              </a:rPr>
              <a:t>shows </a:t>
            </a:r>
            <a:r>
              <a:rPr lang="en-US">
                <a:latin typeface="Arial"/>
                <a:cs typeface="Arial"/>
              </a:rPr>
              <a:t>a cheaper product and places the expensive product </a:t>
            </a:r>
            <a:r>
              <a:rPr lang="en-US" dirty="0">
                <a:latin typeface="Arial"/>
                <a:cs typeface="Arial"/>
              </a:rPr>
              <a:t>into </a:t>
            </a:r>
            <a:r>
              <a:rPr lang="en-US">
                <a:latin typeface="Arial"/>
                <a:cs typeface="Arial"/>
              </a:rPr>
              <a:t>the </a:t>
            </a:r>
            <a:r>
              <a:rPr lang="en-US" dirty="0">
                <a:latin typeface="Arial"/>
                <a:cs typeface="Arial"/>
              </a:rPr>
              <a:t>cart i</a:t>
            </a:r>
            <a:r>
              <a:rPr lang="en-US">
                <a:latin typeface="Arial"/>
                <a:cs typeface="Arial"/>
              </a:rPr>
              <a:t>.</a:t>
            </a:r>
            <a:r>
              <a:rPr lang="en-US" dirty="0">
                <a:latin typeface="Arial"/>
                <a:cs typeface="Arial"/>
              </a:rPr>
              <a:t>e., fooling </a:t>
            </a:r>
            <a:r>
              <a:rPr lang="en-US">
                <a:latin typeface="Arial"/>
                <a:cs typeface="Arial"/>
              </a:rPr>
              <a:t>the </a:t>
            </a:r>
            <a:r>
              <a:rPr lang="en-US" dirty="0">
                <a:latin typeface="Arial"/>
                <a:cs typeface="Arial"/>
              </a:rPr>
              <a:t>system</a:t>
            </a:r>
            <a:r>
              <a:rPr lang="en-US">
                <a:latin typeface="Arial"/>
                <a:cs typeface="Arial"/>
              </a:rPr>
              <a:t>.</a:t>
            </a:r>
            <a:r>
              <a:rPr lang="en-US" dirty="0">
                <a:latin typeface="Arial"/>
                <a:cs typeface="Arial"/>
              </a:rPr>
              <a:t> </a:t>
            </a:r>
          </a:p>
          <a:p>
            <a:pPr marL="285750" indent="-285750">
              <a:buFont typeface="Arial,Sans-Serif"/>
              <a:buChar char="•"/>
            </a:pPr>
            <a:r>
              <a:rPr lang="en-US">
                <a:latin typeface="Arial"/>
                <a:cs typeface="Arial"/>
              </a:rPr>
              <a:t>Actual weight being different from the weight measured by the load cell.</a:t>
            </a:r>
          </a:p>
          <a:p>
            <a:endParaRPr lang="en-US" b="1">
              <a:latin typeface="Arial"/>
              <a:cs typeface="Arial"/>
            </a:endParaRPr>
          </a:p>
          <a:p>
            <a:r>
              <a:rPr lang="en-US" b="1">
                <a:latin typeface="Arial"/>
                <a:cs typeface="Arial"/>
              </a:rPr>
              <a:t>DEPENDENCIES</a:t>
            </a:r>
          </a:p>
          <a:p>
            <a:pPr marL="285750" indent="-285750">
              <a:buFont typeface="Arial"/>
              <a:buChar char="•"/>
            </a:pPr>
            <a:r>
              <a:rPr lang="en-US">
                <a:latin typeface="Arial"/>
                <a:cs typeface="Arial"/>
              </a:rPr>
              <a:t>Keras, TensorFlow</a:t>
            </a:r>
            <a:r>
              <a:rPr lang="en-US" dirty="0">
                <a:latin typeface="Arial"/>
                <a:cs typeface="Arial"/>
              </a:rPr>
              <a:t>, OpenCV, </a:t>
            </a:r>
            <a:r>
              <a:rPr lang="en-US" dirty="0" err="1">
                <a:latin typeface="Arial"/>
                <a:cs typeface="Arial"/>
              </a:rPr>
              <a:t>DarkFlow</a:t>
            </a:r>
            <a:endParaRPr lang="en-US">
              <a:latin typeface="Arial"/>
              <a:cs typeface="Arial"/>
            </a:endParaRPr>
          </a:p>
          <a:p>
            <a:endParaRPr lang="en-US" b="1">
              <a:latin typeface="Arial"/>
              <a:cs typeface="Arial"/>
            </a:endParaRPr>
          </a:p>
          <a:p>
            <a:r>
              <a:rPr lang="en-US" b="1">
                <a:latin typeface="Arial"/>
                <a:cs typeface="Arial"/>
              </a:rPr>
              <a:t>ASSUMPTIONS</a:t>
            </a:r>
          </a:p>
          <a:p>
            <a:pPr marL="285750" indent="-285750">
              <a:buFont typeface="Arial"/>
              <a:buChar char="•"/>
            </a:pPr>
            <a:r>
              <a:rPr lang="en-US">
                <a:latin typeface="Arial"/>
                <a:cs typeface="Arial"/>
              </a:rPr>
              <a:t>A customer should have android phone which is compatible with the requirements of our app.</a:t>
            </a:r>
            <a:endParaRPr lang="en-US" dirty="0">
              <a:latin typeface="Arial"/>
              <a:cs typeface="Arial"/>
            </a:endParaRPr>
          </a:p>
          <a:p>
            <a:pPr marL="285750" indent="-285750">
              <a:buFont typeface="Arial"/>
              <a:buChar char="•"/>
            </a:pPr>
            <a:r>
              <a:rPr lang="en-US" dirty="0">
                <a:latin typeface="Arial"/>
                <a:cs typeface="Arial"/>
              </a:rPr>
              <a:t>Payment is handled by third party interface like Razor Pay, or in-built wallets</a:t>
            </a:r>
          </a:p>
          <a:p>
            <a:pPr marL="285750" indent="-285750">
              <a:buFont typeface="Arial"/>
              <a:buChar char="•"/>
            </a:pPr>
            <a:endParaRPr lang="en-US">
              <a:latin typeface="Arial"/>
              <a:cs typeface="Arial"/>
            </a:endParaRPr>
          </a:p>
          <a:p>
            <a:r>
              <a:rPr lang="en-US" b="1">
                <a:latin typeface="Arial"/>
                <a:cs typeface="Arial"/>
              </a:rPr>
              <a:t>RISKS</a:t>
            </a:r>
          </a:p>
          <a:p>
            <a:pPr marL="285750" indent="-285750">
              <a:buFont typeface="Arial"/>
              <a:buChar char="•"/>
            </a:pPr>
            <a:r>
              <a:rPr lang="en-US">
                <a:latin typeface="Arial"/>
                <a:cs typeface="Arial"/>
              </a:rPr>
              <a:t>The app crashing.</a:t>
            </a:r>
            <a:endParaRPr lang="en-US">
              <a:cs typeface="Arial"/>
            </a:endParaRPr>
          </a:p>
          <a:p>
            <a:pPr marL="285750" indent="-285750">
              <a:buFont typeface="Arial"/>
              <a:buChar char="•"/>
            </a:pPr>
            <a:r>
              <a:rPr lang="en-US">
                <a:cs typeface="Arial"/>
              </a:rPr>
              <a:t>Failure of Hardware Resources</a:t>
            </a:r>
          </a:p>
          <a:p>
            <a:pPr marL="285750" indent="-285750">
              <a:buFont typeface="Arial"/>
              <a:buChar char="•"/>
            </a:pPr>
            <a:endParaRPr lang="en-US">
              <a:cs typeface="Arial"/>
            </a:endParaRPr>
          </a:p>
          <a:p>
            <a:pPr marL="285750" indent="-285750">
              <a:buFont typeface="Arial"/>
              <a:buChar char="•"/>
            </a:pPr>
            <a:endParaRPr lang="en-US">
              <a:cs typeface="Arial"/>
            </a:endParaRPr>
          </a:p>
          <a:p>
            <a:pPr marL="285750" indent="-285750">
              <a:buFont typeface="Arial"/>
              <a:buChar char="•"/>
            </a:pPr>
            <a:endParaRPr lang="en-US" b="1">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8"/>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1" name="Google Shape;61;p8"/>
          <p:cNvSpPr txBox="1"/>
          <p:nvPr/>
        </p:nvSpPr>
        <p:spPr>
          <a:xfrm>
            <a:off x="2895600" y="1143001"/>
            <a:ext cx="7772400" cy="461665"/>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a:solidFill>
                  <a:srgbClr val="FF0000"/>
                </a:solidFill>
                <a:latin typeface="Trebuchet MS"/>
                <a:ea typeface="Trebuchet MS"/>
                <a:cs typeface="Trebuchet MS"/>
                <a:sym typeface="Trebuchet MS"/>
              </a:rPr>
              <a:t>Functional Requirements</a:t>
            </a:r>
            <a:endParaRPr sz="140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4E0543B8-18D9-454E-A56D-EEB3EC2A17C8}"/>
              </a:ext>
            </a:extLst>
          </p:cNvPr>
          <p:cNvSpPr txBox="1"/>
          <p:nvPr/>
        </p:nvSpPr>
        <p:spPr>
          <a:xfrm>
            <a:off x="152400" y="1981200"/>
            <a:ext cx="11582400" cy="2246769"/>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
            </a:pPr>
            <a:r>
              <a:rPr lang="en-US" sz="2000" dirty="0">
                <a:latin typeface="Arial"/>
                <a:cs typeface="Arial"/>
              </a:rPr>
              <a:t>Ability of the system to classify the items shown by the user accurately.</a:t>
            </a:r>
          </a:p>
          <a:p>
            <a:pPr marL="285750" indent="-285750">
              <a:buFont typeface="Wingdings" panose="05000000000000000000" pitchFamily="2" charset="2"/>
              <a:buChar char="§"/>
            </a:pPr>
            <a:r>
              <a:rPr lang="en-US" sz="2000" dirty="0">
                <a:latin typeface="Arial"/>
                <a:cs typeface="Arial"/>
              </a:rPr>
              <a:t>Authenticating the user whenever necessary.</a:t>
            </a:r>
          </a:p>
          <a:p>
            <a:pPr marL="285750" indent="-285750">
              <a:buFont typeface="Wingdings" panose="05000000000000000000" pitchFamily="2" charset="2"/>
              <a:buChar char="§"/>
            </a:pPr>
            <a:r>
              <a:rPr lang="en-US" sz="2000" dirty="0">
                <a:latin typeface="Arial"/>
                <a:cs typeface="Arial"/>
              </a:rPr>
              <a:t>Upon items added to the cart, the load-cell will work accurately, and the weight will be reflected on app.</a:t>
            </a:r>
            <a:endParaRPr lang="en-US" sz="2000" dirty="0">
              <a:cs typeface="Arial" charset="0"/>
            </a:endParaRPr>
          </a:p>
          <a:p>
            <a:pPr marL="285750" indent="-285750">
              <a:buFont typeface="Wingdings" panose="05000000000000000000" pitchFamily="2" charset="2"/>
              <a:buChar char="§"/>
            </a:pPr>
            <a:r>
              <a:rPr lang="en-US" sz="2000" dirty="0">
                <a:latin typeface="Arial"/>
                <a:cs typeface="Arial"/>
              </a:rPr>
              <a:t>The app is robust and is always connected to the Arduino when in use.</a:t>
            </a:r>
            <a:endParaRPr lang="en-US" sz="2000" dirty="0">
              <a:cs typeface="Arial" charset="0"/>
            </a:endParaRPr>
          </a:p>
          <a:p>
            <a:pPr marL="285750" indent="-285750">
              <a:buFont typeface="Wingdings" panose="05000000000000000000" pitchFamily="2" charset="2"/>
              <a:buChar char="§"/>
            </a:pPr>
            <a:endParaRPr lang="en-US" sz="2000" dirty="0">
              <a:cs typeface="Arial" charset="0"/>
            </a:endParaRPr>
          </a:p>
          <a:p>
            <a:pPr marL="285750" indent="-285750">
              <a:buFont typeface="Wingdings" panose="05000000000000000000" pitchFamily="2" charset="2"/>
              <a:buChar char="§"/>
            </a:pPr>
            <a:endParaRPr lang="en-US" sz="2000" dirty="0">
              <a:cs typeface="Arial" charset="0"/>
            </a:endParaRP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 Project - Review 3 - Template (1)</Template>
  <TotalTime>0</TotalTime>
  <Words>1635</Words>
  <Application>Microsoft Office PowerPoint</Application>
  <PresentationFormat>Widescreen</PresentationFormat>
  <Paragraphs>263</Paragraphs>
  <Slides>21</Slides>
  <Notes>17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KUNTAL GORAI</cp:lastModifiedBy>
  <cp:revision>2</cp:revision>
  <dcterms:created xsi:type="dcterms:W3CDTF">2020-11-22T08:14:37Z</dcterms:created>
  <dcterms:modified xsi:type="dcterms:W3CDTF">2022-04-19T14:41:16Z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