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4"/>
  </p:sldMasterIdLst>
  <p:notesMasterIdLst>
    <p:notesMasterId r:id="rId40"/>
  </p:notesMasterIdLst>
  <p:handoutMasterIdLst>
    <p:handoutMasterId r:id="rId41"/>
  </p:handoutMasterIdLst>
  <p:sldIdLst>
    <p:sldId id="538" r:id="rId5"/>
    <p:sldId id="535" r:id="rId6"/>
    <p:sldId id="570" r:id="rId7"/>
    <p:sldId id="572" r:id="rId8"/>
    <p:sldId id="604" r:id="rId9"/>
    <p:sldId id="585" r:id="rId10"/>
    <p:sldId id="568" r:id="rId11"/>
    <p:sldId id="586" r:id="rId12"/>
    <p:sldId id="588" r:id="rId13"/>
    <p:sldId id="587" r:id="rId14"/>
    <p:sldId id="589" r:id="rId15"/>
    <p:sldId id="590" r:id="rId16"/>
    <p:sldId id="591" r:id="rId17"/>
    <p:sldId id="557" r:id="rId18"/>
    <p:sldId id="562" r:id="rId19"/>
    <p:sldId id="573" r:id="rId20"/>
    <p:sldId id="563" r:id="rId21"/>
    <p:sldId id="601" r:id="rId22"/>
    <p:sldId id="602" r:id="rId23"/>
    <p:sldId id="603" r:id="rId24"/>
    <p:sldId id="566" r:id="rId25"/>
    <p:sldId id="605" r:id="rId26"/>
    <p:sldId id="599" r:id="rId27"/>
    <p:sldId id="600" r:id="rId28"/>
    <p:sldId id="594" r:id="rId29"/>
    <p:sldId id="595" r:id="rId30"/>
    <p:sldId id="596" r:id="rId31"/>
    <p:sldId id="597" r:id="rId32"/>
    <p:sldId id="598" r:id="rId33"/>
    <p:sldId id="536" r:id="rId34"/>
    <p:sldId id="592" r:id="rId35"/>
    <p:sldId id="593" r:id="rId36"/>
    <p:sldId id="584" r:id="rId37"/>
    <p:sldId id="552" r:id="rId38"/>
    <p:sldId id="549" r:id="rId39"/>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0066"/>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437F8-0C8E-806D-A269-B95BE5E242C1}" v="69" dt="2022-05-04T04:12:06.515"/>
    <p1510:client id="{039ED011-5719-2E78-EA18-C4C2A6F318A9}" v="245" dt="2022-05-04T04:07:50.297"/>
    <p1510:client id="{1CDB204E-34AF-4368-9732-BF40EBAFAAFB}" v="1" dt="2022-05-04T17:37:36.465"/>
    <p1510:client id="{248252B5-D524-F6C5-7B95-DAFC36AACFCD}" v="17" dt="2022-05-04T17:41:13.536"/>
    <p1510:client id="{A4F1E782-C0B9-4907-89CA-7042BE01174D}" v="843" dt="2022-05-01T15:30:10.406"/>
    <p1510:client id="{B3BE2E55-588A-66AB-3D15-2216DFB5AB3B}" v="1" dt="2022-05-04T09:49:38.116"/>
    <p1510:client id="{CBE16587-1579-5435-7C3C-AF9D3506CB94}" v="1879" dt="2022-05-04T10:11:46.295"/>
    <p1510:client id="{DDF362A6-05F6-42C3-920F-E1212BC97CBD}" v="761" dt="2022-05-01T15:33:30.158"/>
    <p1510:client id="{EBDCBFD8-DC3A-B7EA-13C3-C91DD84CD480}" v="462" dt="2022-05-04T08:51:47.625"/>
    <p1510:client id="{EE083249-E381-AD9A-B242-C95EB078D151}" v="1299" dt="2022-05-01T17:51:11.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12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D53B1B-6FAE-4F9C-B6ED-896E8E75C3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4A25EE2-4911-4B58-92EB-BF7D3C71E63E}">
      <dgm:prSet custT="1"/>
      <dgm:spPr/>
      <dgm:t>
        <a:bodyPr/>
        <a:lstStyle/>
        <a:p>
          <a:pPr>
            <a:lnSpc>
              <a:spcPct val="100000"/>
            </a:lnSpc>
          </a:pPr>
          <a:r>
            <a:rPr lang="en-US" sz="1700" b="1" u="sng" kern="1200">
              <a:solidFill>
                <a:prstClr val="black">
                  <a:hueOff val="0"/>
                  <a:satOff val="0"/>
                  <a:lumOff val="0"/>
                  <a:alphaOff val="0"/>
                </a:prstClr>
              </a:solidFill>
              <a:latin typeface="Garamond" panose="02020404030301010803"/>
              <a:ea typeface="+mn-ea"/>
              <a:cs typeface="+mn-cs"/>
            </a:rPr>
            <a:t>Novelty(What is unique about this idea?) :-</a:t>
          </a:r>
          <a:r>
            <a:rPr lang="en-US" sz="1700" kern="1200">
              <a:solidFill>
                <a:prstClr val="black">
                  <a:hueOff val="0"/>
                  <a:satOff val="0"/>
                  <a:lumOff val="0"/>
                  <a:alphaOff val="0"/>
                </a:prstClr>
              </a:solidFill>
              <a:latin typeface="Garamond" panose="02020404030301010803"/>
              <a:ea typeface="+mn-ea"/>
              <a:cs typeface="+mn-cs"/>
            </a:rPr>
            <a:t>All previous projects implemented made use of RFID tags which are attached to every item. Also, items like fruits and vegetables don’t always have an RFID tag that is considered in our project.</a:t>
          </a:r>
        </a:p>
      </dgm:t>
    </dgm:pt>
    <dgm:pt modelId="{B5C49E28-C0D5-4E4B-8B17-DD1D82D14B12}" type="parTrans" cxnId="{CF85A8E9-0BA7-4829-AE84-0A020403BCF3}">
      <dgm:prSet/>
      <dgm:spPr/>
      <dgm:t>
        <a:bodyPr/>
        <a:lstStyle/>
        <a:p>
          <a:endParaRPr lang="en-US"/>
        </a:p>
      </dgm:t>
    </dgm:pt>
    <dgm:pt modelId="{D346F19B-C055-49EB-89A3-1B9A9D9006E5}" type="sibTrans" cxnId="{CF85A8E9-0BA7-4829-AE84-0A020403BCF3}">
      <dgm:prSet/>
      <dgm:spPr/>
      <dgm:t>
        <a:bodyPr/>
        <a:lstStyle/>
        <a:p>
          <a:endParaRPr lang="en-US"/>
        </a:p>
      </dgm:t>
    </dgm:pt>
    <dgm:pt modelId="{3A9B552C-B3D6-48DF-A133-27CFF64E6734}">
      <dgm:prSet custT="1"/>
      <dgm:spPr/>
      <dgm:t>
        <a:bodyPr/>
        <a:lstStyle/>
        <a:p>
          <a:pPr>
            <a:lnSpc>
              <a:spcPct val="100000"/>
            </a:lnSpc>
          </a:pPr>
          <a:r>
            <a:rPr lang="en-US" sz="1700" b="1" u="sng" kern="1200">
              <a:solidFill>
                <a:prstClr val="black">
                  <a:hueOff val="0"/>
                  <a:satOff val="0"/>
                  <a:lumOff val="0"/>
                  <a:alphaOff val="0"/>
                </a:prstClr>
              </a:solidFill>
              <a:latin typeface="Garamond" panose="02020404030301010803"/>
              <a:ea typeface="+mn-ea"/>
              <a:cs typeface="+mn-cs"/>
            </a:rPr>
            <a:t>Innovativeness(What is new about our implementation?) :- </a:t>
          </a:r>
          <a:r>
            <a:rPr lang="en-US" sz="1700" kern="1200">
              <a:solidFill>
                <a:prstClr val="black">
                  <a:hueOff val="0"/>
                  <a:satOff val="0"/>
                  <a:lumOff val="0"/>
                  <a:alphaOff val="0"/>
                </a:prstClr>
              </a:solidFill>
              <a:latin typeface="Garamond" panose="02020404030301010803"/>
              <a:ea typeface="+mn-ea"/>
              <a:cs typeface="+mn-cs"/>
            </a:rPr>
            <a:t>Integrating transfer learning using MobileNetV2 in Android Studio with integration from continuous value from Arduino giving weights.</a:t>
          </a:r>
        </a:p>
      </dgm:t>
    </dgm:pt>
    <dgm:pt modelId="{FE8ABF09-8CE5-4D2F-BC4E-F7FEBA2C0369}" type="parTrans" cxnId="{932391D8-7520-4878-8BB8-030A15107538}">
      <dgm:prSet/>
      <dgm:spPr/>
      <dgm:t>
        <a:bodyPr/>
        <a:lstStyle/>
        <a:p>
          <a:endParaRPr lang="en-US"/>
        </a:p>
      </dgm:t>
    </dgm:pt>
    <dgm:pt modelId="{769470BE-DAD8-4BDA-85D3-4D845586C39C}" type="sibTrans" cxnId="{932391D8-7520-4878-8BB8-030A15107538}">
      <dgm:prSet/>
      <dgm:spPr/>
      <dgm:t>
        <a:bodyPr/>
        <a:lstStyle/>
        <a:p>
          <a:endParaRPr lang="en-US"/>
        </a:p>
      </dgm:t>
    </dgm:pt>
    <dgm:pt modelId="{75A1E648-545E-4584-8AC9-ACDE64C952CD}" type="pres">
      <dgm:prSet presAssocID="{2ED53B1B-6FAE-4F9C-B6ED-896E8E75C315}" presName="root" presStyleCnt="0">
        <dgm:presLayoutVars>
          <dgm:dir/>
          <dgm:resizeHandles val="exact"/>
        </dgm:presLayoutVars>
      </dgm:prSet>
      <dgm:spPr/>
    </dgm:pt>
    <dgm:pt modelId="{927F1C65-D13F-42C3-B1EA-6EA64435D73C}" type="pres">
      <dgm:prSet presAssocID="{F4A25EE2-4911-4B58-92EB-BF7D3C71E63E}" presName="compNode" presStyleCnt="0"/>
      <dgm:spPr/>
    </dgm:pt>
    <dgm:pt modelId="{43203B7B-45A9-4476-9C75-C63B9F817C5E}" type="pres">
      <dgm:prSet presAssocID="{F4A25EE2-4911-4B58-92EB-BF7D3C71E63E}" presName="bgRect" presStyleLbl="bgShp" presStyleIdx="0" presStyleCnt="2"/>
      <dgm:spPr/>
    </dgm:pt>
    <dgm:pt modelId="{EF72DD18-6D30-4318-94A4-C4B6337FA7EE}" type="pres">
      <dgm:prSet presAssocID="{F4A25EE2-4911-4B58-92EB-BF7D3C71E63E}"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AB33EA19-18D7-47C2-A4C0-F67001830809}" type="pres">
      <dgm:prSet presAssocID="{F4A25EE2-4911-4B58-92EB-BF7D3C71E63E}" presName="spaceRect" presStyleCnt="0"/>
      <dgm:spPr/>
    </dgm:pt>
    <dgm:pt modelId="{451492E8-623D-4B42-BB8D-67684432AF5E}" type="pres">
      <dgm:prSet presAssocID="{F4A25EE2-4911-4B58-92EB-BF7D3C71E63E}" presName="parTx" presStyleLbl="revTx" presStyleIdx="0" presStyleCnt="2">
        <dgm:presLayoutVars>
          <dgm:chMax val="0"/>
          <dgm:chPref val="0"/>
        </dgm:presLayoutVars>
      </dgm:prSet>
      <dgm:spPr/>
    </dgm:pt>
    <dgm:pt modelId="{71AE9D06-920E-42C3-8114-FA30E1C47864}" type="pres">
      <dgm:prSet presAssocID="{D346F19B-C055-49EB-89A3-1B9A9D9006E5}" presName="sibTrans" presStyleCnt="0"/>
      <dgm:spPr/>
    </dgm:pt>
    <dgm:pt modelId="{865A0EA2-5896-4CC1-AFA9-7CB4939B6484}" type="pres">
      <dgm:prSet presAssocID="{3A9B552C-B3D6-48DF-A133-27CFF64E6734}" presName="compNode" presStyleCnt="0"/>
      <dgm:spPr/>
    </dgm:pt>
    <dgm:pt modelId="{0443BA47-7DC2-4182-BE15-51383D3960E1}" type="pres">
      <dgm:prSet presAssocID="{3A9B552C-B3D6-48DF-A133-27CFF64E6734}" presName="bgRect" presStyleLbl="bgShp" presStyleIdx="1" presStyleCnt="2"/>
      <dgm:spPr/>
    </dgm:pt>
    <dgm:pt modelId="{C4E8025D-6F11-41FA-95E4-1F31B4003AC5}" type="pres">
      <dgm:prSet presAssocID="{3A9B552C-B3D6-48DF-A133-27CFF64E6734}" presName="iconRect" presStyleLbl="nod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E002829E-7C12-4DD4-9373-2ED257694545}" type="pres">
      <dgm:prSet presAssocID="{3A9B552C-B3D6-48DF-A133-27CFF64E6734}" presName="spaceRect" presStyleCnt="0"/>
      <dgm:spPr/>
    </dgm:pt>
    <dgm:pt modelId="{BEE6116B-DAFF-4664-82BA-EF07263AC62A}" type="pres">
      <dgm:prSet presAssocID="{3A9B552C-B3D6-48DF-A133-27CFF64E6734}" presName="parTx" presStyleLbl="revTx" presStyleIdx="1" presStyleCnt="2">
        <dgm:presLayoutVars>
          <dgm:chMax val="0"/>
          <dgm:chPref val="0"/>
        </dgm:presLayoutVars>
      </dgm:prSet>
      <dgm:spPr/>
    </dgm:pt>
  </dgm:ptLst>
  <dgm:cxnLst>
    <dgm:cxn modelId="{6590193A-987C-4F53-B65C-B45CDE036EEC}" type="presOf" srcId="{F4A25EE2-4911-4B58-92EB-BF7D3C71E63E}" destId="{451492E8-623D-4B42-BB8D-67684432AF5E}" srcOrd="0" destOrd="0" presId="urn:microsoft.com/office/officeart/2018/2/layout/IconVerticalSolidList"/>
    <dgm:cxn modelId="{3E767FC9-6B97-46BA-8B54-AF56B11B89AD}" type="presOf" srcId="{2ED53B1B-6FAE-4F9C-B6ED-896E8E75C315}" destId="{75A1E648-545E-4584-8AC9-ACDE64C952CD}" srcOrd="0" destOrd="0" presId="urn:microsoft.com/office/officeart/2018/2/layout/IconVerticalSolidList"/>
    <dgm:cxn modelId="{932391D8-7520-4878-8BB8-030A15107538}" srcId="{2ED53B1B-6FAE-4F9C-B6ED-896E8E75C315}" destId="{3A9B552C-B3D6-48DF-A133-27CFF64E6734}" srcOrd="1" destOrd="0" parTransId="{FE8ABF09-8CE5-4D2F-BC4E-F7FEBA2C0369}" sibTransId="{769470BE-DAD8-4BDA-85D3-4D845586C39C}"/>
    <dgm:cxn modelId="{CF85A8E9-0BA7-4829-AE84-0A020403BCF3}" srcId="{2ED53B1B-6FAE-4F9C-B6ED-896E8E75C315}" destId="{F4A25EE2-4911-4B58-92EB-BF7D3C71E63E}" srcOrd="0" destOrd="0" parTransId="{B5C49E28-C0D5-4E4B-8B17-DD1D82D14B12}" sibTransId="{D346F19B-C055-49EB-89A3-1B9A9D9006E5}"/>
    <dgm:cxn modelId="{571B24F0-7864-4616-B3CE-17362DC1B1FC}" type="presOf" srcId="{3A9B552C-B3D6-48DF-A133-27CFF64E6734}" destId="{BEE6116B-DAFF-4664-82BA-EF07263AC62A}" srcOrd="0" destOrd="0" presId="urn:microsoft.com/office/officeart/2018/2/layout/IconVerticalSolidList"/>
    <dgm:cxn modelId="{4DF7BEC6-D0F7-40BA-B48E-07084DFD2718}" type="presParOf" srcId="{75A1E648-545E-4584-8AC9-ACDE64C952CD}" destId="{927F1C65-D13F-42C3-B1EA-6EA64435D73C}" srcOrd="0" destOrd="0" presId="urn:microsoft.com/office/officeart/2018/2/layout/IconVerticalSolidList"/>
    <dgm:cxn modelId="{5F178612-9A91-4834-BF78-2CD6832556A9}" type="presParOf" srcId="{927F1C65-D13F-42C3-B1EA-6EA64435D73C}" destId="{43203B7B-45A9-4476-9C75-C63B9F817C5E}" srcOrd="0" destOrd="0" presId="urn:microsoft.com/office/officeart/2018/2/layout/IconVerticalSolidList"/>
    <dgm:cxn modelId="{E6818EA8-05EC-414C-BC0D-E87F7B475A3F}" type="presParOf" srcId="{927F1C65-D13F-42C3-B1EA-6EA64435D73C}" destId="{EF72DD18-6D30-4318-94A4-C4B6337FA7EE}" srcOrd="1" destOrd="0" presId="urn:microsoft.com/office/officeart/2018/2/layout/IconVerticalSolidList"/>
    <dgm:cxn modelId="{E1495874-7890-4958-8EB1-6F6AB5754E15}" type="presParOf" srcId="{927F1C65-D13F-42C3-B1EA-6EA64435D73C}" destId="{AB33EA19-18D7-47C2-A4C0-F67001830809}" srcOrd="2" destOrd="0" presId="urn:microsoft.com/office/officeart/2018/2/layout/IconVerticalSolidList"/>
    <dgm:cxn modelId="{4AD64CF7-41F4-4353-9DDE-292C2484BFEE}" type="presParOf" srcId="{927F1C65-D13F-42C3-B1EA-6EA64435D73C}" destId="{451492E8-623D-4B42-BB8D-67684432AF5E}" srcOrd="3" destOrd="0" presId="urn:microsoft.com/office/officeart/2018/2/layout/IconVerticalSolidList"/>
    <dgm:cxn modelId="{3212217B-4E92-4B80-AFD3-3DA4CBE78A84}" type="presParOf" srcId="{75A1E648-545E-4584-8AC9-ACDE64C952CD}" destId="{71AE9D06-920E-42C3-8114-FA30E1C47864}" srcOrd="1" destOrd="0" presId="urn:microsoft.com/office/officeart/2018/2/layout/IconVerticalSolidList"/>
    <dgm:cxn modelId="{7E1A7D11-A0F1-4161-AD4E-6FBD5D454C4D}" type="presParOf" srcId="{75A1E648-545E-4584-8AC9-ACDE64C952CD}" destId="{865A0EA2-5896-4CC1-AFA9-7CB4939B6484}" srcOrd="2" destOrd="0" presId="urn:microsoft.com/office/officeart/2018/2/layout/IconVerticalSolidList"/>
    <dgm:cxn modelId="{6DBEE665-8EC4-49D7-9AEA-A62807B6A29F}" type="presParOf" srcId="{865A0EA2-5896-4CC1-AFA9-7CB4939B6484}" destId="{0443BA47-7DC2-4182-BE15-51383D3960E1}" srcOrd="0" destOrd="0" presId="urn:microsoft.com/office/officeart/2018/2/layout/IconVerticalSolidList"/>
    <dgm:cxn modelId="{79891FE4-C8C2-48FC-B3C9-C4B61192BC8B}" type="presParOf" srcId="{865A0EA2-5896-4CC1-AFA9-7CB4939B6484}" destId="{C4E8025D-6F11-41FA-95E4-1F31B4003AC5}" srcOrd="1" destOrd="0" presId="urn:microsoft.com/office/officeart/2018/2/layout/IconVerticalSolidList"/>
    <dgm:cxn modelId="{2EE47F85-9E8A-42FD-8815-F60D5C5C4D05}" type="presParOf" srcId="{865A0EA2-5896-4CC1-AFA9-7CB4939B6484}" destId="{E002829E-7C12-4DD4-9373-2ED257694545}" srcOrd="2" destOrd="0" presId="urn:microsoft.com/office/officeart/2018/2/layout/IconVerticalSolidList"/>
    <dgm:cxn modelId="{19384685-884E-4FED-9153-D90B3C7EAB93}" type="presParOf" srcId="{865A0EA2-5896-4CC1-AFA9-7CB4939B6484}" destId="{BEE6116B-DAFF-4664-82BA-EF07263AC62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0FDCAA-F3FE-4CBF-B274-C128175FE7B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4D7139-3C39-4BD5-8080-BBDAB59E7879}">
      <dgm:prSet/>
      <dgm:spPr/>
      <dgm:t>
        <a:bodyPr/>
        <a:lstStyle/>
        <a:p>
          <a:pPr>
            <a:lnSpc>
              <a:spcPct val="100000"/>
            </a:lnSpc>
          </a:pPr>
          <a:r>
            <a:rPr lang="en-IN" b="1" u="sng"/>
            <a:t>Security (How well is our projected protected to ensure privacy):- </a:t>
          </a:r>
          <a:r>
            <a:rPr lang="en-IN"/>
            <a:t>Making use of Encryption and Decryption techniques to ensure the privacy of the user is protected. Only the admin of the Super Market would be able to modify the weights, price, and other necessary details of that supermarket. In the case Of payments, the use of already existing third-party service would deal with the total security of payments.</a:t>
          </a:r>
          <a:endParaRPr lang="en-US"/>
        </a:p>
      </dgm:t>
    </dgm:pt>
    <dgm:pt modelId="{8EB49A32-F57E-4748-AF64-16A8FA029D05}" type="parTrans" cxnId="{044BF6E2-C52B-478B-A11C-60106A8BC432}">
      <dgm:prSet/>
      <dgm:spPr/>
      <dgm:t>
        <a:bodyPr/>
        <a:lstStyle/>
        <a:p>
          <a:endParaRPr lang="en-US"/>
        </a:p>
      </dgm:t>
    </dgm:pt>
    <dgm:pt modelId="{C33DA185-90F7-40D0-ABC9-617D831F08E7}" type="sibTrans" cxnId="{044BF6E2-C52B-478B-A11C-60106A8BC432}">
      <dgm:prSet/>
      <dgm:spPr/>
      <dgm:t>
        <a:bodyPr/>
        <a:lstStyle/>
        <a:p>
          <a:endParaRPr lang="en-US"/>
        </a:p>
      </dgm:t>
    </dgm:pt>
    <dgm:pt modelId="{999ED535-20C6-46F0-B84F-054527F39E82}">
      <dgm:prSet/>
      <dgm:spPr/>
      <dgm:t>
        <a:bodyPr/>
        <a:lstStyle/>
        <a:p>
          <a:pPr>
            <a:lnSpc>
              <a:spcPct val="100000"/>
            </a:lnSpc>
          </a:pPr>
          <a:r>
            <a:rPr lang="en-US" b="1" u="sng"/>
            <a:t>Reusability(How well can this application be used for other purposes):- </a:t>
          </a:r>
          <a:r>
            <a:rPr lang="en-US"/>
            <a:t>The concept of using transfer learning enables us to reuse the model developed for any other classification task which could easily enable our app to solve any classification problem easily.</a:t>
          </a:r>
        </a:p>
      </dgm:t>
    </dgm:pt>
    <dgm:pt modelId="{B1B1903F-88EA-4F27-9311-43F81972573D}" type="parTrans" cxnId="{515FE981-0567-40A7-B25E-E68EAA6558DD}">
      <dgm:prSet/>
      <dgm:spPr/>
      <dgm:t>
        <a:bodyPr/>
        <a:lstStyle/>
        <a:p>
          <a:endParaRPr lang="en-US"/>
        </a:p>
      </dgm:t>
    </dgm:pt>
    <dgm:pt modelId="{31D5386F-D28E-49F2-AF65-A86A830D296C}" type="sibTrans" cxnId="{515FE981-0567-40A7-B25E-E68EAA6558DD}">
      <dgm:prSet/>
      <dgm:spPr/>
      <dgm:t>
        <a:bodyPr/>
        <a:lstStyle/>
        <a:p>
          <a:endParaRPr lang="en-US"/>
        </a:p>
      </dgm:t>
    </dgm:pt>
    <dgm:pt modelId="{6A7C44F3-3093-4E9B-8676-C12B7FC8871D}" type="pres">
      <dgm:prSet presAssocID="{740FDCAA-F3FE-4CBF-B274-C128175FE7B6}" presName="root" presStyleCnt="0">
        <dgm:presLayoutVars>
          <dgm:dir/>
          <dgm:resizeHandles val="exact"/>
        </dgm:presLayoutVars>
      </dgm:prSet>
      <dgm:spPr/>
    </dgm:pt>
    <dgm:pt modelId="{CBA06A13-64E8-4191-9A19-9FE0DA52ADDF}" type="pres">
      <dgm:prSet presAssocID="{F34D7139-3C39-4BD5-8080-BBDAB59E7879}" presName="compNode" presStyleCnt="0"/>
      <dgm:spPr/>
    </dgm:pt>
    <dgm:pt modelId="{59FFD65C-B03A-4ABA-99C6-A04767F426A2}" type="pres">
      <dgm:prSet presAssocID="{F34D7139-3C39-4BD5-8080-BBDAB59E7879}" presName="bgRect" presStyleLbl="bgShp" presStyleIdx="0" presStyleCnt="2"/>
      <dgm:spPr>
        <a:ln>
          <a:solidFill>
            <a:srgbClr val="D9DECD"/>
          </a:solidFill>
        </a:ln>
      </dgm:spPr>
    </dgm:pt>
    <dgm:pt modelId="{4E6FE9DC-2394-4910-879D-F21E861F8525}" type="pres">
      <dgm:prSet presAssocID="{F34D7139-3C39-4BD5-8080-BBDAB59E7879}"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0B17073C-3692-4C27-9DD2-DA3D3EA0CCCB}" type="pres">
      <dgm:prSet presAssocID="{F34D7139-3C39-4BD5-8080-BBDAB59E7879}" presName="spaceRect" presStyleCnt="0"/>
      <dgm:spPr/>
    </dgm:pt>
    <dgm:pt modelId="{183683E0-C862-46FD-9953-C0980F3DD261}" type="pres">
      <dgm:prSet presAssocID="{F34D7139-3C39-4BD5-8080-BBDAB59E7879}" presName="parTx" presStyleLbl="revTx" presStyleIdx="0" presStyleCnt="2">
        <dgm:presLayoutVars>
          <dgm:chMax val="0"/>
          <dgm:chPref val="0"/>
        </dgm:presLayoutVars>
      </dgm:prSet>
      <dgm:spPr/>
    </dgm:pt>
    <dgm:pt modelId="{56F67E6B-002E-4E9A-9091-E80849E58958}" type="pres">
      <dgm:prSet presAssocID="{C33DA185-90F7-40D0-ABC9-617D831F08E7}" presName="sibTrans" presStyleCnt="0"/>
      <dgm:spPr/>
    </dgm:pt>
    <dgm:pt modelId="{2F312719-A0E1-4DCE-BBE9-7A1DCA025A75}" type="pres">
      <dgm:prSet presAssocID="{999ED535-20C6-46F0-B84F-054527F39E82}" presName="compNode" presStyleCnt="0"/>
      <dgm:spPr/>
    </dgm:pt>
    <dgm:pt modelId="{C536971B-DCD1-43A9-BECD-688BA28D3785}" type="pres">
      <dgm:prSet presAssocID="{999ED535-20C6-46F0-B84F-054527F39E82}" presName="bgRect" presStyleLbl="bgShp" presStyleIdx="1" presStyleCnt="2"/>
      <dgm:spPr/>
    </dgm:pt>
    <dgm:pt modelId="{1F60FA48-E8E6-41ED-A128-380316B15AA0}" type="pres">
      <dgm:prSet presAssocID="{999ED535-20C6-46F0-B84F-054527F39E82}"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loud Computing"/>
        </a:ext>
      </dgm:extLst>
    </dgm:pt>
    <dgm:pt modelId="{2740EA5F-1D59-454E-95AF-BCE530D18082}" type="pres">
      <dgm:prSet presAssocID="{999ED535-20C6-46F0-B84F-054527F39E82}" presName="spaceRect" presStyleCnt="0"/>
      <dgm:spPr/>
    </dgm:pt>
    <dgm:pt modelId="{CB645964-2924-416E-80E8-0CC928BCE34A}" type="pres">
      <dgm:prSet presAssocID="{999ED535-20C6-46F0-B84F-054527F39E82}" presName="parTx" presStyleLbl="revTx" presStyleIdx="1" presStyleCnt="2">
        <dgm:presLayoutVars>
          <dgm:chMax val="0"/>
          <dgm:chPref val="0"/>
        </dgm:presLayoutVars>
      </dgm:prSet>
      <dgm:spPr/>
    </dgm:pt>
  </dgm:ptLst>
  <dgm:cxnLst>
    <dgm:cxn modelId="{DB7E6F25-6213-481F-BB6B-39D7E279C437}" type="presOf" srcId="{740FDCAA-F3FE-4CBF-B274-C128175FE7B6}" destId="{6A7C44F3-3093-4E9B-8676-C12B7FC8871D}" srcOrd="0" destOrd="0" presId="urn:microsoft.com/office/officeart/2018/2/layout/IconVerticalSolidList"/>
    <dgm:cxn modelId="{515FE981-0567-40A7-B25E-E68EAA6558DD}" srcId="{740FDCAA-F3FE-4CBF-B274-C128175FE7B6}" destId="{999ED535-20C6-46F0-B84F-054527F39E82}" srcOrd="1" destOrd="0" parTransId="{B1B1903F-88EA-4F27-9311-43F81972573D}" sibTransId="{31D5386F-D28E-49F2-AF65-A86A830D296C}"/>
    <dgm:cxn modelId="{44359EA3-F905-46D7-A07D-65CF0132C488}" type="presOf" srcId="{999ED535-20C6-46F0-B84F-054527F39E82}" destId="{CB645964-2924-416E-80E8-0CC928BCE34A}" srcOrd="0" destOrd="0" presId="urn:microsoft.com/office/officeart/2018/2/layout/IconVerticalSolidList"/>
    <dgm:cxn modelId="{35CC95BD-CDD4-4210-A1DC-8A64DACC7972}" type="presOf" srcId="{F34D7139-3C39-4BD5-8080-BBDAB59E7879}" destId="{183683E0-C862-46FD-9953-C0980F3DD261}" srcOrd="0" destOrd="0" presId="urn:microsoft.com/office/officeart/2018/2/layout/IconVerticalSolidList"/>
    <dgm:cxn modelId="{044BF6E2-C52B-478B-A11C-60106A8BC432}" srcId="{740FDCAA-F3FE-4CBF-B274-C128175FE7B6}" destId="{F34D7139-3C39-4BD5-8080-BBDAB59E7879}" srcOrd="0" destOrd="0" parTransId="{8EB49A32-F57E-4748-AF64-16A8FA029D05}" sibTransId="{C33DA185-90F7-40D0-ABC9-617D831F08E7}"/>
    <dgm:cxn modelId="{8CB72D33-9ABD-4E54-9E8C-7C8AE2573353}" type="presParOf" srcId="{6A7C44F3-3093-4E9B-8676-C12B7FC8871D}" destId="{CBA06A13-64E8-4191-9A19-9FE0DA52ADDF}" srcOrd="0" destOrd="0" presId="urn:microsoft.com/office/officeart/2018/2/layout/IconVerticalSolidList"/>
    <dgm:cxn modelId="{9972919A-56F6-4EF9-B08C-20B13BC7E5B7}" type="presParOf" srcId="{CBA06A13-64E8-4191-9A19-9FE0DA52ADDF}" destId="{59FFD65C-B03A-4ABA-99C6-A04767F426A2}" srcOrd="0" destOrd="0" presId="urn:microsoft.com/office/officeart/2018/2/layout/IconVerticalSolidList"/>
    <dgm:cxn modelId="{43502D91-FE03-4557-9E31-E98D12721B2C}" type="presParOf" srcId="{CBA06A13-64E8-4191-9A19-9FE0DA52ADDF}" destId="{4E6FE9DC-2394-4910-879D-F21E861F8525}" srcOrd="1" destOrd="0" presId="urn:microsoft.com/office/officeart/2018/2/layout/IconVerticalSolidList"/>
    <dgm:cxn modelId="{EFD13EA5-5D83-49C4-A0D0-9F47F654BB8F}" type="presParOf" srcId="{CBA06A13-64E8-4191-9A19-9FE0DA52ADDF}" destId="{0B17073C-3692-4C27-9DD2-DA3D3EA0CCCB}" srcOrd="2" destOrd="0" presId="urn:microsoft.com/office/officeart/2018/2/layout/IconVerticalSolidList"/>
    <dgm:cxn modelId="{B5B96DB7-6F34-482A-8422-34A3FD589789}" type="presParOf" srcId="{CBA06A13-64E8-4191-9A19-9FE0DA52ADDF}" destId="{183683E0-C862-46FD-9953-C0980F3DD261}" srcOrd="3" destOrd="0" presId="urn:microsoft.com/office/officeart/2018/2/layout/IconVerticalSolidList"/>
    <dgm:cxn modelId="{E05FB33C-8938-43DF-9885-59615D7CA9A9}" type="presParOf" srcId="{6A7C44F3-3093-4E9B-8676-C12B7FC8871D}" destId="{56F67E6B-002E-4E9A-9091-E80849E58958}" srcOrd="1" destOrd="0" presId="urn:microsoft.com/office/officeart/2018/2/layout/IconVerticalSolidList"/>
    <dgm:cxn modelId="{BE290BDB-6833-4573-A108-F51D8CACF773}" type="presParOf" srcId="{6A7C44F3-3093-4E9B-8676-C12B7FC8871D}" destId="{2F312719-A0E1-4DCE-BBE9-7A1DCA025A75}" srcOrd="2" destOrd="0" presId="urn:microsoft.com/office/officeart/2018/2/layout/IconVerticalSolidList"/>
    <dgm:cxn modelId="{21A56714-7857-4697-8D5A-FCE04EEF37A4}" type="presParOf" srcId="{2F312719-A0E1-4DCE-BBE9-7A1DCA025A75}" destId="{C536971B-DCD1-43A9-BECD-688BA28D3785}" srcOrd="0" destOrd="0" presId="urn:microsoft.com/office/officeart/2018/2/layout/IconVerticalSolidList"/>
    <dgm:cxn modelId="{68D19963-396F-49C3-B8E2-B7C6ADBD24E0}" type="presParOf" srcId="{2F312719-A0E1-4DCE-BBE9-7A1DCA025A75}" destId="{1F60FA48-E8E6-41ED-A128-380316B15AA0}" srcOrd="1" destOrd="0" presId="urn:microsoft.com/office/officeart/2018/2/layout/IconVerticalSolidList"/>
    <dgm:cxn modelId="{9E32EBED-B91B-4144-9559-7B05331816E3}" type="presParOf" srcId="{2F312719-A0E1-4DCE-BBE9-7A1DCA025A75}" destId="{2740EA5F-1D59-454E-95AF-BCE530D18082}" srcOrd="2" destOrd="0" presId="urn:microsoft.com/office/officeart/2018/2/layout/IconVerticalSolidList"/>
    <dgm:cxn modelId="{740DF893-B25F-4E33-A102-665FC4CD9DA6}" type="presParOf" srcId="{2F312719-A0E1-4DCE-BBE9-7A1DCA025A75}" destId="{CB645964-2924-416E-80E8-0CC928BCE34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03B7B-45A9-4476-9C75-C63B9F817C5E}">
      <dsp:nvSpPr>
        <dsp:cNvPr id="0" name=""/>
        <dsp:cNvSpPr/>
      </dsp:nvSpPr>
      <dsp:spPr>
        <a:xfrm>
          <a:off x="0" y="841480"/>
          <a:ext cx="10439400" cy="15535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2DD18-6D30-4318-94A4-C4B6337FA7EE}">
      <dsp:nvSpPr>
        <dsp:cNvPr id="0" name=""/>
        <dsp:cNvSpPr/>
      </dsp:nvSpPr>
      <dsp:spPr>
        <a:xfrm>
          <a:off x="469934" y="1191018"/>
          <a:ext cx="854426" cy="85442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492E8-623D-4B42-BB8D-67684432AF5E}">
      <dsp:nvSpPr>
        <dsp:cNvPr id="0" name=""/>
        <dsp:cNvSpPr/>
      </dsp:nvSpPr>
      <dsp:spPr>
        <a:xfrm>
          <a:off x="1794295" y="841480"/>
          <a:ext cx="8645104" cy="1553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12" tIns="164412" rIns="164412" bIns="164412" numCol="1" spcCol="1270" anchor="ctr" anchorCtr="0">
          <a:noAutofit/>
        </a:bodyPr>
        <a:lstStyle/>
        <a:p>
          <a:pPr marL="0" lvl="0" indent="0" algn="l" defTabSz="755650">
            <a:lnSpc>
              <a:spcPct val="100000"/>
            </a:lnSpc>
            <a:spcBef>
              <a:spcPct val="0"/>
            </a:spcBef>
            <a:spcAft>
              <a:spcPct val="35000"/>
            </a:spcAft>
            <a:buNone/>
          </a:pPr>
          <a:r>
            <a:rPr lang="en-US" sz="1700" b="1" u="sng" kern="1200">
              <a:solidFill>
                <a:prstClr val="black">
                  <a:hueOff val="0"/>
                  <a:satOff val="0"/>
                  <a:lumOff val="0"/>
                  <a:alphaOff val="0"/>
                </a:prstClr>
              </a:solidFill>
              <a:latin typeface="Garamond" panose="02020404030301010803"/>
              <a:ea typeface="+mn-ea"/>
              <a:cs typeface="+mn-cs"/>
            </a:rPr>
            <a:t>Novelty(What is unique about this idea?) :-</a:t>
          </a:r>
          <a:r>
            <a:rPr lang="en-US" sz="1700" kern="1200">
              <a:solidFill>
                <a:prstClr val="black">
                  <a:hueOff val="0"/>
                  <a:satOff val="0"/>
                  <a:lumOff val="0"/>
                  <a:alphaOff val="0"/>
                </a:prstClr>
              </a:solidFill>
              <a:latin typeface="Garamond" panose="02020404030301010803"/>
              <a:ea typeface="+mn-ea"/>
              <a:cs typeface="+mn-cs"/>
            </a:rPr>
            <a:t>All previous projects implemented made use of RFID tags which are attached to every item. Also, items like fruits and vegetables don’t always have an RFID tag that is considered in our project.</a:t>
          </a:r>
        </a:p>
      </dsp:txBody>
      <dsp:txXfrm>
        <a:off x="1794295" y="841480"/>
        <a:ext cx="8645104" cy="1553502"/>
      </dsp:txXfrm>
    </dsp:sp>
    <dsp:sp modelId="{0443BA47-7DC2-4182-BE15-51383D3960E1}">
      <dsp:nvSpPr>
        <dsp:cNvPr id="0" name=""/>
        <dsp:cNvSpPr/>
      </dsp:nvSpPr>
      <dsp:spPr>
        <a:xfrm>
          <a:off x="0" y="2783358"/>
          <a:ext cx="10439400" cy="15535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E8025D-6F11-41FA-95E4-1F31B4003AC5}">
      <dsp:nvSpPr>
        <dsp:cNvPr id="0" name=""/>
        <dsp:cNvSpPr/>
      </dsp:nvSpPr>
      <dsp:spPr>
        <a:xfrm>
          <a:off x="469934" y="3132896"/>
          <a:ext cx="854426" cy="854426"/>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E6116B-DAFF-4664-82BA-EF07263AC62A}">
      <dsp:nvSpPr>
        <dsp:cNvPr id="0" name=""/>
        <dsp:cNvSpPr/>
      </dsp:nvSpPr>
      <dsp:spPr>
        <a:xfrm>
          <a:off x="1794295" y="2783358"/>
          <a:ext cx="8645104" cy="1553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12" tIns="164412" rIns="164412" bIns="164412" numCol="1" spcCol="1270" anchor="ctr" anchorCtr="0">
          <a:noAutofit/>
        </a:bodyPr>
        <a:lstStyle/>
        <a:p>
          <a:pPr marL="0" lvl="0" indent="0" algn="l" defTabSz="755650">
            <a:lnSpc>
              <a:spcPct val="100000"/>
            </a:lnSpc>
            <a:spcBef>
              <a:spcPct val="0"/>
            </a:spcBef>
            <a:spcAft>
              <a:spcPct val="35000"/>
            </a:spcAft>
            <a:buNone/>
          </a:pPr>
          <a:r>
            <a:rPr lang="en-US" sz="1700" b="1" u="sng" kern="1200">
              <a:solidFill>
                <a:prstClr val="black">
                  <a:hueOff val="0"/>
                  <a:satOff val="0"/>
                  <a:lumOff val="0"/>
                  <a:alphaOff val="0"/>
                </a:prstClr>
              </a:solidFill>
              <a:latin typeface="Garamond" panose="02020404030301010803"/>
              <a:ea typeface="+mn-ea"/>
              <a:cs typeface="+mn-cs"/>
            </a:rPr>
            <a:t>Innovativeness(What is new about our implementation?) :- </a:t>
          </a:r>
          <a:r>
            <a:rPr lang="en-US" sz="1700" kern="1200">
              <a:solidFill>
                <a:prstClr val="black">
                  <a:hueOff val="0"/>
                  <a:satOff val="0"/>
                  <a:lumOff val="0"/>
                  <a:alphaOff val="0"/>
                </a:prstClr>
              </a:solidFill>
              <a:latin typeface="Garamond" panose="02020404030301010803"/>
              <a:ea typeface="+mn-ea"/>
              <a:cs typeface="+mn-cs"/>
            </a:rPr>
            <a:t>Integrating transfer learning using MobileNetV2 in Android Studio with integration from continuous value from Arduino giving weights.</a:t>
          </a:r>
        </a:p>
      </dsp:txBody>
      <dsp:txXfrm>
        <a:off x="1794295" y="2783358"/>
        <a:ext cx="8645104" cy="155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FD65C-B03A-4ABA-99C6-A04767F426A2}">
      <dsp:nvSpPr>
        <dsp:cNvPr id="0" name=""/>
        <dsp:cNvSpPr/>
      </dsp:nvSpPr>
      <dsp:spPr>
        <a:xfrm>
          <a:off x="0" y="775212"/>
          <a:ext cx="10668000" cy="1431161"/>
        </a:xfrm>
        <a:prstGeom prst="roundRect">
          <a:avLst>
            <a:gd name="adj" fmla="val 10000"/>
          </a:avLst>
        </a:prstGeom>
        <a:solidFill>
          <a:schemeClr val="accent1">
            <a:tint val="40000"/>
            <a:hueOff val="0"/>
            <a:satOff val="0"/>
            <a:lumOff val="0"/>
            <a:alphaOff val="0"/>
          </a:schemeClr>
        </a:solidFill>
        <a:ln>
          <a:solidFill>
            <a:srgbClr val="D9DECD"/>
          </a:solidFill>
        </a:ln>
        <a:effectLst/>
      </dsp:spPr>
      <dsp:style>
        <a:lnRef idx="0">
          <a:scrgbClr r="0" g="0" b="0"/>
        </a:lnRef>
        <a:fillRef idx="1">
          <a:scrgbClr r="0" g="0" b="0"/>
        </a:fillRef>
        <a:effectRef idx="0">
          <a:scrgbClr r="0" g="0" b="0"/>
        </a:effectRef>
        <a:fontRef idx="minor"/>
      </dsp:style>
    </dsp:sp>
    <dsp:sp modelId="{4E6FE9DC-2394-4910-879D-F21E861F8525}">
      <dsp:nvSpPr>
        <dsp:cNvPr id="0" name=""/>
        <dsp:cNvSpPr/>
      </dsp:nvSpPr>
      <dsp:spPr>
        <a:xfrm>
          <a:off x="432926" y="1097223"/>
          <a:ext cx="787138" cy="78713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683E0-C862-46FD-9953-C0980F3DD261}">
      <dsp:nvSpPr>
        <dsp:cNvPr id="0" name=""/>
        <dsp:cNvSpPr/>
      </dsp:nvSpPr>
      <dsp:spPr>
        <a:xfrm>
          <a:off x="1652991" y="775212"/>
          <a:ext cx="9015008" cy="1431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465" tIns="151465" rIns="151465" bIns="151465" numCol="1" spcCol="1270" anchor="ctr" anchorCtr="0">
          <a:noAutofit/>
        </a:bodyPr>
        <a:lstStyle/>
        <a:p>
          <a:pPr marL="0" lvl="0" indent="0" algn="l" defTabSz="666750">
            <a:lnSpc>
              <a:spcPct val="100000"/>
            </a:lnSpc>
            <a:spcBef>
              <a:spcPct val="0"/>
            </a:spcBef>
            <a:spcAft>
              <a:spcPct val="35000"/>
            </a:spcAft>
            <a:buNone/>
          </a:pPr>
          <a:r>
            <a:rPr lang="en-IN" sz="1500" b="1" u="sng" kern="1200"/>
            <a:t>Security (How well is our projected protected to ensure privacy):- </a:t>
          </a:r>
          <a:r>
            <a:rPr lang="en-IN" sz="1500" kern="1200"/>
            <a:t>Making use of Encryption and Decryption techniques to ensure the privacy of the user is protected. Only the admin of the Super Market would be able to modify the weights, price, and other necessary details of that supermarket. In the case Of payments, the use of already existing third-party service would deal with the total security of payments.</a:t>
          </a:r>
          <a:endParaRPr lang="en-US" sz="1500" kern="1200"/>
        </a:p>
      </dsp:txBody>
      <dsp:txXfrm>
        <a:off x="1652991" y="775212"/>
        <a:ext cx="9015008" cy="1431161"/>
      </dsp:txXfrm>
    </dsp:sp>
    <dsp:sp modelId="{C536971B-DCD1-43A9-BECD-688BA28D3785}">
      <dsp:nvSpPr>
        <dsp:cNvPr id="0" name=""/>
        <dsp:cNvSpPr/>
      </dsp:nvSpPr>
      <dsp:spPr>
        <a:xfrm>
          <a:off x="0" y="2564163"/>
          <a:ext cx="10668000" cy="14311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0FA48-E8E6-41ED-A128-380316B15AA0}">
      <dsp:nvSpPr>
        <dsp:cNvPr id="0" name=""/>
        <dsp:cNvSpPr/>
      </dsp:nvSpPr>
      <dsp:spPr>
        <a:xfrm>
          <a:off x="432926" y="2886174"/>
          <a:ext cx="787138" cy="787138"/>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645964-2924-416E-80E8-0CC928BCE34A}">
      <dsp:nvSpPr>
        <dsp:cNvPr id="0" name=""/>
        <dsp:cNvSpPr/>
      </dsp:nvSpPr>
      <dsp:spPr>
        <a:xfrm>
          <a:off x="1652991" y="2564163"/>
          <a:ext cx="9015008" cy="1431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465" tIns="151465" rIns="151465" bIns="151465" numCol="1" spcCol="1270" anchor="ctr" anchorCtr="0">
          <a:noAutofit/>
        </a:bodyPr>
        <a:lstStyle/>
        <a:p>
          <a:pPr marL="0" lvl="0" indent="0" algn="l" defTabSz="666750">
            <a:lnSpc>
              <a:spcPct val="100000"/>
            </a:lnSpc>
            <a:spcBef>
              <a:spcPct val="0"/>
            </a:spcBef>
            <a:spcAft>
              <a:spcPct val="35000"/>
            </a:spcAft>
            <a:buNone/>
          </a:pPr>
          <a:r>
            <a:rPr lang="en-US" sz="1500" b="1" u="sng" kern="1200"/>
            <a:t>Reusability(How well can this application be used for other purposes):- </a:t>
          </a:r>
          <a:r>
            <a:rPr lang="en-US" sz="1500" kern="1200"/>
            <a:t>The concept of using transfer learning enables us to reuse the model developed for any other classification task which could easily enable our app to solve any classification problem easily.</a:t>
          </a:r>
        </a:p>
      </dsp:txBody>
      <dsp:txXfrm>
        <a:off x="1652991" y="2564163"/>
        <a:ext cx="9015008" cy="14311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5/5/2022</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5/5/2022</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988825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3061141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extLst>
      <p:ext uri="{BB962C8B-B14F-4D97-AF65-F5344CB8AC3E}">
        <p14:creationId xmlns:p14="http://schemas.microsoft.com/office/powerpoint/2010/main" val="3554281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16</a:t>
            </a:fld>
            <a:endParaRPr lang="en-US"/>
          </a:p>
        </p:txBody>
      </p:sp>
    </p:spTree>
    <p:extLst>
      <p:ext uri="{BB962C8B-B14F-4D97-AF65-F5344CB8AC3E}">
        <p14:creationId xmlns:p14="http://schemas.microsoft.com/office/powerpoint/2010/main" val="4055125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697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4243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575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3517047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6604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8235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25</a:t>
            </a:fld>
            <a:endParaRPr/>
          </a:p>
        </p:txBody>
      </p:sp>
    </p:spTree>
    <p:extLst>
      <p:ext uri="{BB962C8B-B14F-4D97-AF65-F5344CB8AC3E}">
        <p14:creationId xmlns:p14="http://schemas.microsoft.com/office/powerpoint/2010/main" val="3629563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26</a:t>
            </a:fld>
            <a:endParaRPr/>
          </a:p>
        </p:txBody>
      </p:sp>
    </p:spTree>
    <p:extLst>
      <p:ext uri="{BB962C8B-B14F-4D97-AF65-F5344CB8AC3E}">
        <p14:creationId xmlns:p14="http://schemas.microsoft.com/office/powerpoint/2010/main" val="4238294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27</a:t>
            </a:fld>
            <a:endParaRPr/>
          </a:p>
        </p:txBody>
      </p:sp>
    </p:spTree>
    <p:extLst>
      <p:ext uri="{BB962C8B-B14F-4D97-AF65-F5344CB8AC3E}">
        <p14:creationId xmlns:p14="http://schemas.microsoft.com/office/powerpoint/2010/main" val="245988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28</a:t>
            </a:fld>
            <a:endParaRPr/>
          </a:p>
        </p:txBody>
      </p:sp>
    </p:spTree>
    <p:extLst>
      <p:ext uri="{BB962C8B-B14F-4D97-AF65-F5344CB8AC3E}">
        <p14:creationId xmlns:p14="http://schemas.microsoft.com/office/powerpoint/2010/main" val="1338144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29</a:t>
            </a:fld>
            <a:endParaRPr/>
          </a:p>
        </p:txBody>
      </p:sp>
    </p:spTree>
    <p:extLst>
      <p:ext uri="{BB962C8B-B14F-4D97-AF65-F5344CB8AC3E}">
        <p14:creationId xmlns:p14="http://schemas.microsoft.com/office/powerpoint/2010/main" val="4078559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34</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221304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65003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892248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3115028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1862987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223314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5/5/2022</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5/5/2022</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5/5/2022</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5/5/2022</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5/5/2022</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5/5/2022</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5/5/2022</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5/5/2022</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5/5/2022</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5/5/2022</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ieeexplore.ieee.org/abstract/document/9089651" TargetMode="External"/><Relationship Id="rId7" Type="http://schemas.openxmlformats.org/officeDocument/2006/relationships/hyperlink" Target="https://ieeexplore.ieee.org/document/9715066"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hyperlink" Target="https://link.springer.com/chapter/10.1007/978-3-030-49076-8_1" TargetMode="External"/><Relationship Id="rId5" Type="http://schemas.openxmlformats.org/officeDocument/2006/relationships/hyperlink" Target="https://arxiv.org/pdf/1901.00711.pdf" TargetMode="External"/><Relationship Id="rId4" Type="http://schemas.openxmlformats.org/officeDocument/2006/relationships/hyperlink" Target="https://www.irjet.net/archives/V8/i4/IRJET-V8I4678.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600200"/>
            <a:ext cx="7924800" cy="1138773"/>
          </a:xfrm>
          <a:prstGeom prst="rect">
            <a:avLst/>
          </a:prstGeom>
        </p:spPr>
        <p:txBody>
          <a:bodyPr wrap="square">
            <a:spAutoFit/>
          </a:bodyPr>
          <a:lstStyle/>
          <a:p>
            <a:pPr algn="ctr"/>
            <a:r>
              <a:rPr lang="en-IN" sz="2800" b="1">
                <a:solidFill>
                  <a:srgbClr val="FF0000"/>
                </a:solidFill>
                <a:latin typeface="Trebuchet MS" pitchFamily="34" charset="0"/>
              </a:rPr>
              <a:t>UE19CS390A</a:t>
            </a:r>
            <a:r>
              <a:rPr lang="en-US" sz="2800" b="1">
                <a:solidFill>
                  <a:srgbClr val="FF0000"/>
                </a:solidFill>
                <a:latin typeface="Trebuchet MS" pitchFamily="34" charset="0"/>
              </a:rPr>
              <a:t> –  Project Phase – 1</a:t>
            </a:r>
          </a:p>
          <a:p>
            <a:pPr algn="ctr"/>
            <a:r>
              <a:rPr lang="en-US" sz="4000">
                <a:latin typeface="Trebuchet MS" pitchFamily="34" charset="0"/>
              </a:rPr>
              <a:t> </a:t>
            </a:r>
            <a:r>
              <a:rPr lang="en-US" sz="3600">
                <a:solidFill>
                  <a:srgbClr val="FF0000"/>
                </a:solidFill>
                <a:latin typeface="Trebuchet MS" pitchFamily="34" charset="0"/>
              </a:rPr>
              <a:t>End Semester Assessment</a:t>
            </a:r>
          </a:p>
        </p:txBody>
      </p:sp>
      <p:sp>
        <p:nvSpPr>
          <p:cNvPr id="4" name="Google Shape;26;p3"/>
          <p:cNvSpPr txBox="1"/>
          <p:nvPr/>
        </p:nvSpPr>
        <p:spPr>
          <a:xfrm>
            <a:off x="1690812" y="2873267"/>
            <a:ext cx="8458200" cy="32388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IN" sz="2400" dirty="0">
                <a:solidFill>
                  <a:srgbClr val="0033CC"/>
                </a:solidFill>
                <a:latin typeface="Trebuchet MS"/>
                <a:ea typeface="Trebuchet MS"/>
                <a:cs typeface="Trebuchet MS"/>
                <a:sym typeface="Trebuchet MS"/>
              </a:rPr>
              <a:t>Project Title   : Automated Billing Cart</a:t>
            </a:r>
          </a:p>
          <a:p>
            <a:pPr>
              <a:spcBef>
                <a:spcPts val="0"/>
              </a:spcBef>
              <a:spcAft>
                <a:spcPts val="0"/>
              </a:spcAft>
            </a:pPr>
            <a:r>
              <a:rPr lang="en-IN" sz="2400" dirty="0">
                <a:solidFill>
                  <a:srgbClr val="0033CC"/>
                </a:solidFill>
                <a:latin typeface="Trebuchet MS"/>
                <a:ea typeface="Trebuchet MS"/>
                <a:cs typeface="Trebuchet MS"/>
                <a:sym typeface="Trebuchet MS"/>
              </a:rPr>
              <a:t>Project ID       : 75</a:t>
            </a:r>
            <a:endParaRPr lang="en-IN" sz="2400" dirty="0">
              <a:solidFill>
                <a:srgbClr val="0033CC"/>
              </a:solidFill>
              <a:latin typeface="Trebuchet MS"/>
              <a:ea typeface="Trebuchet MS"/>
              <a:cs typeface="Trebuchet MS"/>
            </a:endParaRPr>
          </a:p>
          <a:p>
            <a:pPr>
              <a:spcBef>
                <a:spcPts val="0"/>
              </a:spcBef>
              <a:spcAft>
                <a:spcPts val="0"/>
              </a:spcAft>
            </a:pPr>
            <a:r>
              <a:rPr lang="en-IN" sz="2400" dirty="0">
                <a:solidFill>
                  <a:srgbClr val="0033CC"/>
                </a:solidFill>
                <a:latin typeface="Trebuchet MS"/>
                <a:ea typeface="Trebuchet MS"/>
                <a:cs typeface="Trebuchet MS"/>
                <a:sym typeface="Trebuchet MS"/>
              </a:rPr>
              <a:t>Project Guide :  Prof. </a:t>
            </a:r>
            <a:r>
              <a:rPr lang="en-IN" sz="2400" dirty="0" err="1">
                <a:solidFill>
                  <a:srgbClr val="0033CC"/>
                </a:solidFill>
                <a:latin typeface="Trebuchet MS"/>
                <a:ea typeface="Trebuchet MS"/>
                <a:cs typeface="Trebuchet MS"/>
                <a:sym typeface="Trebuchet MS"/>
              </a:rPr>
              <a:t>Prajwala</a:t>
            </a:r>
            <a:r>
              <a:rPr lang="en-IN" sz="2400" dirty="0">
                <a:solidFill>
                  <a:srgbClr val="0033CC"/>
                </a:solidFill>
                <a:latin typeface="Trebuchet MS"/>
                <a:ea typeface="Trebuchet MS"/>
                <a:cs typeface="Trebuchet MS"/>
                <a:sym typeface="Trebuchet MS"/>
              </a:rPr>
              <a:t> T R               </a:t>
            </a:r>
            <a:endParaRPr lang="en-IN" sz="2400" dirty="0">
              <a:solidFill>
                <a:srgbClr val="0033CC"/>
              </a:solidFill>
              <a:latin typeface="Trebuchet MS"/>
              <a:ea typeface="Trebuchet MS"/>
              <a:cs typeface="Trebuchet MS"/>
            </a:endParaRPr>
          </a:p>
          <a:p>
            <a:pPr>
              <a:spcBef>
                <a:spcPts val="0"/>
              </a:spcBef>
              <a:spcAft>
                <a:spcPts val="0"/>
              </a:spcAft>
            </a:pPr>
            <a:r>
              <a:rPr lang="en-IN" sz="2400" dirty="0">
                <a:solidFill>
                  <a:srgbClr val="0033CC"/>
                </a:solidFill>
                <a:latin typeface="Trebuchet MS"/>
                <a:ea typeface="Trebuchet MS"/>
                <a:cs typeface="Trebuchet MS"/>
                <a:sym typeface="Trebuchet MS"/>
              </a:rPr>
              <a:t>Project Team  : </a:t>
            </a:r>
            <a:endParaRPr lang="en-IN" sz="2000" dirty="0">
              <a:solidFill>
                <a:srgbClr val="0033CC"/>
              </a:solidFill>
              <a:ea typeface="Trebuchet MS"/>
              <a:cs typeface="Arial" charset="0"/>
              <a:sym typeface="Trebuchet MS"/>
            </a:endParaRPr>
          </a:p>
          <a:p>
            <a:pPr>
              <a:spcBef>
                <a:spcPts val="0"/>
              </a:spcBef>
              <a:spcAft>
                <a:spcPts val="0"/>
              </a:spcAft>
            </a:pPr>
            <a:r>
              <a:rPr lang="en-IN" sz="2400" dirty="0">
                <a:solidFill>
                  <a:srgbClr val="0033CC"/>
                </a:solidFill>
                <a:latin typeface="Trebuchet MS"/>
              </a:rPr>
              <a:t>                        PES2UG19CS198 Kuntal Gorai</a:t>
            </a:r>
          </a:p>
          <a:p>
            <a:pPr>
              <a:spcBef>
                <a:spcPts val="0"/>
              </a:spcBef>
              <a:spcAft>
                <a:spcPts val="0"/>
              </a:spcAft>
            </a:pPr>
            <a:r>
              <a:rPr lang="en-IN" sz="2400" dirty="0">
                <a:solidFill>
                  <a:srgbClr val="0033CC"/>
                </a:solidFill>
                <a:latin typeface="Trebuchet MS"/>
                <a:ea typeface="Trebuchet MS"/>
                <a:cs typeface="Trebuchet MS"/>
              </a:rPr>
              <a:t>                        PES2UG19CS346 S V S C Santosh</a:t>
            </a:r>
            <a:endParaRPr lang="en-IN" sz="2400" dirty="0">
              <a:solidFill>
                <a:srgbClr val="0033CC"/>
              </a:solidFill>
              <a:latin typeface="Trebuchet MS"/>
              <a:ea typeface="Trebuchet MS"/>
              <a:cs typeface="Trebuchet MS"/>
              <a:sym typeface="Trebuchet MS"/>
            </a:endParaRPr>
          </a:p>
          <a:p>
            <a:pPr>
              <a:spcBef>
                <a:spcPts val="0"/>
              </a:spcBef>
              <a:spcAft>
                <a:spcPts val="0"/>
              </a:spcAft>
            </a:pPr>
            <a:r>
              <a:rPr lang="en-IN" sz="2400" dirty="0">
                <a:solidFill>
                  <a:srgbClr val="0033CC"/>
                </a:solidFill>
                <a:latin typeface="Trebuchet MS"/>
                <a:ea typeface="Trebuchet MS"/>
                <a:cs typeface="Trebuchet MS"/>
              </a:rPr>
              <a:t>                        PES2UG19CS391 Skanda S</a:t>
            </a:r>
          </a:p>
          <a:p>
            <a:pPr>
              <a:spcBef>
                <a:spcPts val="0"/>
              </a:spcBef>
              <a:spcAft>
                <a:spcPts val="0"/>
              </a:spcAft>
            </a:pPr>
            <a:r>
              <a:rPr lang="en-IN" sz="2400" dirty="0">
                <a:solidFill>
                  <a:srgbClr val="0033CC"/>
                </a:solidFill>
                <a:latin typeface="Trebuchet MS"/>
                <a:ea typeface="Trebuchet MS"/>
                <a:cs typeface="Trebuchet MS"/>
              </a:rPr>
              <a:t>                        PES2UG19CS454 Vijay </a:t>
            </a:r>
            <a:r>
              <a:rPr lang="en-IN" sz="2400" dirty="0" err="1">
                <a:solidFill>
                  <a:srgbClr val="0033CC"/>
                </a:solidFill>
                <a:latin typeface="Trebuchet MS"/>
                <a:ea typeface="Trebuchet MS"/>
                <a:cs typeface="Trebuchet MS"/>
              </a:rPr>
              <a:t>Murgan</a:t>
            </a:r>
            <a:r>
              <a:rPr lang="en-IN" sz="2400" dirty="0">
                <a:solidFill>
                  <a:srgbClr val="0033CC"/>
                </a:solidFill>
                <a:latin typeface="Trebuchet MS"/>
                <a:ea typeface="Trebuchet MS"/>
                <a:cs typeface="Trebuchet MS"/>
              </a:rPr>
              <a:t> A S</a:t>
            </a:r>
          </a:p>
          <a:p>
            <a:pPr>
              <a:spcBef>
                <a:spcPts val="0"/>
              </a:spcBef>
              <a:spcAft>
                <a:spcPts val="0"/>
              </a:spcAft>
            </a:pPr>
            <a:r>
              <a:rPr lang="en-IN" sz="2400" dirty="0">
                <a:solidFill>
                  <a:srgbClr val="0033CC"/>
                </a:solidFill>
                <a:latin typeface="Trebuchet MS"/>
                <a:ea typeface="Trebuchet MS"/>
                <a:cs typeface="Trebuchet MS"/>
              </a:rPr>
              <a:t>                    </a:t>
            </a:r>
            <a:endParaRPr lang="en-IN" sz="2400" dirty="0">
              <a:solidFill>
                <a:srgbClr val="0033CC"/>
              </a:solidFill>
              <a:latin typeface="Trebuchet MS"/>
              <a:ea typeface="Trebuchet MS"/>
              <a:cs typeface="Trebuchet MS"/>
              <a:sym typeface="Trebuchet MS"/>
            </a:endParaRPr>
          </a:p>
          <a:p>
            <a:pPr>
              <a:spcBef>
                <a:spcPts val="0"/>
              </a:spcBef>
              <a:spcAft>
                <a:spcPts val="0"/>
              </a:spcAft>
            </a:pP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296816" y="625301"/>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8077200" cy="4211931"/>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400">
              <a:solidFill>
                <a:srgbClr val="0000FF"/>
              </a:solidFill>
              <a:latin typeface="Trebuchet MS" pitchFamily="34" charset="0"/>
            </a:endParaRPr>
          </a:p>
        </p:txBody>
      </p:sp>
      <p:sp>
        <p:nvSpPr>
          <p:cNvPr id="14" name="Text Box 34"/>
          <p:cNvSpPr txBox="1">
            <a:spLocks noChangeArrowheads="1"/>
          </p:cNvSpPr>
          <p:nvPr/>
        </p:nvSpPr>
        <p:spPr bwMode="auto">
          <a:xfrm>
            <a:off x="4439816" y="200149"/>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a:t>
            </a:r>
          </a:p>
        </p:txBody>
      </p:sp>
      <p:sp>
        <p:nvSpPr>
          <p:cNvPr id="11" name="TextBox 10">
            <a:extLst>
              <a:ext uri="{FF2B5EF4-FFF2-40B4-BE49-F238E27FC236}">
                <a16:creationId xmlns:a16="http://schemas.microsoft.com/office/drawing/2014/main" id="{81616D58-3DE8-44AB-8C90-3FDAAE9481CC}"/>
              </a:ext>
            </a:extLst>
          </p:cNvPr>
          <p:cNvSpPr txBox="1"/>
          <p:nvPr/>
        </p:nvSpPr>
        <p:spPr>
          <a:xfrm>
            <a:off x="249746" y="626726"/>
            <a:ext cx="6094140" cy="369332"/>
          </a:xfrm>
          <a:prstGeom prst="rect">
            <a:avLst/>
          </a:prstGeom>
          <a:noFill/>
        </p:spPr>
        <p:txBody>
          <a:bodyPr wrap="square">
            <a:spAutoFit/>
          </a:bodyPr>
          <a:lstStyle/>
          <a:p>
            <a:r>
              <a:rPr lang="en-US"/>
              <a:t>Paper 4: App Development</a:t>
            </a:r>
            <a:endParaRPr lang="en-IN"/>
          </a:p>
        </p:txBody>
      </p:sp>
      <p:pic>
        <p:nvPicPr>
          <p:cNvPr id="12" name="table">
            <a:extLst>
              <a:ext uri="{FF2B5EF4-FFF2-40B4-BE49-F238E27FC236}">
                <a16:creationId xmlns:a16="http://schemas.microsoft.com/office/drawing/2014/main" id="{2E7D80D3-67C2-49F2-AC21-D7E447C06F67}"/>
              </a:ext>
            </a:extLst>
          </p:cNvPr>
          <p:cNvPicPr>
            <a:picLocks noChangeAspect="1"/>
          </p:cNvPicPr>
          <p:nvPr/>
        </p:nvPicPr>
        <p:blipFill>
          <a:blip r:embed="rId3"/>
          <a:stretch>
            <a:fillRect/>
          </a:stretch>
        </p:blipFill>
        <p:spPr>
          <a:xfrm>
            <a:off x="207454" y="1109706"/>
            <a:ext cx="11734800" cy="5121568"/>
          </a:xfrm>
          <a:prstGeom prst="rect">
            <a:avLst/>
          </a:prstGeom>
        </p:spPr>
      </p:pic>
    </p:spTree>
    <p:extLst>
      <p:ext uri="{BB962C8B-B14F-4D97-AF65-F5344CB8AC3E}">
        <p14:creationId xmlns:p14="http://schemas.microsoft.com/office/powerpoint/2010/main" val="199996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296816" y="625301"/>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8077200" cy="4211931"/>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400">
              <a:solidFill>
                <a:srgbClr val="0000FF"/>
              </a:solidFill>
              <a:latin typeface="Trebuchet MS" pitchFamily="34" charset="0"/>
            </a:endParaRPr>
          </a:p>
        </p:txBody>
      </p:sp>
      <p:sp>
        <p:nvSpPr>
          <p:cNvPr id="14" name="Text Box 34"/>
          <p:cNvSpPr txBox="1">
            <a:spLocks noChangeArrowheads="1"/>
          </p:cNvSpPr>
          <p:nvPr/>
        </p:nvSpPr>
        <p:spPr bwMode="auto">
          <a:xfrm>
            <a:off x="4439816" y="200149"/>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a:t>
            </a:r>
          </a:p>
        </p:txBody>
      </p:sp>
      <p:sp>
        <p:nvSpPr>
          <p:cNvPr id="8" name="TextBox 7">
            <a:extLst>
              <a:ext uri="{FF2B5EF4-FFF2-40B4-BE49-F238E27FC236}">
                <a16:creationId xmlns:a16="http://schemas.microsoft.com/office/drawing/2014/main" id="{8C9B793E-6C91-4AC9-80B7-676F5DA0FF5A}"/>
              </a:ext>
            </a:extLst>
          </p:cNvPr>
          <p:cNvSpPr txBox="1"/>
          <p:nvPr/>
        </p:nvSpPr>
        <p:spPr>
          <a:xfrm>
            <a:off x="407368" y="717634"/>
            <a:ext cx="6094140" cy="369332"/>
          </a:xfrm>
          <a:prstGeom prst="rect">
            <a:avLst/>
          </a:prstGeom>
          <a:noFill/>
        </p:spPr>
        <p:txBody>
          <a:bodyPr wrap="square">
            <a:spAutoFit/>
          </a:bodyPr>
          <a:lstStyle/>
          <a:p>
            <a:r>
              <a:rPr lang="en-US"/>
              <a:t>Paper 5: IoT Hardware </a:t>
            </a:r>
            <a:endParaRPr lang="en-IN"/>
          </a:p>
        </p:txBody>
      </p:sp>
      <p:pic>
        <p:nvPicPr>
          <p:cNvPr id="9" name="table">
            <a:extLst>
              <a:ext uri="{FF2B5EF4-FFF2-40B4-BE49-F238E27FC236}">
                <a16:creationId xmlns:a16="http://schemas.microsoft.com/office/drawing/2014/main" id="{8D1B1EC0-F900-4EF7-A2DC-BC98CCA73753}"/>
              </a:ext>
            </a:extLst>
          </p:cNvPr>
          <p:cNvPicPr>
            <a:picLocks noChangeAspect="1"/>
          </p:cNvPicPr>
          <p:nvPr/>
        </p:nvPicPr>
        <p:blipFill>
          <a:blip r:embed="rId3"/>
          <a:stretch>
            <a:fillRect/>
          </a:stretch>
        </p:blipFill>
        <p:spPr>
          <a:xfrm>
            <a:off x="228600" y="1335415"/>
            <a:ext cx="11734800" cy="4992687"/>
          </a:xfrm>
          <a:prstGeom prst="rect">
            <a:avLst/>
          </a:prstGeom>
        </p:spPr>
      </p:pic>
    </p:spTree>
    <p:extLst>
      <p:ext uri="{BB962C8B-B14F-4D97-AF65-F5344CB8AC3E}">
        <p14:creationId xmlns:p14="http://schemas.microsoft.com/office/powerpoint/2010/main" val="1542655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8077200" cy="4211931"/>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40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a:t>
            </a:r>
          </a:p>
        </p:txBody>
      </p:sp>
      <p:pic>
        <p:nvPicPr>
          <p:cNvPr id="7" name="table">
            <a:extLst>
              <a:ext uri="{FF2B5EF4-FFF2-40B4-BE49-F238E27FC236}">
                <a16:creationId xmlns:a16="http://schemas.microsoft.com/office/drawing/2014/main" id="{347C1D0E-470B-4D9F-9439-BC5CF7D2AEB7}"/>
              </a:ext>
            </a:extLst>
          </p:cNvPr>
          <p:cNvPicPr>
            <a:picLocks noChangeAspect="1"/>
          </p:cNvPicPr>
          <p:nvPr/>
        </p:nvPicPr>
        <p:blipFill>
          <a:blip r:embed="rId3"/>
          <a:stretch>
            <a:fillRect/>
          </a:stretch>
        </p:blipFill>
        <p:spPr>
          <a:xfrm>
            <a:off x="335360" y="1844824"/>
            <a:ext cx="11330040" cy="4413804"/>
          </a:xfrm>
          <a:prstGeom prst="rect">
            <a:avLst/>
          </a:prstGeom>
        </p:spPr>
      </p:pic>
    </p:spTree>
    <p:extLst>
      <p:ext uri="{BB962C8B-B14F-4D97-AF65-F5344CB8AC3E}">
        <p14:creationId xmlns:p14="http://schemas.microsoft.com/office/powerpoint/2010/main" val="25833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8077200" cy="4211931"/>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40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Existing System</a:t>
            </a:r>
          </a:p>
        </p:txBody>
      </p:sp>
      <p:sp>
        <p:nvSpPr>
          <p:cNvPr id="2" name="TextBox 1">
            <a:extLst>
              <a:ext uri="{FF2B5EF4-FFF2-40B4-BE49-F238E27FC236}">
                <a16:creationId xmlns:a16="http://schemas.microsoft.com/office/drawing/2014/main" id="{25011684-8FC6-4C3E-A52D-E61D68F2B1DC}"/>
              </a:ext>
            </a:extLst>
          </p:cNvPr>
          <p:cNvSpPr txBox="1"/>
          <p:nvPr/>
        </p:nvSpPr>
        <p:spPr>
          <a:xfrm>
            <a:off x="816744" y="2289349"/>
            <a:ext cx="9793088" cy="2246769"/>
          </a:xfrm>
          <a:prstGeom prst="rect">
            <a:avLst/>
          </a:prstGeom>
          <a:noFill/>
        </p:spPr>
        <p:txBody>
          <a:bodyPr wrap="square" lIns="91440" tIns="45720" rIns="91440" bIns="45720" rtlCol="0" anchor="t">
            <a:spAutoFit/>
          </a:bodyPr>
          <a:lstStyle/>
          <a:p>
            <a:r>
              <a:rPr lang="en-US" sz="2400">
                <a:solidFill>
                  <a:srgbClr val="00000A"/>
                </a:solidFill>
                <a:latin typeface="Times New Roman"/>
                <a:cs typeface="Times New Roman"/>
              </a:rPr>
              <a:t>Existing systems mainly use RFID tags and barcodes to bill items. With this in place, it is not feasible to tag individual pieces of fruits and vegetables every time new stock arrives.</a:t>
            </a:r>
          </a:p>
          <a:p>
            <a:r>
              <a:rPr lang="en-US" sz="2400">
                <a:solidFill>
                  <a:srgbClr val="00000A"/>
                </a:solidFill>
                <a:latin typeface="Times New Roman"/>
                <a:cs typeface="Times New Roman"/>
              </a:rPr>
              <a:t>It is simply too tedious and time-consuming, and in extreme cases can cost the business.</a:t>
            </a:r>
          </a:p>
          <a:p>
            <a:endParaRPr lang="en-US" sz="2000">
              <a:solidFill>
                <a:srgbClr val="00000A"/>
              </a:solidFill>
              <a:latin typeface="Times New Roman"/>
              <a:cs typeface="Times New Roman"/>
            </a:endParaRPr>
          </a:p>
        </p:txBody>
      </p:sp>
    </p:spTree>
    <p:extLst>
      <p:ext uri="{BB962C8B-B14F-4D97-AF65-F5344CB8AC3E}">
        <p14:creationId xmlns:p14="http://schemas.microsoft.com/office/powerpoint/2010/main" val="3519288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05000" y="2092332"/>
            <a:ext cx="8077200" cy="4384667"/>
          </a:xfrm>
          <a:prstGeom prst="rect">
            <a:avLst/>
          </a:prstGeom>
        </p:spPr>
        <p:txBody>
          <a:bodyPr lIns="91440" tIns="45720" rIns="91440" bIns="45720" anchor="t"/>
          <a:lstStyle/>
          <a:p>
            <a:pPr marL="342265" indent="12700" algn="just" eaLnBrk="0" hangingPunct="0">
              <a:spcBef>
                <a:spcPct val="20000"/>
              </a:spcBef>
              <a:buFont typeface="Wingdings" pitchFamily="2" charset="2"/>
              <a:buChar char="§"/>
              <a:defRPr/>
            </a:pPr>
            <a:r>
              <a:rPr lang="en-IN" sz="2400" dirty="0">
                <a:solidFill>
                  <a:srgbClr val="00000A"/>
                </a:solidFill>
                <a:latin typeface="Times New Roman"/>
                <a:cs typeface="Times New Roman"/>
              </a:rPr>
              <a:t>    Pilot project:</a:t>
            </a:r>
            <a:endParaRPr lang="en-US" dirty="0"/>
          </a:p>
          <a:p>
            <a:pPr marL="342265" algn="just">
              <a:spcBef>
                <a:spcPct val="20000"/>
              </a:spcBef>
              <a:defRPr/>
            </a:pPr>
            <a:r>
              <a:rPr lang="en-IN" sz="2400" dirty="0">
                <a:solidFill>
                  <a:srgbClr val="00000A"/>
                </a:solidFill>
                <a:latin typeface="Times New Roman"/>
                <a:cs typeface="Times New Roman"/>
              </a:rPr>
              <a:t>We were suggested to start this off as a pilot project to reduce complications in the product. We plan to move ahead with this in mind.</a:t>
            </a:r>
            <a:endParaRPr lang="en-IN" dirty="0">
              <a:cs typeface="Arial" charset="0"/>
            </a:endParaRPr>
          </a:p>
          <a:p>
            <a:pPr marL="685165" indent="-342900" algn="just">
              <a:spcBef>
                <a:spcPct val="20000"/>
              </a:spcBef>
              <a:buFont typeface="Wingdings" panose="05000000000000000000" pitchFamily="2" charset="2"/>
              <a:buChar char="§"/>
              <a:defRPr/>
            </a:pPr>
            <a:r>
              <a:rPr lang="en-IN" sz="2400" dirty="0">
                <a:solidFill>
                  <a:srgbClr val="00000A"/>
                </a:solidFill>
                <a:latin typeface="Times New Roman"/>
                <a:cs typeface="Times New Roman"/>
              </a:rPr>
              <a:t>Dataset:</a:t>
            </a:r>
          </a:p>
          <a:p>
            <a:pPr marL="342265" algn="just">
              <a:spcBef>
                <a:spcPct val="20000"/>
              </a:spcBef>
              <a:defRPr/>
            </a:pPr>
            <a:r>
              <a:rPr lang="en-IN" sz="2400" dirty="0">
                <a:solidFill>
                  <a:srgbClr val="00000A"/>
                </a:solidFill>
                <a:latin typeface="Times New Roman"/>
                <a:cs typeface="Times New Roman"/>
              </a:rPr>
              <a:t>So far, we have created a custom dataset of fruits and images, with each class having a minimum of 600 images and a maximum of 1,500 images.</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Suggestions from Review - 3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8677BB8C-B1CE-1CF7-C4F4-35CBD87141FD}"/>
              </a:ext>
            </a:extLst>
          </p:cNvPr>
          <p:cNvSpPr txBox="1"/>
          <p:nvPr/>
        </p:nvSpPr>
        <p:spPr>
          <a:xfrm>
            <a:off x="604434" y="1947620"/>
            <a:ext cx="1006614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000A"/>
                </a:solidFill>
                <a:latin typeface="Times New Roman"/>
                <a:cs typeface="Times New Roman"/>
              </a:rPr>
              <a:t>We will have a camera that feeds the input image to the model that then classifies it. This classification data is used to pull the cost of the item from the database. The data from the Arduino board connected to the load cell is then used to calculate the item’s final cost. This is then entered into the bill. The user may delete this entry at any time to remove the item from the cart. The problems that may arise are: if multiple items are held in front of the camera, they may get misclassified, the load cell may be inaccurate at weighing the items, or the app may malfunction.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05000" y="2092332"/>
            <a:ext cx="8077200" cy="4384667"/>
          </a:xfrm>
          <a:prstGeom prst="rect">
            <a:avLst/>
          </a:prstGeom>
        </p:spPr>
        <p:txBody>
          <a:bodyPr lIns="91440" tIns="45720" rIns="91440" bIns="45720" anchor="t"/>
          <a:lstStyle/>
          <a:p>
            <a:pPr marL="342265" indent="12700" algn="just" eaLnBrk="0" hangingPunct="0">
              <a:spcBef>
                <a:spcPct val="20000"/>
              </a:spcBef>
              <a:buFont typeface="Wingdings" pitchFamily="2" charset="2"/>
              <a:buChar char="§"/>
              <a:defRPr/>
            </a:pPr>
            <a:r>
              <a:rPr lang="en-US" sz="2000">
                <a:solidFill>
                  <a:srgbClr val="00000A"/>
                </a:solidFill>
                <a:latin typeface="Times New Roman"/>
                <a:cs typeface="Times New Roman"/>
              </a:rPr>
              <a:t>Android devices must have internet hardware and support HTTP protocols.</a:t>
            </a:r>
          </a:p>
          <a:p>
            <a:pPr marL="342265" indent="12700" algn="just" eaLnBrk="0" hangingPunct="0">
              <a:spcBef>
                <a:spcPct val="20000"/>
              </a:spcBef>
              <a:buFont typeface="Wingdings" pitchFamily="2" charset="2"/>
              <a:buChar char="§"/>
              <a:defRPr/>
            </a:pPr>
            <a:r>
              <a:rPr lang="en-US" sz="2000">
                <a:solidFill>
                  <a:srgbClr val="00000A"/>
                </a:solidFill>
                <a:latin typeface="Times New Roman"/>
                <a:cs typeface="Times New Roman"/>
              </a:rPr>
              <a:t>The camera on the phone must be functional.</a:t>
            </a:r>
          </a:p>
          <a:p>
            <a:pPr marL="342265" indent="12700" algn="just" eaLnBrk="0" hangingPunct="0">
              <a:spcBef>
                <a:spcPct val="20000"/>
              </a:spcBef>
              <a:buFont typeface="Wingdings" pitchFamily="2" charset="2"/>
              <a:buChar char="§"/>
              <a:defRPr/>
            </a:pPr>
            <a:r>
              <a:rPr lang="en-US" sz="2000">
                <a:solidFill>
                  <a:srgbClr val="00000A"/>
                </a:solidFill>
                <a:latin typeface="Times New Roman"/>
                <a:cs typeface="Times New Roman"/>
              </a:rPr>
              <a:t>A load cell to measure the weight of the item being placed on the cart</a:t>
            </a:r>
          </a:p>
          <a:p>
            <a:pPr marL="342265" indent="12700" algn="just" eaLnBrk="0" hangingPunct="0">
              <a:spcBef>
                <a:spcPct val="20000"/>
              </a:spcBef>
              <a:buFont typeface="Wingdings" pitchFamily="2" charset="2"/>
              <a:buChar char="§"/>
              <a:defRPr/>
            </a:pPr>
            <a:r>
              <a:rPr lang="en-US" sz="2000">
                <a:solidFill>
                  <a:srgbClr val="00000A"/>
                </a:solidFill>
                <a:latin typeface="Times New Roman"/>
                <a:cs typeface="Times New Roman"/>
              </a:rPr>
              <a:t>Arduino board for communication between the android app and the load cell</a:t>
            </a:r>
          </a:p>
          <a:p>
            <a:pPr marL="342265" indent="12700" algn="just" eaLnBrk="0" hangingPunct="0">
              <a:spcBef>
                <a:spcPct val="20000"/>
              </a:spcBef>
              <a:buFont typeface="Wingdings" pitchFamily="2" charset="2"/>
              <a:buChar char="§"/>
              <a:defRPr/>
            </a:pPr>
            <a:r>
              <a:rPr lang="en-US" sz="2000">
                <a:solidFill>
                  <a:srgbClr val="00000A"/>
                </a:solidFill>
                <a:latin typeface="Times New Roman"/>
                <a:cs typeface="Times New Roman"/>
              </a:rPr>
              <a:t>Use MobileNetV2 with transfer learning for real-time grocery classification since it has less trainable parameters and uses fewer computational resources.</a:t>
            </a:r>
          </a:p>
          <a:p>
            <a:pPr marL="342265" indent="12700" algn="just" eaLnBrk="0" hangingPunct="0">
              <a:spcBef>
                <a:spcPct val="20000"/>
              </a:spcBef>
              <a:buFont typeface="Wingdings" pitchFamily="2" charset="2"/>
              <a:buChar char="§"/>
              <a:defRPr/>
            </a:pPr>
            <a:r>
              <a:rPr lang="en-US" sz="2000">
                <a:solidFill>
                  <a:srgbClr val="00000A"/>
                </a:solidFill>
                <a:latin typeface="Times New Roman"/>
                <a:cs typeface="Times New Roman"/>
              </a:rPr>
              <a:t> Android Studio to develop the application that supports all Android devices version 8.0 and above.</a:t>
            </a:r>
          </a:p>
          <a:p>
            <a:pPr marL="342265" indent="12700" algn="just" eaLnBrk="0" hangingPunct="0">
              <a:spcBef>
                <a:spcPct val="20000"/>
              </a:spcBef>
              <a:buFont typeface="Wingdings" pitchFamily="2" charset="2"/>
              <a:buChar char="§"/>
              <a:defRPr/>
            </a:pPr>
            <a:r>
              <a:rPr lang="en-US" sz="2000" err="1">
                <a:solidFill>
                  <a:srgbClr val="00000A"/>
                </a:solidFill>
                <a:latin typeface="Times New Roman"/>
                <a:cs typeface="Times New Roman"/>
              </a:rPr>
              <a:t>DarkFlow</a:t>
            </a:r>
            <a:r>
              <a:rPr lang="en-US" sz="2000">
                <a:solidFill>
                  <a:srgbClr val="00000A"/>
                </a:solidFill>
                <a:latin typeface="Times New Roman"/>
                <a:cs typeface="Times New Roman"/>
              </a:rPr>
              <a:t> with OpenCV and </a:t>
            </a:r>
            <a:r>
              <a:rPr lang="en-US" sz="2000" err="1">
                <a:solidFill>
                  <a:srgbClr val="00000A"/>
                </a:solidFill>
                <a:latin typeface="Times New Roman"/>
                <a:cs typeface="Times New Roman"/>
              </a:rPr>
              <a:t>Cython</a:t>
            </a:r>
            <a:r>
              <a:rPr lang="en-US" sz="2000">
                <a:solidFill>
                  <a:srgbClr val="00000A"/>
                </a:solidFill>
                <a:latin typeface="Times New Roman"/>
                <a:cs typeface="Times New Roman"/>
              </a:rPr>
              <a:t> for the generation of the </a:t>
            </a:r>
            <a:r>
              <a:rPr lang="en-US" sz="2000" err="1">
                <a:solidFill>
                  <a:srgbClr val="00000A"/>
                </a:solidFill>
                <a:latin typeface="Times New Roman"/>
                <a:cs typeface="Times New Roman"/>
              </a:rPr>
              <a:t>protobuf</a:t>
            </a:r>
            <a:r>
              <a:rPr lang="en-US" sz="2000">
                <a:solidFill>
                  <a:srgbClr val="00000A"/>
                </a:solidFill>
                <a:latin typeface="Times New Roman"/>
                <a:cs typeface="Times New Roman"/>
              </a:rPr>
              <a:t> file.</a:t>
            </a:r>
          </a:p>
          <a:p>
            <a:pPr rtl="0" fontAlgn="base">
              <a:spcBef>
                <a:spcPts val="0"/>
              </a:spcBef>
              <a:spcAft>
                <a:spcPts val="0"/>
              </a:spcAft>
              <a:buFont typeface="Arial" panose="020B0604020202020204" pitchFamily="34" charset="0"/>
              <a:buChar char="•"/>
            </a:pPr>
            <a:endParaRPr lang="en-US">
              <a:solidFill>
                <a:srgbClr val="00000A"/>
              </a:solidFill>
              <a:latin typeface="Times New Roman" panose="02020603050405020304" pitchFamily="18"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A"/>
              </a:solidFill>
              <a:effectLst/>
              <a:latin typeface="Times New Roman" panose="02020603050405020304" pitchFamily="18"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Requirements Specification</a:t>
            </a:r>
          </a:p>
        </p:txBody>
      </p:sp>
    </p:spTree>
    <p:extLst>
      <p:ext uri="{BB962C8B-B14F-4D97-AF65-F5344CB8AC3E}">
        <p14:creationId xmlns:p14="http://schemas.microsoft.com/office/powerpoint/2010/main" val="1668997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Design Constraints, Assumptions &amp; Dependencies</a:t>
            </a:r>
            <a:endParaRPr lang="en-US" sz="2400"/>
          </a:p>
        </p:txBody>
      </p:sp>
      <p:sp>
        <p:nvSpPr>
          <p:cNvPr id="6" name="TextBox 5">
            <a:extLst>
              <a:ext uri="{FF2B5EF4-FFF2-40B4-BE49-F238E27FC236}">
                <a16:creationId xmlns:a16="http://schemas.microsoft.com/office/drawing/2014/main" id="{3145E8C5-C49A-48BC-8A50-4F55858315FC}"/>
              </a:ext>
            </a:extLst>
          </p:cNvPr>
          <p:cNvSpPr txBox="1"/>
          <p:nvPr/>
        </p:nvSpPr>
        <p:spPr>
          <a:xfrm>
            <a:off x="1053171" y="2274838"/>
            <a:ext cx="10412140" cy="3354765"/>
          </a:xfrm>
          <a:prstGeom prst="rect">
            <a:avLst/>
          </a:prstGeom>
          <a:noFill/>
        </p:spPr>
        <p:txBody>
          <a:bodyPr wrap="square" lIns="91440" tIns="45720" rIns="91440" bIns="45720" anchor="t">
            <a:spAutoFit/>
          </a:bodyPr>
          <a:lstStyle/>
          <a:p>
            <a:pPr marL="342265" indent="12700" algn="just" eaLnBrk="0" hangingPunct="0">
              <a:spcBef>
                <a:spcPct val="20000"/>
              </a:spcBef>
              <a:buFont typeface="Wingdings" pitchFamily="2" charset="2"/>
              <a:buChar char="§"/>
              <a:defRPr/>
            </a:pPr>
            <a:r>
              <a:rPr lang="en-US" sz="2000" b="1" dirty="0">
                <a:solidFill>
                  <a:srgbClr val="00000A"/>
                </a:solidFill>
                <a:latin typeface="Times New Roman"/>
                <a:cs typeface="Times New Roman"/>
              </a:rPr>
              <a:t>DESIGN CONSTRAINTS</a:t>
            </a:r>
            <a:endParaRPr lang="en-US" sz="2000" b="1" dirty="0">
              <a:cs typeface="Arial"/>
            </a:endParaRPr>
          </a:p>
          <a:p>
            <a:pPr marL="342265" indent="12700" algn="just" eaLnBrk="0" hangingPunct="0">
              <a:spcBef>
                <a:spcPct val="20000"/>
              </a:spcBef>
              <a:buFont typeface="Wingdings" pitchFamily="2" charset="2"/>
              <a:buChar char="§"/>
              <a:defRPr/>
            </a:pPr>
            <a:r>
              <a:rPr lang="en-US" sz="2000" dirty="0">
                <a:solidFill>
                  <a:srgbClr val="00000A"/>
                </a:solidFill>
                <a:latin typeface="Times New Roman"/>
                <a:cs typeface="Times New Roman"/>
              </a:rPr>
              <a:t>The mobile device must be connected to the Arduino board at all times</a:t>
            </a:r>
          </a:p>
          <a:p>
            <a:pPr marL="342265" indent="12700" algn="just">
              <a:spcBef>
                <a:spcPct val="20000"/>
              </a:spcBef>
              <a:buFont typeface="Wingdings" pitchFamily="2" charset="2"/>
              <a:buChar char="§"/>
              <a:defRPr/>
            </a:pPr>
            <a:endParaRPr lang="en-US" sz="2000" dirty="0">
              <a:solidFill>
                <a:srgbClr val="00000A"/>
              </a:solidFill>
              <a:latin typeface="Times New Roman"/>
              <a:cs typeface="Times New Roman"/>
            </a:endParaRPr>
          </a:p>
          <a:p>
            <a:pPr marL="342265" indent="12700" algn="just" eaLnBrk="0" hangingPunct="0">
              <a:spcBef>
                <a:spcPct val="20000"/>
              </a:spcBef>
              <a:buFont typeface="Wingdings" pitchFamily="2" charset="2"/>
              <a:buChar char="§"/>
              <a:defRPr/>
            </a:pPr>
            <a:r>
              <a:rPr lang="en-US" sz="2000" b="1" dirty="0">
                <a:solidFill>
                  <a:srgbClr val="00000A"/>
                </a:solidFill>
                <a:latin typeface="Times New Roman"/>
                <a:cs typeface="Times New Roman"/>
              </a:rPr>
              <a:t>DEPENDENCIES</a:t>
            </a:r>
          </a:p>
          <a:p>
            <a:pPr marL="342265" indent="12700" algn="just" eaLnBrk="0" hangingPunct="0">
              <a:spcBef>
                <a:spcPct val="20000"/>
              </a:spcBef>
              <a:buFont typeface="Wingdings" pitchFamily="2" charset="2"/>
              <a:buChar char="§"/>
              <a:defRPr/>
            </a:pPr>
            <a:r>
              <a:rPr lang="en-US" sz="2000" dirty="0" err="1">
                <a:solidFill>
                  <a:srgbClr val="00000A"/>
                </a:solidFill>
                <a:latin typeface="Times New Roman"/>
                <a:cs typeface="Times New Roman"/>
              </a:rPr>
              <a:t>Keras</a:t>
            </a:r>
            <a:r>
              <a:rPr lang="en-US" sz="2000" dirty="0">
                <a:solidFill>
                  <a:srgbClr val="00000A"/>
                </a:solidFill>
                <a:latin typeface="Times New Roman"/>
                <a:cs typeface="Times New Roman"/>
              </a:rPr>
              <a:t>, TensorFlow, OpenCV, </a:t>
            </a:r>
            <a:r>
              <a:rPr lang="en-US" sz="2000" dirty="0" err="1">
                <a:solidFill>
                  <a:srgbClr val="00000A"/>
                </a:solidFill>
                <a:latin typeface="Times New Roman"/>
                <a:cs typeface="Times New Roman"/>
              </a:rPr>
              <a:t>DarkFlow</a:t>
            </a:r>
            <a:endParaRPr lang="en-US" sz="2000" dirty="0">
              <a:solidFill>
                <a:srgbClr val="00000A"/>
              </a:solidFill>
              <a:latin typeface="Times New Roman"/>
              <a:cs typeface="Times New Roman"/>
            </a:endParaRPr>
          </a:p>
          <a:p>
            <a:pPr marL="342265" indent="12700" algn="just" eaLnBrk="0" hangingPunct="0">
              <a:spcBef>
                <a:spcPct val="20000"/>
              </a:spcBef>
              <a:buFont typeface="Wingdings" pitchFamily="2" charset="2"/>
              <a:buChar char="§"/>
              <a:defRPr/>
            </a:pPr>
            <a:endParaRPr lang="en-US" sz="2000" dirty="0">
              <a:solidFill>
                <a:srgbClr val="00000A"/>
              </a:solidFill>
              <a:latin typeface="Times New Roman"/>
              <a:cs typeface="Times New Roman"/>
            </a:endParaRPr>
          </a:p>
          <a:p>
            <a:pPr marL="342265" indent="12700" algn="just" eaLnBrk="0" hangingPunct="0">
              <a:spcBef>
                <a:spcPct val="20000"/>
              </a:spcBef>
              <a:buFont typeface="Wingdings" pitchFamily="2" charset="2"/>
              <a:buChar char="§"/>
              <a:defRPr/>
            </a:pPr>
            <a:r>
              <a:rPr lang="en-US" sz="2000" b="1" dirty="0">
                <a:solidFill>
                  <a:srgbClr val="00000A"/>
                </a:solidFill>
                <a:latin typeface="Times New Roman"/>
                <a:cs typeface="Times New Roman"/>
              </a:rPr>
              <a:t>ASSUMPTIONS</a:t>
            </a:r>
          </a:p>
          <a:p>
            <a:pPr marL="342265" indent="12700" algn="just" eaLnBrk="0" hangingPunct="0">
              <a:spcBef>
                <a:spcPct val="20000"/>
              </a:spcBef>
              <a:buFont typeface="Wingdings" pitchFamily="2" charset="2"/>
              <a:buChar char="§"/>
              <a:defRPr/>
            </a:pPr>
            <a:r>
              <a:rPr lang="en-US" sz="2000" dirty="0">
                <a:solidFill>
                  <a:srgbClr val="00000A"/>
                </a:solidFill>
                <a:latin typeface="Times New Roman"/>
                <a:cs typeface="Times New Roman"/>
              </a:rPr>
              <a:t>A customer should have an Android phone that is compatible with our app's requirements.</a:t>
            </a:r>
          </a:p>
          <a:p>
            <a:pPr marL="342265" indent="12700" algn="just" eaLnBrk="0" hangingPunct="0">
              <a:spcBef>
                <a:spcPct val="20000"/>
              </a:spcBef>
              <a:buFont typeface="Wingdings" pitchFamily="2" charset="2"/>
              <a:buChar char="§"/>
              <a:defRPr/>
            </a:pPr>
            <a:r>
              <a:rPr lang="en-US" sz="2000" dirty="0">
                <a:solidFill>
                  <a:srgbClr val="00000A"/>
                </a:solidFill>
                <a:latin typeface="Times New Roman"/>
                <a:cs typeface="Times New Roman"/>
              </a:rPr>
              <a:t>Payment is handled by a third-party interfaces like Razor Pay, or in-built wallets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657600" y="103470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8153400" y="609600"/>
            <a:ext cx="31242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a:ea typeface="Trebuchet MS"/>
                <a:cs typeface="Trebuchet MS"/>
                <a:sym typeface="Trebuchet MS"/>
              </a:rPr>
              <a:t>Design Details</a:t>
            </a:r>
          </a:p>
        </p:txBody>
      </p:sp>
      <p:pic>
        <p:nvPicPr>
          <p:cNvPr id="8" name="Picture 7" descr="Logo&#10;&#10;Description automatically generated">
            <a:extLst>
              <a:ext uri="{FF2B5EF4-FFF2-40B4-BE49-F238E27FC236}">
                <a16:creationId xmlns:a16="http://schemas.microsoft.com/office/drawing/2014/main" id="{3E521DF3-9556-45B9-A462-D81031C9E8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575" y="-66677"/>
            <a:ext cx="1456822" cy="522917"/>
          </a:xfrm>
          <a:prstGeom prst="rect">
            <a:avLst/>
          </a:prstGeom>
        </p:spPr>
      </p:pic>
      <p:graphicFrame>
        <p:nvGraphicFramePr>
          <p:cNvPr id="48" name="TextBox 2">
            <a:extLst>
              <a:ext uri="{FF2B5EF4-FFF2-40B4-BE49-F238E27FC236}">
                <a16:creationId xmlns:a16="http://schemas.microsoft.com/office/drawing/2014/main" id="{8515CF78-4061-9955-1EC2-7A53FDE3D17C}"/>
              </a:ext>
            </a:extLst>
          </p:cNvPr>
          <p:cNvGraphicFramePr/>
          <p:nvPr>
            <p:extLst>
              <p:ext uri="{D42A27DB-BD31-4B8C-83A1-F6EECF244321}">
                <p14:modId xmlns:p14="http://schemas.microsoft.com/office/powerpoint/2010/main" val="1880318568"/>
              </p:ext>
            </p:extLst>
          </p:nvPr>
        </p:nvGraphicFramePr>
        <p:xfrm>
          <a:off x="1133475" y="1157193"/>
          <a:ext cx="10439400" cy="51783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32099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657600" y="1030895"/>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9144000" y="607350"/>
            <a:ext cx="22860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a:ea typeface="Trebuchet MS"/>
                <a:cs typeface="Trebuchet MS"/>
                <a:sym typeface="Trebuchet MS"/>
              </a:rPr>
              <a:t>Design Details</a:t>
            </a:r>
          </a:p>
        </p:txBody>
      </p:sp>
      <p:pic>
        <p:nvPicPr>
          <p:cNvPr id="5" name="Picture 4" descr="Logo&#10;&#10;Description automatically generated">
            <a:extLst>
              <a:ext uri="{FF2B5EF4-FFF2-40B4-BE49-F238E27FC236}">
                <a16:creationId xmlns:a16="http://schemas.microsoft.com/office/drawing/2014/main" id="{DF959F27-231F-4C9A-B4E5-616252C135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575" y="-66677"/>
            <a:ext cx="1456822" cy="522917"/>
          </a:xfrm>
          <a:prstGeom prst="rect">
            <a:avLst/>
          </a:prstGeom>
        </p:spPr>
      </p:pic>
      <p:graphicFrame>
        <p:nvGraphicFramePr>
          <p:cNvPr id="48" name="TextBox 2">
            <a:extLst>
              <a:ext uri="{FF2B5EF4-FFF2-40B4-BE49-F238E27FC236}">
                <a16:creationId xmlns:a16="http://schemas.microsoft.com/office/drawing/2014/main" id="{F0DE9924-2D4F-5F30-8952-DA751786AF43}"/>
              </a:ext>
            </a:extLst>
          </p:cNvPr>
          <p:cNvGraphicFramePr/>
          <p:nvPr>
            <p:extLst>
              <p:ext uri="{D42A27DB-BD31-4B8C-83A1-F6EECF244321}">
                <p14:modId xmlns:p14="http://schemas.microsoft.com/office/powerpoint/2010/main" val="1017356816"/>
              </p:ext>
            </p:extLst>
          </p:nvPr>
        </p:nvGraphicFramePr>
        <p:xfrm>
          <a:off x="773906" y="1257994"/>
          <a:ext cx="10668000" cy="47705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9418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lIns="91440" tIns="45720" rIns="91440" bIns="45720" anchor="t"/>
          <a:lstStyle/>
          <a:p>
            <a:pPr marL="685165" indent="-342900" algn="just" eaLnBrk="0" hangingPunct="0">
              <a:spcBef>
                <a:spcPct val="20000"/>
              </a:spcBef>
              <a:buFont typeface="Arial" panose="020B0604020202020204" pitchFamily="34" charset="0"/>
              <a:buChar char="•"/>
              <a:defRPr/>
            </a:pPr>
            <a:r>
              <a:rPr lang="en-IN" sz="2000">
                <a:solidFill>
                  <a:srgbClr val="00000A"/>
                </a:solidFill>
                <a:latin typeface="Times New Roman"/>
                <a:cs typeface="Times New Roman"/>
              </a:rPr>
              <a:t>Introduction and Motivation</a:t>
            </a:r>
            <a:endParaRPr lang="en-US" sz="2000">
              <a:latin typeface="Times New Roman"/>
              <a:cs typeface="Times New Roman"/>
            </a:endParaRPr>
          </a:p>
          <a:p>
            <a:pPr marL="685165" indent="-342900" algn="just" eaLnBrk="0" hangingPunct="0">
              <a:spcBef>
                <a:spcPct val="20000"/>
              </a:spcBef>
              <a:buFont typeface="Arial" panose="020B0604020202020204" pitchFamily="34" charset="0"/>
              <a:buChar char="•"/>
              <a:defRPr/>
            </a:pPr>
            <a:r>
              <a:rPr lang="en-IN" sz="2000">
                <a:solidFill>
                  <a:srgbClr val="00000A"/>
                </a:solidFill>
                <a:latin typeface="Times New Roman"/>
                <a:cs typeface="Times New Roman"/>
              </a:rPr>
              <a:t>Problem Statement</a:t>
            </a:r>
          </a:p>
          <a:p>
            <a:pPr marL="685165" indent="-342900" algn="just" eaLnBrk="0" hangingPunct="0">
              <a:spcBef>
                <a:spcPct val="20000"/>
              </a:spcBef>
              <a:buFont typeface="Arial" panose="020B0604020202020204" pitchFamily="34" charset="0"/>
              <a:buChar char="•"/>
              <a:defRPr/>
            </a:pPr>
            <a:r>
              <a:rPr lang="en-US" sz="2000">
                <a:solidFill>
                  <a:srgbClr val="00000A"/>
                </a:solidFill>
                <a:latin typeface="Times New Roman"/>
                <a:cs typeface="Times New Roman"/>
              </a:rPr>
              <a:t>Abstract and Scope</a:t>
            </a:r>
          </a:p>
          <a:p>
            <a:pPr marL="685165" indent="-342900" algn="just" eaLnBrk="0" hangingPunct="0">
              <a:spcBef>
                <a:spcPct val="20000"/>
              </a:spcBef>
              <a:buFont typeface="Arial" panose="020B0604020202020204" pitchFamily="34" charset="0"/>
              <a:buChar char="•"/>
              <a:defRPr/>
            </a:pPr>
            <a:r>
              <a:rPr lang="en-US" sz="2000">
                <a:solidFill>
                  <a:srgbClr val="00000A"/>
                </a:solidFill>
                <a:latin typeface="Times New Roman"/>
                <a:cs typeface="Times New Roman"/>
              </a:rPr>
              <a:t>Literature Survey / Existing System</a:t>
            </a:r>
          </a:p>
          <a:p>
            <a:pPr marL="685165" indent="-342900" algn="just" eaLnBrk="0" hangingPunct="0">
              <a:spcBef>
                <a:spcPct val="20000"/>
              </a:spcBef>
              <a:buFont typeface="Arial" panose="020B0604020202020204" pitchFamily="34" charset="0"/>
              <a:buChar char="•"/>
              <a:defRPr/>
            </a:pPr>
            <a:r>
              <a:rPr lang="en-US" sz="2000">
                <a:solidFill>
                  <a:srgbClr val="00000A"/>
                </a:solidFill>
                <a:latin typeface="Times New Roman"/>
                <a:cs typeface="Times New Roman"/>
              </a:rPr>
              <a:t>Suggestions from Review – 3</a:t>
            </a:r>
          </a:p>
          <a:p>
            <a:pPr marL="685165" indent="-342900" algn="just" eaLnBrk="0" hangingPunct="0">
              <a:spcBef>
                <a:spcPct val="20000"/>
              </a:spcBef>
              <a:buFont typeface="Arial" panose="020B0604020202020204" pitchFamily="34" charset="0"/>
              <a:buChar char="•"/>
              <a:defRPr/>
            </a:pPr>
            <a:r>
              <a:rPr lang="en-US" sz="2000">
                <a:solidFill>
                  <a:srgbClr val="00000A"/>
                </a:solidFill>
                <a:latin typeface="Times New Roman"/>
                <a:cs typeface="Times New Roman"/>
              </a:rPr>
              <a:t>Requirements Specification</a:t>
            </a:r>
          </a:p>
          <a:p>
            <a:pPr marL="685165" indent="-342900" algn="just" eaLnBrk="0" hangingPunct="0">
              <a:spcBef>
                <a:spcPct val="20000"/>
              </a:spcBef>
              <a:buFont typeface="Arial" panose="020B0604020202020204" pitchFamily="34" charset="0"/>
              <a:buChar char="•"/>
              <a:defRPr/>
            </a:pPr>
            <a:r>
              <a:rPr lang="en-US" sz="2000">
                <a:solidFill>
                  <a:srgbClr val="00000A"/>
                </a:solidFill>
                <a:latin typeface="Times New Roman"/>
                <a:cs typeface="Times New Roman"/>
                <a:sym typeface="Trebuchet MS"/>
              </a:rPr>
              <a:t>Design Approach </a:t>
            </a:r>
            <a:endParaRPr lang="en-US" sz="2000">
              <a:solidFill>
                <a:srgbClr val="00000A"/>
              </a:solidFill>
              <a:latin typeface="Times New Roman" panose="02020603050405020304" pitchFamily="18" charset="0"/>
              <a:cs typeface="Times New Roman"/>
            </a:endParaRPr>
          </a:p>
          <a:p>
            <a:pPr marL="685165" indent="-342900" algn="just" eaLnBrk="0" hangingPunct="0">
              <a:spcBef>
                <a:spcPct val="20000"/>
              </a:spcBef>
              <a:buFont typeface="Arial" panose="020B0604020202020204" pitchFamily="34" charset="0"/>
              <a:buChar char="•"/>
              <a:defRPr/>
            </a:pPr>
            <a:r>
              <a:rPr lang="en-US" sz="2000">
                <a:solidFill>
                  <a:srgbClr val="00000A"/>
                </a:solidFill>
                <a:latin typeface="Times New Roman"/>
                <a:cs typeface="Times New Roman"/>
                <a:sym typeface="Trebuchet MS"/>
              </a:rPr>
              <a:t>Design Constraints, Assumptions &amp; Dependencies</a:t>
            </a:r>
            <a:endParaRPr lang="en-US" sz="2000">
              <a:solidFill>
                <a:srgbClr val="00000A"/>
              </a:solidFill>
              <a:latin typeface="Times New Roman"/>
              <a:cs typeface="Times New Roman"/>
            </a:endParaRPr>
          </a:p>
          <a:p>
            <a:pPr marL="685165" indent="-342900" algn="just" eaLnBrk="0" hangingPunct="0">
              <a:spcBef>
                <a:spcPct val="20000"/>
              </a:spcBef>
              <a:buFont typeface="Arial" panose="020B0604020202020204" pitchFamily="34" charset="0"/>
              <a:buChar char="•"/>
              <a:defRPr/>
            </a:pPr>
            <a:r>
              <a:rPr lang="en-US" sz="2000">
                <a:solidFill>
                  <a:srgbClr val="00000A"/>
                </a:solidFill>
                <a:latin typeface="Times New Roman"/>
                <a:cs typeface="Times New Roman"/>
                <a:sym typeface="Trebuchet MS"/>
              </a:rPr>
              <a:t>Proposed System / Approach</a:t>
            </a:r>
            <a:endParaRPr lang="en-US" sz="2000">
              <a:solidFill>
                <a:srgbClr val="00000A"/>
              </a:solidFill>
              <a:latin typeface="Times New Roman"/>
              <a:cs typeface="Times New Roman"/>
            </a:endParaRPr>
          </a:p>
          <a:p>
            <a:pPr marL="685165" indent="-342900" algn="just" eaLnBrk="0" hangingPunct="0">
              <a:spcBef>
                <a:spcPct val="20000"/>
              </a:spcBef>
              <a:buFont typeface="Arial" panose="020B0604020202020204" pitchFamily="34" charset="0"/>
              <a:buChar char="•"/>
              <a:defRPr/>
            </a:pPr>
            <a:r>
              <a:rPr lang="en-US" sz="2000">
                <a:solidFill>
                  <a:srgbClr val="00000A"/>
                </a:solidFill>
                <a:latin typeface="Times New Roman"/>
                <a:cs typeface="Times New Roman"/>
                <a:sym typeface="Trebuchet MS"/>
              </a:rPr>
              <a:t>Architecture</a:t>
            </a:r>
            <a:endParaRPr lang="en-US" sz="2000">
              <a:solidFill>
                <a:srgbClr val="00000A"/>
              </a:solidFill>
              <a:latin typeface="Times New Roman"/>
              <a:cs typeface="Times New Roman"/>
            </a:endParaRPr>
          </a:p>
          <a:p>
            <a:pPr marL="685165" indent="-342900" algn="just" eaLnBrk="0" hangingPunct="0">
              <a:spcBef>
                <a:spcPct val="20000"/>
              </a:spcBef>
              <a:buFont typeface="Arial" panose="020B0604020202020204" pitchFamily="34" charset="0"/>
              <a:buChar char="•"/>
              <a:defRPr/>
            </a:pPr>
            <a:r>
              <a:rPr lang="en-US" sz="2000">
                <a:solidFill>
                  <a:srgbClr val="00000A"/>
                </a:solidFill>
                <a:latin typeface="Times New Roman"/>
                <a:cs typeface="Times New Roman"/>
                <a:sym typeface="Trebuchet MS"/>
              </a:rPr>
              <a:t>Design Description</a:t>
            </a:r>
            <a:endParaRPr lang="en-US" sz="2000">
              <a:solidFill>
                <a:srgbClr val="00000A"/>
              </a:solidFill>
              <a:latin typeface="Times New Roman"/>
              <a:cs typeface="Times New Roman"/>
            </a:endParaRPr>
          </a:p>
          <a:p>
            <a:pPr marL="685165" indent="-342900" algn="just" eaLnBrk="0" hangingPunct="0">
              <a:spcBef>
                <a:spcPct val="20000"/>
              </a:spcBef>
              <a:buFont typeface="Arial" panose="020B0604020202020204" pitchFamily="34" charset="0"/>
              <a:buChar char="•"/>
              <a:defRPr/>
            </a:pPr>
            <a:r>
              <a:rPr lang="en-US" sz="2000">
                <a:solidFill>
                  <a:srgbClr val="00000A"/>
                </a:solidFill>
                <a:latin typeface="Times New Roman"/>
                <a:cs typeface="Times New Roman"/>
                <a:sym typeface="Trebuchet MS"/>
              </a:rPr>
              <a:t>Project Progress</a:t>
            </a:r>
            <a:endParaRPr lang="en-US" sz="2000">
              <a:solidFill>
                <a:srgbClr val="00000A"/>
              </a:solidFill>
              <a:latin typeface="Times New Roman"/>
              <a:cs typeface="Times New Roman"/>
            </a:endParaRPr>
          </a:p>
          <a:p>
            <a:pPr marL="685165" indent="-342900" algn="just" eaLnBrk="0" hangingPunct="0">
              <a:spcBef>
                <a:spcPct val="20000"/>
              </a:spcBef>
              <a:buFont typeface="Arial" panose="020B0604020202020204" pitchFamily="34" charset="0"/>
              <a:buChar char="•"/>
              <a:defRPr/>
            </a:pPr>
            <a:r>
              <a:rPr lang="en-US" sz="2000">
                <a:solidFill>
                  <a:srgbClr val="00000A"/>
                </a:solidFill>
                <a:latin typeface="Times New Roman"/>
                <a:cs typeface="Times New Roman"/>
                <a:sym typeface="Trebuchet MS"/>
              </a:rPr>
              <a:t>References</a:t>
            </a:r>
            <a:endParaRPr lang="en-US" sz="2000">
              <a:solidFill>
                <a:srgbClr val="00000A"/>
              </a:solidFill>
              <a:latin typeface="Times New Roman"/>
              <a:cs typeface="Times New Roman"/>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7F0B75FE-9948-46D1-B5FD-CF5495D5AC97}"/>
              </a:ext>
            </a:extLst>
          </p:cNvPr>
          <p:cNvSpPr/>
          <p:nvPr/>
        </p:nvSpPr>
        <p:spPr>
          <a:xfrm>
            <a:off x="870998" y="3470315"/>
            <a:ext cx="10145199" cy="1744995"/>
          </a:xfrm>
          <a:prstGeom prst="roundRect">
            <a:avLst>
              <a:gd name="adj" fmla="val 10000"/>
            </a:avLst>
          </a:prstGeom>
          <a:ln>
            <a:solidFill>
              <a:srgbClr val="D9DECD"/>
            </a:solidFill>
          </a:ln>
        </p:spPr>
        <p:style>
          <a:lnRef idx="0">
            <a:scrgbClr r="0" g="0" b="0"/>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b="1"/>
          </a:p>
        </p:txBody>
      </p:sp>
      <p:sp>
        <p:nvSpPr>
          <p:cNvPr id="12" name="Rectangle: Rounded Corners 11">
            <a:extLst>
              <a:ext uri="{FF2B5EF4-FFF2-40B4-BE49-F238E27FC236}">
                <a16:creationId xmlns:a16="http://schemas.microsoft.com/office/drawing/2014/main" id="{BA344B44-4FAA-4CAD-89E1-6213DE179549}"/>
              </a:ext>
            </a:extLst>
          </p:cNvPr>
          <p:cNvSpPr/>
          <p:nvPr/>
        </p:nvSpPr>
        <p:spPr>
          <a:xfrm>
            <a:off x="870998" y="1572862"/>
            <a:ext cx="10145199" cy="1284643"/>
          </a:xfrm>
          <a:prstGeom prst="roundRect">
            <a:avLst>
              <a:gd name="adj" fmla="val 10000"/>
            </a:avLst>
          </a:prstGeom>
          <a:ln>
            <a:solidFill>
              <a:srgbClr val="D9DECD"/>
            </a:solidFill>
          </a:ln>
        </p:spPr>
        <p:style>
          <a:lnRef idx="0">
            <a:scrgbClr r="0" g="0" b="0"/>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45" name="Google Shape;45;p6"/>
          <p:cNvSpPr/>
          <p:nvPr/>
        </p:nvSpPr>
        <p:spPr>
          <a:xfrm>
            <a:off x="3657600" y="1030895"/>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9144000" y="607350"/>
            <a:ext cx="22860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a:ea typeface="Trebuchet MS"/>
                <a:cs typeface="Trebuchet MS"/>
                <a:sym typeface="Trebuchet MS"/>
              </a:rPr>
              <a:t>Design Details</a:t>
            </a:r>
          </a:p>
        </p:txBody>
      </p:sp>
      <p:pic>
        <p:nvPicPr>
          <p:cNvPr id="5" name="Picture 4" descr="Logo&#10;&#10;Description automatically generated">
            <a:extLst>
              <a:ext uri="{FF2B5EF4-FFF2-40B4-BE49-F238E27FC236}">
                <a16:creationId xmlns:a16="http://schemas.microsoft.com/office/drawing/2014/main" id="{CB82D3B1-0DCB-4110-9389-506039031C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575" y="-66677"/>
            <a:ext cx="1456822" cy="522917"/>
          </a:xfrm>
          <a:prstGeom prst="rect">
            <a:avLst/>
          </a:prstGeom>
        </p:spPr>
      </p:pic>
      <p:sp>
        <p:nvSpPr>
          <p:cNvPr id="8" name="TextBox 7">
            <a:extLst>
              <a:ext uri="{FF2B5EF4-FFF2-40B4-BE49-F238E27FC236}">
                <a16:creationId xmlns:a16="http://schemas.microsoft.com/office/drawing/2014/main" id="{991C0168-2651-40AB-91A6-00CBA4D7358D}"/>
              </a:ext>
            </a:extLst>
          </p:cNvPr>
          <p:cNvSpPr txBox="1"/>
          <p:nvPr/>
        </p:nvSpPr>
        <p:spPr>
          <a:xfrm>
            <a:off x="2416004" y="1793146"/>
            <a:ext cx="8639908" cy="646331"/>
          </a:xfrm>
          <a:prstGeom prst="rect">
            <a:avLst/>
          </a:prstGeom>
          <a:noFill/>
        </p:spPr>
        <p:txBody>
          <a:bodyPr wrap="square" lIns="91440" tIns="45720" rIns="91440" bIns="45720" rtlCol="0" anchor="t">
            <a:spAutoFit/>
          </a:bodyPr>
          <a:lstStyle/>
          <a:p>
            <a:r>
              <a:rPr lang="en-US" b="1" u="sng">
                <a:latin typeface="Garamond" panose="02020404030301010803"/>
              </a:rPr>
              <a:t>Reliability(How does the proposed model perform consistently well?):- </a:t>
            </a:r>
            <a:r>
              <a:rPr lang="en-US">
                <a:latin typeface="Garamond" panose="02020404030301010803"/>
              </a:rPr>
              <a:t>To ensure optimum reliability, we aim to construct a model with high precision and low latency.</a:t>
            </a:r>
          </a:p>
        </p:txBody>
      </p:sp>
      <p:sp>
        <p:nvSpPr>
          <p:cNvPr id="9" name="TextBox 8">
            <a:extLst>
              <a:ext uri="{FF2B5EF4-FFF2-40B4-BE49-F238E27FC236}">
                <a16:creationId xmlns:a16="http://schemas.microsoft.com/office/drawing/2014/main" id="{CC4FF1D0-B8E0-4070-BF61-E638A4EAB8FB}"/>
              </a:ext>
            </a:extLst>
          </p:cNvPr>
          <p:cNvSpPr txBox="1"/>
          <p:nvPr/>
        </p:nvSpPr>
        <p:spPr>
          <a:xfrm>
            <a:off x="2461849" y="3810000"/>
            <a:ext cx="8382000" cy="1200329"/>
          </a:xfrm>
          <a:prstGeom prst="rect">
            <a:avLst/>
          </a:prstGeom>
          <a:noFill/>
        </p:spPr>
        <p:txBody>
          <a:bodyPr wrap="square" lIns="91440" tIns="45720" rIns="91440" bIns="45720" rtlCol="0" anchor="t">
            <a:spAutoFit/>
          </a:bodyPr>
          <a:lstStyle/>
          <a:p>
            <a:r>
              <a:rPr lang="en-US" b="1" u="sng">
                <a:latin typeface="Garamond" panose="02020404030301010803"/>
              </a:rPr>
              <a:t>Performance(How well does the proposed model execute a function?):- </a:t>
            </a:r>
            <a:r>
              <a:rPr lang="en-IN">
                <a:latin typeface="Garamond" panose="02020404030301010803"/>
              </a:rPr>
              <a:t>We aim to train the model to be able to classify the provided item in 3-4 seconds with an accuracy of at least 90%.</a:t>
            </a:r>
          </a:p>
          <a:p>
            <a:endParaRPr lang="en-IN"/>
          </a:p>
        </p:txBody>
      </p:sp>
      <p:pic>
        <p:nvPicPr>
          <p:cNvPr id="11" name="Picture 10" descr="Shape&#10;&#10;Description automatically generated with low confidence">
            <a:extLst>
              <a:ext uri="{FF2B5EF4-FFF2-40B4-BE49-F238E27FC236}">
                <a16:creationId xmlns:a16="http://schemas.microsoft.com/office/drawing/2014/main" id="{6CF4BBEA-FC9F-4251-B172-F767AFDDB0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6599" y="1724561"/>
            <a:ext cx="981244" cy="981244"/>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A84EFA43-D3C0-466D-BB9C-9EDED62F9F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5003" y="3742647"/>
            <a:ext cx="982841" cy="982841"/>
          </a:xfrm>
          <a:prstGeom prst="rect">
            <a:avLst/>
          </a:prstGeom>
        </p:spPr>
      </p:pic>
    </p:spTree>
    <p:extLst>
      <p:ext uri="{BB962C8B-B14F-4D97-AF65-F5344CB8AC3E}">
        <p14:creationId xmlns:p14="http://schemas.microsoft.com/office/powerpoint/2010/main" val="1353624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Proposed System / Approach</a:t>
            </a:r>
            <a:endParaRPr lang="en-US" sz="2400"/>
          </a:p>
        </p:txBody>
      </p:sp>
      <p:sp>
        <p:nvSpPr>
          <p:cNvPr id="2" name="TextBox 1">
            <a:extLst>
              <a:ext uri="{FF2B5EF4-FFF2-40B4-BE49-F238E27FC236}">
                <a16:creationId xmlns:a16="http://schemas.microsoft.com/office/drawing/2014/main" id="{27A2D293-9AC2-5F54-8C9B-B021C225EF05}"/>
              </a:ext>
            </a:extLst>
          </p:cNvPr>
          <p:cNvSpPr txBox="1"/>
          <p:nvPr/>
        </p:nvSpPr>
        <p:spPr>
          <a:xfrm>
            <a:off x="875843" y="1768763"/>
            <a:ext cx="11009744" cy="5483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480"/>
              </a:spcBef>
              <a:spcAft>
                <a:spcPts val="0"/>
              </a:spcAft>
            </a:pPr>
            <a:r>
              <a:rPr lang="en-US" sz="2400" dirty="0">
                <a:latin typeface="Times New Roman"/>
                <a:cs typeface="Arial"/>
              </a:rPr>
              <a:t>The proposed system will have the following features:</a:t>
            </a:r>
          </a:p>
          <a:p>
            <a:pPr algn="just">
              <a:spcBef>
                <a:spcPts val="480"/>
              </a:spcBef>
              <a:spcAft>
                <a:spcPts val="0"/>
              </a:spcAft>
            </a:pPr>
            <a:endParaRPr lang="en-US" sz="2400" dirty="0">
              <a:latin typeface="Times New Roman"/>
              <a:cs typeface="Arial"/>
            </a:endParaRPr>
          </a:p>
          <a:p>
            <a:pPr algn="just"/>
            <a:r>
              <a:rPr lang="en-US" sz="2400" dirty="0">
                <a:latin typeface="Times New Roman"/>
                <a:cs typeface="Arial"/>
              </a:rPr>
              <a:t>1. An </a:t>
            </a:r>
            <a:r>
              <a:rPr lang="en-US" sz="2400" u="sng" dirty="0">
                <a:latin typeface="Times New Roman"/>
                <a:cs typeface="Arial"/>
              </a:rPr>
              <a:t>efficient deep learning model </a:t>
            </a:r>
            <a:r>
              <a:rPr lang="en-US" sz="2400" dirty="0">
                <a:latin typeface="Times New Roman"/>
                <a:cs typeface="Arial"/>
              </a:rPr>
              <a:t>which can classify the items with very minimal error and faster classification. We aim to use transfer learning with MobileNetV2, which makes it lightweight, enabling it to run on resource-deficient devices.</a:t>
            </a:r>
          </a:p>
          <a:p>
            <a:pPr algn="just"/>
            <a:endParaRPr lang="en-US" sz="2400" dirty="0">
              <a:latin typeface="Times New Roman"/>
              <a:cs typeface="Arial"/>
            </a:endParaRPr>
          </a:p>
          <a:p>
            <a:pPr algn="just"/>
            <a:r>
              <a:rPr lang="en-US" sz="2400" dirty="0">
                <a:latin typeface="Times New Roman"/>
                <a:cs typeface="Arial"/>
              </a:rPr>
              <a:t>2. An </a:t>
            </a:r>
            <a:r>
              <a:rPr lang="en-US" sz="2400" u="sng" dirty="0">
                <a:latin typeface="Times New Roman"/>
                <a:cs typeface="Arial"/>
              </a:rPr>
              <a:t>android app </a:t>
            </a:r>
            <a:r>
              <a:rPr lang="en-US" sz="2400" dirty="0">
                <a:latin typeface="Times New Roman"/>
                <a:cs typeface="Arial"/>
              </a:rPr>
              <a:t>that can perform functionalities like classifying the items placed in front of the camera, adding items to a cart, removing items from the cart, and paying the bill for items added to the cart.</a:t>
            </a:r>
          </a:p>
          <a:p>
            <a:pPr algn="just"/>
            <a:br>
              <a:rPr lang="en-US" dirty="0"/>
            </a:br>
            <a:endParaRPr lang="en-US" sz="2400" dirty="0">
              <a:latin typeface="Times New Roman"/>
              <a:cs typeface="Arial"/>
            </a:endParaRPr>
          </a:p>
          <a:p>
            <a:pPr algn="just"/>
            <a:br>
              <a:rPr lang="en-US" dirty="0"/>
            </a:br>
            <a:endParaRPr lang="en-US" sz="2400" dirty="0">
              <a:latin typeface="Times New Roman"/>
              <a:cs typeface="Arial"/>
            </a:endParaRPr>
          </a:p>
          <a:p>
            <a:pPr algn="just">
              <a:spcBef>
                <a:spcPts val="480"/>
              </a:spcBef>
              <a:spcAft>
                <a:spcPts val="0"/>
              </a:spcAft>
            </a:pPr>
            <a:br>
              <a:rPr lang="en-US" dirty="0"/>
            </a:br>
            <a:endParaRPr lang="en-US" sz="2400" dirty="0">
              <a:latin typeface="Times New Roman"/>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3;p7">
            <a:extLst>
              <a:ext uri="{FF2B5EF4-FFF2-40B4-BE49-F238E27FC236}">
                <a16:creationId xmlns:a16="http://schemas.microsoft.com/office/drawing/2014/main" id="{E6E4F4F9-697D-E1D7-8764-EB0C0CDD6F21}"/>
              </a:ext>
            </a:extLst>
          </p:cNvPr>
          <p:cNvSpPr txBox="1"/>
          <p:nvPr/>
        </p:nvSpPr>
        <p:spPr>
          <a:xfrm>
            <a:off x="3449782" y="831273"/>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Proposed System / Approach</a:t>
            </a:r>
            <a:endParaRPr lang="en-US" sz="2400"/>
          </a:p>
        </p:txBody>
      </p:sp>
      <p:sp>
        <p:nvSpPr>
          <p:cNvPr id="4" name="TextBox 3">
            <a:extLst>
              <a:ext uri="{FF2B5EF4-FFF2-40B4-BE49-F238E27FC236}">
                <a16:creationId xmlns:a16="http://schemas.microsoft.com/office/drawing/2014/main" id="{2D19C972-E4E0-B8AA-B6A1-9808A984636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9" name="TextBox 8">
            <a:extLst>
              <a:ext uri="{FF2B5EF4-FFF2-40B4-BE49-F238E27FC236}">
                <a16:creationId xmlns:a16="http://schemas.microsoft.com/office/drawing/2014/main" id="{BF873555-6B5D-F4F1-037C-FA9753C9CB1A}"/>
              </a:ext>
            </a:extLst>
          </p:cNvPr>
          <p:cNvSpPr txBox="1"/>
          <p:nvPr/>
        </p:nvSpPr>
        <p:spPr>
          <a:xfrm>
            <a:off x="964912" y="1288185"/>
            <a:ext cx="10374744"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cs typeface="Arial"/>
              </a:rPr>
              <a:t>3. A </a:t>
            </a:r>
            <a:r>
              <a:rPr lang="en-US" sz="2800" u="sng" dirty="0">
                <a:latin typeface="Times New Roman"/>
                <a:cs typeface="Arial"/>
              </a:rPr>
              <a:t>load cell</a:t>
            </a:r>
            <a:r>
              <a:rPr lang="en-US" sz="2800" dirty="0">
                <a:latin typeface="Times New Roman"/>
                <a:cs typeface="Arial"/>
              </a:rPr>
              <a:t> acts as a weight sensor and helps customers estimate the weight of the item they are trying to add to their cart. </a:t>
            </a:r>
          </a:p>
          <a:p>
            <a:pPr algn="just"/>
            <a:endParaRPr lang="en-US" sz="2800" dirty="0">
              <a:latin typeface="Times New Roman"/>
              <a:cs typeface="Arial"/>
            </a:endParaRPr>
          </a:p>
          <a:p>
            <a:pPr algn="just"/>
            <a:r>
              <a:rPr lang="en-US" sz="2800" dirty="0">
                <a:latin typeface="Times New Roman"/>
                <a:cs typeface="Arial"/>
              </a:rPr>
              <a:t>4. An</a:t>
            </a:r>
            <a:r>
              <a:rPr lang="en-US" sz="2800" u="sng" dirty="0">
                <a:latin typeface="Times New Roman"/>
                <a:cs typeface="Arial"/>
              </a:rPr>
              <a:t> Arduino board</a:t>
            </a:r>
            <a:r>
              <a:rPr lang="en-US" sz="2800" dirty="0">
                <a:latin typeface="Times New Roman"/>
                <a:cs typeface="Arial"/>
              </a:rPr>
              <a:t> to send the weights detected by the load cell with the android app.</a:t>
            </a:r>
          </a:p>
          <a:p>
            <a:pPr algn="just"/>
            <a:endParaRPr lang="en-US" sz="2800" dirty="0">
              <a:latin typeface="Times New Roman"/>
              <a:cs typeface="Arial"/>
            </a:endParaRPr>
          </a:p>
          <a:p>
            <a:pPr algn="just"/>
            <a:r>
              <a:rPr lang="en-US" sz="2800" dirty="0">
                <a:latin typeface="Times New Roman"/>
                <a:cs typeface="Arial"/>
              </a:rPr>
              <a:t>5. Finally, a </a:t>
            </a:r>
            <a:r>
              <a:rPr lang="en-US" sz="2800" u="sng" dirty="0">
                <a:latin typeface="Times New Roman"/>
                <a:cs typeface="Arial"/>
              </a:rPr>
              <a:t>cloud backend</a:t>
            </a:r>
            <a:r>
              <a:rPr lang="en-US" sz="2800" dirty="0">
                <a:latin typeface="Times New Roman"/>
                <a:cs typeface="Arial"/>
              </a:rPr>
              <a:t> - for which we plan to employ AWS, which will serve as a database to store the details about the items like cost, quantity, and description available in the supermarket, the order history consisting of orders that the customer had bought at the store</a:t>
            </a:r>
            <a:endParaRPr lang="en-US" sz="2800" dirty="0">
              <a:latin typeface="Times New Roman"/>
              <a:cs typeface="Times New Roman"/>
            </a:endParaRPr>
          </a:p>
          <a:p>
            <a:br>
              <a:rPr lang="en-US" dirty="0"/>
            </a:br>
            <a:endParaRPr lang="en-US" dirty="0">
              <a:latin typeface="Times New Roman"/>
              <a:cs typeface="Times New Roman"/>
            </a:endParaRPr>
          </a:p>
        </p:txBody>
      </p:sp>
    </p:spTree>
    <p:extLst>
      <p:ext uri="{BB962C8B-B14F-4D97-AF65-F5344CB8AC3E}">
        <p14:creationId xmlns:p14="http://schemas.microsoft.com/office/powerpoint/2010/main" val="3881503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799631" y="877467"/>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8603131" y="511803"/>
            <a:ext cx="22098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Architecture </a:t>
            </a:r>
            <a:endParaRPr lang="en-US" sz="2400"/>
          </a:p>
        </p:txBody>
      </p:sp>
      <p:grpSp>
        <p:nvGrpSpPr>
          <p:cNvPr id="42" name="Group 41">
            <a:extLst>
              <a:ext uri="{FF2B5EF4-FFF2-40B4-BE49-F238E27FC236}">
                <a16:creationId xmlns:a16="http://schemas.microsoft.com/office/drawing/2014/main" id="{70A5F3B2-661E-464F-B21A-FEA60E0E4A78}"/>
              </a:ext>
            </a:extLst>
          </p:cNvPr>
          <p:cNvGrpSpPr/>
          <p:nvPr/>
        </p:nvGrpSpPr>
        <p:grpSpPr>
          <a:xfrm>
            <a:off x="934403" y="974854"/>
            <a:ext cx="2361247" cy="1644390"/>
            <a:chOff x="834920" y="846633"/>
            <a:chExt cx="2361247" cy="1644390"/>
          </a:xfrm>
        </p:grpSpPr>
        <p:grpSp>
          <p:nvGrpSpPr>
            <p:cNvPr id="2" name="Group 1">
              <a:extLst>
                <a:ext uri="{FF2B5EF4-FFF2-40B4-BE49-F238E27FC236}">
                  <a16:creationId xmlns:a16="http://schemas.microsoft.com/office/drawing/2014/main" id="{71F0509D-8F99-45BE-B547-8C30BA706F1B}"/>
                </a:ext>
              </a:extLst>
            </p:cNvPr>
            <p:cNvGrpSpPr/>
            <p:nvPr/>
          </p:nvGrpSpPr>
          <p:grpSpPr>
            <a:xfrm>
              <a:off x="834920" y="846633"/>
              <a:ext cx="2361247" cy="1644390"/>
              <a:chOff x="772461" y="884108"/>
              <a:chExt cx="3047999" cy="2143122"/>
            </a:xfrm>
          </p:grpSpPr>
          <p:sp>
            <p:nvSpPr>
              <p:cNvPr id="3" name="Rectangle 2">
                <a:extLst>
                  <a:ext uri="{FF2B5EF4-FFF2-40B4-BE49-F238E27FC236}">
                    <a16:creationId xmlns:a16="http://schemas.microsoft.com/office/drawing/2014/main" id="{58BEE058-93DC-F5F1-537B-76252CB3A842}"/>
                  </a:ext>
                </a:extLst>
              </p:cNvPr>
              <p:cNvSpPr/>
              <p:nvPr/>
            </p:nvSpPr>
            <p:spPr>
              <a:xfrm>
                <a:off x="772461" y="1278380"/>
                <a:ext cx="3047999" cy="17488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C5445D-4126-A76E-2ECB-D81D03E59600}"/>
                  </a:ext>
                </a:extLst>
              </p:cNvPr>
              <p:cNvSpPr/>
              <p:nvPr/>
            </p:nvSpPr>
            <p:spPr>
              <a:xfrm>
                <a:off x="772462" y="884108"/>
                <a:ext cx="3047998" cy="56213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Arial"/>
                    <a:cs typeface="Arial"/>
                  </a:rPr>
                  <a:t>Camera</a:t>
                </a:r>
              </a:p>
            </p:txBody>
          </p:sp>
        </p:grpSp>
        <p:pic>
          <p:nvPicPr>
            <p:cNvPr id="9" name="Picture 24">
              <a:extLst>
                <a:ext uri="{FF2B5EF4-FFF2-40B4-BE49-F238E27FC236}">
                  <a16:creationId xmlns:a16="http://schemas.microsoft.com/office/drawing/2014/main" id="{E754176D-94A8-F417-66A9-592E0B6E25AF}"/>
                </a:ext>
              </a:extLst>
            </p:cNvPr>
            <p:cNvPicPr>
              <a:picLocks noChangeAspect="1"/>
            </p:cNvPicPr>
            <p:nvPr/>
          </p:nvPicPr>
          <p:blipFill>
            <a:blip r:embed="rId3"/>
            <a:stretch>
              <a:fillRect/>
            </a:stretch>
          </p:blipFill>
          <p:spPr>
            <a:xfrm>
              <a:off x="961178" y="1325501"/>
              <a:ext cx="2104498" cy="1074525"/>
            </a:xfrm>
            <a:prstGeom prst="rect">
              <a:avLst/>
            </a:prstGeom>
          </p:spPr>
        </p:pic>
      </p:grpSp>
      <p:grpSp>
        <p:nvGrpSpPr>
          <p:cNvPr id="40" name="Group 39">
            <a:extLst>
              <a:ext uri="{FF2B5EF4-FFF2-40B4-BE49-F238E27FC236}">
                <a16:creationId xmlns:a16="http://schemas.microsoft.com/office/drawing/2014/main" id="{B384776A-2F37-419A-A0CD-421CCD6A317F}"/>
              </a:ext>
            </a:extLst>
          </p:cNvPr>
          <p:cNvGrpSpPr/>
          <p:nvPr/>
        </p:nvGrpSpPr>
        <p:grpSpPr>
          <a:xfrm>
            <a:off x="8472841" y="974085"/>
            <a:ext cx="2836018" cy="1690033"/>
            <a:chOff x="4414992" y="844661"/>
            <a:chExt cx="2836018" cy="1690033"/>
          </a:xfrm>
        </p:grpSpPr>
        <p:grpSp>
          <p:nvGrpSpPr>
            <p:cNvPr id="10" name="Group 9">
              <a:extLst>
                <a:ext uri="{FF2B5EF4-FFF2-40B4-BE49-F238E27FC236}">
                  <a16:creationId xmlns:a16="http://schemas.microsoft.com/office/drawing/2014/main" id="{D8250A78-CE1A-E435-433E-D6BADDF2F556}"/>
                </a:ext>
              </a:extLst>
            </p:cNvPr>
            <p:cNvGrpSpPr/>
            <p:nvPr/>
          </p:nvGrpSpPr>
          <p:grpSpPr>
            <a:xfrm>
              <a:off x="4414992" y="844661"/>
              <a:ext cx="2836018" cy="1478259"/>
              <a:chOff x="4526140" y="881244"/>
              <a:chExt cx="3053464" cy="2145986"/>
            </a:xfrm>
          </p:grpSpPr>
          <p:sp>
            <p:nvSpPr>
              <p:cNvPr id="11" name="Rectangle 10">
                <a:extLst>
                  <a:ext uri="{FF2B5EF4-FFF2-40B4-BE49-F238E27FC236}">
                    <a16:creationId xmlns:a16="http://schemas.microsoft.com/office/drawing/2014/main" id="{A792C628-447A-B89A-B971-B4A622F3ED07}"/>
                  </a:ext>
                </a:extLst>
              </p:cNvPr>
              <p:cNvSpPr/>
              <p:nvPr/>
            </p:nvSpPr>
            <p:spPr>
              <a:xfrm>
                <a:off x="4531605" y="1278381"/>
                <a:ext cx="3047999" cy="17488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6C478F-51CA-475A-A6BD-39BD3E4EE2F4}"/>
                  </a:ext>
                </a:extLst>
              </p:cNvPr>
              <p:cNvSpPr/>
              <p:nvPr/>
            </p:nvSpPr>
            <p:spPr>
              <a:xfrm>
                <a:off x="4526140" y="881244"/>
                <a:ext cx="3053464" cy="56213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Arduino/Raspberry Pi</a:t>
                </a:r>
              </a:p>
            </p:txBody>
          </p:sp>
        </p:grpSp>
        <p:pic>
          <p:nvPicPr>
            <p:cNvPr id="6" name="Picture 5" descr="A picture containing electronics, circuit&#10;&#10;Description automatically generated">
              <a:extLst>
                <a:ext uri="{FF2B5EF4-FFF2-40B4-BE49-F238E27FC236}">
                  <a16:creationId xmlns:a16="http://schemas.microsoft.com/office/drawing/2014/main" id="{D68DD48F-C188-4A97-B1F9-2F27E1A1A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5143" y="1014736"/>
              <a:ext cx="2714211" cy="1519958"/>
            </a:xfrm>
            <a:prstGeom prst="rect">
              <a:avLst/>
            </a:prstGeom>
          </p:spPr>
        </p:pic>
      </p:grpSp>
      <p:grpSp>
        <p:nvGrpSpPr>
          <p:cNvPr id="41" name="Group 40">
            <a:extLst>
              <a:ext uri="{FF2B5EF4-FFF2-40B4-BE49-F238E27FC236}">
                <a16:creationId xmlns:a16="http://schemas.microsoft.com/office/drawing/2014/main" id="{1AF60744-972C-4064-A6B2-49728F31B8AE}"/>
              </a:ext>
            </a:extLst>
          </p:cNvPr>
          <p:cNvGrpSpPr/>
          <p:nvPr/>
        </p:nvGrpSpPr>
        <p:grpSpPr>
          <a:xfrm>
            <a:off x="4559150" y="3194461"/>
            <a:ext cx="2815807" cy="1364588"/>
            <a:chOff x="8324880" y="839348"/>
            <a:chExt cx="2815807" cy="1364588"/>
          </a:xfrm>
        </p:grpSpPr>
        <p:grpSp>
          <p:nvGrpSpPr>
            <p:cNvPr id="19" name="Group 18">
              <a:extLst>
                <a:ext uri="{FF2B5EF4-FFF2-40B4-BE49-F238E27FC236}">
                  <a16:creationId xmlns:a16="http://schemas.microsoft.com/office/drawing/2014/main" id="{285D5F28-B808-F7C0-028E-6AA1757FCA6E}"/>
                </a:ext>
              </a:extLst>
            </p:cNvPr>
            <p:cNvGrpSpPr/>
            <p:nvPr/>
          </p:nvGrpSpPr>
          <p:grpSpPr>
            <a:xfrm>
              <a:off x="8324880" y="839348"/>
              <a:ext cx="2815807" cy="1364588"/>
              <a:chOff x="772460" y="873822"/>
              <a:chExt cx="3048000" cy="2153408"/>
            </a:xfrm>
          </p:grpSpPr>
          <p:sp>
            <p:nvSpPr>
              <p:cNvPr id="20" name="Rectangle 19">
                <a:extLst>
                  <a:ext uri="{FF2B5EF4-FFF2-40B4-BE49-F238E27FC236}">
                    <a16:creationId xmlns:a16="http://schemas.microsoft.com/office/drawing/2014/main" id="{190DE92F-2CE6-B4B6-8DA0-055EBEA827FB}"/>
                  </a:ext>
                </a:extLst>
              </p:cNvPr>
              <p:cNvSpPr/>
              <p:nvPr/>
            </p:nvSpPr>
            <p:spPr>
              <a:xfrm>
                <a:off x="772461" y="1278380"/>
                <a:ext cx="3047999" cy="17488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1A66A2-AAC1-10FB-1002-B3C64254F185}"/>
                  </a:ext>
                </a:extLst>
              </p:cNvPr>
              <p:cNvSpPr/>
              <p:nvPr/>
            </p:nvSpPr>
            <p:spPr>
              <a:xfrm>
                <a:off x="772460" y="873822"/>
                <a:ext cx="3048000" cy="5621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Arial"/>
                    <a:cs typeface="Arial"/>
                  </a:rPr>
                  <a:t>App</a:t>
                </a:r>
              </a:p>
            </p:txBody>
          </p:sp>
        </p:grpSp>
        <p:pic>
          <p:nvPicPr>
            <p:cNvPr id="26" name="Picture 25">
              <a:extLst>
                <a:ext uri="{FF2B5EF4-FFF2-40B4-BE49-F238E27FC236}">
                  <a16:creationId xmlns:a16="http://schemas.microsoft.com/office/drawing/2014/main" id="{07F1ACB4-11BB-4B04-95AF-A304CE9B1F2D}"/>
                </a:ext>
              </a:extLst>
            </p:cNvPr>
            <p:cNvPicPr>
              <a:picLocks noChangeAspect="1"/>
            </p:cNvPicPr>
            <p:nvPr/>
          </p:nvPicPr>
          <p:blipFill>
            <a:blip r:embed="rId5"/>
            <a:stretch>
              <a:fillRect/>
            </a:stretch>
          </p:blipFill>
          <p:spPr>
            <a:xfrm>
              <a:off x="8783086" y="1233856"/>
              <a:ext cx="1929850" cy="901323"/>
            </a:xfrm>
            <a:prstGeom prst="rect">
              <a:avLst/>
            </a:prstGeom>
          </p:spPr>
        </p:pic>
      </p:grpSp>
      <p:grpSp>
        <p:nvGrpSpPr>
          <p:cNvPr id="43" name="Group 42">
            <a:extLst>
              <a:ext uri="{FF2B5EF4-FFF2-40B4-BE49-F238E27FC236}">
                <a16:creationId xmlns:a16="http://schemas.microsoft.com/office/drawing/2014/main" id="{3217F7C6-86DE-46FA-97F4-D3BFE9F8576B}"/>
              </a:ext>
            </a:extLst>
          </p:cNvPr>
          <p:cNvGrpSpPr/>
          <p:nvPr/>
        </p:nvGrpSpPr>
        <p:grpSpPr>
          <a:xfrm>
            <a:off x="932512" y="3866722"/>
            <a:ext cx="2836018" cy="1506043"/>
            <a:chOff x="884887" y="3807190"/>
            <a:chExt cx="2836018" cy="1506043"/>
          </a:xfrm>
        </p:grpSpPr>
        <p:grpSp>
          <p:nvGrpSpPr>
            <p:cNvPr id="13" name="Group 12">
              <a:extLst>
                <a:ext uri="{FF2B5EF4-FFF2-40B4-BE49-F238E27FC236}">
                  <a16:creationId xmlns:a16="http://schemas.microsoft.com/office/drawing/2014/main" id="{6131237D-BCA1-4C1A-EB92-EC701FF002A0}"/>
                </a:ext>
              </a:extLst>
            </p:cNvPr>
            <p:cNvGrpSpPr/>
            <p:nvPr/>
          </p:nvGrpSpPr>
          <p:grpSpPr>
            <a:xfrm>
              <a:off x="884887" y="3807190"/>
              <a:ext cx="2836018" cy="1506043"/>
              <a:chOff x="772461" y="884107"/>
              <a:chExt cx="3047999" cy="2143123"/>
            </a:xfrm>
          </p:grpSpPr>
          <p:sp>
            <p:nvSpPr>
              <p:cNvPr id="14" name="Rectangle 13">
                <a:extLst>
                  <a:ext uri="{FF2B5EF4-FFF2-40B4-BE49-F238E27FC236}">
                    <a16:creationId xmlns:a16="http://schemas.microsoft.com/office/drawing/2014/main" id="{4F65F61C-4819-7F11-4ED6-61FF4E773363}"/>
                  </a:ext>
                </a:extLst>
              </p:cNvPr>
              <p:cNvSpPr/>
              <p:nvPr/>
            </p:nvSpPr>
            <p:spPr>
              <a:xfrm>
                <a:off x="772461" y="1278380"/>
                <a:ext cx="3047999" cy="17488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11B01D-037A-A016-C240-02EEF2E08679}"/>
                  </a:ext>
                </a:extLst>
              </p:cNvPr>
              <p:cNvSpPr/>
              <p:nvPr/>
            </p:nvSpPr>
            <p:spPr>
              <a:xfrm>
                <a:off x="772461" y="884107"/>
                <a:ext cx="3047998" cy="56213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Items in the cart</a:t>
                </a:r>
              </a:p>
            </p:txBody>
          </p:sp>
        </p:grpSp>
        <p:pic>
          <p:nvPicPr>
            <p:cNvPr id="1030" name="Picture 6" descr="100+ Fruits Pictures | Download Free Images on Unsplash">
              <a:extLst>
                <a:ext uri="{FF2B5EF4-FFF2-40B4-BE49-F238E27FC236}">
                  <a16:creationId xmlns:a16="http://schemas.microsoft.com/office/drawing/2014/main" id="{EDE30A7E-4A31-4EEB-9615-E9A07AF3324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42511" y="4241843"/>
              <a:ext cx="1546874" cy="10317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BB02318A-661E-41CF-9475-B3D52AF75EED}"/>
              </a:ext>
            </a:extLst>
          </p:cNvPr>
          <p:cNvGrpSpPr/>
          <p:nvPr/>
        </p:nvGrpSpPr>
        <p:grpSpPr>
          <a:xfrm>
            <a:off x="8131971" y="3869835"/>
            <a:ext cx="3175142" cy="1884233"/>
            <a:chOff x="4632427" y="3429000"/>
            <a:chExt cx="3175142" cy="1884233"/>
          </a:xfrm>
        </p:grpSpPr>
        <p:grpSp>
          <p:nvGrpSpPr>
            <p:cNvPr id="16" name="Group 15">
              <a:extLst>
                <a:ext uri="{FF2B5EF4-FFF2-40B4-BE49-F238E27FC236}">
                  <a16:creationId xmlns:a16="http://schemas.microsoft.com/office/drawing/2014/main" id="{7A79A54D-C51E-842C-1AE1-FBD763E9AA75}"/>
                </a:ext>
              </a:extLst>
            </p:cNvPr>
            <p:cNvGrpSpPr/>
            <p:nvPr/>
          </p:nvGrpSpPr>
          <p:grpSpPr>
            <a:xfrm>
              <a:off x="4632427" y="3429000"/>
              <a:ext cx="3175142" cy="1884233"/>
              <a:chOff x="772461" y="884107"/>
              <a:chExt cx="3047999" cy="2143123"/>
            </a:xfrm>
          </p:grpSpPr>
          <p:sp>
            <p:nvSpPr>
              <p:cNvPr id="17" name="Rectangle 16">
                <a:extLst>
                  <a:ext uri="{FF2B5EF4-FFF2-40B4-BE49-F238E27FC236}">
                    <a16:creationId xmlns:a16="http://schemas.microsoft.com/office/drawing/2014/main" id="{BA708A02-73F9-54E9-0531-DCF1DD4AB379}"/>
                  </a:ext>
                </a:extLst>
              </p:cNvPr>
              <p:cNvSpPr/>
              <p:nvPr/>
            </p:nvSpPr>
            <p:spPr>
              <a:xfrm>
                <a:off x="772461" y="1278380"/>
                <a:ext cx="3047999" cy="17488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A538072-79C3-B838-CD5C-B14FD739D3AA}"/>
                  </a:ext>
                </a:extLst>
              </p:cNvPr>
              <p:cNvSpPr/>
              <p:nvPr/>
            </p:nvSpPr>
            <p:spPr>
              <a:xfrm>
                <a:off x="772462" y="884107"/>
                <a:ext cx="3047998" cy="56213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Load Cell</a:t>
                </a:r>
              </a:p>
            </p:txBody>
          </p:sp>
        </p:grpSp>
        <p:pic>
          <p:nvPicPr>
            <p:cNvPr id="31" name="Picture 30">
              <a:extLst>
                <a:ext uri="{FF2B5EF4-FFF2-40B4-BE49-F238E27FC236}">
                  <a16:creationId xmlns:a16="http://schemas.microsoft.com/office/drawing/2014/main" id="{5283172A-B322-4F02-A573-B46FCE571B0C}"/>
                </a:ext>
              </a:extLst>
            </p:cNvPr>
            <p:cNvPicPr>
              <a:picLocks noChangeAspect="1"/>
            </p:cNvPicPr>
            <p:nvPr/>
          </p:nvPicPr>
          <p:blipFill>
            <a:blip r:embed="rId7"/>
            <a:stretch>
              <a:fillRect/>
            </a:stretch>
          </p:blipFill>
          <p:spPr>
            <a:xfrm>
              <a:off x="5394852" y="3957741"/>
              <a:ext cx="1627271" cy="1292360"/>
            </a:xfrm>
            <a:prstGeom prst="rect">
              <a:avLst/>
            </a:prstGeom>
          </p:spPr>
        </p:pic>
      </p:grpSp>
      <p:grpSp>
        <p:nvGrpSpPr>
          <p:cNvPr id="45" name="Group 44">
            <a:extLst>
              <a:ext uri="{FF2B5EF4-FFF2-40B4-BE49-F238E27FC236}">
                <a16:creationId xmlns:a16="http://schemas.microsoft.com/office/drawing/2014/main" id="{D7229D2F-15C1-48BE-9EA6-699B2EA58C47}"/>
              </a:ext>
            </a:extLst>
          </p:cNvPr>
          <p:cNvGrpSpPr/>
          <p:nvPr/>
        </p:nvGrpSpPr>
        <p:grpSpPr>
          <a:xfrm>
            <a:off x="4368428" y="973503"/>
            <a:ext cx="2836018" cy="1507966"/>
            <a:chOff x="8466011" y="3478598"/>
            <a:chExt cx="2836018" cy="1507966"/>
          </a:xfrm>
        </p:grpSpPr>
        <p:grpSp>
          <p:nvGrpSpPr>
            <p:cNvPr id="22" name="Group 21">
              <a:extLst>
                <a:ext uri="{FF2B5EF4-FFF2-40B4-BE49-F238E27FC236}">
                  <a16:creationId xmlns:a16="http://schemas.microsoft.com/office/drawing/2014/main" id="{51810BA3-65AE-938B-91E1-6F6502B5DA94}"/>
                </a:ext>
              </a:extLst>
            </p:cNvPr>
            <p:cNvGrpSpPr/>
            <p:nvPr/>
          </p:nvGrpSpPr>
          <p:grpSpPr>
            <a:xfrm>
              <a:off x="8466011" y="3478598"/>
              <a:ext cx="2836018" cy="1507966"/>
              <a:chOff x="772461" y="881371"/>
              <a:chExt cx="3047999" cy="2145859"/>
            </a:xfrm>
          </p:grpSpPr>
          <p:sp>
            <p:nvSpPr>
              <p:cNvPr id="23" name="Rectangle 22">
                <a:extLst>
                  <a:ext uri="{FF2B5EF4-FFF2-40B4-BE49-F238E27FC236}">
                    <a16:creationId xmlns:a16="http://schemas.microsoft.com/office/drawing/2014/main" id="{B76532FA-E2E4-36AD-87C1-B7FDA5C1FD81}"/>
                  </a:ext>
                </a:extLst>
              </p:cNvPr>
              <p:cNvSpPr/>
              <p:nvPr/>
            </p:nvSpPr>
            <p:spPr>
              <a:xfrm>
                <a:off x="772461" y="1278380"/>
                <a:ext cx="3047999" cy="17488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61C4F77-95C3-C28D-8581-F812AF00AF83}"/>
                  </a:ext>
                </a:extLst>
              </p:cNvPr>
              <p:cNvSpPr/>
              <p:nvPr/>
            </p:nvSpPr>
            <p:spPr>
              <a:xfrm>
                <a:off x="772461" y="881371"/>
                <a:ext cx="3047998" cy="56213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Database</a:t>
                </a:r>
              </a:p>
            </p:txBody>
          </p:sp>
        </p:grpSp>
        <p:pic>
          <p:nvPicPr>
            <p:cNvPr id="33" name="Picture 32" descr="Shape&#10;&#10;Description automatically generated with low confidence">
              <a:extLst>
                <a:ext uri="{FF2B5EF4-FFF2-40B4-BE49-F238E27FC236}">
                  <a16:creationId xmlns:a16="http://schemas.microsoft.com/office/drawing/2014/main" id="{0D25DD89-CC09-4FE5-9BED-2858FB23CB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91430" y="3873626"/>
              <a:ext cx="1077278" cy="1077278"/>
            </a:xfrm>
            <a:prstGeom prst="rect">
              <a:avLst/>
            </a:prstGeom>
          </p:spPr>
        </p:pic>
      </p:grpSp>
      <p:cxnSp>
        <p:nvCxnSpPr>
          <p:cNvPr id="7" name="Straight Arrow Connector 6">
            <a:extLst>
              <a:ext uri="{FF2B5EF4-FFF2-40B4-BE49-F238E27FC236}">
                <a16:creationId xmlns:a16="http://schemas.microsoft.com/office/drawing/2014/main" id="{B3270EA9-C650-1B8A-D64D-F905D1DD98FF}"/>
              </a:ext>
            </a:extLst>
          </p:cNvPr>
          <p:cNvCxnSpPr>
            <a:cxnSpLocks/>
          </p:cNvCxnSpPr>
          <p:nvPr/>
        </p:nvCxnSpPr>
        <p:spPr>
          <a:xfrm flipV="1">
            <a:off x="2195513" y="2712792"/>
            <a:ext cx="0" cy="10805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B6C0AFC6-EF7E-5D8F-46A9-4B3C268519E6}"/>
              </a:ext>
            </a:extLst>
          </p:cNvPr>
          <p:cNvCxnSpPr/>
          <p:nvPr/>
        </p:nvCxnSpPr>
        <p:spPr>
          <a:xfrm flipH="1">
            <a:off x="5874543" y="2471737"/>
            <a:ext cx="2382" cy="6524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A1184470-3AA0-DBBA-E448-26CB1E5B8748}"/>
              </a:ext>
            </a:extLst>
          </p:cNvPr>
          <p:cNvCxnSpPr/>
          <p:nvPr/>
        </p:nvCxnSpPr>
        <p:spPr>
          <a:xfrm>
            <a:off x="3340893" y="2662236"/>
            <a:ext cx="1200149" cy="8072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8E4107F1-4F64-BDD7-4247-DE58BE2CCF5D}"/>
              </a:ext>
            </a:extLst>
          </p:cNvPr>
          <p:cNvCxnSpPr/>
          <p:nvPr/>
        </p:nvCxnSpPr>
        <p:spPr>
          <a:xfrm flipV="1">
            <a:off x="3781425" y="5112543"/>
            <a:ext cx="4260054" cy="23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D9490F2-724D-8C77-E815-930959E69A1D}"/>
              </a:ext>
            </a:extLst>
          </p:cNvPr>
          <p:cNvCxnSpPr/>
          <p:nvPr/>
        </p:nvCxnSpPr>
        <p:spPr>
          <a:xfrm flipV="1">
            <a:off x="9877425" y="2528887"/>
            <a:ext cx="9525" cy="1264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FD2CF4A-391A-9181-6FB4-3858188ED360}"/>
              </a:ext>
            </a:extLst>
          </p:cNvPr>
          <p:cNvCxnSpPr/>
          <p:nvPr/>
        </p:nvCxnSpPr>
        <p:spPr>
          <a:xfrm flipH="1">
            <a:off x="7481887" y="2483642"/>
            <a:ext cx="942975" cy="914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1158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799631" y="877467"/>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8603131" y="511803"/>
            <a:ext cx="22098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Workflow </a:t>
            </a:r>
            <a:endParaRPr lang="en-US" sz="2400" dirty="0"/>
          </a:p>
        </p:txBody>
      </p:sp>
      <p:pic>
        <p:nvPicPr>
          <p:cNvPr id="84" name="Picture 83" descr="Logo&#10;&#10;Description automatically generated">
            <a:extLst>
              <a:ext uri="{FF2B5EF4-FFF2-40B4-BE49-F238E27FC236}">
                <a16:creationId xmlns:a16="http://schemas.microsoft.com/office/drawing/2014/main" id="{52B00A00-32DD-4E8E-B923-518599571C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575" y="-66677"/>
            <a:ext cx="1456822" cy="522917"/>
          </a:xfrm>
          <a:prstGeom prst="rect">
            <a:avLst/>
          </a:prstGeom>
        </p:spPr>
      </p:pic>
      <p:pic>
        <p:nvPicPr>
          <p:cNvPr id="37" name="Picture 36" descr="Graphical user interface&#10;&#10;Description automatically generated with medium confidence">
            <a:extLst>
              <a:ext uri="{FF2B5EF4-FFF2-40B4-BE49-F238E27FC236}">
                <a16:creationId xmlns:a16="http://schemas.microsoft.com/office/drawing/2014/main" id="{EE898E4F-A772-4AEB-BF8C-9BBE1B757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128" y="2233369"/>
            <a:ext cx="10261744" cy="2391261"/>
          </a:xfrm>
          <a:prstGeom prst="rect">
            <a:avLst/>
          </a:prstGeom>
        </p:spPr>
      </p:pic>
    </p:spTree>
    <p:extLst>
      <p:ext uri="{BB962C8B-B14F-4D97-AF65-F5344CB8AC3E}">
        <p14:creationId xmlns:p14="http://schemas.microsoft.com/office/powerpoint/2010/main" val="3702608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143672" y="485297"/>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3416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Design Description (if applicable)</a:t>
            </a:r>
            <a:endParaRPr lang="en-US" sz="2400"/>
          </a:p>
        </p:txBody>
      </p:sp>
      <p:sp>
        <p:nvSpPr>
          <p:cNvPr id="3" name="TextBox 2">
            <a:extLst>
              <a:ext uri="{FF2B5EF4-FFF2-40B4-BE49-F238E27FC236}">
                <a16:creationId xmlns:a16="http://schemas.microsoft.com/office/drawing/2014/main" id="{5E3D6E2C-76F1-4C95-9F90-DBCFDD872BBB}"/>
              </a:ext>
            </a:extLst>
          </p:cNvPr>
          <p:cNvSpPr txBox="1"/>
          <p:nvPr/>
        </p:nvSpPr>
        <p:spPr>
          <a:xfrm>
            <a:off x="119336" y="836712"/>
            <a:ext cx="11953328" cy="738664"/>
          </a:xfrm>
          <a:prstGeom prst="rect">
            <a:avLst/>
          </a:prstGeom>
          <a:noFill/>
        </p:spPr>
        <p:txBody>
          <a:bodyPr wrap="square" lIns="91440" tIns="45720" rIns="91440" bIns="45720" rtlCol="0" anchor="t">
            <a:spAutoFit/>
          </a:bodyPr>
          <a:lstStyle/>
          <a:p>
            <a:pPr algn="ctr"/>
            <a:r>
              <a:rPr lang="en-US" sz="2400">
                <a:solidFill>
                  <a:srgbClr val="0033CC"/>
                </a:solidFill>
                <a:latin typeface="Trebuchet MS"/>
                <a:sym typeface="Trebuchet MS"/>
              </a:rPr>
              <a:t>Master class diagram </a:t>
            </a:r>
            <a:endParaRPr lang="en-US" sz="2400"/>
          </a:p>
          <a:p>
            <a:endParaRPr lang="en-IN"/>
          </a:p>
        </p:txBody>
      </p:sp>
      <p:pic>
        <p:nvPicPr>
          <p:cNvPr id="5" name="Picture 4">
            <a:extLst>
              <a:ext uri="{FF2B5EF4-FFF2-40B4-BE49-F238E27FC236}">
                <a16:creationId xmlns:a16="http://schemas.microsoft.com/office/drawing/2014/main" id="{CBCD4666-BD5E-4278-9741-8974C858F67B}"/>
              </a:ext>
            </a:extLst>
          </p:cNvPr>
          <p:cNvPicPr>
            <a:picLocks noChangeAspect="1"/>
          </p:cNvPicPr>
          <p:nvPr/>
        </p:nvPicPr>
        <p:blipFill>
          <a:blip r:embed="rId3"/>
          <a:stretch>
            <a:fillRect/>
          </a:stretch>
        </p:blipFill>
        <p:spPr>
          <a:xfrm>
            <a:off x="1919536" y="1612516"/>
            <a:ext cx="7424112" cy="4743960"/>
          </a:xfrm>
          <a:prstGeom prst="rect">
            <a:avLst/>
          </a:prstGeom>
        </p:spPr>
      </p:pic>
    </p:spTree>
    <p:extLst>
      <p:ext uri="{BB962C8B-B14F-4D97-AF65-F5344CB8AC3E}">
        <p14:creationId xmlns:p14="http://schemas.microsoft.com/office/powerpoint/2010/main" val="3958288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143672" y="485297"/>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3416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Design Description (if applicable)</a:t>
            </a:r>
            <a:endParaRPr lang="en-US" sz="2400"/>
          </a:p>
        </p:txBody>
      </p:sp>
      <p:sp>
        <p:nvSpPr>
          <p:cNvPr id="3" name="TextBox 2">
            <a:extLst>
              <a:ext uri="{FF2B5EF4-FFF2-40B4-BE49-F238E27FC236}">
                <a16:creationId xmlns:a16="http://schemas.microsoft.com/office/drawing/2014/main" id="{5E3D6E2C-76F1-4C95-9F90-DBCFDD872BBB}"/>
              </a:ext>
            </a:extLst>
          </p:cNvPr>
          <p:cNvSpPr txBox="1"/>
          <p:nvPr/>
        </p:nvSpPr>
        <p:spPr>
          <a:xfrm>
            <a:off x="119336" y="836712"/>
            <a:ext cx="11953328" cy="923330"/>
          </a:xfrm>
          <a:prstGeom prst="rect">
            <a:avLst/>
          </a:prstGeom>
          <a:noFill/>
        </p:spPr>
        <p:txBody>
          <a:bodyPr wrap="square" rtlCol="0">
            <a:spAutoFit/>
          </a:bodyPr>
          <a:lstStyle/>
          <a:p>
            <a:r>
              <a:rPr lang="en-US" sz="1800">
                <a:solidFill>
                  <a:srgbClr val="0033CC"/>
                </a:solidFill>
                <a:latin typeface="Trebuchet MS"/>
                <a:sym typeface="Trebuchet MS"/>
              </a:rPr>
              <a:t>ER Diagram</a:t>
            </a:r>
          </a:p>
          <a:p>
            <a:endParaRPr lang="en-US" sz="1800">
              <a:solidFill>
                <a:srgbClr val="0033CC"/>
              </a:solidFill>
              <a:latin typeface="Trebuchet MS"/>
              <a:sym typeface="Trebuchet MS"/>
            </a:endParaRPr>
          </a:p>
          <a:p>
            <a:endParaRPr lang="en-IN"/>
          </a:p>
        </p:txBody>
      </p:sp>
      <p:pic>
        <p:nvPicPr>
          <p:cNvPr id="4" name="Picture 3">
            <a:extLst>
              <a:ext uri="{FF2B5EF4-FFF2-40B4-BE49-F238E27FC236}">
                <a16:creationId xmlns:a16="http://schemas.microsoft.com/office/drawing/2014/main" id="{8C5AF2D7-C4BC-4B3F-86DD-287B8F586510}"/>
              </a:ext>
            </a:extLst>
          </p:cNvPr>
          <p:cNvPicPr>
            <a:picLocks noChangeAspect="1"/>
          </p:cNvPicPr>
          <p:nvPr/>
        </p:nvPicPr>
        <p:blipFill>
          <a:blip r:embed="rId3"/>
          <a:stretch>
            <a:fillRect/>
          </a:stretch>
        </p:blipFill>
        <p:spPr>
          <a:xfrm>
            <a:off x="2063552" y="1700808"/>
            <a:ext cx="7726876" cy="3930879"/>
          </a:xfrm>
          <a:prstGeom prst="rect">
            <a:avLst/>
          </a:prstGeom>
        </p:spPr>
      </p:pic>
    </p:spTree>
    <p:extLst>
      <p:ext uri="{BB962C8B-B14F-4D97-AF65-F5344CB8AC3E}">
        <p14:creationId xmlns:p14="http://schemas.microsoft.com/office/powerpoint/2010/main" val="1002230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143672" y="485297"/>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3416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Design Description (if applicable)</a:t>
            </a:r>
            <a:endParaRPr lang="en-US" sz="2400"/>
          </a:p>
        </p:txBody>
      </p:sp>
      <p:sp>
        <p:nvSpPr>
          <p:cNvPr id="3" name="TextBox 2">
            <a:extLst>
              <a:ext uri="{FF2B5EF4-FFF2-40B4-BE49-F238E27FC236}">
                <a16:creationId xmlns:a16="http://schemas.microsoft.com/office/drawing/2014/main" id="{5E3D6E2C-76F1-4C95-9F90-DBCFDD872BBB}"/>
              </a:ext>
            </a:extLst>
          </p:cNvPr>
          <p:cNvSpPr txBox="1"/>
          <p:nvPr/>
        </p:nvSpPr>
        <p:spPr>
          <a:xfrm>
            <a:off x="119336" y="836712"/>
            <a:ext cx="11953328" cy="369332"/>
          </a:xfrm>
          <a:prstGeom prst="rect">
            <a:avLst/>
          </a:prstGeom>
          <a:noFill/>
        </p:spPr>
        <p:txBody>
          <a:bodyPr wrap="square" rtlCol="0">
            <a:spAutoFit/>
          </a:bodyPr>
          <a:lstStyle/>
          <a:p>
            <a:r>
              <a:rPr lang="en-US" sz="1800">
                <a:solidFill>
                  <a:srgbClr val="0033CC"/>
                </a:solidFill>
                <a:latin typeface="Trebuchet MS"/>
                <a:sym typeface="Trebuchet MS"/>
              </a:rPr>
              <a:t>Use Case Diagrams</a:t>
            </a:r>
            <a:endParaRPr lang="en-IN"/>
          </a:p>
        </p:txBody>
      </p:sp>
      <p:pic>
        <p:nvPicPr>
          <p:cNvPr id="5" name="Picture 4">
            <a:extLst>
              <a:ext uri="{FF2B5EF4-FFF2-40B4-BE49-F238E27FC236}">
                <a16:creationId xmlns:a16="http://schemas.microsoft.com/office/drawing/2014/main" id="{41951D31-EFC6-45DF-AF88-EF0F4A57F2E0}"/>
              </a:ext>
            </a:extLst>
          </p:cNvPr>
          <p:cNvPicPr>
            <a:picLocks noChangeAspect="1"/>
          </p:cNvPicPr>
          <p:nvPr/>
        </p:nvPicPr>
        <p:blipFill>
          <a:blip r:embed="rId3"/>
          <a:stretch>
            <a:fillRect/>
          </a:stretch>
        </p:blipFill>
        <p:spPr>
          <a:xfrm>
            <a:off x="2711624" y="950836"/>
            <a:ext cx="6066046" cy="5776461"/>
          </a:xfrm>
          <a:prstGeom prst="rect">
            <a:avLst/>
          </a:prstGeom>
        </p:spPr>
      </p:pic>
    </p:spTree>
    <p:extLst>
      <p:ext uri="{BB962C8B-B14F-4D97-AF65-F5344CB8AC3E}">
        <p14:creationId xmlns:p14="http://schemas.microsoft.com/office/powerpoint/2010/main" val="130023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143672" y="485297"/>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3416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Design Description (if applicable)</a:t>
            </a:r>
            <a:endParaRPr lang="en-US" sz="2400"/>
          </a:p>
        </p:txBody>
      </p:sp>
      <p:sp>
        <p:nvSpPr>
          <p:cNvPr id="3" name="TextBox 2">
            <a:extLst>
              <a:ext uri="{FF2B5EF4-FFF2-40B4-BE49-F238E27FC236}">
                <a16:creationId xmlns:a16="http://schemas.microsoft.com/office/drawing/2014/main" id="{5E3D6E2C-76F1-4C95-9F90-DBCFDD872BBB}"/>
              </a:ext>
            </a:extLst>
          </p:cNvPr>
          <p:cNvSpPr txBox="1"/>
          <p:nvPr/>
        </p:nvSpPr>
        <p:spPr>
          <a:xfrm>
            <a:off x="119336" y="788280"/>
            <a:ext cx="11953328" cy="5632311"/>
          </a:xfrm>
          <a:prstGeom prst="rect">
            <a:avLst/>
          </a:prstGeom>
          <a:noFill/>
        </p:spPr>
        <p:txBody>
          <a:bodyPr wrap="square" lIns="91440" tIns="45720" rIns="91440" bIns="45720" rtlCol="0" anchor="t">
            <a:spAutoFit/>
          </a:bodyPr>
          <a:lstStyle/>
          <a:p>
            <a:r>
              <a:rPr lang="en-IN">
                <a:solidFill>
                  <a:srgbClr val="0000FF"/>
                </a:solidFill>
                <a:latin typeface="Arial"/>
                <a:cs typeface="Arial"/>
              </a:rPr>
              <a:t>Report Layouts</a:t>
            </a:r>
          </a:p>
          <a:p>
            <a:endParaRPr lang="en-IN">
              <a:solidFill>
                <a:srgbClr val="0000FF"/>
              </a:solidFill>
            </a:endParaRPr>
          </a:p>
          <a:p>
            <a:pPr indent="228600" algn="just" eaLnBrk="0" hangingPunct="0"/>
            <a:r>
              <a:rPr lang="en-US" altLang="en-US">
                <a:solidFill>
                  <a:srgbClr val="00000A"/>
                </a:solidFill>
                <a:latin typeface="Times New Roman"/>
                <a:cs typeface="Times New Roman"/>
              </a:rPr>
              <a:t>1. Introduction </a:t>
            </a:r>
          </a:p>
          <a:p>
            <a:pPr marL="0" marR="0" lvl="0" indent="228600" algn="just" defTabSz="914400" rtl="0" eaLnBrk="0" fontAlgn="base" latinLnBrk="0" hangingPunct="0">
              <a:lnSpc>
                <a:spcPct val="100000"/>
              </a:lnSpc>
              <a:spcBef>
                <a:spcPct val="0"/>
              </a:spcBef>
              <a:spcAft>
                <a:spcPct val="0"/>
              </a:spcAft>
              <a:buClrTx/>
              <a:buSzTx/>
              <a:buFontTx/>
              <a:buNone/>
              <a:tabLst/>
            </a:pPr>
            <a:r>
              <a:rPr lang="en-US" altLang="en-US">
                <a:solidFill>
                  <a:srgbClr val="00000A"/>
                </a:solidFill>
                <a:latin typeface="Times New Roman"/>
                <a:cs typeface="Times New Roman"/>
              </a:rPr>
              <a:t>1.1Purpose </a:t>
            </a:r>
          </a:p>
          <a:p>
            <a:pPr indent="228600" algn="just" eaLnBrk="0" hangingPunct="0"/>
            <a:r>
              <a:rPr lang="en-US" altLang="en-US">
                <a:solidFill>
                  <a:srgbClr val="00000A"/>
                </a:solidFill>
                <a:latin typeface="Times New Roman"/>
                <a:cs typeface="Times New Roman"/>
              </a:rPr>
              <a:t>1.2Target Audience </a:t>
            </a:r>
          </a:p>
          <a:p>
            <a:pPr indent="228600" algn="just" eaLnBrk="0" hangingPunct="0"/>
            <a:r>
              <a:rPr lang="en-US" altLang="en-US">
                <a:solidFill>
                  <a:srgbClr val="00000A"/>
                </a:solidFill>
                <a:latin typeface="Times New Roman"/>
                <a:cs typeface="Times New Roman"/>
              </a:rPr>
              <a:t>2. Design Implementation </a:t>
            </a:r>
          </a:p>
          <a:p>
            <a:pPr indent="228600" algn="just" eaLnBrk="0" hangingPunct="0"/>
            <a:r>
              <a:rPr lang="en-US" altLang="en-US">
                <a:solidFill>
                  <a:srgbClr val="00000A"/>
                </a:solidFill>
                <a:latin typeface="Times New Roman"/>
                <a:cs typeface="Times New Roman"/>
              </a:rPr>
              <a:t>2.1Functional Dependencies </a:t>
            </a:r>
          </a:p>
          <a:p>
            <a:pPr indent="228600" algn="just" eaLnBrk="0" hangingPunct="0"/>
            <a:r>
              <a:rPr lang="en-US" altLang="en-US">
                <a:solidFill>
                  <a:srgbClr val="00000A"/>
                </a:solidFill>
                <a:latin typeface="Times New Roman"/>
                <a:cs typeface="Times New Roman"/>
              </a:rPr>
              <a:t>2.2 Function Description Table </a:t>
            </a:r>
          </a:p>
          <a:p>
            <a:pPr marL="0" marR="0" lvl="0" indent="228600" algn="just" defTabSz="914400" rtl="0" eaLnBrk="0" fontAlgn="base" latinLnBrk="0" hangingPunct="0">
              <a:lnSpc>
                <a:spcPct val="100000"/>
              </a:lnSpc>
              <a:spcBef>
                <a:spcPct val="0"/>
              </a:spcBef>
              <a:spcAft>
                <a:spcPct val="0"/>
              </a:spcAft>
              <a:buClrTx/>
              <a:buSzTx/>
              <a:buFontTx/>
              <a:buNone/>
              <a:tabLst/>
            </a:pPr>
            <a:endParaRPr lang="en-US" altLang="en-US">
              <a:solidFill>
                <a:srgbClr val="00000A"/>
              </a:solidFill>
              <a:latin typeface="Times New Roman"/>
              <a:cs typeface="Times New Roman"/>
            </a:endParaRPr>
          </a:p>
          <a:p>
            <a:pPr marL="0" marR="0" lvl="0" indent="228600" algn="just" defTabSz="914400" rtl="0" eaLnBrk="0" fontAlgn="base" latinLnBrk="0" hangingPunct="0">
              <a:lnSpc>
                <a:spcPct val="100000"/>
              </a:lnSpc>
              <a:spcBef>
                <a:spcPct val="0"/>
              </a:spcBef>
              <a:spcAft>
                <a:spcPct val="0"/>
              </a:spcAft>
              <a:buClrTx/>
              <a:buSzTx/>
              <a:buFontTx/>
              <a:buNone/>
              <a:tabLst/>
            </a:pPr>
            <a:endParaRPr lang="en-US" altLang="en-US">
              <a:solidFill>
                <a:srgbClr val="00000A"/>
              </a:solidFill>
              <a:latin typeface="Times New Roman"/>
              <a:cs typeface="Times New Roman"/>
            </a:endParaRPr>
          </a:p>
          <a:p>
            <a:pPr marL="0" marR="0" lvl="0" indent="228600" algn="just" defTabSz="914400" rtl="0" eaLnBrk="0" fontAlgn="base" latinLnBrk="0" hangingPunct="0">
              <a:lnSpc>
                <a:spcPct val="100000"/>
              </a:lnSpc>
              <a:spcBef>
                <a:spcPct val="0"/>
              </a:spcBef>
              <a:spcAft>
                <a:spcPct val="0"/>
              </a:spcAft>
              <a:buClrTx/>
              <a:buSzTx/>
              <a:buFontTx/>
              <a:buNone/>
              <a:tabLst/>
            </a:pPr>
            <a:endParaRPr lang="en-US" altLang="en-US">
              <a:solidFill>
                <a:srgbClr val="00000A"/>
              </a:solidFill>
              <a:latin typeface="Times New Roman"/>
              <a:cs typeface="Times New Roman"/>
            </a:endParaRPr>
          </a:p>
          <a:p>
            <a:pPr marL="0" marR="0" lvl="0" indent="228600" algn="just" defTabSz="914400" rtl="0" eaLnBrk="0" fontAlgn="base" latinLnBrk="0" hangingPunct="0">
              <a:lnSpc>
                <a:spcPct val="100000"/>
              </a:lnSpc>
              <a:spcBef>
                <a:spcPct val="0"/>
              </a:spcBef>
              <a:spcAft>
                <a:spcPct val="0"/>
              </a:spcAft>
              <a:buClrTx/>
              <a:buSzTx/>
              <a:buFontTx/>
              <a:buNone/>
              <a:tabLst/>
            </a:pPr>
            <a:endParaRPr lang="en-US" altLang="en-US">
              <a:solidFill>
                <a:srgbClr val="00000A"/>
              </a:solidFill>
              <a:latin typeface="Times New Roman"/>
              <a:cs typeface="Times New Roman"/>
            </a:endParaRPr>
          </a:p>
          <a:p>
            <a:pPr indent="228600" algn="just" eaLnBrk="0" hangingPunct="0"/>
            <a:r>
              <a:rPr lang="en-US" altLang="en-US">
                <a:solidFill>
                  <a:srgbClr val="00000A"/>
                </a:solidFill>
                <a:latin typeface="Times New Roman"/>
                <a:cs typeface="Times New Roman"/>
              </a:rPr>
              <a:t>3. System Documentation </a:t>
            </a:r>
          </a:p>
          <a:p>
            <a:pPr marL="0" marR="0" lvl="0" indent="228600" algn="just" defTabSz="914400" rtl="0" eaLnBrk="0" fontAlgn="base" latinLnBrk="0" hangingPunct="0">
              <a:lnSpc>
                <a:spcPct val="100000"/>
              </a:lnSpc>
              <a:spcBef>
                <a:spcPct val="0"/>
              </a:spcBef>
              <a:spcAft>
                <a:spcPct val="0"/>
              </a:spcAft>
              <a:buClrTx/>
              <a:buSzTx/>
              <a:buFontTx/>
              <a:buNone/>
              <a:tabLst/>
            </a:pPr>
            <a:r>
              <a:rPr lang="en-US" altLang="en-US">
                <a:solidFill>
                  <a:srgbClr val="00000A"/>
                </a:solidFill>
                <a:latin typeface="Times New Roman"/>
                <a:cs typeface="Times New Roman"/>
              </a:rPr>
              <a:t>3.1 Overview</a:t>
            </a:r>
          </a:p>
          <a:p>
            <a:pPr indent="228600" algn="just" eaLnBrk="0" hangingPunct="0"/>
            <a:r>
              <a:rPr lang="en-US" altLang="en-US">
                <a:solidFill>
                  <a:srgbClr val="00000A"/>
                </a:solidFill>
                <a:latin typeface="Times New Roman"/>
                <a:cs typeface="Times New Roman"/>
              </a:rPr>
              <a:t>3.2 Technical Architecture (Training, Testing) </a:t>
            </a:r>
          </a:p>
          <a:p>
            <a:pPr indent="228600" algn="just" eaLnBrk="0" hangingPunct="0"/>
            <a:r>
              <a:rPr lang="en-US" altLang="en-US">
                <a:solidFill>
                  <a:srgbClr val="00000A"/>
                </a:solidFill>
                <a:latin typeface="Times New Roman"/>
                <a:cs typeface="Times New Roman"/>
              </a:rPr>
              <a:t>3.3 Business Architecture </a:t>
            </a:r>
          </a:p>
          <a:p>
            <a:pPr marL="0" marR="0" lvl="0" indent="228600" algn="just" defTabSz="914400" rtl="0" eaLnBrk="0" fontAlgn="base" latinLnBrk="0" hangingPunct="0">
              <a:lnSpc>
                <a:spcPct val="100000"/>
              </a:lnSpc>
              <a:spcBef>
                <a:spcPct val="0"/>
              </a:spcBef>
              <a:spcAft>
                <a:spcPct val="0"/>
              </a:spcAft>
              <a:buClrTx/>
              <a:buSzTx/>
              <a:buFontTx/>
              <a:buNone/>
              <a:tabLst/>
            </a:pPr>
            <a:r>
              <a:rPr lang="en-US" altLang="en-US">
                <a:solidFill>
                  <a:srgbClr val="00000A"/>
                </a:solidFill>
                <a:latin typeface="Times New Roman"/>
                <a:cs typeface="Times New Roman"/>
              </a:rPr>
              <a:t>4. Support Documentation</a:t>
            </a:r>
          </a:p>
          <a:p>
            <a:pPr indent="228600" algn="just" eaLnBrk="0" hangingPunct="0"/>
            <a:r>
              <a:rPr lang="en-US" altLang="en-US">
                <a:solidFill>
                  <a:srgbClr val="00000A"/>
                </a:solidFill>
                <a:latin typeface="Times New Roman"/>
                <a:cs typeface="Times New Roman"/>
              </a:rPr>
              <a:t>5. User Documentation </a:t>
            </a:r>
          </a:p>
          <a:p>
            <a:pPr marL="0" marR="0" lvl="0" indent="228600" algn="just" defTabSz="914400" rtl="0" eaLnBrk="0" fontAlgn="base" latinLnBrk="0" hangingPunct="0">
              <a:lnSpc>
                <a:spcPct val="100000"/>
              </a:lnSpc>
              <a:spcBef>
                <a:spcPct val="0"/>
              </a:spcBef>
              <a:spcAft>
                <a:spcPct val="0"/>
              </a:spcAft>
              <a:buClrTx/>
              <a:buSzTx/>
              <a:buFontTx/>
              <a:buNone/>
              <a:tabLst/>
            </a:pPr>
            <a:r>
              <a:rPr lang="en-US" altLang="en-US">
                <a:solidFill>
                  <a:srgbClr val="00000A"/>
                </a:solidFill>
                <a:latin typeface="Times New Roman"/>
                <a:cs typeface="Times New Roman"/>
              </a:rPr>
              <a:t>6.References</a:t>
            </a:r>
          </a:p>
          <a:p>
            <a:endParaRPr lang="en-IN">
              <a:solidFill>
                <a:srgbClr val="0000FF"/>
              </a:solidFill>
            </a:endParaRPr>
          </a:p>
        </p:txBody>
      </p:sp>
      <p:graphicFrame>
        <p:nvGraphicFramePr>
          <p:cNvPr id="10" name="Table 9">
            <a:extLst>
              <a:ext uri="{FF2B5EF4-FFF2-40B4-BE49-F238E27FC236}">
                <a16:creationId xmlns:a16="http://schemas.microsoft.com/office/drawing/2014/main" id="{6FB55784-1E28-4593-AA0C-9AFDFEC256C3}"/>
              </a:ext>
            </a:extLst>
          </p:cNvPr>
          <p:cNvGraphicFramePr>
            <a:graphicFrameLocks noGrp="1"/>
          </p:cNvGraphicFramePr>
          <p:nvPr>
            <p:extLst>
              <p:ext uri="{D42A27DB-BD31-4B8C-83A1-F6EECF244321}">
                <p14:modId xmlns:p14="http://schemas.microsoft.com/office/powerpoint/2010/main" val="971939009"/>
              </p:ext>
            </p:extLst>
          </p:nvPr>
        </p:nvGraphicFramePr>
        <p:xfrm>
          <a:off x="146786" y="3085062"/>
          <a:ext cx="11953329" cy="923330"/>
        </p:xfrm>
        <a:graphic>
          <a:graphicData uri="http://schemas.openxmlformats.org/drawingml/2006/table">
            <a:tbl>
              <a:tblPr>
                <a:tableStyleId>{5C22544A-7EE6-4342-B048-85BDC9FD1C3A}</a:tableStyleId>
              </a:tblPr>
              <a:tblGrid>
                <a:gridCol w="1418512">
                  <a:extLst>
                    <a:ext uri="{9D8B030D-6E8A-4147-A177-3AD203B41FA5}">
                      <a16:colId xmlns:a16="http://schemas.microsoft.com/office/drawing/2014/main" val="3042707376"/>
                    </a:ext>
                  </a:extLst>
                </a:gridCol>
                <a:gridCol w="1418512">
                  <a:extLst>
                    <a:ext uri="{9D8B030D-6E8A-4147-A177-3AD203B41FA5}">
                      <a16:colId xmlns:a16="http://schemas.microsoft.com/office/drawing/2014/main" val="3978383845"/>
                    </a:ext>
                  </a:extLst>
                </a:gridCol>
                <a:gridCol w="1418512">
                  <a:extLst>
                    <a:ext uri="{9D8B030D-6E8A-4147-A177-3AD203B41FA5}">
                      <a16:colId xmlns:a16="http://schemas.microsoft.com/office/drawing/2014/main" val="4085957498"/>
                    </a:ext>
                  </a:extLst>
                </a:gridCol>
                <a:gridCol w="1645474">
                  <a:extLst>
                    <a:ext uri="{9D8B030D-6E8A-4147-A177-3AD203B41FA5}">
                      <a16:colId xmlns:a16="http://schemas.microsoft.com/office/drawing/2014/main" val="1588991002"/>
                    </a:ext>
                  </a:extLst>
                </a:gridCol>
                <a:gridCol w="1191550">
                  <a:extLst>
                    <a:ext uri="{9D8B030D-6E8A-4147-A177-3AD203B41FA5}">
                      <a16:colId xmlns:a16="http://schemas.microsoft.com/office/drawing/2014/main" val="3765693103"/>
                    </a:ext>
                  </a:extLst>
                </a:gridCol>
                <a:gridCol w="1569821">
                  <a:extLst>
                    <a:ext uri="{9D8B030D-6E8A-4147-A177-3AD203B41FA5}">
                      <a16:colId xmlns:a16="http://schemas.microsoft.com/office/drawing/2014/main" val="3020668260"/>
                    </a:ext>
                  </a:extLst>
                </a:gridCol>
                <a:gridCol w="1664388">
                  <a:extLst>
                    <a:ext uri="{9D8B030D-6E8A-4147-A177-3AD203B41FA5}">
                      <a16:colId xmlns:a16="http://schemas.microsoft.com/office/drawing/2014/main" val="3641266613"/>
                    </a:ext>
                  </a:extLst>
                </a:gridCol>
                <a:gridCol w="1626560">
                  <a:extLst>
                    <a:ext uri="{9D8B030D-6E8A-4147-A177-3AD203B41FA5}">
                      <a16:colId xmlns:a16="http://schemas.microsoft.com/office/drawing/2014/main" val="596741868"/>
                    </a:ext>
                  </a:extLst>
                </a:gridCol>
              </a:tblGrid>
              <a:tr h="923330">
                <a:tc>
                  <a:txBody>
                    <a:bodyPr/>
                    <a:lstStyle/>
                    <a:p>
                      <a:pPr marL="457200" algn="l">
                        <a:spcBef>
                          <a:spcPts val="300"/>
                        </a:spcBef>
                        <a:spcAft>
                          <a:spcPts val="300"/>
                        </a:spcAft>
                      </a:pPr>
                      <a:r>
                        <a:rPr lang="en-US" sz="1200">
                          <a:effectLst/>
                        </a:rPr>
                        <a:t>Name </a:t>
                      </a:r>
                      <a:endParaRPr lang="en-IN" sz="1000">
                        <a:effectLst/>
                        <a:latin typeface="Arial" panose="020B0604020202020204" pitchFamily="34" charset="0"/>
                        <a:ea typeface="Arial" panose="020B0604020202020204" pitchFamily="34" charset="0"/>
                      </a:endParaRPr>
                    </a:p>
                  </a:txBody>
                  <a:tcPr marL="63500" marR="63500" marT="63500" marB="63500"/>
                </a:tc>
                <a:tc>
                  <a:txBody>
                    <a:bodyPr/>
                    <a:lstStyle/>
                    <a:p>
                      <a:pPr marL="457200" algn="l">
                        <a:spcBef>
                          <a:spcPts val="300"/>
                        </a:spcBef>
                        <a:spcAft>
                          <a:spcPts val="300"/>
                        </a:spcAft>
                      </a:pPr>
                      <a:r>
                        <a:rPr lang="en-US" sz="1200">
                          <a:effectLst/>
                        </a:rPr>
                        <a:t>Version </a:t>
                      </a:r>
                      <a:endParaRPr lang="en-IN" sz="1000">
                        <a:effectLst/>
                        <a:latin typeface="Arial" panose="020B0604020202020204" pitchFamily="34" charset="0"/>
                        <a:ea typeface="Arial" panose="020B0604020202020204" pitchFamily="34" charset="0"/>
                      </a:endParaRPr>
                    </a:p>
                  </a:txBody>
                  <a:tcPr marL="63500" marR="63500" marT="63500" marB="63500"/>
                </a:tc>
                <a:tc>
                  <a:txBody>
                    <a:bodyPr/>
                    <a:lstStyle/>
                    <a:p>
                      <a:pPr marL="457200" algn="l">
                        <a:spcBef>
                          <a:spcPts val="300"/>
                        </a:spcBef>
                        <a:spcAft>
                          <a:spcPts val="300"/>
                        </a:spcAft>
                      </a:pPr>
                      <a:r>
                        <a:rPr lang="en-US" sz="1200">
                          <a:effectLst/>
                        </a:rPr>
                        <a:t>Actors </a:t>
                      </a:r>
                      <a:endParaRPr lang="en-IN" sz="1000">
                        <a:effectLst/>
                        <a:latin typeface="Arial" panose="020B0604020202020204" pitchFamily="34" charset="0"/>
                        <a:ea typeface="Arial" panose="020B0604020202020204" pitchFamily="34" charset="0"/>
                      </a:endParaRPr>
                    </a:p>
                  </a:txBody>
                  <a:tcPr marL="63500" marR="63500" marT="63500" marB="63500"/>
                </a:tc>
                <a:tc>
                  <a:txBody>
                    <a:bodyPr/>
                    <a:lstStyle/>
                    <a:p>
                      <a:pPr marL="457200" algn="l">
                        <a:spcBef>
                          <a:spcPts val="300"/>
                        </a:spcBef>
                        <a:spcAft>
                          <a:spcPts val="300"/>
                        </a:spcAft>
                      </a:pPr>
                      <a:r>
                        <a:rPr lang="en-US" sz="1200">
                          <a:effectLst/>
                        </a:rPr>
                        <a:t>Pre conditions</a:t>
                      </a:r>
                      <a:endParaRPr lang="en-IN" sz="1000">
                        <a:effectLst/>
                        <a:latin typeface="Arial" panose="020B0604020202020204" pitchFamily="34" charset="0"/>
                        <a:ea typeface="Arial" panose="020B0604020202020204" pitchFamily="34" charset="0"/>
                      </a:endParaRPr>
                    </a:p>
                  </a:txBody>
                  <a:tcPr marL="63500" marR="63500" marT="63500" marB="63500"/>
                </a:tc>
                <a:tc>
                  <a:txBody>
                    <a:bodyPr/>
                    <a:lstStyle/>
                    <a:p>
                      <a:pPr marL="457200" algn="l">
                        <a:spcBef>
                          <a:spcPts val="300"/>
                        </a:spcBef>
                        <a:spcAft>
                          <a:spcPts val="300"/>
                        </a:spcAft>
                      </a:pPr>
                      <a:r>
                        <a:rPr lang="en-US" sz="1200">
                          <a:effectLst/>
                        </a:rPr>
                        <a:t>During </a:t>
                      </a:r>
                      <a:endParaRPr lang="en-IN" sz="1000">
                        <a:effectLst/>
                        <a:latin typeface="Arial" panose="020B0604020202020204" pitchFamily="34" charset="0"/>
                        <a:ea typeface="Arial" panose="020B0604020202020204" pitchFamily="34" charset="0"/>
                      </a:endParaRPr>
                    </a:p>
                  </a:txBody>
                  <a:tcPr marL="63500" marR="63500" marT="63500" marB="63500"/>
                </a:tc>
                <a:tc>
                  <a:txBody>
                    <a:bodyPr/>
                    <a:lstStyle/>
                    <a:p>
                      <a:pPr marL="457200" algn="l">
                        <a:spcBef>
                          <a:spcPts val="300"/>
                        </a:spcBef>
                        <a:spcAft>
                          <a:spcPts val="300"/>
                        </a:spcAft>
                      </a:pPr>
                      <a:r>
                        <a:rPr lang="en-US" sz="1200">
                          <a:effectLst/>
                        </a:rPr>
                        <a:t>Post condition </a:t>
                      </a:r>
                      <a:endParaRPr lang="en-IN" sz="1000">
                        <a:effectLst/>
                        <a:latin typeface="Arial" panose="020B0604020202020204" pitchFamily="34" charset="0"/>
                        <a:ea typeface="Arial" panose="020B0604020202020204" pitchFamily="34" charset="0"/>
                      </a:endParaRPr>
                    </a:p>
                  </a:txBody>
                  <a:tcPr marL="63500" marR="63500" marT="63500" marB="63500"/>
                </a:tc>
                <a:tc>
                  <a:txBody>
                    <a:bodyPr/>
                    <a:lstStyle/>
                    <a:p>
                      <a:pPr marL="457200" algn="l">
                        <a:spcBef>
                          <a:spcPts val="300"/>
                        </a:spcBef>
                        <a:spcAft>
                          <a:spcPts val="300"/>
                        </a:spcAft>
                      </a:pPr>
                      <a:r>
                        <a:rPr lang="en-US" sz="1200">
                          <a:effectLst/>
                        </a:rPr>
                        <a:t>Exception</a:t>
                      </a:r>
                      <a:endParaRPr lang="en-IN" sz="1000">
                        <a:effectLst/>
                        <a:latin typeface="Arial" panose="020B0604020202020204" pitchFamily="34" charset="0"/>
                        <a:ea typeface="Arial" panose="020B0604020202020204" pitchFamily="34" charset="0"/>
                      </a:endParaRPr>
                    </a:p>
                  </a:txBody>
                  <a:tcPr marL="63500" marR="63500" marT="63500" marB="63500"/>
                </a:tc>
                <a:tc>
                  <a:txBody>
                    <a:bodyPr/>
                    <a:lstStyle/>
                    <a:p>
                      <a:pPr marL="457200" algn="l">
                        <a:spcBef>
                          <a:spcPts val="300"/>
                        </a:spcBef>
                        <a:spcAft>
                          <a:spcPts val="300"/>
                        </a:spcAft>
                      </a:pPr>
                      <a:r>
                        <a:rPr lang="en-US" sz="1200">
                          <a:effectLst/>
                        </a:rPr>
                        <a:t>Additional notes </a:t>
                      </a:r>
                      <a:endParaRPr lang="en-IN" sz="10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749518837"/>
                  </a:ext>
                </a:extLst>
              </a:tr>
            </a:tbl>
          </a:graphicData>
        </a:graphic>
      </p:graphicFrame>
    </p:spTree>
    <p:extLst>
      <p:ext uri="{BB962C8B-B14F-4D97-AF65-F5344CB8AC3E}">
        <p14:creationId xmlns:p14="http://schemas.microsoft.com/office/powerpoint/2010/main" val="1569744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143672" y="485297"/>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3416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Design Description (if applicable)</a:t>
            </a:r>
            <a:endParaRPr lang="en-US" sz="2400"/>
          </a:p>
        </p:txBody>
      </p:sp>
      <p:sp>
        <p:nvSpPr>
          <p:cNvPr id="3" name="TextBox 2">
            <a:extLst>
              <a:ext uri="{FF2B5EF4-FFF2-40B4-BE49-F238E27FC236}">
                <a16:creationId xmlns:a16="http://schemas.microsoft.com/office/drawing/2014/main" id="{5E3D6E2C-76F1-4C95-9F90-DBCFDD872BBB}"/>
              </a:ext>
            </a:extLst>
          </p:cNvPr>
          <p:cNvSpPr txBox="1"/>
          <p:nvPr/>
        </p:nvSpPr>
        <p:spPr>
          <a:xfrm>
            <a:off x="119336" y="788280"/>
            <a:ext cx="11953328" cy="369332"/>
          </a:xfrm>
          <a:prstGeom prst="rect">
            <a:avLst/>
          </a:prstGeom>
          <a:noFill/>
        </p:spPr>
        <p:txBody>
          <a:bodyPr wrap="square" rtlCol="0">
            <a:spAutoFit/>
          </a:bodyPr>
          <a:lstStyle/>
          <a:p>
            <a:r>
              <a:rPr lang="en-IN">
                <a:solidFill>
                  <a:srgbClr val="0000FF"/>
                </a:solidFill>
              </a:rPr>
              <a:t>External Layouts</a:t>
            </a:r>
          </a:p>
        </p:txBody>
      </p:sp>
      <p:pic>
        <p:nvPicPr>
          <p:cNvPr id="4" name="Picture 3">
            <a:extLst>
              <a:ext uri="{FF2B5EF4-FFF2-40B4-BE49-F238E27FC236}">
                <a16:creationId xmlns:a16="http://schemas.microsoft.com/office/drawing/2014/main" id="{C871F30F-E52B-4381-8062-9BC713DF5362}"/>
              </a:ext>
            </a:extLst>
          </p:cNvPr>
          <p:cNvPicPr>
            <a:picLocks noChangeAspect="1"/>
          </p:cNvPicPr>
          <p:nvPr/>
        </p:nvPicPr>
        <p:blipFill>
          <a:blip r:embed="rId3"/>
          <a:stretch>
            <a:fillRect/>
          </a:stretch>
        </p:blipFill>
        <p:spPr>
          <a:xfrm>
            <a:off x="1919536" y="1772816"/>
            <a:ext cx="5951736" cy="3696020"/>
          </a:xfrm>
          <a:prstGeom prst="rect">
            <a:avLst/>
          </a:prstGeom>
        </p:spPr>
      </p:pic>
    </p:spTree>
    <p:extLst>
      <p:ext uri="{BB962C8B-B14F-4D97-AF65-F5344CB8AC3E}">
        <p14:creationId xmlns:p14="http://schemas.microsoft.com/office/powerpoint/2010/main" val="388365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38380"/>
            <a:ext cx="8077200" cy="4162419"/>
          </a:xfrm>
          <a:prstGeom prst="rect">
            <a:avLst/>
          </a:prstGeom>
        </p:spPr>
        <p:txBody>
          <a:bodyPr lIns="91440" tIns="45720" rIns="91440" bIns="45720" anchor="t"/>
          <a:lstStyle/>
          <a:p>
            <a:pPr marL="685165" indent="-342900" eaLnBrk="0" hangingPunct="0">
              <a:spcBef>
                <a:spcPts val="1400"/>
              </a:spcBef>
              <a:spcAft>
                <a:spcPts val="0"/>
              </a:spcAft>
              <a:buFont typeface="Arial" panose="020B0604020202020204" pitchFamily="34" charset="0"/>
              <a:buChar char="•"/>
              <a:defRPr/>
            </a:pPr>
            <a:r>
              <a:rPr lang="en-US" sz="2400">
                <a:solidFill>
                  <a:srgbClr val="00000A"/>
                </a:solidFill>
                <a:latin typeface="Times New Roman"/>
                <a:cs typeface="Times New Roman"/>
              </a:rPr>
              <a:t>Shopping malls have become an integral part of city life and a lot of people commute to these marts to get their daily essentials and groceries.</a:t>
            </a:r>
            <a:endParaRPr lang="en-US">
              <a:cs typeface="Arial" charset="0"/>
            </a:endParaRPr>
          </a:p>
          <a:p>
            <a:pPr marL="685165" indent="-342900" eaLnBrk="0" hangingPunct="0">
              <a:spcBef>
                <a:spcPts val="1400"/>
              </a:spcBef>
              <a:spcAft>
                <a:spcPts val="0"/>
              </a:spcAft>
              <a:buFont typeface="Arial" panose="020B0604020202020204" pitchFamily="34" charset="0"/>
              <a:buChar char="•"/>
              <a:defRPr/>
            </a:pPr>
            <a:r>
              <a:rPr lang="en-US" sz="2400">
                <a:solidFill>
                  <a:srgbClr val="00000A"/>
                </a:solidFill>
                <a:latin typeface="Times New Roman"/>
                <a:cs typeface="Times New Roman"/>
              </a:rPr>
              <a:t> However, we are all forced to go through the tedious task of getting our items billed.</a:t>
            </a:r>
            <a:endParaRPr lang="en-US" sz="2400">
              <a:solidFill>
                <a:srgbClr val="00000A"/>
              </a:solidFill>
              <a:latin typeface="Times New Roman" panose="02020603050405020304" pitchFamily="18" charset="0"/>
              <a:cs typeface="Times New Roman"/>
            </a:endParaRPr>
          </a:p>
          <a:p>
            <a:pPr marL="685165" indent="-342900" eaLnBrk="0" hangingPunct="0">
              <a:spcBef>
                <a:spcPts val="1400"/>
              </a:spcBef>
              <a:spcAft>
                <a:spcPts val="0"/>
              </a:spcAft>
              <a:buFont typeface="Arial" panose="020B0604020202020204" pitchFamily="34" charset="0"/>
              <a:buChar char="•"/>
              <a:defRPr/>
            </a:pPr>
            <a:r>
              <a:rPr lang="en-US" sz="2400">
                <a:solidFill>
                  <a:srgbClr val="00000A"/>
                </a:solidFill>
                <a:latin typeface="Times New Roman"/>
                <a:cs typeface="Times New Roman"/>
              </a:rPr>
              <a:t>For some items, bar-codes and RFID tags cannot be used as they must be stuck on each of the items after weighing them individually.</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Introduction and Motivation</a:t>
            </a:r>
          </a:p>
        </p:txBody>
      </p:sp>
    </p:spTree>
    <p:extLst>
      <p:ext uri="{BB962C8B-B14F-4D97-AF65-F5344CB8AC3E}">
        <p14:creationId xmlns:p14="http://schemas.microsoft.com/office/powerpoint/2010/main" val="3892582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03712" y="985461"/>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207568" y="590396"/>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Project Progress</a:t>
            </a:r>
            <a:endParaRPr lang="en-US" sz="2400"/>
          </a:p>
        </p:txBody>
      </p:sp>
      <p:sp>
        <p:nvSpPr>
          <p:cNvPr id="6" name="Content Placeholder 2"/>
          <p:cNvSpPr txBox="1">
            <a:spLocks/>
          </p:cNvSpPr>
          <p:nvPr/>
        </p:nvSpPr>
        <p:spPr>
          <a:xfrm>
            <a:off x="1147912" y="1429792"/>
            <a:ext cx="10513168" cy="5191666"/>
          </a:xfrm>
          <a:prstGeom prst="rect">
            <a:avLst/>
          </a:prstGeom>
        </p:spPr>
        <p:txBody>
          <a:bodyPr lIns="91440" tIns="45720" rIns="91440" bIns="45720" anchor="t"/>
          <a:lstStyle/>
          <a:p>
            <a:pPr marL="342900" indent="-342900" algn="just">
              <a:lnSpc>
                <a:spcPct val="150000"/>
              </a:lnSpc>
              <a:spcBef>
                <a:spcPts val="0"/>
              </a:spcBef>
              <a:spcAft>
                <a:spcPts val="0"/>
              </a:spcAft>
              <a:buFont typeface="Arial" panose="020B0604020202020204" pitchFamily="34" charset="0"/>
              <a:buChar char="•"/>
            </a:pPr>
            <a:r>
              <a:rPr lang="en-US" sz="2400">
                <a:latin typeface="Times New Roman"/>
                <a:cs typeface="Arial"/>
                <a:sym typeface="Trebuchet MS"/>
              </a:rPr>
              <a:t>Started Building Our Dataset by extending already existing dataset. </a:t>
            </a:r>
            <a:endParaRPr lang="en-US" sz="2400">
              <a:latin typeface="Times New Roman"/>
              <a:cs typeface="Arial"/>
            </a:endParaRPr>
          </a:p>
          <a:p>
            <a:pPr marL="342900" indent="-342900" algn="just">
              <a:lnSpc>
                <a:spcPct val="150000"/>
              </a:lnSpc>
              <a:spcBef>
                <a:spcPts val="0"/>
              </a:spcBef>
              <a:spcAft>
                <a:spcPts val="0"/>
              </a:spcAft>
              <a:buFont typeface="Arial" panose="020B0604020202020204" pitchFamily="34" charset="0"/>
              <a:buChar char="•"/>
            </a:pPr>
            <a:r>
              <a:rPr lang="en-US" sz="2400">
                <a:latin typeface="Times New Roman"/>
                <a:cs typeface="Arial"/>
                <a:sym typeface="Trebuchet MS"/>
              </a:rPr>
              <a:t>Tried Implementing Transfer Learning using MobileNetV2 and VGG16 for binary and multi-class classification.</a:t>
            </a:r>
            <a:endParaRPr lang="en-US" sz="2400">
              <a:latin typeface="Times New Roman"/>
              <a:cs typeface="Arial"/>
            </a:endParaRPr>
          </a:p>
          <a:p>
            <a:pPr marL="285750" indent="-285750">
              <a:lnSpc>
                <a:spcPct val="150000"/>
              </a:lnSpc>
              <a:buFont typeface="Arial" panose="020B0604020202020204" pitchFamily="34" charset="0"/>
              <a:buChar char="•"/>
            </a:pPr>
            <a:r>
              <a:rPr lang="en-US" sz="2400">
                <a:latin typeface="Times New Roman"/>
                <a:cs typeface="Arial"/>
              </a:rPr>
              <a:t>Determine the Problem statement.</a:t>
            </a:r>
          </a:p>
          <a:p>
            <a:pPr marL="285750" indent="-285750">
              <a:lnSpc>
                <a:spcPct val="150000"/>
              </a:lnSpc>
              <a:buFont typeface="Arial" panose="020B0604020202020204" pitchFamily="34" charset="0"/>
              <a:buChar char="•"/>
            </a:pPr>
            <a:r>
              <a:rPr lang="en-US" sz="2400">
                <a:latin typeface="Times New Roman"/>
                <a:cs typeface="Arial"/>
              </a:rPr>
              <a:t>High-Level Design.</a:t>
            </a:r>
          </a:p>
          <a:p>
            <a:pPr marL="342900" indent="-342900" algn="just">
              <a:spcBef>
                <a:spcPts val="0"/>
              </a:spcBef>
              <a:spcAft>
                <a:spcPts val="0"/>
              </a:spcAft>
              <a:buFont typeface="Arial" panose="020B0604020202020204" pitchFamily="34" charset="0"/>
              <a:buChar char="•"/>
            </a:pPr>
            <a:endParaRPr lang="en-US" sz="2400">
              <a:solidFill>
                <a:srgbClr val="0033CC"/>
              </a:solidFill>
              <a:latin typeface="Trebuchet MS"/>
              <a:ea typeface="Trebuchet MS"/>
              <a:cs typeface="Trebuchet MS"/>
              <a:sym typeface="Trebuchet MS"/>
            </a:endParaRPr>
          </a:p>
        </p:txBody>
      </p:sp>
      <p:pic>
        <p:nvPicPr>
          <p:cNvPr id="7" name="Picture 6" descr="Icon&#10;&#10;Description automatically generated">
            <a:extLst>
              <a:ext uri="{FF2B5EF4-FFF2-40B4-BE49-F238E27FC236}">
                <a16:creationId xmlns:a16="http://schemas.microsoft.com/office/drawing/2014/main" id="{7438E59D-FABA-4967-82FA-A24D644B60AC}"/>
              </a:ext>
            </a:extLst>
          </p:cNvPr>
          <p:cNvPicPr>
            <a:picLocks noChangeAspect="1"/>
          </p:cNvPicPr>
          <p:nvPr/>
        </p:nvPicPr>
        <p:blipFill>
          <a:blip r:embed="rId3"/>
          <a:stretch>
            <a:fillRect/>
          </a:stretch>
        </p:blipFill>
        <p:spPr>
          <a:xfrm>
            <a:off x="9872365" y="1580992"/>
            <a:ext cx="413528" cy="344607"/>
          </a:xfrm>
          <a:prstGeom prst="rect">
            <a:avLst/>
          </a:prstGeom>
        </p:spPr>
      </p:pic>
      <p:pic>
        <p:nvPicPr>
          <p:cNvPr id="8" name="Picture 7" descr="Icon&#10;&#10;Description automatically generated">
            <a:extLst>
              <a:ext uri="{FF2B5EF4-FFF2-40B4-BE49-F238E27FC236}">
                <a16:creationId xmlns:a16="http://schemas.microsoft.com/office/drawing/2014/main" id="{6765ECE7-1420-4C14-8ADF-9DCF59DB5D2F}"/>
              </a:ext>
            </a:extLst>
          </p:cNvPr>
          <p:cNvPicPr>
            <a:picLocks noChangeAspect="1"/>
          </p:cNvPicPr>
          <p:nvPr/>
        </p:nvPicPr>
        <p:blipFill>
          <a:blip r:embed="rId3"/>
          <a:stretch>
            <a:fillRect/>
          </a:stretch>
        </p:blipFill>
        <p:spPr>
          <a:xfrm>
            <a:off x="6095730" y="2685968"/>
            <a:ext cx="413528" cy="344607"/>
          </a:xfrm>
          <a:prstGeom prst="rect">
            <a:avLst/>
          </a:prstGeom>
        </p:spPr>
      </p:pic>
      <p:pic>
        <p:nvPicPr>
          <p:cNvPr id="9" name="Picture 8" descr="Icon&#10;&#10;Description automatically generated">
            <a:extLst>
              <a:ext uri="{FF2B5EF4-FFF2-40B4-BE49-F238E27FC236}">
                <a16:creationId xmlns:a16="http://schemas.microsoft.com/office/drawing/2014/main" id="{12CF9552-132F-494C-A564-29085DB7F77C}"/>
              </a:ext>
            </a:extLst>
          </p:cNvPr>
          <p:cNvPicPr>
            <a:picLocks noChangeAspect="1"/>
          </p:cNvPicPr>
          <p:nvPr/>
        </p:nvPicPr>
        <p:blipFill>
          <a:blip r:embed="rId3"/>
          <a:stretch>
            <a:fillRect/>
          </a:stretch>
        </p:blipFill>
        <p:spPr>
          <a:xfrm>
            <a:off x="4029252" y="3774700"/>
            <a:ext cx="413528" cy="344607"/>
          </a:xfrm>
          <a:prstGeom prst="rect">
            <a:avLst/>
          </a:prstGeom>
        </p:spPr>
      </p:pic>
      <p:pic>
        <p:nvPicPr>
          <p:cNvPr id="10" name="Picture 9" descr="Icon&#10;&#10;Description automatically generated">
            <a:extLst>
              <a:ext uri="{FF2B5EF4-FFF2-40B4-BE49-F238E27FC236}">
                <a16:creationId xmlns:a16="http://schemas.microsoft.com/office/drawing/2014/main" id="{954C9078-FCDD-4FB2-B729-4858F58B3CD4}"/>
              </a:ext>
            </a:extLst>
          </p:cNvPr>
          <p:cNvPicPr>
            <a:picLocks noChangeAspect="1"/>
          </p:cNvPicPr>
          <p:nvPr/>
        </p:nvPicPr>
        <p:blipFill>
          <a:blip r:embed="rId3"/>
          <a:stretch>
            <a:fillRect/>
          </a:stretch>
        </p:blipFill>
        <p:spPr>
          <a:xfrm>
            <a:off x="5779569" y="3182975"/>
            <a:ext cx="413528" cy="34460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a:solidFill>
                  <a:srgbClr val="FF0000"/>
                </a:solidFill>
                <a:latin typeface="Trebuchet MS"/>
              </a:rPr>
              <a:t>Capstone (Phase-I &amp; Phase-II) Project Timeline</a:t>
            </a:r>
            <a:endParaRPr lang="en-US" sz="2400">
              <a:solidFill>
                <a:srgbClr val="FF0000"/>
              </a:solidFill>
              <a:latin typeface="Trebuchet MS"/>
            </a:endParaRPr>
          </a:p>
        </p:txBody>
      </p:sp>
      <p:pic>
        <p:nvPicPr>
          <p:cNvPr id="4" name="Picture 5">
            <a:extLst>
              <a:ext uri="{FF2B5EF4-FFF2-40B4-BE49-F238E27FC236}">
                <a16:creationId xmlns:a16="http://schemas.microsoft.com/office/drawing/2014/main" id="{329C3D88-3A8F-4654-8C24-16CB60AD5310}"/>
              </a:ext>
            </a:extLst>
          </p:cNvPr>
          <p:cNvPicPr>
            <a:picLocks noChangeAspect="1"/>
          </p:cNvPicPr>
          <p:nvPr/>
        </p:nvPicPr>
        <p:blipFill>
          <a:blip r:embed="rId2"/>
          <a:stretch>
            <a:fillRect/>
          </a:stretch>
        </p:blipFill>
        <p:spPr>
          <a:xfrm>
            <a:off x="1438275" y="2273432"/>
            <a:ext cx="9422606" cy="2537355"/>
          </a:xfrm>
          <a:prstGeom prst="rect">
            <a:avLst/>
          </a:prstGeom>
        </p:spPr>
      </p:pic>
      <p:sp>
        <p:nvSpPr>
          <p:cNvPr id="6" name="TextBox 5">
            <a:extLst>
              <a:ext uri="{FF2B5EF4-FFF2-40B4-BE49-F238E27FC236}">
                <a16:creationId xmlns:a16="http://schemas.microsoft.com/office/drawing/2014/main" id="{DB6D5E27-38D3-4714-ADB0-47B9653D661A}"/>
              </a:ext>
            </a:extLst>
          </p:cNvPr>
          <p:cNvSpPr txBox="1"/>
          <p:nvPr/>
        </p:nvSpPr>
        <p:spPr>
          <a:xfrm>
            <a:off x="5724525" y="1783556"/>
            <a:ext cx="28384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solidFill>
                  <a:srgbClr val="FF5969"/>
                </a:solidFill>
                <a:latin typeface="Calibri"/>
                <a:ea typeface="+mj-ea"/>
                <a:cs typeface="+mj-cs"/>
              </a:rPr>
              <a:t>Phase 1</a:t>
            </a:r>
            <a:endParaRPr lang="en-US" sz="2800">
              <a:cs typeface="Arial"/>
            </a:endParaRPr>
          </a:p>
        </p:txBody>
      </p:sp>
      <p:sp>
        <p:nvSpPr>
          <p:cNvPr id="7" name="TextBox 6">
            <a:extLst>
              <a:ext uri="{FF2B5EF4-FFF2-40B4-BE49-F238E27FC236}">
                <a16:creationId xmlns:a16="http://schemas.microsoft.com/office/drawing/2014/main" id="{CDD98BF8-4A57-4DB4-AF78-1EC493408428}"/>
              </a:ext>
            </a:extLst>
          </p:cNvPr>
          <p:cNvSpPr txBox="1"/>
          <p:nvPr/>
        </p:nvSpPr>
        <p:spPr>
          <a:xfrm>
            <a:off x="1485900" y="5081587"/>
            <a:ext cx="98988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000A"/>
                </a:solidFill>
                <a:latin typeface="Times New Roman"/>
                <a:cs typeface="Times New Roman"/>
              </a:rPr>
              <a:t>The work is distributed equally amongst ourselves for each task in the first phase.</a:t>
            </a:r>
          </a:p>
        </p:txBody>
      </p:sp>
    </p:spTree>
    <p:extLst>
      <p:ext uri="{BB962C8B-B14F-4D97-AF65-F5344CB8AC3E}">
        <p14:creationId xmlns:p14="http://schemas.microsoft.com/office/powerpoint/2010/main" val="1993731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a:solidFill>
                  <a:srgbClr val="FF0000"/>
                </a:solidFill>
                <a:latin typeface="Trebuchet MS"/>
              </a:rPr>
              <a:t>Capstone (Phase-I &amp; Phase-II) Project Timeline</a:t>
            </a:r>
            <a:endParaRPr lang="en-US" sz="2400">
              <a:solidFill>
                <a:srgbClr val="FF0000"/>
              </a:solidFill>
              <a:latin typeface="Trebuchet MS"/>
            </a:endParaRPr>
          </a:p>
        </p:txBody>
      </p:sp>
      <p:sp>
        <p:nvSpPr>
          <p:cNvPr id="6" name="TextBox 5">
            <a:extLst>
              <a:ext uri="{FF2B5EF4-FFF2-40B4-BE49-F238E27FC236}">
                <a16:creationId xmlns:a16="http://schemas.microsoft.com/office/drawing/2014/main" id="{DB6D5E27-38D3-4714-ADB0-47B9653D661A}"/>
              </a:ext>
            </a:extLst>
          </p:cNvPr>
          <p:cNvSpPr txBox="1"/>
          <p:nvPr/>
        </p:nvSpPr>
        <p:spPr>
          <a:xfrm>
            <a:off x="5724525" y="1783556"/>
            <a:ext cx="28384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solidFill>
                  <a:srgbClr val="FF5969"/>
                </a:solidFill>
                <a:latin typeface="Calibri"/>
                <a:ea typeface="+mj-ea"/>
                <a:cs typeface="+mj-cs"/>
              </a:rPr>
              <a:t>Phase 2</a:t>
            </a:r>
            <a:endParaRPr lang="en-US" sz="2800">
              <a:cs typeface="Arial"/>
            </a:endParaRPr>
          </a:p>
        </p:txBody>
      </p:sp>
      <p:pic>
        <p:nvPicPr>
          <p:cNvPr id="5" name="Picture 6" descr="Chart, bar chart&#10;&#10;Description automatically generated">
            <a:extLst>
              <a:ext uri="{FF2B5EF4-FFF2-40B4-BE49-F238E27FC236}">
                <a16:creationId xmlns:a16="http://schemas.microsoft.com/office/drawing/2014/main" id="{37EED895-BA30-4573-9C7A-F606704FE763}"/>
              </a:ext>
            </a:extLst>
          </p:cNvPr>
          <p:cNvPicPr>
            <a:picLocks noChangeAspect="1"/>
          </p:cNvPicPr>
          <p:nvPr/>
        </p:nvPicPr>
        <p:blipFill>
          <a:blip r:embed="rId2"/>
          <a:stretch>
            <a:fillRect/>
          </a:stretch>
        </p:blipFill>
        <p:spPr>
          <a:xfrm>
            <a:off x="1140618" y="2476856"/>
            <a:ext cx="9601201" cy="2166222"/>
          </a:xfrm>
          <a:prstGeom prst="rect">
            <a:avLst/>
          </a:prstGeom>
        </p:spPr>
      </p:pic>
      <p:sp>
        <p:nvSpPr>
          <p:cNvPr id="7" name="TextBox 6">
            <a:extLst>
              <a:ext uri="{FF2B5EF4-FFF2-40B4-BE49-F238E27FC236}">
                <a16:creationId xmlns:a16="http://schemas.microsoft.com/office/drawing/2014/main" id="{0A9A808D-BE5E-4AEE-B262-1AB822CEC06B}"/>
              </a:ext>
            </a:extLst>
          </p:cNvPr>
          <p:cNvSpPr txBox="1"/>
          <p:nvPr/>
        </p:nvSpPr>
        <p:spPr>
          <a:xfrm>
            <a:off x="997744" y="4891086"/>
            <a:ext cx="1020841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rgbClr val="00000A"/>
                </a:solidFill>
                <a:latin typeface="Times New Roman"/>
                <a:cs typeface="Times New Roman"/>
              </a:rPr>
              <a:t>Skanda and Vijay will be dealing with the image classification using deep learning techniques.</a:t>
            </a:r>
          </a:p>
          <a:p>
            <a:pPr marL="285750" indent="-285750">
              <a:buFont typeface="Arial"/>
              <a:buChar char="•"/>
            </a:pPr>
            <a:r>
              <a:rPr lang="en-US" sz="2000">
                <a:solidFill>
                  <a:srgbClr val="00000A"/>
                </a:solidFill>
                <a:latin typeface="Times New Roman"/>
                <a:cs typeface="Times New Roman"/>
              </a:rPr>
              <a:t>Kuntal and Santosh will be handling the app development part.</a:t>
            </a:r>
          </a:p>
          <a:p>
            <a:pPr marL="285750" indent="-285750">
              <a:buFont typeface="Arial"/>
              <a:buChar char="•"/>
            </a:pPr>
            <a:r>
              <a:rPr lang="en-US" sz="2000">
                <a:solidFill>
                  <a:srgbClr val="00000A"/>
                </a:solidFill>
                <a:latin typeface="Times New Roman"/>
                <a:cs typeface="Times New Roman"/>
              </a:rPr>
              <a:t>The IOT implementation will be handled by all four with equal distribution.</a:t>
            </a:r>
          </a:p>
        </p:txBody>
      </p:sp>
    </p:spTree>
    <p:extLst>
      <p:ext uri="{BB962C8B-B14F-4D97-AF65-F5344CB8AC3E}">
        <p14:creationId xmlns:p14="http://schemas.microsoft.com/office/powerpoint/2010/main" val="2413714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000934"/>
            <a:ext cx="7772400" cy="584775"/>
          </a:xfrm>
          <a:prstGeom prst="rect">
            <a:avLst/>
          </a:prstGeom>
          <a:noFill/>
          <a:ln w="9525">
            <a:noFill/>
            <a:miter lim="800000"/>
            <a:headEnd/>
            <a:tailEnd/>
          </a:ln>
        </p:spPr>
        <p:txBody>
          <a:bodyPr wrap="square" lIns="91440" tIns="45720" rIns="91440" bIns="45720" anchor="t">
            <a:spAutoFit/>
          </a:bodyPr>
          <a:lstStyle/>
          <a:p>
            <a:pPr marL="342900" indent="-342900" algn="r" eaLnBrk="0" hangingPunct="0">
              <a:spcBef>
                <a:spcPts val="0"/>
              </a:spcBef>
              <a:spcAft>
                <a:spcPts val="0"/>
              </a:spcAft>
              <a:defRPr/>
            </a:pPr>
            <a:r>
              <a:rPr lang="en-IN" sz="3200">
                <a:solidFill>
                  <a:srgbClr val="FF0000"/>
                </a:solidFill>
                <a:latin typeface="Trebuchet MS"/>
              </a:rPr>
              <a:t>Conclusion</a:t>
            </a:r>
            <a:endParaRPr lang="en-US" sz="3200">
              <a:solidFill>
                <a:srgbClr val="FF0000"/>
              </a:solidFill>
              <a:latin typeface="Trebuchet MS"/>
            </a:endParaRPr>
          </a:p>
        </p:txBody>
      </p:sp>
      <p:sp>
        <p:nvSpPr>
          <p:cNvPr id="4" name="TextBox 3">
            <a:extLst>
              <a:ext uri="{FF2B5EF4-FFF2-40B4-BE49-F238E27FC236}">
                <a16:creationId xmlns:a16="http://schemas.microsoft.com/office/drawing/2014/main" id="{269E8073-F439-4069-C816-1EF8585C2232}"/>
              </a:ext>
            </a:extLst>
          </p:cNvPr>
          <p:cNvSpPr txBox="1"/>
          <p:nvPr/>
        </p:nvSpPr>
        <p:spPr>
          <a:xfrm>
            <a:off x="746502" y="1718805"/>
            <a:ext cx="11355952" cy="79406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solidFill>
                  <a:srgbClr val="00000A"/>
                </a:solidFill>
                <a:latin typeface="Times New Roman"/>
                <a:cs typeface="Times New Roman"/>
              </a:rPr>
              <a:t>The conclusions of the Capstone Project Phase – 1 are the following: </a:t>
            </a:r>
            <a:endParaRPr lang="en-US" sz="2400">
              <a:solidFill>
                <a:srgbClr val="00000A"/>
              </a:solidFill>
              <a:latin typeface="Times New Roman"/>
              <a:cs typeface="Times New Roman"/>
            </a:endParaRPr>
          </a:p>
          <a:p>
            <a:pPr marL="342900" indent="-342900" algn="just">
              <a:buFont typeface="Wingdings"/>
              <a:buChar char="Ø"/>
            </a:pPr>
            <a:r>
              <a:rPr lang="en-GB" sz="2400">
                <a:solidFill>
                  <a:srgbClr val="00000A"/>
                </a:solidFill>
                <a:latin typeface="Times New Roman"/>
                <a:cs typeface="Times New Roman"/>
              </a:rPr>
              <a:t>Designing and understanding the Problem Statement. </a:t>
            </a:r>
          </a:p>
          <a:p>
            <a:pPr marL="342900" indent="-342900" algn="just">
              <a:buFont typeface="Wingdings"/>
              <a:buChar char="Ø"/>
            </a:pPr>
            <a:r>
              <a:rPr lang="en-GB" sz="2400">
                <a:solidFill>
                  <a:srgbClr val="00000A"/>
                </a:solidFill>
                <a:latin typeface="Times New Roman"/>
                <a:cs typeface="Times New Roman"/>
              </a:rPr>
              <a:t>Understanding the Project Deliverables. </a:t>
            </a:r>
          </a:p>
          <a:p>
            <a:pPr marL="342900" indent="-342900" algn="just">
              <a:buFont typeface="Wingdings"/>
              <a:buChar char="Ø"/>
            </a:pPr>
            <a:r>
              <a:rPr lang="en-GB" sz="2400">
                <a:solidFill>
                  <a:srgbClr val="00000A"/>
                </a:solidFill>
                <a:latin typeface="Times New Roman"/>
                <a:cs typeface="Times New Roman"/>
              </a:rPr>
              <a:t>System Requirement Specifications Completed</a:t>
            </a:r>
          </a:p>
          <a:p>
            <a:pPr marL="342900" indent="-342900" algn="just">
              <a:buFont typeface="Wingdings"/>
              <a:buChar char="Ø"/>
            </a:pPr>
            <a:r>
              <a:rPr lang="en-GB" sz="2400">
                <a:solidFill>
                  <a:srgbClr val="00000A"/>
                </a:solidFill>
                <a:latin typeface="Times New Roman"/>
                <a:cs typeface="Times New Roman"/>
              </a:rPr>
              <a:t>Product Requirement Specifications Completed</a:t>
            </a:r>
          </a:p>
          <a:p>
            <a:pPr marL="342900" indent="-342900" algn="just">
              <a:buFont typeface="Wingdings"/>
              <a:buChar char="Ø"/>
            </a:pPr>
            <a:r>
              <a:rPr lang="en-GB" sz="2400">
                <a:solidFill>
                  <a:srgbClr val="00000A"/>
                </a:solidFill>
                <a:latin typeface="Times New Roman"/>
                <a:cs typeface="Times New Roman"/>
              </a:rPr>
              <a:t>Literature Survey based on past Research papers and getting an idea of the way in which, we can start off with our project.</a:t>
            </a:r>
          </a:p>
          <a:p>
            <a:pPr marL="342900" indent="-342900" algn="just">
              <a:buFont typeface="Wingdings"/>
              <a:buChar char="Ø"/>
            </a:pPr>
            <a:r>
              <a:rPr lang="en-GB" sz="2400">
                <a:solidFill>
                  <a:srgbClr val="00000A"/>
                </a:solidFill>
                <a:latin typeface="Times New Roman"/>
                <a:cs typeface="Times New Roman"/>
              </a:rPr>
              <a:t>Scraping images from different website to build a dataset for training the model. </a:t>
            </a:r>
          </a:p>
          <a:p>
            <a:pPr marL="342900" indent="-342900" algn="just">
              <a:buFont typeface="Wingdings"/>
              <a:buChar char="Ø"/>
            </a:pPr>
            <a:r>
              <a:rPr lang="en-GB" sz="2400">
                <a:solidFill>
                  <a:srgbClr val="00000A"/>
                </a:solidFill>
                <a:latin typeface="Times New Roman"/>
                <a:cs typeface="Times New Roman"/>
              </a:rPr>
              <a:t>Implemented code based on our model for classification task to understand its working. </a:t>
            </a:r>
          </a:p>
          <a:p>
            <a:pPr marL="342900" indent="-342900" algn="just">
              <a:buFont typeface="Wingdings"/>
              <a:buChar char="Ø"/>
            </a:pPr>
            <a:r>
              <a:rPr lang="en-GB" sz="2400">
                <a:solidFill>
                  <a:srgbClr val="00000A"/>
                </a:solidFill>
                <a:latin typeface="Times New Roman"/>
                <a:cs typeface="Times New Roman"/>
              </a:rPr>
              <a:t>Constructed High Level Design for our project.</a:t>
            </a:r>
          </a:p>
          <a:p>
            <a:pPr marL="342900" indent="-342900" algn="just">
              <a:buFont typeface="Wingdings"/>
              <a:buChar char="Ø"/>
            </a:pPr>
            <a:r>
              <a:rPr lang="en-GB" sz="2400">
                <a:solidFill>
                  <a:srgbClr val="00000A"/>
                </a:solidFill>
                <a:latin typeface="Times New Roman"/>
                <a:cs typeface="Times New Roman"/>
              </a:rPr>
              <a:t>We put together a proper design for the implementation of our solution. </a:t>
            </a:r>
          </a:p>
          <a:p>
            <a:pPr marL="285750" indent="-285750">
              <a:buFont typeface="Arial"/>
              <a:buChar char="•"/>
            </a:pPr>
            <a:endParaRPr lang="en-GB" sz="2400">
              <a:solidFill>
                <a:srgbClr val="00000A"/>
              </a:solidFill>
              <a:latin typeface="Times New Roman"/>
              <a:cs typeface="Times New Roman"/>
            </a:endParaRPr>
          </a:p>
          <a:p>
            <a:pPr marL="285750" indent="-285750">
              <a:buFont typeface="Arial"/>
              <a:buChar char="•"/>
            </a:pPr>
            <a:endParaRPr lang="en-GB" sz="2400">
              <a:latin typeface="Times New Roman"/>
              <a:cs typeface="Arial"/>
            </a:endParaRPr>
          </a:p>
          <a:p>
            <a:endParaRPr lang="en-GB">
              <a:cs typeface="Arial"/>
            </a:endParaRPr>
          </a:p>
          <a:p>
            <a:endParaRPr lang="en-GB">
              <a:cs typeface="Arial"/>
            </a:endParaRPr>
          </a:p>
          <a:p>
            <a:endParaRPr lang="en-GB">
              <a:cs typeface="Arial"/>
            </a:endParaRPr>
          </a:p>
          <a:p>
            <a:endParaRPr lang="en-GB">
              <a:cs typeface="Arial"/>
            </a:endParaRPr>
          </a:p>
          <a:p>
            <a:endParaRPr lang="en-GB">
              <a:cs typeface="Arial"/>
            </a:endParaRPr>
          </a:p>
          <a:p>
            <a:endParaRPr lang="en-GB">
              <a:cs typeface="Arial"/>
            </a:endParaRPr>
          </a:p>
          <a:p>
            <a:endParaRPr lang="en-GB">
              <a:cs typeface="Arial"/>
            </a:endParaRPr>
          </a:p>
          <a:p>
            <a:endParaRPr lang="en-GB">
              <a:cs typeface="Arial"/>
            </a:endParaRPr>
          </a:p>
          <a:p>
            <a:endParaRPr lang="en-GB">
              <a:cs typeface="Arial"/>
            </a:endParaRPr>
          </a:p>
          <a:p>
            <a:endParaRPr lang="en-GB">
              <a:cs typeface="Arial"/>
            </a:endParaRPr>
          </a:p>
          <a:p>
            <a:endParaRPr lang="en-GB">
              <a:cs typeface="Arial"/>
            </a:endParaRPr>
          </a:p>
        </p:txBody>
      </p:sp>
    </p:spTree>
    <p:extLst>
      <p:ext uri="{BB962C8B-B14F-4D97-AF65-F5344CB8AC3E}">
        <p14:creationId xmlns:p14="http://schemas.microsoft.com/office/powerpoint/2010/main" val="2374062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143672" y="836712"/>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81470" y="260648"/>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References</a:t>
            </a:r>
          </a:p>
        </p:txBody>
      </p:sp>
      <p:sp>
        <p:nvSpPr>
          <p:cNvPr id="6" name="Content Placeholder 2"/>
          <p:cNvSpPr txBox="1">
            <a:spLocks/>
          </p:cNvSpPr>
          <p:nvPr/>
        </p:nvSpPr>
        <p:spPr>
          <a:xfrm>
            <a:off x="119336" y="987625"/>
            <a:ext cx="11953328" cy="5680716"/>
          </a:xfrm>
          <a:prstGeom prst="rect">
            <a:avLst/>
          </a:prstGeom>
        </p:spPr>
        <p:txBody>
          <a:bodyPr lIns="91440" tIns="45720" rIns="91440" bIns="45720" anchor="t"/>
          <a:lstStyle/>
          <a:p>
            <a:pPr marL="1270000" lvl="1" indent="-457200" algn="just" eaLnBrk="0" hangingPunct="0">
              <a:spcBef>
                <a:spcPct val="20000"/>
              </a:spcBef>
              <a:buAutoNum type="arabicPeriod"/>
              <a:defRPr/>
            </a:pPr>
            <a:r>
              <a:rPr lang="en-US" sz="2000">
                <a:solidFill>
                  <a:srgbClr val="00000A"/>
                </a:solidFill>
                <a:latin typeface="Times New Roman"/>
                <a:cs typeface="Times New Roman"/>
              </a:rPr>
              <a:t>Deployment of Deep Learning Models on Resource-Deficient Devices for Object Detection by </a:t>
            </a:r>
            <a:r>
              <a:rPr lang="en-IN" sz="2000" err="1">
                <a:solidFill>
                  <a:srgbClr val="00000A"/>
                </a:solidFill>
                <a:latin typeface="Times New Roman"/>
                <a:cs typeface="Times New Roman"/>
              </a:rPr>
              <a:t>Ameema</a:t>
            </a:r>
            <a:r>
              <a:rPr lang="en-IN" sz="2000">
                <a:solidFill>
                  <a:srgbClr val="00000A"/>
                </a:solidFill>
                <a:latin typeface="Times New Roman"/>
                <a:cs typeface="Times New Roman"/>
              </a:rPr>
              <a:t> Zainab, </a:t>
            </a:r>
            <a:r>
              <a:rPr lang="en-IN" sz="2000" err="1">
                <a:solidFill>
                  <a:srgbClr val="00000A"/>
                </a:solidFill>
                <a:latin typeface="Times New Roman"/>
                <a:cs typeface="Times New Roman"/>
              </a:rPr>
              <a:t>Dabeeruddin</a:t>
            </a:r>
            <a:r>
              <a:rPr lang="en-IN" sz="2000">
                <a:solidFill>
                  <a:srgbClr val="00000A"/>
                </a:solidFill>
                <a:latin typeface="Times New Roman"/>
                <a:cs typeface="Times New Roman"/>
              </a:rPr>
              <a:t> Syed.                                      </a:t>
            </a:r>
            <a:br>
              <a:rPr lang="en-IN" sz="2000">
                <a:latin typeface="Times New Roman"/>
                <a:cs typeface="Times New Roman"/>
              </a:rPr>
            </a:br>
            <a:r>
              <a:rPr lang="en-IN" sz="2000">
                <a:solidFill>
                  <a:srgbClr val="00000A"/>
                </a:solidFill>
                <a:latin typeface="Times New Roman"/>
                <a:cs typeface="Times New Roman"/>
              </a:rPr>
              <a:t>Link: </a:t>
            </a:r>
            <a:r>
              <a:rPr lang="en-IN" sz="2000">
                <a:solidFill>
                  <a:srgbClr val="00000A"/>
                </a:solidFill>
                <a:latin typeface="Times New Roman"/>
                <a:cs typeface="Times New Roman"/>
                <a:hlinkClick r:id="rId3"/>
              </a:rPr>
              <a:t>https://ieeexplore.ieee.org/abstract/document/9089651</a:t>
            </a:r>
            <a:endParaRPr lang="en-US" sz="2000">
              <a:solidFill>
                <a:srgbClr val="00000A"/>
              </a:solidFill>
              <a:latin typeface="Times New Roman"/>
              <a:cs typeface="Times New Roman"/>
            </a:endParaRPr>
          </a:p>
          <a:p>
            <a:pPr marL="1270000" lvl="1" indent="-457200" algn="just" eaLnBrk="0" hangingPunct="0">
              <a:spcBef>
                <a:spcPct val="20000"/>
              </a:spcBef>
              <a:buAutoNum type="arabicPeriod"/>
              <a:defRPr/>
            </a:pPr>
            <a:r>
              <a:rPr lang="en-US" sz="2000">
                <a:solidFill>
                  <a:srgbClr val="00000A"/>
                </a:solidFill>
                <a:latin typeface="Times New Roman"/>
                <a:cs typeface="Times New Roman"/>
              </a:rPr>
              <a:t>Android Application for Grocery Ordering System by </a:t>
            </a:r>
            <a:r>
              <a:rPr lang="en-IN" sz="2000">
                <a:solidFill>
                  <a:srgbClr val="00000A"/>
                </a:solidFill>
                <a:latin typeface="Times New Roman"/>
                <a:cs typeface="Times New Roman"/>
              </a:rPr>
              <a:t>Shubham B Dubey, Gaurav </a:t>
            </a:r>
            <a:r>
              <a:rPr lang="en-IN" sz="2000" err="1">
                <a:solidFill>
                  <a:srgbClr val="00000A"/>
                </a:solidFill>
                <a:latin typeface="Times New Roman"/>
                <a:cs typeface="Times New Roman"/>
              </a:rPr>
              <a:t>MKadam</a:t>
            </a:r>
            <a:r>
              <a:rPr lang="en-IN" sz="2000">
                <a:solidFill>
                  <a:srgbClr val="00000A"/>
                </a:solidFill>
                <a:latin typeface="Times New Roman"/>
                <a:cs typeface="Times New Roman"/>
              </a:rPr>
              <a:t>, </a:t>
            </a:r>
            <a:r>
              <a:rPr lang="en-IN" sz="2000" err="1">
                <a:solidFill>
                  <a:srgbClr val="00000A"/>
                </a:solidFill>
                <a:latin typeface="Times New Roman"/>
                <a:cs typeface="Times New Roman"/>
              </a:rPr>
              <a:t>OmkarAngane</a:t>
            </a:r>
            <a:r>
              <a:rPr lang="en-IN" sz="2000">
                <a:solidFill>
                  <a:srgbClr val="00000A"/>
                </a:solidFill>
                <a:latin typeface="Times New Roman"/>
                <a:cs typeface="Times New Roman"/>
              </a:rPr>
              <a:t>                                                                                  </a:t>
            </a:r>
            <a:br>
              <a:rPr lang="en-IN" sz="2000">
                <a:latin typeface="Times New Roman"/>
                <a:cs typeface="Times New Roman"/>
              </a:rPr>
            </a:br>
            <a:r>
              <a:rPr lang="en-IN" sz="2000">
                <a:solidFill>
                  <a:srgbClr val="00000A"/>
                </a:solidFill>
                <a:latin typeface="Times New Roman"/>
                <a:cs typeface="Times New Roman"/>
              </a:rPr>
              <a:t>Link: </a:t>
            </a:r>
            <a:r>
              <a:rPr lang="en-IN" sz="2000">
                <a:solidFill>
                  <a:srgbClr val="00000A"/>
                </a:solidFill>
                <a:latin typeface="Times New Roman"/>
                <a:cs typeface="Times New Roman"/>
                <a:hlinkClick r:id="rId4"/>
              </a:rPr>
              <a:t>https://www.irjet.net/archives/V8/i4/IRJET-V8I4678.pdf</a:t>
            </a:r>
            <a:endParaRPr lang="en-US" sz="2000">
              <a:solidFill>
                <a:srgbClr val="00000A"/>
              </a:solidFill>
              <a:latin typeface="Times New Roman"/>
              <a:cs typeface="Times New Roman"/>
            </a:endParaRPr>
          </a:p>
          <a:p>
            <a:pPr marL="1270000" lvl="1" indent="-457200" algn="just" eaLnBrk="0" hangingPunct="0">
              <a:spcBef>
                <a:spcPct val="20000"/>
              </a:spcBef>
              <a:buAutoNum type="arabicPeriod"/>
              <a:defRPr/>
            </a:pPr>
            <a:r>
              <a:rPr lang="en-US" sz="2000">
                <a:solidFill>
                  <a:srgbClr val="00000A"/>
                </a:solidFill>
                <a:latin typeface="Times New Roman"/>
                <a:cs typeface="Times New Roman"/>
              </a:rPr>
              <a:t>A Hierarchical Grocery Store Image Dataset with Visual and Semantic Label by </a:t>
            </a:r>
            <a:r>
              <a:rPr lang="en-IN" sz="2000">
                <a:solidFill>
                  <a:srgbClr val="00000A"/>
                </a:solidFill>
                <a:latin typeface="Times New Roman"/>
                <a:cs typeface="Times New Roman"/>
              </a:rPr>
              <a:t>Marcus Klasson, Cheng Zhang, Hedvig </a:t>
            </a:r>
            <a:r>
              <a:rPr lang="en-IN" sz="2000" err="1">
                <a:solidFill>
                  <a:srgbClr val="00000A"/>
                </a:solidFill>
                <a:latin typeface="Times New Roman"/>
                <a:cs typeface="Times New Roman"/>
              </a:rPr>
              <a:t>Kjellstrom</a:t>
            </a:r>
            <a:r>
              <a:rPr lang="en-IN" sz="2000">
                <a:solidFill>
                  <a:srgbClr val="00000A"/>
                </a:solidFill>
                <a:latin typeface="Times New Roman"/>
                <a:cs typeface="Times New Roman"/>
              </a:rPr>
              <a:t>.                                         </a:t>
            </a:r>
            <a:br>
              <a:rPr lang="en-IN" sz="2000">
                <a:latin typeface="Times New Roman"/>
                <a:cs typeface="Times New Roman"/>
              </a:rPr>
            </a:br>
            <a:r>
              <a:rPr lang="en-IN" sz="2000">
                <a:solidFill>
                  <a:srgbClr val="00000A"/>
                </a:solidFill>
                <a:latin typeface="Times New Roman"/>
                <a:cs typeface="Times New Roman"/>
              </a:rPr>
              <a:t>Link : </a:t>
            </a:r>
            <a:r>
              <a:rPr lang="en-IN" sz="2000">
                <a:solidFill>
                  <a:srgbClr val="00000A"/>
                </a:solidFill>
                <a:latin typeface="Times New Roman"/>
                <a:cs typeface="Times New Roman"/>
                <a:hlinkClick r:id="rId5"/>
              </a:rPr>
              <a:t>https://arxiv.org/pdf/1901.00711.pdf</a:t>
            </a:r>
          </a:p>
          <a:p>
            <a:pPr marL="1270000" lvl="1" indent="-457200" algn="just" eaLnBrk="0" hangingPunct="0">
              <a:spcBef>
                <a:spcPct val="20000"/>
              </a:spcBef>
              <a:buFont typeface="+mj-lt"/>
              <a:buAutoNum type="arabicPeriod"/>
              <a:defRPr/>
            </a:pPr>
            <a:r>
              <a:rPr lang="en-US" sz="2000">
                <a:solidFill>
                  <a:srgbClr val="00000A"/>
                </a:solidFill>
                <a:latin typeface="Times New Roman"/>
                <a:cs typeface="Times New Roman"/>
              </a:rPr>
              <a:t>Fruit Classification for Retail Stores Using Deep Learning by </a:t>
            </a:r>
            <a:r>
              <a:rPr lang="en-IN" sz="2000">
                <a:solidFill>
                  <a:srgbClr val="00000A"/>
                </a:solidFill>
                <a:latin typeface="Times New Roman"/>
                <a:cs typeface="Times New Roman"/>
              </a:rPr>
              <a:t>Jose Luis Rojas-Aranda, Jose Ignacio Nunez-Varela, J. C. Cuevas-Tello, Gabriela Rangel-Ramirez 				</a:t>
            </a:r>
            <a:br>
              <a:rPr lang="en-IN" sz="2000">
                <a:latin typeface="Times New Roman"/>
                <a:cs typeface="Times New Roman"/>
              </a:rPr>
            </a:br>
            <a:r>
              <a:rPr lang="en-IN" sz="2000">
                <a:solidFill>
                  <a:srgbClr val="00000A"/>
                </a:solidFill>
                <a:latin typeface="Times New Roman"/>
                <a:cs typeface="Times New Roman"/>
              </a:rPr>
              <a:t>Link: </a:t>
            </a:r>
            <a:r>
              <a:rPr lang="en-IN" sz="2000">
                <a:solidFill>
                  <a:srgbClr val="00000A"/>
                </a:solidFill>
                <a:latin typeface="Times New Roman"/>
                <a:cs typeface="Times New Roman"/>
                <a:hlinkClick r:id="rId6"/>
              </a:rPr>
              <a:t>https://link.springer.com/chapter/10.1007/978-3-030-49076-8_1</a:t>
            </a:r>
          </a:p>
          <a:p>
            <a:pPr marL="1270000" lvl="1" indent="-457200" algn="just">
              <a:spcBef>
                <a:spcPct val="20000"/>
              </a:spcBef>
              <a:buAutoNum type="arabicPeriod"/>
              <a:defRPr/>
            </a:pPr>
            <a:r>
              <a:rPr lang="en-IN" sz="2000">
                <a:solidFill>
                  <a:srgbClr val="00000A"/>
                </a:solidFill>
                <a:latin typeface="Times New Roman"/>
                <a:cs typeface="Times New Roman"/>
              </a:rPr>
              <a:t>Cross Validation Voting for Improving CNN Classification in Grocery Products by Jamie Duque Domingo , Roberto Medina Aparicio, and Luis Miguel Gonzalez Rodrigo</a:t>
            </a:r>
            <a:br>
              <a:rPr lang="en-IN" sz="2000">
                <a:solidFill>
                  <a:srgbClr val="00000A"/>
                </a:solidFill>
                <a:latin typeface="Times New Roman"/>
                <a:cs typeface="Times New Roman"/>
              </a:rPr>
            </a:br>
            <a:r>
              <a:rPr lang="en-IN" sz="2000">
                <a:solidFill>
                  <a:srgbClr val="00000A"/>
                </a:solidFill>
                <a:latin typeface="Times New Roman"/>
                <a:cs typeface="Times New Roman"/>
              </a:rPr>
              <a:t>Link: </a:t>
            </a:r>
            <a:r>
              <a:rPr lang="en-IN" sz="2000">
                <a:solidFill>
                  <a:srgbClr val="00000A"/>
                </a:solidFill>
                <a:latin typeface="Times New Roman"/>
                <a:cs typeface="Times New Roman"/>
                <a:hlinkClick r:id="rId7"/>
              </a:rPr>
              <a:t>https://ieeexplore.ieee.org/document/9715066</a:t>
            </a:r>
            <a:endParaRPr lang="en-US" sz="2000">
              <a:latin typeface="Times New Roman"/>
              <a:cs typeface="Times New Roman"/>
            </a:endParaRPr>
          </a:p>
          <a:p>
            <a:pPr marL="1270000" lvl="1" indent="-457200" algn="just" eaLnBrk="0" hangingPunct="0">
              <a:spcBef>
                <a:spcPct val="20000"/>
              </a:spcBef>
              <a:buFont typeface="Calibri Light"/>
              <a:buAutoNum type="arabicPeriod"/>
              <a:defRPr/>
            </a:pPr>
            <a:endParaRPr lang="en-US" sz="2400" b="1" i="0">
              <a:solidFill>
                <a:srgbClr val="333333"/>
              </a:solidFill>
              <a:effectLst/>
              <a:latin typeface="Arial" panose="020B0604020202020204" pitchFamily="34" charset="0"/>
              <a:cs typeface="Arial" panose="020B0604020202020204" pitchFamily="34" charset="0"/>
            </a:endParaRPr>
          </a:p>
          <a:p>
            <a:pPr marL="813435" algn="just" eaLnBrk="0" hangingPunct="0">
              <a:spcBef>
                <a:spcPts val="576"/>
              </a:spcBef>
              <a:spcAft>
                <a:spcPts val="0"/>
              </a:spcAft>
            </a:pPr>
            <a:endParaRPr lang="en-IN" sz="2400">
              <a:solidFill>
                <a:srgbClr val="0000FF"/>
              </a:solidFill>
              <a:latin typeface="Trebuchet MS" pitchFamily="34" charset="0"/>
              <a:cs typeface="Arial" panose="020B0604020202020204" pitchFamily="34" charset="0"/>
            </a:endParaRPr>
          </a:p>
          <a:p>
            <a:pPr marL="1270000" lvl="1" indent="-457200" algn="just" eaLnBrk="0" hangingPunct="0">
              <a:spcBef>
                <a:spcPct val="20000"/>
              </a:spcBef>
              <a:buFont typeface="Calibri Light"/>
              <a:buAutoNum type="arabicPeriod"/>
              <a:defRPr/>
            </a:pPr>
            <a:endParaRPr lang="en-IN" sz="2400" kern="0">
              <a:solidFill>
                <a:srgbClr val="0000FF"/>
              </a:solidFill>
              <a:latin typeface="Trebuchet MS" pitchFamily="34" charset="0"/>
              <a:cs typeface="Arial" panose="020B0604020202020204" pitchFamily="34" charset="0"/>
            </a:endParaRPr>
          </a:p>
          <a:p>
            <a:pPr marL="812800" lvl="1" algn="just" eaLnBrk="0" hangingPunct="0">
              <a:spcBef>
                <a:spcPct val="20000"/>
              </a:spcBef>
              <a:defRPr/>
            </a:pPr>
            <a:endParaRPr lang="en-US" sz="2400" b="1" i="0">
              <a:solidFill>
                <a:srgbClr val="333333"/>
              </a:solidFill>
              <a:effectLst/>
              <a:latin typeface="Arial" panose="020B0604020202020204" pitchFamily="34" charset="0"/>
              <a:cs typeface="Arial" panose="020B0604020202020204" pitchFamily="34" charset="0"/>
            </a:endParaRPr>
          </a:p>
          <a:p>
            <a:pPr marL="1155700" lvl="1" indent="-342900" algn="just" eaLnBrk="0" hangingPunct="0">
              <a:spcBef>
                <a:spcPct val="20000"/>
              </a:spcBef>
              <a:buFont typeface="Arial" panose="020B0604020202020204" pitchFamily="34" charset="0"/>
              <a:buChar char="•"/>
              <a:defRPr/>
            </a:pPr>
            <a:endParaRPr lang="en-IN" sz="2400">
              <a:solidFill>
                <a:srgbClr val="0000FF"/>
              </a:solidFill>
              <a:latin typeface="Trebuchet MS" pitchFamily="34" charset="0"/>
              <a:cs typeface="Arial" panose="020B0604020202020204" pitchFamily="34" charset="0"/>
            </a:endParaRPr>
          </a:p>
          <a:p>
            <a:pPr marL="342900" indent="-342900" eaLnBrk="0" hangingPunct="0">
              <a:spcBef>
                <a:spcPct val="20000"/>
              </a:spcBef>
              <a:defRPr/>
            </a:pPr>
            <a:endParaRPr lang="en-IN" sz="2000" kern="0">
              <a:solidFill>
                <a:srgbClr val="000000"/>
              </a:solidFill>
              <a:latin typeface="Trebuchet MS" pitchFamily="34" charset="0"/>
              <a:cs typeface="Arial" panose="020B0604020202020204" pitchFamily="34" charset="0"/>
            </a:endParaRPr>
          </a:p>
        </p:txBody>
      </p:sp>
    </p:spTree>
    <p:extLst>
      <p:ext uri="{BB962C8B-B14F-4D97-AF65-F5344CB8AC3E}">
        <p14:creationId xmlns:p14="http://schemas.microsoft.com/office/powerpoint/2010/main" val="3902358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a:solidFill>
                  <a:srgbClr val="FF0000"/>
                </a:solidFill>
                <a:latin typeface="Trebuchet MS" pitchFamily="3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38380"/>
            <a:ext cx="8077200" cy="4162419"/>
          </a:xfrm>
          <a:prstGeom prst="rect">
            <a:avLst/>
          </a:prstGeom>
        </p:spPr>
        <p:txBody>
          <a:bodyPr lIns="91440" tIns="45720" rIns="91440" bIns="45720" anchor="t"/>
          <a:lstStyle/>
          <a:p>
            <a:pPr marL="685165" indent="-342900" algn="just" eaLnBrk="0" hangingPunct="0">
              <a:spcBef>
                <a:spcPct val="20000"/>
              </a:spcBef>
              <a:buFont typeface="Arial" panose="020B0604020202020204" pitchFamily="34" charset="0"/>
              <a:buChar char="•"/>
              <a:defRPr/>
            </a:pPr>
            <a:r>
              <a:rPr lang="en-US" sz="2400">
                <a:solidFill>
                  <a:srgbClr val="00000A"/>
                </a:solidFill>
                <a:latin typeface="Times New Roman"/>
                <a:cs typeface="Times New Roman"/>
              </a:rPr>
              <a:t>Standing in long queues is time-consuming and tedious.</a:t>
            </a:r>
          </a:p>
          <a:p>
            <a:pPr marL="685165" indent="-342900" algn="just" eaLnBrk="0" hangingPunct="0">
              <a:spcBef>
                <a:spcPct val="20000"/>
              </a:spcBef>
              <a:buFont typeface="Arial" panose="020B0604020202020204" pitchFamily="34" charset="0"/>
              <a:buChar char="•"/>
              <a:defRPr/>
            </a:pPr>
            <a:r>
              <a:rPr lang="en-US" sz="2400">
                <a:solidFill>
                  <a:srgbClr val="00000A"/>
                </a:solidFill>
                <a:latin typeface="Times New Roman"/>
                <a:cs typeface="Times New Roman"/>
              </a:rPr>
              <a:t>This Project aims to design a system that detects and classifies the commodities placed into the shopping cart in a systematic manner using Deep Learning techniques. </a:t>
            </a:r>
            <a:endParaRPr lang="en-US" sz="2400">
              <a:solidFill>
                <a:srgbClr val="00000A"/>
              </a:solidFill>
              <a:latin typeface="Times New Roman" panose="02020603050405020304" pitchFamily="18" charset="0"/>
              <a:cs typeface="Times New Roman"/>
            </a:endParaRPr>
          </a:p>
          <a:p>
            <a:pPr marL="685165" indent="-342900" algn="just" eaLnBrk="0" hangingPunct="0">
              <a:spcBef>
                <a:spcPct val="20000"/>
              </a:spcBef>
              <a:buFont typeface="Arial" panose="020B0604020202020204" pitchFamily="34" charset="0"/>
              <a:buChar char="•"/>
              <a:defRPr/>
            </a:pPr>
            <a:r>
              <a:rPr lang="en-US" sz="2400">
                <a:solidFill>
                  <a:srgbClr val="00000A"/>
                </a:solidFill>
                <a:latin typeface="Times New Roman"/>
                <a:cs typeface="Times New Roman"/>
              </a:rPr>
              <a:t>This system will add the item when placed into the cart and update the details of the items on the app, finally generating the bill.</a:t>
            </a:r>
            <a:endParaRPr lang="en-IN" sz="2400">
              <a:solidFill>
                <a:srgbClr val="00000A"/>
              </a:solidFill>
              <a:latin typeface="Times New Roman"/>
              <a:cs typeface="Times New Roman"/>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Problem Statement</a:t>
            </a:r>
          </a:p>
        </p:txBody>
      </p:sp>
    </p:spTree>
    <p:extLst>
      <p:ext uri="{BB962C8B-B14F-4D97-AF65-F5344CB8AC3E}">
        <p14:creationId xmlns:p14="http://schemas.microsoft.com/office/powerpoint/2010/main" val="8220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523220"/>
          </a:xfrm>
          <a:prstGeom prst="rect">
            <a:avLst/>
          </a:prstGeom>
          <a:noFill/>
          <a:ln w="9525">
            <a:noFill/>
            <a:miter lim="800000"/>
            <a:headEnd/>
            <a:tailEnd/>
          </a:ln>
        </p:spPr>
        <p:txBody>
          <a:bodyPr wrap="square" lIns="91440" tIns="45720" rIns="91440" bIns="45720" anchor="t">
            <a:spAutoFit/>
          </a:bodyPr>
          <a:lstStyle/>
          <a:p>
            <a:pPr marL="342265" indent="-342265" algn="r" eaLnBrk="0" hangingPunct="0">
              <a:defRPr/>
            </a:pPr>
            <a:r>
              <a:rPr lang="en-US" sz="2800">
                <a:solidFill>
                  <a:srgbClr val="FF0000"/>
                </a:solidFill>
                <a:latin typeface="Trebuchet MS"/>
              </a:rPr>
              <a:t>Abstract</a:t>
            </a:r>
            <a:endParaRPr lang="en-US" sz="2800">
              <a:latin typeface="Trebuchet MS"/>
            </a:endParaRPr>
          </a:p>
        </p:txBody>
      </p:sp>
      <p:sp>
        <p:nvSpPr>
          <p:cNvPr id="2" name="TextBox 1">
            <a:extLst>
              <a:ext uri="{FF2B5EF4-FFF2-40B4-BE49-F238E27FC236}">
                <a16:creationId xmlns:a16="http://schemas.microsoft.com/office/drawing/2014/main" id="{95FC7196-824D-D4EF-F944-537A456C230B}"/>
              </a:ext>
            </a:extLst>
          </p:cNvPr>
          <p:cNvSpPr txBox="1"/>
          <p:nvPr/>
        </p:nvSpPr>
        <p:spPr>
          <a:xfrm>
            <a:off x="1456842" y="1895959"/>
            <a:ext cx="939455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000A"/>
                </a:solidFill>
                <a:latin typeface="Times New Roman"/>
                <a:cs typeface="Times New Roman"/>
              </a:rPr>
              <a:t>Shopping malls are visited by a large number of people every day, and this causes huge queues for billing. To avoid this systems such as bar codes and RFID tags have been used to reduce billing times. This system has shown a reduction in billing times, but the problem prevails. We use an image classification model trained on a custom dataset to classify and bill grocery items like fruits and vegetables as and when they are added to the cart such that the final bill can be generated at the click of  a button and hence eliminates billing time.</a:t>
            </a:r>
          </a:p>
        </p:txBody>
      </p:sp>
    </p:spTree>
    <p:extLst>
      <p:ext uri="{BB962C8B-B14F-4D97-AF65-F5344CB8AC3E}">
        <p14:creationId xmlns:p14="http://schemas.microsoft.com/office/powerpoint/2010/main" val="384600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17668"/>
            <a:ext cx="8077200" cy="4191000"/>
          </a:xfrm>
          <a:prstGeom prst="rect">
            <a:avLst/>
          </a:prstGeom>
        </p:spPr>
        <p:txBody>
          <a:bodyPr lIns="91440" tIns="45720" rIns="91440" bIns="45720" anchor="t"/>
          <a:lstStyle/>
          <a:p>
            <a:r>
              <a:rPr lang="en-US" sz="2400">
                <a:solidFill>
                  <a:srgbClr val="00000A"/>
                </a:solidFill>
                <a:latin typeface="Times New Roman"/>
                <a:cs typeface="Times New Roman"/>
              </a:rPr>
              <a:t>Retail stores rely on cashiers or self-service checkout systems to process the customers’ purchases. Since most products have barcodes that can be scanned, the checkout time has already been minimized. </a:t>
            </a:r>
            <a:endParaRPr lang="en-IN" sz="2400">
              <a:solidFill>
                <a:srgbClr val="00000A"/>
              </a:solidFill>
              <a:latin typeface="Times New Roman"/>
              <a:cs typeface="Times New Roman"/>
            </a:endParaRPr>
          </a:p>
          <a:p>
            <a:r>
              <a:rPr lang="en-US" sz="2400">
                <a:solidFill>
                  <a:srgbClr val="00000A"/>
                </a:solidFill>
                <a:latin typeface="Times New Roman"/>
                <a:cs typeface="Times New Roman"/>
              </a:rPr>
              <a:t>However, fruits and vegetables are commonly processed differently. The cashier or the customer needs to manually identify the class of product being bought and look for it in the system. </a:t>
            </a:r>
            <a:endParaRPr lang="en-IN" sz="2400">
              <a:solidFill>
                <a:srgbClr val="00000A"/>
              </a:solidFill>
              <a:latin typeface="Times New Roman"/>
              <a:cs typeface="Times New Roman"/>
            </a:endParaRPr>
          </a:p>
          <a:p>
            <a:r>
              <a:rPr lang="en-US" sz="2400">
                <a:solidFill>
                  <a:srgbClr val="00000A"/>
                </a:solidFill>
                <a:latin typeface="Times New Roman"/>
                <a:cs typeface="Times New Roman"/>
              </a:rPr>
              <a:t>With that application in mind, our purpose is to present an initial approach for fruit and vegetable classification in order to check its feasibility for such application.</a:t>
            </a:r>
            <a:endParaRPr lang="en-IN" sz="2400">
              <a:solidFill>
                <a:srgbClr val="00000A"/>
              </a:solidFill>
              <a:latin typeface="Times New Roman"/>
              <a:cs typeface="Times New Roman"/>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Scope</a:t>
            </a:r>
          </a:p>
        </p:txBody>
      </p:sp>
    </p:spTree>
    <p:extLst>
      <p:ext uri="{BB962C8B-B14F-4D97-AF65-F5344CB8AC3E}">
        <p14:creationId xmlns:p14="http://schemas.microsoft.com/office/powerpoint/2010/main" val="80921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8077200" cy="4211931"/>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40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Survey/Existing System</a:t>
            </a:r>
          </a:p>
        </p:txBody>
      </p:sp>
      <p:sp>
        <p:nvSpPr>
          <p:cNvPr id="6" name="TextBox 5">
            <a:extLst>
              <a:ext uri="{FF2B5EF4-FFF2-40B4-BE49-F238E27FC236}">
                <a16:creationId xmlns:a16="http://schemas.microsoft.com/office/drawing/2014/main" id="{D9717AE8-01D2-46A3-AE02-25A365A714C6}"/>
              </a:ext>
            </a:extLst>
          </p:cNvPr>
          <p:cNvSpPr txBox="1"/>
          <p:nvPr/>
        </p:nvSpPr>
        <p:spPr>
          <a:xfrm>
            <a:off x="1143930" y="1581155"/>
            <a:ext cx="6094140" cy="369332"/>
          </a:xfrm>
          <a:prstGeom prst="rect">
            <a:avLst/>
          </a:prstGeom>
          <a:noFill/>
        </p:spPr>
        <p:txBody>
          <a:bodyPr wrap="square">
            <a:spAutoFit/>
          </a:bodyPr>
          <a:lstStyle/>
          <a:p>
            <a:r>
              <a:rPr lang="en-US"/>
              <a:t>Paper 1: Machine Learning Models</a:t>
            </a:r>
            <a:endParaRPr lang="en-IN"/>
          </a:p>
        </p:txBody>
      </p:sp>
      <p:pic>
        <p:nvPicPr>
          <p:cNvPr id="7" name="table">
            <a:extLst>
              <a:ext uri="{FF2B5EF4-FFF2-40B4-BE49-F238E27FC236}">
                <a16:creationId xmlns:a16="http://schemas.microsoft.com/office/drawing/2014/main" id="{F84A9B0E-D198-4C07-80EE-79CC16C1BAFA}"/>
              </a:ext>
            </a:extLst>
          </p:cNvPr>
          <p:cNvPicPr>
            <a:picLocks noChangeAspect="1"/>
          </p:cNvPicPr>
          <p:nvPr/>
        </p:nvPicPr>
        <p:blipFill>
          <a:blip r:embed="rId3"/>
          <a:stretch>
            <a:fillRect/>
          </a:stretch>
        </p:blipFill>
        <p:spPr>
          <a:xfrm>
            <a:off x="449709" y="1932027"/>
            <a:ext cx="11292581" cy="4784496"/>
          </a:xfrm>
          <a:prstGeom prst="rect">
            <a:avLst/>
          </a:prstGeom>
        </p:spPr>
      </p:pic>
    </p:spTree>
    <p:extLst>
      <p:ext uri="{BB962C8B-B14F-4D97-AF65-F5344CB8AC3E}">
        <p14:creationId xmlns:p14="http://schemas.microsoft.com/office/powerpoint/2010/main" val="420536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8077200" cy="4211931"/>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40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Survey/Existing System</a:t>
            </a:r>
          </a:p>
        </p:txBody>
      </p:sp>
      <p:sp>
        <p:nvSpPr>
          <p:cNvPr id="8" name="TextBox 7">
            <a:extLst>
              <a:ext uri="{FF2B5EF4-FFF2-40B4-BE49-F238E27FC236}">
                <a16:creationId xmlns:a16="http://schemas.microsoft.com/office/drawing/2014/main" id="{A736E396-7A86-4941-96EB-09800D953C0D}"/>
              </a:ext>
            </a:extLst>
          </p:cNvPr>
          <p:cNvSpPr txBox="1"/>
          <p:nvPr/>
        </p:nvSpPr>
        <p:spPr>
          <a:xfrm>
            <a:off x="551384" y="1617668"/>
            <a:ext cx="6094140" cy="369332"/>
          </a:xfrm>
          <a:prstGeom prst="rect">
            <a:avLst/>
          </a:prstGeom>
          <a:noFill/>
        </p:spPr>
        <p:txBody>
          <a:bodyPr wrap="square">
            <a:spAutoFit/>
          </a:bodyPr>
          <a:lstStyle/>
          <a:p>
            <a:r>
              <a:rPr lang="en-US"/>
              <a:t>Paper 2: Machine Learning Models</a:t>
            </a:r>
            <a:endParaRPr lang="en-IN"/>
          </a:p>
        </p:txBody>
      </p:sp>
      <p:pic>
        <p:nvPicPr>
          <p:cNvPr id="9" name="table">
            <a:extLst>
              <a:ext uri="{FF2B5EF4-FFF2-40B4-BE49-F238E27FC236}">
                <a16:creationId xmlns:a16="http://schemas.microsoft.com/office/drawing/2014/main" id="{B4935EAC-E7B9-4386-B003-34D3D1F5B630}"/>
              </a:ext>
            </a:extLst>
          </p:cNvPr>
          <p:cNvPicPr>
            <a:picLocks noChangeAspect="1"/>
          </p:cNvPicPr>
          <p:nvPr/>
        </p:nvPicPr>
        <p:blipFill>
          <a:blip r:embed="rId3"/>
          <a:stretch>
            <a:fillRect/>
          </a:stretch>
        </p:blipFill>
        <p:spPr>
          <a:xfrm>
            <a:off x="551384" y="1933344"/>
            <a:ext cx="11100877" cy="4722978"/>
          </a:xfrm>
          <a:prstGeom prst="rect">
            <a:avLst/>
          </a:prstGeom>
        </p:spPr>
      </p:pic>
    </p:spTree>
    <p:extLst>
      <p:ext uri="{BB962C8B-B14F-4D97-AF65-F5344CB8AC3E}">
        <p14:creationId xmlns:p14="http://schemas.microsoft.com/office/powerpoint/2010/main" val="91709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296816" y="625301"/>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8077200" cy="4211931"/>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400">
              <a:solidFill>
                <a:srgbClr val="0000FF"/>
              </a:solidFill>
              <a:latin typeface="Trebuchet MS" pitchFamily="34" charset="0"/>
            </a:endParaRPr>
          </a:p>
        </p:txBody>
      </p:sp>
      <p:sp>
        <p:nvSpPr>
          <p:cNvPr id="14" name="Text Box 34"/>
          <p:cNvSpPr txBox="1">
            <a:spLocks noChangeArrowheads="1"/>
          </p:cNvSpPr>
          <p:nvPr/>
        </p:nvSpPr>
        <p:spPr bwMode="auto">
          <a:xfrm>
            <a:off x="4439816" y="200149"/>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a:t>
            </a:r>
          </a:p>
        </p:txBody>
      </p:sp>
      <p:sp>
        <p:nvSpPr>
          <p:cNvPr id="6" name="TextBox 5">
            <a:extLst>
              <a:ext uri="{FF2B5EF4-FFF2-40B4-BE49-F238E27FC236}">
                <a16:creationId xmlns:a16="http://schemas.microsoft.com/office/drawing/2014/main" id="{D30A418A-592C-4E5D-90DC-D23D60823398}"/>
              </a:ext>
            </a:extLst>
          </p:cNvPr>
          <p:cNvSpPr txBox="1"/>
          <p:nvPr/>
        </p:nvSpPr>
        <p:spPr>
          <a:xfrm>
            <a:off x="249746" y="633831"/>
            <a:ext cx="6094140" cy="369332"/>
          </a:xfrm>
          <a:prstGeom prst="rect">
            <a:avLst/>
          </a:prstGeom>
          <a:noFill/>
        </p:spPr>
        <p:txBody>
          <a:bodyPr wrap="square">
            <a:spAutoFit/>
          </a:bodyPr>
          <a:lstStyle/>
          <a:p>
            <a:r>
              <a:rPr lang="en-US"/>
              <a:t>Paper 3: Deployment of Machine Learning Models</a:t>
            </a:r>
            <a:endParaRPr lang="en-IN"/>
          </a:p>
        </p:txBody>
      </p:sp>
      <p:pic>
        <p:nvPicPr>
          <p:cNvPr id="7" name="table">
            <a:extLst>
              <a:ext uri="{FF2B5EF4-FFF2-40B4-BE49-F238E27FC236}">
                <a16:creationId xmlns:a16="http://schemas.microsoft.com/office/drawing/2014/main" id="{D700FD70-D1DC-4F3E-8EED-52543F5FB71A}"/>
              </a:ext>
            </a:extLst>
          </p:cNvPr>
          <p:cNvPicPr>
            <a:picLocks noChangeAspect="1"/>
          </p:cNvPicPr>
          <p:nvPr/>
        </p:nvPicPr>
        <p:blipFill>
          <a:blip r:embed="rId3"/>
          <a:stretch>
            <a:fillRect/>
          </a:stretch>
        </p:blipFill>
        <p:spPr>
          <a:xfrm>
            <a:off x="249746" y="987861"/>
            <a:ext cx="11606131" cy="5774078"/>
          </a:xfrm>
          <a:prstGeom prst="rect">
            <a:avLst/>
          </a:prstGeom>
        </p:spPr>
      </p:pic>
    </p:spTree>
    <p:extLst>
      <p:ext uri="{BB962C8B-B14F-4D97-AF65-F5344CB8AC3E}">
        <p14:creationId xmlns:p14="http://schemas.microsoft.com/office/powerpoint/2010/main" val="35023417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860F6F36DA7844A9E75BE63BAEB4CD" ma:contentTypeVersion="10" ma:contentTypeDescription="Create a new document." ma:contentTypeScope="" ma:versionID="bebc5add566c009915530cbbb40ea3c8">
  <xsd:schema xmlns:xsd="http://www.w3.org/2001/XMLSchema" xmlns:xs="http://www.w3.org/2001/XMLSchema" xmlns:p="http://schemas.microsoft.com/office/2006/metadata/properties" xmlns:ns3="001fd73c-3c1f-43a1-8988-7ec1aa797e19" xmlns:ns4="f0b9719d-3c45-4671-844d-e66c7a040d47" targetNamespace="http://schemas.microsoft.com/office/2006/metadata/properties" ma:root="true" ma:fieldsID="6a4453e20d313049735c43b21fca11f2" ns3:_="" ns4:_="">
    <xsd:import namespace="001fd73c-3c1f-43a1-8988-7ec1aa797e19"/>
    <xsd:import namespace="f0b9719d-3c45-4671-844d-e66c7a040d4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fd73c-3c1f-43a1-8988-7ec1aa797e1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b9719d-3c45-4671-844d-e66c7a040d4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BE41FA-40E4-4B38-B667-A421B95E0816}">
  <ds:schemaRefs>
    <ds:schemaRef ds:uri="http://schemas.microsoft.com/sharepoint/v3/contenttype/forms"/>
  </ds:schemaRefs>
</ds:datastoreItem>
</file>

<file path=customXml/itemProps2.xml><?xml version="1.0" encoding="utf-8"?>
<ds:datastoreItem xmlns:ds="http://schemas.openxmlformats.org/officeDocument/2006/customXml" ds:itemID="{D45BCEF8-A99B-4D38-8E5A-6D0D563A86EB}">
  <ds:schemaRefs>
    <ds:schemaRef ds:uri="001fd73c-3c1f-43a1-8988-7ec1aa797e19"/>
    <ds:schemaRef ds:uri="f0b9719d-3c45-4671-844d-e66c7a040d4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27918B5-DA8E-4DB5-BB25-5B1DC0891883}">
  <ds:schemaRefs>
    <ds:schemaRef ds:uri="001fd73c-3c1f-43a1-8988-7ec1aa797e19"/>
    <ds:schemaRef ds:uri="f0b9719d-3c45-4671-844d-e66c7a040d4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1898</Words>
  <Application>Microsoft Office PowerPoint</Application>
  <PresentationFormat>Widescreen</PresentationFormat>
  <Paragraphs>215</Paragraphs>
  <Slides>35</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Garamond</vt:lpstr>
      <vt:lpstr>Times New Roman</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KUNTAL GORAI</cp:lastModifiedBy>
  <cp:revision>2</cp:revision>
  <dcterms:created xsi:type="dcterms:W3CDTF">2020-11-22T08:14:37Z</dcterms:created>
  <dcterms:modified xsi:type="dcterms:W3CDTF">2022-05-05T06:08:03Z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0x010100DC860F6F36DA7844A9E75BE63BAEB4CD</vt:lpwstr>
  </property>
</Properties>
</file>