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4"/>
  </p:sldMasterIdLst>
  <p:notesMasterIdLst>
    <p:notesMasterId r:id="rId27"/>
  </p:notesMasterIdLst>
  <p:handoutMasterIdLst>
    <p:handoutMasterId r:id="rId28"/>
  </p:handoutMasterIdLst>
  <p:sldIdLst>
    <p:sldId id="538" r:id="rId5"/>
    <p:sldId id="535" r:id="rId6"/>
    <p:sldId id="569" r:id="rId7"/>
    <p:sldId id="584" r:id="rId8"/>
    <p:sldId id="591" r:id="rId9"/>
    <p:sldId id="583" r:id="rId10"/>
    <p:sldId id="597" r:id="rId11"/>
    <p:sldId id="596" r:id="rId12"/>
    <p:sldId id="602" r:id="rId13"/>
    <p:sldId id="603" r:id="rId14"/>
    <p:sldId id="588" r:id="rId15"/>
    <p:sldId id="601" r:id="rId16"/>
    <p:sldId id="598" r:id="rId17"/>
    <p:sldId id="600" r:id="rId18"/>
    <p:sldId id="604" r:id="rId19"/>
    <p:sldId id="605" r:id="rId20"/>
    <p:sldId id="592" r:id="rId21"/>
    <p:sldId id="586" r:id="rId22"/>
    <p:sldId id="589" r:id="rId23"/>
    <p:sldId id="590" r:id="rId24"/>
    <p:sldId id="579" r:id="rId25"/>
    <p:sldId id="549" r:id="rId26"/>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0066"/>
    <a:srgbClr val="0000FF"/>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F85F0D-755D-48A2-9B8C-58845EE8C9DB}" v="12" dt="2022-08-25T07:49:29.826"/>
    <p1510:client id="{CDF94416-1C63-475A-B3BF-017FDE0B15B4}" v="156" dt="2022-08-24T13:15:56.6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C CSE 6F S V S C SANTOSH" userId="deaf69cd-5c88-42a5-ac26-947710df0518" providerId="ADAL" clId="{B5F85F0D-755D-48A2-9B8C-58845EE8C9DB}"/>
    <pc:docChg chg="undo custSel modSld">
      <pc:chgData name="EC CSE 6F S V S C SANTOSH" userId="deaf69cd-5c88-42a5-ac26-947710df0518" providerId="ADAL" clId="{B5F85F0D-755D-48A2-9B8C-58845EE8C9DB}" dt="2022-08-25T08:02:29.284" v="1928" actId="20577"/>
      <pc:docMkLst>
        <pc:docMk/>
      </pc:docMkLst>
      <pc:sldChg chg="modSp mod">
        <pc:chgData name="EC CSE 6F S V S C SANTOSH" userId="deaf69cd-5c88-42a5-ac26-947710df0518" providerId="ADAL" clId="{B5F85F0D-755D-48A2-9B8C-58845EE8C9DB}" dt="2022-08-25T07:53:41.350" v="1916" actId="1076"/>
        <pc:sldMkLst>
          <pc:docMk/>
          <pc:sldMk cId="0" sldId="583"/>
        </pc:sldMkLst>
        <pc:picChg chg="mod">
          <ac:chgData name="EC CSE 6F S V S C SANTOSH" userId="deaf69cd-5c88-42a5-ac26-947710df0518" providerId="ADAL" clId="{B5F85F0D-755D-48A2-9B8C-58845EE8C9DB}" dt="2022-08-25T07:53:41.350" v="1916" actId="1076"/>
          <ac:picMkLst>
            <pc:docMk/>
            <pc:sldMk cId="0" sldId="583"/>
            <ac:picMk id="6" creationId="{D6617CD2-BD8D-8BED-A7BA-70E03390053A}"/>
          </ac:picMkLst>
        </pc:picChg>
      </pc:sldChg>
      <pc:sldChg chg="addSp delSp modSp mod">
        <pc:chgData name="EC CSE 6F S V S C SANTOSH" userId="deaf69cd-5c88-42a5-ac26-947710df0518" providerId="ADAL" clId="{B5F85F0D-755D-48A2-9B8C-58845EE8C9DB}" dt="2022-08-25T07:52:10.547" v="1915" actId="14734"/>
        <pc:sldMkLst>
          <pc:docMk/>
          <pc:sldMk cId="0" sldId="586"/>
        </pc:sldMkLst>
        <pc:spChg chg="mod">
          <ac:chgData name="EC CSE 6F S V S C SANTOSH" userId="deaf69cd-5c88-42a5-ac26-947710df0518" providerId="ADAL" clId="{B5F85F0D-755D-48A2-9B8C-58845EE8C9DB}" dt="2022-08-25T07:41:14.847" v="1452" actId="1076"/>
          <ac:spMkLst>
            <pc:docMk/>
            <pc:sldMk cId="0" sldId="586"/>
            <ac:spMk id="2" creationId="{00000000-0000-0000-0000-000000000000}"/>
          </ac:spMkLst>
        </pc:spChg>
        <pc:spChg chg="mod">
          <ac:chgData name="EC CSE 6F S V S C SANTOSH" userId="deaf69cd-5c88-42a5-ac26-947710df0518" providerId="ADAL" clId="{B5F85F0D-755D-48A2-9B8C-58845EE8C9DB}" dt="2022-08-25T07:41:13.571" v="1451" actId="1076"/>
          <ac:spMkLst>
            <pc:docMk/>
            <pc:sldMk cId="0" sldId="586"/>
            <ac:spMk id="3" creationId="{00000000-0000-0000-0000-000000000000}"/>
          </ac:spMkLst>
        </pc:spChg>
        <pc:spChg chg="mod">
          <ac:chgData name="EC CSE 6F S V S C SANTOSH" userId="deaf69cd-5c88-42a5-ac26-947710df0518" providerId="ADAL" clId="{B5F85F0D-755D-48A2-9B8C-58845EE8C9DB}" dt="2022-08-25T07:48:08.274" v="1907" actId="20577"/>
          <ac:spMkLst>
            <pc:docMk/>
            <pc:sldMk cId="0" sldId="586"/>
            <ac:spMk id="5" creationId="{EBB10B19-4157-41B3-85CA-452455B519DD}"/>
          </ac:spMkLst>
        </pc:spChg>
        <pc:graphicFrameChg chg="add del">
          <ac:chgData name="EC CSE 6F S V S C SANTOSH" userId="deaf69cd-5c88-42a5-ac26-947710df0518" providerId="ADAL" clId="{B5F85F0D-755D-48A2-9B8C-58845EE8C9DB}" dt="2022-08-25T07:41:51.570" v="1455" actId="478"/>
          <ac:graphicFrameMkLst>
            <pc:docMk/>
            <pc:sldMk cId="0" sldId="586"/>
            <ac:graphicFrameMk id="4" creationId="{C0F818A0-36F2-9F2D-989F-C6B919C5779D}"/>
          </ac:graphicFrameMkLst>
        </pc:graphicFrameChg>
        <pc:graphicFrameChg chg="add mod modGraphic">
          <ac:chgData name="EC CSE 6F S V S C SANTOSH" userId="deaf69cd-5c88-42a5-ac26-947710df0518" providerId="ADAL" clId="{B5F85F0D-755D-48A2-9B8C-58845EE8C9DB}" dt="2022-08-25T07:52:10.547" v="1915" actId="14734"/>
          <ac:graphicFrameMkLst>
            <pc:docMk/>
            <pc:sldMk cId="0" sldId="586"/>
            <ac:graphicFrameMk id="6" creationId="{39255A25-A553-C2AE-F46F-B5ACE6FD09E5}"/>
          </ac:graphicFrameMkLst>
        </pc:graphicFrameChg>
      </pc:sldChg>
      <pc:sldChg chg="modSp mod">
        <pc:chgData name="EC CSE 6F S V S C SANTOSH" userId="deaf69cd-5c88-42a5-ac26-947710df0518" providerId="ADAL" clId="{B5F85F0D-755D-48A2-9B8C-58845EE8C9DB}" dt="2022-08-25T08:02:24.475" v="1926" actId="20577"/>
        <pc:sldMkLst>
          <pc:docMk/>
          <pc:sldMk cId="763765050" sldId="589"/>
        </pc:sldMkLst>
        <pc:spChg chg="mod">
          <ac:chgData name="EC CSE 6F S V S C SANTOSH" userId="deaf69cd-5c88-42a5-ac26-947710df0518" providerId="ADAL" clId="{B5F85F0D-755D-48A2-9B8C-58845EE8C9DB}" dt="2022-08-25T08:00:56.592" v="1922" actId="1076"/>
          <ac:spMkLst>
            <pc:docMk/>
            <pc:sldMk cId="763765050" sldId="589"/>
            <ac:spMk id="2" creationId="{00000000-0000-0000-0000-000000000000}"/>
          </ac:spMkLst>
        </pc:spChg>
        <pc:spChg chg="mod">
          <ac:chgData name="EC CSE 6F S V S C SANTOSH" userId="deaf69cd-5c88-42a5-ac26-947710df0518" providerId="ADAL" clId="{B5F85F0D-755D-48A2-9B8C-58845EE8C9DB}" dt="2022-08-25T08:00:54.796" v="1921" actId="1076"/>
          <ac:spMkLst>
            <pc:docMk/>
            <pc:sldMk cId="763765050" sldId="589"/>
            <ac:spMk id="3" creationId="{00000000-0000-0000-0000-000000000000}"/>
          </ac:spMkLst>
        </pc:spChg>
        <pc:spChg chg="mod">
          <ac:chgData name="EC CSE 6F S V S C SANTOSH" userId="deaf69cd-5c88-42a5-ac26-947710df0518" providerId="ADAL" clId="{B5F85F0D-755D-48A2-9B8C-58845EE8C9DB}" dt="2022-08-25T08:02:24.475" v="1926" actId="20577"/>
          <ac:spMkLst>
            <pc:docMk/>
            <pc:sldMk cId="763765050" sldId="589"/>
            <ac:spMk id="4" creationId="{CD4476C1-984C-CCBB-6CC8-F59F81EFDE31}"/>
          </ac:spMkLst>
        </pc:spChg>
      </pc:sldChg>
      <pc:sldChg chg="modSp mod">
        <pc:chgData name="EC CSE 6F S V S C SANTOSH" userId="deaf69cd-5c88-42a5-ac26-947710df0518" providerId="ADAL" clId="{B5F85F0D-755D-48A2-9B8C-58845EE8C9DB}" dt="2022-08-25T08:02:29.284" v="1928" actId="20577"/>
        <pc:sldMkLst>
          <pc:docMk/>
          <pc:sldMk cId="1265558084" sldId="590"/>
        </pc:sldMkLst>
        <pc:spChg chg="mod">
          <ac:chgData name="EC CSE 6F S V S C SANTOSH" userId="deaf69cd-5c88-42a5-ac26-947710df0518" providerId="ADAL" clId="{B5F85F0D-755D-48A2-9B8C-58845EE8C9DB}" dt="2022-08-25T08:00:44.493" v="1918" actId="1076"/>
          <ac:spMkLst>
            <pc:docMk/>
            <pc:sldMk cId="1265558084" sldId="590"/>
            <ac:spMk id="2" creationId="{00000000-0000-0000-0000-000000000000}"/>
          </ac:spMkLst>
        </pc:spChg>
        <pc:spChg chg="mod">
          <ac:chgData name="EC CSE 6F S V S C SANTOSH" userId="deaf69cd-5c88-42a5-ac26-947710df0518" providerId="ADAL" clId="{B5F85F0D-755D-48A2-9B8C-58845EE8C9DB}" dt="2022-08-25T08:00:42.032" v="1917" actId="1076"/>
          <ac:spMkLst>
            <pc:docMk/>
            <pc:sldMk cId="1265558084" sldId="590"/>
            <ac:spMk id="3" creationId="{00000000-0000-0000-0000-000000000000}"/>
          </ac:spMkLst>
        </pc:spChg>
        <pc:spChg chg="mod">
          <ac:chgData name="EC CSE 6F S V S C SANTOSH" userId="deaf69cd-5c88-42a5-ac26-947710df0518" providerId="ADAL" clId="{B5F85F0D-755D-48A2-9B8C-58845EE8C9DB}" dt="2022-08-25T08:02:29.284" v="1928" actId="20577"/>
          <ac:spMkLst>
            <pc:docMk/>
            <pc:sldMk cId="1265558084" sldId="590"/>
            <ac:spMk id="4" creationId="{CD4476C1-984C-CCBB-6CC8-F59F81EFDE31}"/>
          </ac:spMkLst>
        </pc:spChg>
      </pc:sldChg>
      <pc:sldChg chg="modSp mod">
        <pc:chgData name="EC CSE 6F S V S C SANTOSH" userId="deaf69cd-5c88-42a5-ac26-947710df0518" providerId="ADAL" clId="{B5F85F0D-755D-48A2-9B8C-58845EE8C9DB}" dt="2022-08-25T07:40:14.869" v="1450" actId="1076"/>
        <pc:sldMkLst>
          <pc:docMk/>
          <pc:sldMk cId="508094914" sldId="591"/>
        </pc:sldMkLst>
        <pc:spChg chg="mod">
          <ac:chgData name="EC CSE 6F S V S C SANTOSH" userId="deaf69cd-5c88-42a5-ac26-947710df0518" providerId="ADAL" clId="{B5F85F0D-755D-48A2-9B8C-58845EE8C9DB}" dt="2022-08-25T07:35:26.498" v="1247" actId="1076"/>
          <ac:spMkLst>
            <pc:docMk/>
            <pc:sldMk cId="508094914" sldId="591"/>
            <ac:spMk id="2" creationId="{00000000-0000-0000-0000-000000000000}"/>
          </ac:spMkLst>
        </pc:spChg>
        <pc:spChg chg="mod">
          <ac:chgData name="EC CSE 6F S V S C SANTOSH" userId="deaf69cd-5c88-42a5-ac26-947710df0518" providerId="ADAL" clId="{B5F85F0D-755D-48A2-9B8C-58845EE8C9DB}" dt="2022-08-25T07:35:19.517" v="1246" actId="1076"/>
          <ac:spMkLst>
            <pc:docMk/>
            <pc:sldMk cId="508094914" sldId="591"/>
            <ac:spMk id="3" creationId="{00000000-0000-0000-0000-000000000000}"/>
          </ac:spMkLst>
        </pc:spChg>
        <pc:spChg chg="mod">
          <ac:chgData name="EC CSE 6F S V S C SANTOSH" userId="deaf69cd-5c88-42a5-ac26-947710df0518" providerId="ADAL" clId="{B5F85F0D-755D-48A2-9B8C-58845EE8C9DB}" dt="2022-08-25T07:40:14.869" v="1450" actId="1076"/>
          <ac:spMkLst>
            <pc:docMk/>
            <pc:sldMk cId="508094914" sldId="591"/>
            <ac:spMk id="5" creationId="{EBB10B19-4157-41B3-85CA-452455B519DD}"/>
          </ac:spMkLst>
        </pc:spChg>
      </pc:sldChg>
      <pc:sldChg chg="modSp mod">
        <pc:chgData name="EC CSE 6F S V S C SANTOSH" userId="deaf69cd-5c88-42a5-ac26-947710df0518" providerId="ADAL" clId="{B5F85F0D-755D-48A2-9B8C-58845EE8C9DB}" dt="2022-08-25T07:30:09.914" v="445" actId="1076"/>
        <pc:sldMkLst>
          <pc:docMk/>
          <pc:sldMk cId="2365266705" sldId="592"/>
        </pc:sldMkLst>
        <pc:spChg chg="mod">
          <ac:chgData name="EC CSE 6F S V S C SANTOSH" userId="deaf69cd-5c88-42a5-ac26-947710df0518" providerId="ADAL" clId="{B5F85F0D-755D-48A2-9B8C-58845EE8C9DB}" dt="2022-08-25T07:30:07.679" v="444" actId="1076"/>
          <ac:spMkLst>
            <pc:docMk/>
            <pc:sldMk cId="2365266705" sldId="592"/>
            <ac:spMk id="2" creationId="{00000000-0000-0000-0000-000000000000}"/>
          </ac:spMkLst>
        </pc:spChg>
        <pc:spChg chg="mod">
          <ac:chgData name="EC CSE 6F S V S C SANTOSH" userId="deaf69cd-5c88-42a5-ac26-947710df0518" providerId="ADAL" clId="{B5F85F0D-755D-48A2-9B8C-58845EE8C9DB}" dt="2022-08-25T07:30:06.080" v="443" actId="1076"/>
          <ac:spMkLst>
            <pc:docMk/>
            <pc:sldMk cId="2365266705" sldId="592"/>
            <ac:spMk id="3" creationId="{00000000-0000-0000-0000-000000000000}"/>
          </ac:spMkLst>
        </pc:spChg>
        <pc:spChg chg="mod">
          <ac:chgData name="EC CSE 6F S V S C SANTOSH" userId="deaf69cd-5c88-42a5-ac26-947710df0518" providerId="ADAL" clId="{B5F85F0D-755D-48A2-9B8C-58845EE8C9DB}" dt="2022-08-25T07:30:09.914" v="445" actId="1076"/>
          <ac:spMkLst>
            <pc:docMk/>
            <pc:sldMk cId="2365266705" sldId="592"/>
            <ac:spMk id="5" creationId="{EBB10B19-4157-41B3-85CA-452455B519D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8/25/2022</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8/25/2022</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3225730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8/25/2022</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8/25/2022</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8/25/2022</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8/25/2022</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8/25/2022</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8/25/2022</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8/25/2022</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8/25/2022</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8/25/2022</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8/25/2022</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pic>
        <p:nvPicPr>
          <p:cNvPr id="1026" name="Picture 2"/>
          <p:cNvPicPr>
            <a:picLocks noChangeAspect="1" noChangeArrowheads="1"/>
          </p:cNvPicPr>
          <p:nvPr userDrawn="1"/>
        </p:nvPicPr>
        <p:blipFill>
          <a:blip r:embed="rId11" cstate="print"/>
          <a:srcRect/>
          <a:stretch>
            <a:fillRect/>
          </a:stretch>
        </p:blipFill>
        <p:spPr bwMode="auto">
          <a:xfrm>
            <a:off x="11140888" y="304800"/>
            <a:ext cx="670112" cy="990600"/>
          </a:xfrm>
          <a:prstGeom prst="rect">
            <a:avLst/>
          </a:prstGeom>
          <a:noFill/>
          <a:ln w="9525">
            <a:noFill/>
            <a:miter lim="800000"/>
            <a:headEnd/>
            <a:tailEnd/>
          </a:ln>
          <a:effectLst/>
        </p:spPr>
      </p:pic>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914400"/>
            <a:ext cx="7924800" cy="1446550"/>
          </a:xfrm>
          <a:prstGeom prst="rect">
            <a:avLst/>
          </a:prstGeom>
        </p:spPr>
        <p:txBody>
          <a:bodyPr wrap="square">
            <a:spAutoFit/>
          </a:bodyPr>
          <a:lstStyle/>
          <a:p>
            <a:pPr algn="ctr"/>
            <a:r>
              <a:rPr lang="en-US" sz="2800">
                <a:latin typeface="Trebuchet MS" pitchFamily="34" charset="0"/>
              </a:rPr>
              <a:t>UE19CS390B – Capstone Project Phase – 2</a:t>
            </a:r>
          </a:p>
          <a:p>
            <a:pPr algn="ctr"/>
            <a:endParaRPr lang="en-US" sz="2800">
              <a:latin typeface="Trebuchet MS" pitchFamily="34" charset="0"/>
            </a:endParaRPr>
          </a:p>
          <a:p>
            <a:pPr algn="ctr"/>
            <a:r>
              <a:rPr lang="en-US" sz="3200" b="1">
                <a:solidFill>
                  <a:srgbClr val="FF0000"/>
                </a:solidFill>
                <a:latin typeface="Trebuchet MS" pitchFamily="34" charset="0"/>
              </a:rPr>
              <a:t>Project Progress Review #1</a:t>
            </a:r>
          </a:p>
        </p:txBody>
      </p:sp>
      <p:sp>
        <p:nvSpPr>
          <p:cNvPr id="4" name="Google Shape;26;p3"/>
          <p:cNvSpPr txBox="1"/>
          <p:nvPr/>
        </p:nvSpPr>
        <p:spPr>
          <a:xfrm>
            <a:off x="1905000" y="3048000"/>
            <a:ext cx="9906000" cy="38100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400">
                <a:solidFill>
                  <a:srgbClr val="0033CC"/>
                </a:solidFill>
                <a:latin typeface="Trebuchet MS"/>
                <a:ea typeface="Trebuchet MS"/>
                <a:cs typeface="Trebuchet MS"/>
                <a:sym typeface="Trebuchet MS"/>
              </a:rPr>
              <a:t>Project Title   :  Automated Billing cart</a:t>
            </a:r>
          </a:p>
          <a:p>
            <a:pPr>
              <a:spcBef>
                <a:spcPts val="0"/>
              </a:spcBef>
              <a:spcAft>
                <a:spcPts val="0"/>
              </a:spcAft>
              <a:buClr>
                <a:schemeClr val="dk1"/>
              </a:buClr>
            </a:pPr>
            <a:r>
              <a:rPr lang="en-US" sz="2400">
                <a:solidFill>
                  <a:srgbClr val="0033CC"/>
                </a:solidFill>
                <a:latin typeface="Trebuchet MS"/>
                <a:ea typeface="Trebuchet MS"/>
                <a:cs typeface="Trebuchet MS"/>
                <a:sym typeface="Trebuchet MS"/>
              </a:rPr>
              <a:t>Project ID       :  75    </a:t>
            </a:r>
          </a:p>
          <a:p>
            <a:pPr>
              <a:spcBef>
                <a:spcPts val="0"/>
              </a:spcBef>
              <a:spcAft>
                <a:spcPts val="0"/>
              </a:spcAft>
            </a:pPr>
            <a:r>
              <a:rPr lang="en-US" sz="2400">
                <a:solidFill>
                  <a:srgbClr val="0033CC"/>
                </a:solidFill>
                <a:latin typeface="Trebuchet MS"/>
                <a:ea typeface="Trebuchet MS"/>
                <a:cs typeface="Trebuchet MS"/>
                <a:sym typeface="Trebuchet MS"/>
              </a:rPr>
              <a:t>Project Guide :  Prajwala T.R                 </a:t>
            </a:r>
          </a:p>
          <a:p>
            <a:pPr>
              <a:spcBef>
                <a:spcPts val="0"/>
              </a:spcBef>
              <a:spcAft>
                <a:spcPts val="0"/>
              </a:spcAft>
            </a:pPr>
            <a:r>
              <a:rPr lang="en-US" sz="2400">
                <a:solidFill>
                  <a:srgbClr val="0033CC"/>
                </a:solidFill>
                <a:latin typeface="Trebuchet MS"/>
                <a:ea typeface="Trebuchet MS"/>
                <a:cs typeface="Trebuchet MS"/>
                <a:sym typeface="Trebuchet MS"/>
              </a:rPr>
              <a:t>Project Team  : </a:t>
            </a:r>
          </a:p>
          <a:p>
            <a:pPr>
              <a:spcBef>
                <a:spcPts val="0"/>
              </a:spcBef>
              <a:spcAft>
                <a:spcPts val="0"/>
              </a:spcAft>
            </a:pPr>
            <a:endParaRPr lang="en-US" sz="2400">
              <a:solidFill>
                <a:srgbClr val="0033CC"/>
              </a:solidFill>
              <a:latin typeface="Trebuchet MS"/>
              <a:ea typeface="Trebuchet MS"/>
              <a:cs typeface="Trebuchet MS"/>
              <a:sym typeface="Trebuchet MS"/>
            </a:endParaRPr>
          </a:p>
          <a:p>
            <a:pPr marL="457200" indent="-457200">
              <a:spcBef>
                <a:spcPts val="0"/>
              </a:spcBef>
              <a:spcAft>
                <a:spcPts val="0"/>
              </a:spcAft>
              <a:buAutoNum type="arabicParenR"/>
            </a:pPr>
            <a:r>
              <a:rPr lang="en-US" sz="2400">
                <a:solidFill>
                  <a:srgbClr val="0033CC"/>
                </a:solidFill>
                <a:latin typeface="Trebuchet MS"/>
                <a:sym typeface="Trebuchet MS"/>
              </a:rPr>
              <a:t>PES2U1G9CS198		Kuntal Gorai</a:t>
            </a:r>
          </a:p>
          <a:p>
            <a:pPr marL="457200" indent="-457200">
              <a:spcBef>
                <a:spcPts val="0"/>
              </a:spcBef>
              <a:spcAft>
                <a:spcPts val="0"/>
              </a:spcAft>
              <a:buAutoNum type="arabicParenR"/>
            </a:pPr>
            <a:r>
              <a:rPr lang="en-US" sz="2400">
                <a:solidFill>
                  <a:srgbClr val="0033CC"/>
                </a:solidFill>
                <a:latin typeface="Trebuchet MS"/>
                <a:sym typeface="Trebuchet MS"/>
              </a:rPr>
              <a:t>PES2UG19CS346		S V S C Santosh</a:t>
            </a:r>
          </a:p>
          <a:p>
            <a:pPr marL="457200" indent="-457200">
              <a:spcBef>
                <a:spcPts val="0"/>
              </a:spcBef>
              <a:spcAft>
                <a:spcPts val="0"/>
              </a:spcAft>
              <a:buAutoNum type="arabicParenR"/>
            </a:pPr>
            <a:r>
              <a:rPr lang="en-US" sz="2400">
                <a:solidFill>
                  <a:srgbClr val="0033CC"/>
                </a:solidFill>
                <a:latin typeface="Trebuchet MS"/>
                <a:sym typeface="Trebuchet MS"/>
              </a:rPr>
              <a:t>PES2UG19CS391		Skanda S</a:t>
            </a:r>
          </a:p>
          <a:p>
            <a:pPr marL="457200" indent="-457200">
              <a:spcBef>
                <a:spcPts val="0"/>
              </a:spcBef>
              <a:spcAft>
                <a:spcPts val="0"/>
              </a:spcAft>
              <a:buAutoNum type="arabicParenR"/>
            </a:pPr>
            <a:r>
              <a:rPr lang="en-US" sz="2400">
                <a:solidFill>
                  <a:srgbClr val="0033CC"/>
                </a:solidFill>
                <a:latin typeface="Trebuchet MS"/>
                <a:sym typeface="Trebuchet MS"/>
              </a:rPr>
              <a:t>PES2UG19CS454		Vijay Murugan A S</a:t>
            </a:r>
            <a:endParaRPr lang="en-US" sz="2400">
              <a:solidFill>
                <a:srgbClr val="0033CC"/>
              </a:solidFill>
              <a:latin typeface="Trebuchet MS"/>
            </a:endParaRPr>
          </a:p>
          <a:p>
            <a:pPr>
              <a:spcBef>
                <a:spcPts val="0"/>
              </a:spcBef>
              <a:spcAft>
                <a:spcPts val="0"/>
              </a:spcAft>
            </a:pPr>
            <a:endParaRPr lang="en-US" sz="2000">
              <a:solidFill>
                <a:srgbClr val="0033CC"/>
              </a:solidFill>
            </a:endParaRPr>
          </a:p>
          <a:p>
            <a:pPr>
              <a:spcBef>
                <a:spcPts val="0"/>
              </a:spcBef>
              <a:spcAft>
                <a:spcPts val="0"/>
              </a:spcAft>
            </a:pPr>
            <a:endParaRPr lang="en-US" sz="2400">
              <a:solidFill>
                <a:srgbClr val="0033CC"/>
              </a:solidFill>
              <a:latin typeface="Trebuchet MS"/>
              <a:ea typeface="Trebuchet MS"/>
              <a:cs typeface="Trebuchet MS"/>
              <a:sym typeface="Trebuchet MS"/>
            </a:endParaRPr>
          </a:p>
          <a:p>
            <a:pPr>
              <a:spcBef>
                <a:spcPts val="0"/>
              </a:spcBef>
              <a:spcAft>
                <a:spcPts val="0"/>
              </a:spcAft>
            </a:pPr>
            <a:endParaRPr lang="en-US" sz="240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352800" y="62740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971800" y="164690"/>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Expected Deliverables</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51619" y="904210"/>
            <a:ext cx="10896600" cy="2308324"/>
          </a:xfrm>
          <a:prstGeom prst="rect">
            <a:avLst/>
          </a:prstGeom>
          <a:noFill/>
        </p:spPr>
        <p:txBody>
          <a:bodyPr wrap="square">
            <a:spAutoFit/>
          </a:bodyPr>
          <a:lstStyle/>
          <a:p>
            <a:pPr algn="just">
              <a:spcBef>
                <a:spcPts val="0"/>
              </a:spcBef>
              <a:spcAft>
                <a:spcPts val="0"/>
              </a:spcAft>
            </a:pPr>
            <a:r>
              <a:rPr lang="en-US" sz="2400" dirty="0">
                <a:solidFill>
                  <a:srgbClr val="0033CC"/>
                </a:solidFill>
                <a:latin typeface="Trebuchet MS"/>
                <a:ea typeface="Trebuchet MS"/>
                <a:cs typeface="Trebuchet MS"/>
                <a:sym typeface="Trebuchet MS"/>
              </a:rPr>
              <a:t>Data Input: </a:t>
            </a:r>
            <a:r>
              <a:rPr lang="en-US" sz="2400" dirty="0">
                <a:solidFill>
                  <a:schemeClr val="tx1">
                    <a:lumMod val="85000"/>
                    <a:lumOff val="15000"/>
                  </a:schemeClr>
                </a:solidFill>
                <a:latin typeface="Trebuchet MS"/>
                <a:ea typeface="Trebuchet MS"/>
                <a:cs typeface="Trebuchet MS"/>
                <a:sym typeface="Trebuchet MS"/>
              </a:rPr>
              <a:t>The model like any other Transfer Learning model takes input of the image converted into any image of fixed size like 224*224 for Efficient Net, Mobile Net etc. The Data being used undergoes some Augmentation like Rotation of images by some degree, zoom in ,zoom out. After this the input is sent as a numpy array of RGB values.</a:t>
            </a:r>
          </a:p>
          <a:p>
            <a:pPr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pic>
        <p:nvPicPr>
          <p:cNvPr id="6" name="Picture 5">
            <a:extLst>
              <a:ext uri="{FF2B5EF4-FFF2-40B4-BE49-F238E27FC236}">
                <a16:creationId xmlns:a16="http://schemas.microsoft.com/office/drawing/2014/main" id="{CBA5E35A-DAF3-4B7E-C2CF-359369633BAA}"/>
              </a:ext>
            </a:extLst>
          </p:cNvPr>
          <p:cNvPicPr>
            <a:picLocks noChangeAspect="1"/>
          </p:cNvPicPr>
          <p:nvPr/>
        </p:nvPicPr>
        <p:blipFill>
          <a:blip r:embed="rId2"/>
          <a:stretch>
            <a:fillRect/>
          </a:stretch>
        </p:blipFill>
        <p:spPr>
          <a:xfrm>
            <a:off x="3423228" y="2852213"/>
            <a:ext cx="5209496" cy="3976227"/>
          </a:xfrm>
          <a:prstGeom prst="rect">
            <a:avLst/>
          </a:prstGeom>
        </p:spPr>
      </p:pic>
    </p:spTree>
    <p:extLst>
      <p:ext uri="{BB962C8B-B14F-4D97-AF65-F5344CB8AC3E}">
        <p14:creationId xmlns:p14="http://schemas.microsoft.com/office/powerpoint/2010/main" val="1693007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447800"/>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990600"/>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a:solidFill>
                  <a:srgbClr val="FF0000"/>
                </a:solidFill>
                <a:latin typeface="Trebuchet MS"/>
                <a:ea typeface="Trebuchet MS"/>
                <a:cs typeface="Trebuchet MS"/>
                <a:sym typeface="Trebuchet MS"/>
              </a:rPr>
              <a:t>Expected Deliverables</a:t>
            </a:r>
            <a:endParaRPr lang="en-US" sz="2400"/>
          </a:p>
        </p:txBody>
      </p:sp>
      <p:sp>
        <p:nvSpPr>
          <p:cNvPr id="5" name="TextBox 4">
            <a:extLst>
              <a:ext uri="{FF2B5EF4-FFF2-40B4-BE49-F238E27FC236}">
                <a16:creationId xmlns:a16="http://schemas.microsoft.com/office/drawing/2014/main" id="{EBB10B19-4157-41B3-85CA-452455B519DD}"/>
              </a:ext>
            </a:extLst>
          </p:cNvPr>
          <p:cNvSpPr txBox="1"/>
          <p:nvPr/>
        </p:nvSpPr>
        <p:spPr>
          <a:xfrm>
            <a:off x="76200" y="1600200"/>
            <a:ext cx="11658600" cy="461665"/>
          </a:xfrm>
          <a:prstGeom prst="rect">
            <a:avLst/>
          </a:prstGeom>
          <a:noFill/>
        </p:spPr>
        <p:txBody>
          <a:bodyPr wrap="square">
            <a:spAutoFit/>
          </a:bodyPr>
          <a:lstStyle/>
          <a:p>
            <a:pPr algn="just">
              <a:spcBef>
                <a:spcPts val="0"/>
              </a:spcBef>
              <a:spcAft>
                <a:spcPts val="0"/>
              </a:spcAft>
            </a:pPr>
            <a:r>
              <a:rPr lang="en-US" sz="2400" dirty="0">
                <a:solidFill>
                  <a:srgbClr val="0033CC"/>
                </a:solidFill>
                <a:latin typeface="Trebuchet MS"/>
                <a:ea typeface="Trebuchet MS"/>
                <a:cs typeface="Trebuchet MS"/>
                <a:sym typeface="Trebuchet MS"/>
              </a:rPr>
              <a:t>Data Visualization: Images vs Class</a:t>
            </a:r>
          </a:p>
        </p:txBody>
      </p:sp>
      <p:pic>
        <p:nvPicPr>
          <p:cNvPr id="7" name="Picture 6" descr="Chart, histogram&#10;&#10;Description automatically generated">
            <a:extLst>
              <a:ext uri="{FF2B5EF4-FFF2-40B4-BE49-F238E27FC236}">
                <a16:creationId xmlns:a16="http://schemas.microsoft.com/office/drawing/2014/main" id="{5DC71C3E-0AE0-DC8F-DAD6-505315C0E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949" y="2209800"/>
            <a:ext cx="9381051" cy="44250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74839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447800"/>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990600"/>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a:solidFill>
                  <a:srgbClr val="FF0000"/>
                </a:solidFill>
                <a:latin typeface="Trebuchet MS"/>
                <a:ea typeface="Trebuchet MS"/>
                <a:cs typeface="Trebuchet MS"/>
                <a:sym typeface="Trebuchet MS"/>
              </a:rPr>
              <a:t>Expected Deliverables</a:t>
            </a:r>
            <a:endParaRPr lang="en-US" sz="2400"/>
          </a:p>
        </p:txBody>
      </p:sp>
      <p:sp>
        <p:nvSpPr>
          <p:cNvPr id="5" name="TextBox 4">
            <a:extLst>
              <a:ext uri="{FF2B5EF4-FFF2-40B4-BE49-F238E27FC236}">
                <a16:creationId xmlns:a16="http://schemas.microsoft.com/office/drawing/2014/main" id="{EBB10B19-4157-41B3-85CA-452455B519DD}"/>
              </a:ext>
            </a:extLst>
          </p:cNvPr>
          <p:cNvSpPr txBox="1"/>
          <p:nvPr/>
        </p:nvSpPr>
        <p:spPr>
          <a:xfrm>
            <a:off x="76200" y="1600200"/>
            <a:ext cx="11658600" cy="461665"/>
          </a:xfrm>
          <a:prstGeom prst="rect">
            <a:avLst/>
          </a:prstGeom>
          <a:noFill/>
        </p:spPr>
        <p:txBody>
          <a:bodyPr wrap="square">
            <a:spAutoFit/>
          </a:bodyPr>
          <a:lstStyle/>
          <a:p>
            <a:pPr algn="just">
              <a:spcBef>
                <a:spcPts val="0"/>
              </a:spcBef>
              <a:spcAft>
                <a:spcPts val="0"/>
              </a:spcAft>
            </a:pPr>
            <a:r>
              <a:rPr lang="en-US" sz="2400" dirty="0">
                <a:solidFill>
                  <a:srgbClr val="0033CC"/>
                </a:solidFill>
                <a:latin typeface="Trebuchet MS"/>
                <a:ea typeface="Trebuchet MS"/>
                <a:cs typeface="Trebuchet MS"/>
                <a:sym typeface="Trebuchet MS"/>
              </a:rPr>
              <a:t>Data Visualization: Images vs Class</a:t>
            </a:r>
          </a:p>
        </p:txBody>
      </p:sp>
      <p:pic>
        <p:nvPicPr>
          <p:cNvPr id="6" name="Picture 5" descr="A picture containing chart&#10;&#10;Description automatically generated">
            <a:extLst>
              <a:ext uri="{FF2B5EF4-FFF2-40B4-BE49-F238E27FC236}">
                <a16:creationId xmlns:a16="http://schemas.microsoft.com/office/drawing/2014/main" id="{252A15ED-8899-FE92-89D7-CC2B39022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81" y="2177752"/>
            <a:ext cx="9499037" cy="44806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9512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447800"/>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990600"/>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a:solidFill>
                  <a:srgbClr val="FF0000"/>
                </a:solidFill>
                <a:latin typeface="Trebuchet MS"/>
                <a:ea typeface="Trebuchet MS"/>
                <a:cs typeface="Trebuchet MS"/>
                <a:sym typeface="Trebuchet MS"/>
              </a:rPr>
              <a:t>Expected Deliverables</a:t>
            </a:r>
            <a:endParaRPr lang="en-US" sz="2400"/>
          </a:p>
        </p:txBody>
      </p:sp>
      <p:sp>
        <p:nvSpPr>
          <p:cNvPr id="5" name="TextBox 4">
            <a:extLst>
              <a:ext uri="{FF2B5EF4-FFF2-40B4-BE49-F238E27FC236}">
                <a16:creationId xmlns:a16="http://schemas.microsoft.com/office/drawing/2014/main" id="{EBB10B19-4157-41B3-85CA-452455B519DD}"/>
              </a:ext>
            </a:extLst>
          </p:cNvPr>
          <p:cNvSpPr txBox="1"/>
          <p:nvPr/>
        </p:nvSpPr>
        <p:spPr>
          <a:xfrm>
            <a:off x="76200" y="1600200"/>
            <a:ext cx="11658600" cy="461665"/>
          </a:xfrm>
          <a:prstGeom prst="rect">
            <a:avLst/>
          </a:prstGeom>
          <a:noFill/>
        </p:spPr>
        <p:txBody>
          <a:bodyPr wrap="square">
            <a:spAutoFit/>
          </a:bodyPr>
          <a:lstStyle/>
          <a:p>
            <a:pPr algn="just">
              <a:spcBef>
                <a:spcPts val="0"/>
              </a:spcBef>
              <a:spcAft>
                <a:spcPts val="0"/>
              </a:spcAft>
            </a:pPr>
            <a:r>
              <a:rPr lang="en-US" sz="2400">
                <a:solidFill>
                  <a:srgbClr val="0033CC"/>
                </a:solidFill>
                <a:latin typeface="Trebuchet MS"/>
                <a:ea typeface="Trebuchet MS"/>
                <a:cs typeface="Trebuchet MS"/>
                <a:sym typeface="Trebuchet MS"/>
              </a:rPr>
              <a:t>Data Visualization: Percentage of Classes</a:t>
            </a:r>
          </a:p>
        </p:txBody>
      </p:sp>
      <p:pic>
        <p:nvPicPr>
          <p:cNvPr id="7" name="Picture 6">
            <a:extLst>
              <a:ext uri="{FF2B5EF4-FFF2-40B4-BE49-F238E27FC236}">
                <a16:creationId xmlns:a16="http://schemas.microsoft.com/office/drawing/2014/main" id="{03CADE99-0519-0968-E0DF-569C3020E2B2}"/>
              </a:ext>
            </a:extLst>
          </p:cNvPr>
          <p:cNvPicPr>
            <a:picLocks noChangeAspect="1"/>
          </p:cNvPicPr>
          <p:nvPr/>
        </p:nvPicPr>
        <p:blipFill>
          <a:blip r:embed="rId2"/>
          <a:stretch>
            <a:fillRect/>
          </a:stretch>
        </p:blipFill>
        <p:spPr>
          <a:xfrm>
            <a:off x="1875503" y="2435947"/>
            <a:ext cx="7976419" cy="41563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3148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447800"/>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990600"/>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a:solidFill>
                  <a:srgbClr val="FF0000"/>
                </a:solidFill>
                <a:latin typeface="Trebuchet MS"/>
                <a:ea typeface="Trebuchet MS"/>
                <a:cs typeface="Trebuchet MS"/>
                <a:sym typeface="Trebuchet MS"/>
              </a:rPr>
              <a:t>Expected Deliverables</a:t>
            </a:r>
            <a:endParaRPr lang="en-US" sz="2400"/>
          </a:p>
        </p:txBody>
      </p:sp>
      <p:sp>
        <p:nvSpPr>
          <p:cNvPr id="5" name="TextBox 4">
            <a:extLst>
              <a:ext uri="{FF2B5EF4-FFF2-40B4-BE49-F238E27FC236}">
                <a16:creationId xmlns:a16="http://schemas.microsoft.com/office/drawing/2014/main" id="{EBB10B19-4157-41B3-85CA-452455B519DD}"/>
              </a:ext>
            </a:extLst>
          </p:cNvPr>
          <p:cNvSpPr txBox="1"/>
          <p:nvPr/>
        </p:nvSpPr>
        <p:spPr>
          <a:xfrm>
            <a:off x="76200" y="1600200"/>
            <a:ext cx="11658600" cy="461665"/>
          </a:xfrm>
          <a:prstGeom prst="rect">
            <a:avLst/>
          </a:prstGeom>
          <a:noFill/>
        </p:spPr>
        <p:txBody>
          <a:bodyPr wrap="square">
            <a:spAutoFit/>
          </a:bodyPr>
          <a:lstStyle/>
          <a:p>
            <a:pPr algn="just">
              <a:spcBef>
                <a:spcPts val="0"/>
              </a:spcBef>
              <a:spcAft>
                <a:spcPts val="0"/>
              </a:spcAft>
            </a:pPr>
            <a:r>
              <a:rPr lang="en-US" sz="2400" dirty="0">
                <a:solidFill>
                  <a:srgbClr val="0033CC"/>
                </a:solidFill>
                <a:latin typeface="Trebuchet MS"/>
                <a:ea typeface="Trebuchet MS"/>
                <a:cs typeface="Trebuchet MS"/>
                <a:sym typeface="Trebuchet MS"/>
              </a:rPr>
              <a:t>Data Visualization: Efficient Net V2</a:t>
            </a:r>
          </a:p>
        </p:txBody>
      </p:sp>
      <p:sp>
        <p:nvSpPr>
          <p:cNvPr id="8" name="TextBox 7">
            <a:extLst>
              <a:ext uri="{FF2B5EF4-FFF2-40B4-BE49-F238E27FC236}">
                <a16:creationId xmlns:a16="http://schemas.microsoft.com/office/drawing/2014/main" id="{84A972DB-880A-68C4-5766-CC1D7184341E}"/>
              </a:ext>
            </a:extLst>
          </p:cNvPr>
          <p:cNvSpPr txBox="1"/>
          <p:nvPr/>
        </p:nvSpPr>
        <p:spPr>
          <a:xfrm>
            <a:off x="447869" y="5086565"/>
            <a:ext cx="3536353" cy="369332"/>
          </a:xfrm>
          <a:prstGeom prst="rect">
            <a:avLst/>
          </a:prstGeom>
          <a:noFill/>
        </p:spPr>
        <p:txBody>
          <a:bodyPr wrap="none" rtlCol="0">
            <a:spAutoFit/>
          </a:bodyPr>
          <a:lstStyle/>
          <a:p>
            <a:r>
              <a:rPr lang="en-US" sz="1800">
                <a:solidFill>
                  <a:srgbClr val="0033CC"/>
                </a:solidFill>
                <a:latin typeface="Trebuchet MS"/>
                <a:ea typeface="Trebuchet MS"/>
                <a:cs typeface="Trebuchet MS"/>
                <a:sym typeface="Trebuchet MS"/>
              </a:rPr>
              <a:t>Training and Validation Accuracy</a:t>
            </a:r>
            <a:endParaRPr lang="en-IN"/>
          </a:p>
        </p:txBody>
      </p:sp>
      <p:sp>
        <p:nvSpPr>
          <p:cNvPr id="11" name="TextBox 10">
            <a:extLst>
              <a:ext uri="{FF2B5EF4-FFF2-40B4-BE49-F238E27FC236}">
                <a16:creationId xmlns:a16="http://schemas.microsoft.com/office/drawing/2014/main" id="{4F1D8E89-8A65-E785-ACDE-9FCE947BDD82}"/>
              </a:ext>
            </a:extLst>
          </p:cNvPr>
          <p:cNvSpPr txBox="1"/>
          <p:nvPr/>
        </p:nvSpPr>
        <p:spPr>
          <a:xfrm>
            <a:off x="7239000" y="5086565"/>
            <a:ext cx="3045770" cy="369332"/>
          </a:xfrm>
          <a:prstGeom prst="rect">
            <a:avLst/>
          </a:prstGeom>
          <a:noFill/>
        </p:spPr>
        <p:txBody>
          <a:bodyPr wrap="none" rtlCol="0">
            <a:spAutoFit/>
          </a:bodyPr>
          <a:lstStyle/>
          <a:p>
            <a:r>
              <a:rPr lang="en-US" sz="1800">
                <a:solidFill>
                  <a:srgbClr val="0033CC"/>
                </a:solidFill>
                <a:latin typeface="Trebuchet MS"/>
                <a:ea typeface="Trebuchet MS"/>
                <a:cs typeface="Trebuchet MS"/>
                <a:sym typeface="Trebuchet MS"/>
              </a:rPr>
              <a:t>Training and Validation Loss</a:t>
            </a:r>
            <a:endParaRPr lang="en-IN"/>
          </a:p>
        </p:txBody>
      </p:sp>
      <p:pic>
        <p:nvPicPr>
          <p:cNvPr id="6" name="Picture 5">
            <a:extLst>
              <a:ext uri="{FF2B5EF4-FFF2-40B4-BE49-F238E27FC236}">
                <a16:creationId xmlns:a16="http://schemas.microsoft.com/office/drawing/2014/main" id="{DB79290D-B3E5-AAAA-BD6D-01F1FB5D6F9C}"/>
              </a:ext>
            </a:extLst>
          </p:cNvPr>
          <p:cNvPicPr>
            <a:picLocks noChangeAspect="1"/>
          </p:cNvPicPr>
          <p:nvPr/>
        </p:nvPicPr>
        <p:blipFill>
          <a:blip r:embed="rId2"/>
          <a:stretch>
            <a:fillRect/>
          </a:stretch>
        </p:blipFill>
        <p:spPr>
          <a:xfrm>
            <a:off x="6762135" y="2401993"/>
            <a:ext cx="3985605" cy="2499577"/>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B42B6CE4-1D7C-7745-640A-E01DC719F93E}"/>
              </a:ext>
            </a:extLst>
          </p:cNvPr>
          <p:cNvPicPr>
            <a:picLocks noChangeAspect="1"/>
          </p:cNvPicPr>
          <p:nvPr/>
        </p:nvPicPr>
        <p:blipFill>
          <a:blip r:embed="rId3"/>
          <a:stretch>
            <a:fillRect/>
          </a:stretch>
        </p:blipFill>
        <p:spPr>
          <a:xfrm>
            <a:off x="339281" y="2296559"/>
            <a:ext cx="4099915" cy="24995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26010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447800"/>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887074"/>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Expected Deliverables</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76200" y="1600200"/>
            <a:ext cx="11658600" cy="461665"/>
          </a:xfrm>
          <a:prstGeom prst="rect">
            <a:avLst/>
          </a:prstGeom>
          <a:noFill/>
        </p:spPr>
        <p:txBody>
          <a:bodyPr wrap="square">
            <a:spAutoFit/>
          </a:bodyPr>
          <a:lstStyle/>
          <a:p>
            <a:pPr algn="just">
              <a:spcBef>
                <a:spcPts val="0"/>
              </a:spcBef>
              <a:spcAft>
                <a:spcPts val="0"/>
              </a:spcAft>
            </a:pPr>
            <a:r>
              <a:rPr lang="en-US" sz="2400" dirty="0">
                <a:solidFill>
                  <a:srgbClr val="0033CC"/>
                </a:solidFill>
                <a:latin typeface="Trebuchet MS"/>
                <a:ea typeface="Trebuchet MS"/>
                <a:cs typeface="Trebuchet MS"/>
                <a:sym typeface="Trebuchet MS"/>
              </a:rPr>
              <a:t>Data Visualization: Mobile Net V2</a:t>
            </a:r>
          </a:p>
        </p:txBody>
      </p:sp>
      <p:sp>
        <p:nvSpPr>
          <p:cNvPr id="8" name="TextBox 7">
            <a:extLst>
              <a:ext uri="{FF2B5EF4-FFF2-40B4-BE49-F238E27FC236}">
                <a16:creationId xmlns:a16="http://schemas.microsoft.com/office/drawing/2014/main" id="{84A972DB-880A-68C4-5766-CC1D7184341E}"/>
              </a:ext>
            </a:extLst>
          </p:cNvPr>
          <p:cNvSpPr txBox="1"/>
          <p:nvPr/>
        </p:nvSpPr>
        <p:spPr>
          <a:xfrm>
            <a:off x="447869" y="5086565"/>
            <a:ext cx="3536353" cy="369332"/>
          </a:xfrm>
          <a:prstGeom prst="rect">
            <a:avLst/>
          </a:prstGeom>
          <a:noFill/>
        </p:spPr>
        <p:txBody>
          <a:bodyPr wrap="none" rtlCol="0">
            <a:spAutoFit/>
          </a:bodyPr>
          <a:lstStyle/>
          <a:p>
            <a:r>
              <a:rPr lang="en-US" sz="1800">
                <a:solidFill>
                  <a:srgbClr val="0033CC"/>
                </a:solidFill>
                <a:latin typeface="Trebuchet MS"/>
                <a:ea typeface="Trebuchet MS"/>
                <a:cs typeface="Trebuchet MS"/>
                <a:sym typeface="Trebuchet MS"/>
              </a:rPr>
              <a:t>Training and Validation Accuracy</a:t>
            </a:r>
            <a:endParaRPr lang="en-IN"/>
          </a:p>
        </p:txBody>
      </p:sp>
      <p:sp>
        <p:nvSpPr>
          <p:cNvPr id="11" name="TextBox 10">
            <a:extLst>
              <a:ext uri="{FF2B5EF4-FFF2-40B4-BE49-F238E27FC236}">
                <a16:creationId xmlns:a16="http://schemas.microsoft.com/office/drawing/2014/main" id="{4F1D8E89-8A65-E785-ACDE-9FCE947BDD82}"/>
              </a:ext>
            </a:extLst>
          </p:cNvPr>
          <p:cNvSpPr txBox="1"/>
          <p:nvPr/>
        </p:nvSpPr>
        <p:spPr>
          <a:xfrm>
            <a:off x="7239000" y="5086565"/>
            <a:ext cx="3045770" cy="369332"/>
          </a:xfrm>
          <a:prstGeom prst="rect">
            <a:avLst/>
          </a:prstGeom>
          <a:noFill/>
        </p:spPr>
        <p:txBody>
          <a:bodyPr wrap="none" rtlCol="0">
            <a:spAutoFit/>
          </a:bodyPr>
          <a:lstStyle/>
          <a:p>
            <a:r>
              <a:rPr lang="en-US" sz="1800">
                <a:solidFill>
                  <a:srgbClr val="0033CC"/>
                </a:solidFill>
                <a:latin typeface="Trebuchet MS"/>
                <a:ea typeface="Trebuchet MS"/>
                <a:cs typeface="Trebuchet MS"/>
                <a:sym typeface="Trebuchet MS"/>
              </a:rPr>
              <a:t>Training and Validation Loss</a:t>
            </a:r>
            <a:endParaRPr lang="en-IN"/>
          </a:p>
        </p:txBody>
      </p:sp>
      <p:pic>
        <p:nvPicPr>
          <p:cNvPr id="7" name="Picture 6">
            <a:extLst>
              <a:ext uri="{FF2B5EF4-FFF2-40B4-BE49-F238E27FC236}">
                <a16:creationId xmlns:a16="http://schemas.microsoft.com/office/drawing/2014/main" id="{4F96702B-0F8B-82DC-244D-44BAAD4E71AF}"/>
              </a:ext>
            </a:extLst>
          </p:cNvPr>
          <p:cNvPicPr>
            <a:picLocks noChangeAspect="1"/>
          </p:cNvPicPr>
          <p:nvPr/>
        </p:nvPicPr>
        <p:blipFill>
          <a:blip r:embed="rId2"/>
          <a:stretch>
            <a:fillRect/>
          </a:stretch>
        </p:blipFill>
        <p:spPr>
          <a:xfrm>
            <a:off x="447869" y="2419334"/>
            <a:ext cx="3939881" cy="266723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BB8F2087-BE1A-FF8A-18A4-0B509A86D453}"/>
              </a:ext>
            </a:extLst>
          </p:cNvPr>
          <p:cNvPicPr>
            <a:picLocks noChangeAspect="1"/>
          </p:cNvPicPr>
          <p:nvPr/>
        </p:nvPicPr>
        <p:blipFill>
          <a:blip r:embed="rId3"/>
          <a:stretch>
            <a:fillRect/>
          </a:stretch>
        </p:blipFill>
        <p:spPr>
          <a:xfrm>
            <a:off x="7116292" y="2419334"/>
            <a:ext cx="4016088" cy="24767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8873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447800"/>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990600"/>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a:solidFill>
                  <a:srgbClr val="FF0000"/>
                </a:solidFill>
                <a:latin typeface="Trebuchet MS"/>
                <a:ea typeface="Trebuchet MS"/>
                <a:cs typeface="Trebuchet MS"/>
                <a:sym typeface="Trebuchet MS"/>
              </a:rPr>
              <a:t>Expected Deliverables</a:t>
            </a:r>
            <a:endParaRPr lang="en-US" sz="2400"/>
          </a:p>
        </p:txBody>
      </p:sp>
      <p:sp>
        <p:nvSpPr>
          <p:cNvPr id="5" name="TextBox 4">
            <a:extLst>
              <a:ext uri="{FF2B5EF4-FFF2-40B4-BE49-F238E27FC236}">
                <a16:creationId xmlns:a16="http://schemas.microsoft.com/office/drawing/2014/main" id="{EBB10B19-4157-41B3-85CA-452455B519DD}"/>
              </a:ext>
            </a:extLst>
          </p:cNvPr>
          <p:cNvSpPr txBox="1"/>
          <p:nvPr/>
        </p:nvSpPr>
        <p:spPr>
          <a:xfrm>
            <a:off x="76200" y="1600200"/>
            <a:ext cx="11658600" cy="461665"/>
          </a:xfrm>
          <a:prstGeom prst="rect">
            <a:avLst/>
          </a:prstGeom>
          <a:noFill/>
        </p:spPr>
        <p:txBody>
          <a:bodyPr wrap="square">
            <a:spAutoFit/>
          </a:bodyPr>
          <a:lstStyle/>
          <a:p>
            <a:pPr algn="just">
              <a:spcBef>
                <a:spcPts val="0"/>
              </a:spcBef>
              <a:spcAft>
                <a:spcPts val="0"/>
              </a:spcAft>
            </a:pPr>
            <a:r>
              <a:rPr lang="en-US" sz="2400" dirty="0">
                <a:solidFill>
                  <a:srgbClr val="0033CC"/>
                </a:solidFill>
                <a:latin typeface="Trebuchet MS"/>
                <a:ea typeface="Trebuchet MS"/>
                <a:cs typeface="Trebuchet MS"/>
                <a:sym typeface="Trebuchet MS"/>
              </a:rPr>
              <a:t>Data Visualization: NasNet_Mobile </a:t>
            </a:r>
          </a:p>
        </p:txBody>
      </p:sp>
      <p:sp>
        <p:nvSpPr>
          <p:cNvPr id="8" name="TextBox 7">
            <a:extLst>
              <a:ext uri="{FF2B5EF4-FFF2-40B4-BE49-F238E27FC236}">
                <a16:creationId xmlns:a16="http://schemas.microsoft.com/office/drawing/2014/main" id="{84A972DB-880A-68C4-5766-CC1D7184341E}"/>
              </a:ext>
            </a:extLst>
          </p:cNvPr>
          <p:cNvSpPr txBox="1"/>
          <p:nvPr/>
        </p:nvSpPr>
        <p:spPr>
          <a:xfrm>
            <a:off x="447869" y="5086565"/>
            <a:ext cx="3536353" cy="369332"/>
          </a:xfrm>
          <a:prstGeom prst="rect">
            <a:avLst/>
          </a:prstGeom>
          <a:noFill/>
        </p:spPr>
        <p:txBody>
          <a:bodyPr wrap="none" rtlCol="0">
            <a:spAutoFit/>
          </a:bodyPr>
          <a:lstStyle/>
          <a:p>
            <a:r>
              <a:rPr lang="en-US" sz="1800">
                <a:solidFill>
                  <a:srgbClr val="0033CC"/>
                </a:solidFill>
                <a:latin typeface="Trebuchet MS"/>
                <a:ea typeface="Trebuchet MS"/>
                <a:cs typeface="Trebuchet MS"/>
                <a:sym typeface="Trebuchet MS"/>
              </a:rPr>
              <a:t>Training and Validation Accuracy</a:t>
            </a:r>
            <a:endParaRPr lang="en-IN"/>
          </a:p>
        </p:txBody>
      </p:sp>
      <p:sp>
        <p:nvSpPr>
          <p:cNvPr id="11" name="TextBox 10">
            <a:extLst>
              <a:ext uri="{FF2B5EF4-FFF2-40B4-BE49-F238E27FC236}">
                <a16:creationId xmlns:a16="http://schemas.microsoft.com/office/drawing/2014/main" id="{4F1D8E89-8A65-E785-ACDE-9FCE947BDD82}"/>
              </a:ext>
            </a:extLst>
          </p:cNvPr>
          <p:cNvSpPr txBox="1"/>
          <p:nvPr/>
        </p:nvSpPr>
        <p:spPr>
          <a:xfrm>
            <a:off x="7239000" y="5086565"/>
            <a:ext cx="3045770" cy="369332"/>
          </a:xfrm>
          <a:prstGeom prst="rect">
            <a:avLst/>
          </a:prstGeom>
          <a:noFill/>
        </p:spPr>
        <p:txBody>
          <a:bodyPr wrap="none" rtlCol="0">
            <a:spAutoFit/>
          </a:bodyPr>
          <a:lstStyle/>
          <a:p>
            <a:r>
              <a:rPr lang="en-US" sz="1800">
                <a:solidFill>
                  <a:srgbClr val="0033CC"/>
                </a:solidFill>
                <a:latin typeface="Trebuchet MS"/>
                <a:ea typeface="Trebuchet MS"/>
                <a:cs typeface="Trebuchet MS"/>
                <a:sym typeface="Trebuchet MS"/>
              </a:rPr>
              <a:t>Training and Validation Loss</a:t>
            </a:r>
            <a:endParaRPr lang="en-IN"/>
          </a:p>
        </p:txBody>
      </p:sp>
      <p:pic>
        <p:nvPicPr>
          <p:cNvPr id="6" name="Picture 5">
            <a:extLst>
              <a:ext uri="{FF2B5EF4-FFF2-40B4-BE49-F238E27FC236}">
                <a16:creationId xmlns:a16="http://schemas.microsoft.com/office/drawing/2014/main" id="{A4B2158B-CB50-29B1-9ED2-CA4E72579CB6}"/>
              </a:ext>
            </a:extLst>
          </p:cNvPr>
          <p:cNvPicPr>
            <a:picLocks noChangeAspect="1"/>
          </p:cNvPicPr>
          <p:nvPr/>
        </p:nvPicPr>
        <p:blipFill>
          <a:blip r:embed="rId2"/>
          <a:stretch>
            <a:fillRect/>
          </a:stretch>
        </p:blipFill>
        <p:spPr>
          <a:xfrm>
            <a:off x="7239000" y="2571747"/>
            <a:ext cx="3909399" cy="2514818"/>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60278E0E-DE92-F5E7-9AEE-9D3AA92837E0}"/>
              </a:ext>
            </a:extLst>
          </p:cNvPr>
          <p:cNvPicPr>
            <a:picLocks noChangeAspect="1"/>
          </p:cNvPicPr>
          <p:nvPr/>
        </p:nvPicPr>
        <p:blipFill>
          <a:blip r:embed="rId3"/>
          <a:stretch>
            <a:fillRect/>
          </a:stretch>
        </p:blipFill>
        <p:spPr>
          <a:xfrm>
            <a:off x="447869" y="2396472"/>
            <a:ext cx="3787468" cy="26900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6458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124200" y="786048"/>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971800" y="323333"/>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Expected Deliverables</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0" y="1010264"/>
            <a:ext cx="10896600" cy="3785652"/>
          </a:xfrm>
          <a:prstGeom prst="rect">
            <a:avLst/>
          </a:prstGeom>
          <a:noFill/>
        </p:spPr>
        <p:txBody>
          <a:bodyPr wrap="square">
            <a:spAutoFit/>
          </a:bodyPr>
          <a:lstStyle/>
          <a:p>
            <a:pPr algn="just">
              <a:spcBef>
                <a:spcPts val="0"/>
              </a:spcBef>
              <a:spcAft>
                <a:spcPts val="0"/>
              </a:spcAft>
            </a:pPr>
            <a:r>
              <a:rPr lang="en-US" sz="2400" dirty="0">
                <a:solidFill>
                  <a:srgbClr val="0033CC"/>
                </a:solidFill>
                <a:latin typeface="Trebuchet MS"/>
                <a:ea typeface="Trebuchet MS"/>
                <a:cs typeface="Trebuchet MS"/>
                <a:sym typeface="Trebuchet MS"/>
              </a:rPr>
              <a:t>Data Interpretation: </a:t>
            </a:r>
            <a:r>
              <a:rPr lang="en-US" sz="2400" dirty="0">
                <a:solidFill>
                  <a:schemeClr val="tx1">
                    <a:lumMod val="85000"/>
                    <a:lumOff val="15000"/>
                  </a:schemeClr>
                </a:solidFill>
                <a:latin typeface="Trebuchet MS"/>
                <a:ea typeface="Trebuchet MS"/>
                <a:cs typeface="Trebuchet MS"/>
                <a:sym typeface="Trebuchet MS"/>
              </a:rPr>
              <a:t>Data is stored in the relevant file system structure enabling the classes to be easily distinguished. As Such One major conclusion which can be drawn when working on data related to multi class classification is that the quality of images in dataset play a major role in determining the accuracy of the final model developed.</a:t>
            </a:r>
          </a:p>
          <a:p>
            <a:pPr algn="just">
              <a:spcBef>
                <a:spcPts val="0"/>
              </a:spcBef>
              <a:spcAft>
                <a:spcPts val="0"/>
              </a:spcAft>
            </a:pPr>
            <a:endParaRPr lang="en-US" sz="2400" dirty="0">
              <a:solidFill>
                <a:srgbClr val="0033CC"/>
              </a:solidFill>
              <a:latin typeface="Trebuchet MS"/>
              <a:ea typeface="Trebuchet MS"/>
              <a:cs typeface="Trebuchet MS"/>
              <a:sym typeface="Trebuchet MS"/>
            </a:endParaRPr>
          </a:p>
          <a:p>
            <a:pPr algn="just">
              <a:spcBef>
                <a:spcPts val="0"/>
              </a:spcBef>
              <a:spcAft>
                <a:spcPts val="0"/>
              </a:spcAft>
            </a:pPr>
            <a:r>
              <a:rPr lang="en-US" sz="2400" dirty="0">
                <a:solidFill>
                  <a:srgbClr val="0033CC"/>
                </a:solidFill>
                <a:latin typeface="Trebuchet MS"/>
                <a:ea typeface="Trebuchet MS"/>
                <a:cs typeface="Trebuchet MS"/>
                <a:sym typeface="Trebuchet MS"/>
              </a:rPr>
              <a:t>Storage : </a:t>
            </a:r>
            <a:r>
              <a:rPr lang="en-US" sz="2400" dirty="0">
                <a:solidFill>
                  <a:schemeClr val="tx1">
                    <a:lumMod val="85000"/>
                    <a:lumOff val="15000"/>
                  </a:schemeClr>
                </a:solidFill>
                <a:latin typeface="Trebuchet MS"/>
                <a:ea typeface="Trebuchet MS"/>
                <a:cs typeface="Trebuchet MS"/>
                <a:sym typeface="Trebuchet MS"/>
              </a:rPr>
              <a:t>Currently The Entire Dataset is stored on Google Drive as a zip file as it allows easy extraction and working with Google Colab which is being used currently to train our models at a higher speed for higher number of epochs on GPU. </a:t>
            </a:r>
          </a:p>
        </p:txBody>
      </p:sp>
      <p:pic>
        <p:nvPicPr>
          <p:cNvPr id="6" name="Picture 5">
            <a:extLst>
              <a:ext uri="{FF2B5EF4-FFF2-40B4-BE49-F238E27FC236}">
                <a16:creationId xmlns:a16="http://schemas.microsoft.com/office/drawing/2014/main" id="{BCC53036-4EEB-9557-8D01-BF4A1D836CEE}"/>
              </a:ext>
            </a:extLst>
          </p:cNvPr>
          <p:cNvPicPr>
            <a:picLocks noChangeAspect="1"/>
          </p:cNvPicPr>
          <p:nvPr/>
        </p:nvPicPr>
        <p:blipFill>
          <a:blip r:embed="rId2"/>
          <a:stretch>
            <a:fillRect/>
          </a:stretch>
        </p:blipFill>
        <p:spPr>
          <a:xfrm>
            <a:off x="3736592" y="4630456"/>
            <a:ext cx="4718815" cy="2032263"/>
          </a:xfrm>
          <a:prstGeom prst="rect">
            <a:avLst/>
          </a:prstGeom>
        </p:spPr>
      </p:pic>
    </p:spTree>
    <p:extLst>
      <p:ext uri="{BB962C8B-B14F-4D97-AF65-F5344CB8AC3E}">
        <p14:creationId xmlns:p14="http://schemas.microsoft.com/office/powerpoint/2010/main" val="2365266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969342" y="824071"/>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3048000" y="169608"/>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Expected Deliverables</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381000" y="1162665"/>
            <a:ext cx="10439400" cy="461665"/>
          </a:xfrm>
          <a:prstGeom prst="rect">
            <a:avLst/>
          </a:prstGeom>
          <a:noFill/>
        </p:spPr>
        <p:txBody>
          <a:bodyPr wrap="square">
            <a:spAutoFit/>
          </a:bodyPr>
          <a:lstStyle/>
          <a:p>
            <a:pPr marL="457200" indent="-457200" algn="just">
              <a:spcBef>
                <a:spcPts val="0"/>
              </a:spcBef>
              <a:spcAft>
                <a:spcPts val="0"/>
              </a:spcAft>
            </a:pPr>
            <a:r>
              <a:rPr lang="en-US" sz="2400" dirty="0">
                <a:solidFill>
                  <a:srgbClr val="0033CC"/>
                </a:solidFill>
                <a:latin typeface="Trebuchet MS"/>
                <a:ea typeface="Trebuchet MS"/>
                <a:cs typeface="Trebuchet MS"/>
                <a:sym typeface="Trebuchet MS"/>
              </a:rPr>
              <a:t>Individual contribution of the team members</a:t>
            </a:r>
          </a:p>
        </p:txBody>
      </p:sp>
      <p:graphicFrame>
        <p:nvGraphicFramePr>
          <p:cNvPr id="6" name="Table 6">
            <a:extLst>
              <a:ext uri="{FF2B5EF4-FFF2-40B4-BE49-F238E27FC236}">
                <a16:creationId xmlns:a16="http://schemas.microsoft.com/office/drawing/2014/main" id="{39255A25-A553-C2AE-F46F-B5ACE6FD09E5}"/>
              </a:ext>
            </a:extLst>
          </p:cNvPr>
          <p:cNvGraphicFramePr>
            <a:graphicFrameLocks noGrp="1"/>
          </p:cNvGraphicFramePr>
          <p:nvPr>
            <p:extLst>
              <p:ext uri="{D42A27DB-BD31-4B8C-83A1-F6EECF244321}">
                <p14:modId xmlns:p14="http://schemas.microsoft.com/office/powerpoint/2010/main" val="3199953381"/>
              </p:ext>
            </p:extLst>
          </p:nvPr>
        </p:nvGraphicFramePr>
        <p:xfrm>
          <a:off x="86847" y="1856034"/>
          <a:ext cx="12006830" cy="5057524"/>
        </p:xfrm>
        <a:graphic>
          <a:graphicData uri="http://schemas.openxmlformats.org/drawingml/2006/table">
            <a:tbl>
              <a:tblPr firstRow="1" bandRow="1">
                <a:tableStyleId>{5C22544A-7EE6-4342-B048-85BDC9FD1C3A}</a:tableStyleId>
              </a:tblPr>
              <a:tblGrid>
                <a:gridCol w="1937247">
                  <a:extLst>
                    <a:ext uri="{9D8B030D-6E8A-4147-A177-3AD203B41FA5}">
                      <a16:colId xmlns:a16="http://schemas.microsoft.com/office/drawing/2014/main" val="3581303056"/>
                    </a:ext>
                  </a:extLst>
                </a:gridCol>
                <a:gridCol w="2094605">
                  <a:extLst>
                    <a:ext uri="{9D8B030D-6E8A-4147-A177-3AD203B41FA5}">
                      <a16:colId xmlns:a16="http://schemas.microsoft.com/office/drawing/2014/main" val="3168269040"/>
                    </a:ext>
                  </a:extLst>
                </a:gridCol>
                <a:gridCol w="3947121">
                  <a:extLst>
                    <a:ext uri="{9D8B030D-6E8A-4147-A177-3AD203B41FA5}">
                      <a16:colId xmlns:a16="http://schemas.microsoft.com/office/drawing/2014/main" val="119975979"/>
                    </a:ext>
                  </a:extLst>
                </a:gridCol>
                <a:gridCol w="1766438">
                  <a:extLst>
                    <a:ext uri="{9D8B030D-6E8A-4147-A177-3AD203B41FA5}">
                      <a16:colId xmlns:a16="http://schemas.microsoft.com/office/drawing/2014/main" val="3770306625"/>
                    </a:ext>
                  </a:extLst>
                </a:gridCol>
                <a:gridCol w="2261419">
                  <a:extLst>
                    <a:ext uri="{9D8B030D-6E8A-4147-A177-3AD203B41FA5}">
                      <a16:colId xmlns:a16="http://schemas.microsoft.com/office/drawing/2014/main" val="4166541116"/>
                    </a:ext>
                  </a:extLst>
                </a:gridCol>
              </a:tblGrid>
              <a:tr h="858841">
                <a:tc>
                  <a:txBody>
                    <a:bodyPr/>
                    <a:lstStyle/>
                    <a:p>
                      <a:r>
                        <a:rPr lang="en-US" dirty="0"/>
                        <a:t>SRN</a:t>
                      </a:r>
                      <a:endParaRPr lang="en-IN" dirty="0"/>
                    </a:p>
                  </a:txBody>
                  <a:tcPr/>
                </a:tc>
                <a:tc>
                  <a:txBody>
                    <a:bodyPr/>
                    <a:lstStyle/>
                    <a:p>
                      <a:r>
                        <a:rPr lang="en-US" dirty="0"/>
                        <a:t>NAME</a:t>
                      </a:r>
                      <a:endParaRPr lang="en-IN" dirty="0"/>
                    </a:p>
                  </a:txBody>
                  <a:tcPr/>
                </a:tc>
                <a:tc>
                  <a:txBody>
                    <a:bodyPr/>
                    <a:lstStyle/>
                    <a:p>
                      <a:r>
                        <a:rPr lang="en-US" dirty="0"/>
                        <a:t>Task Assigned</a:t>
                      </a:r>
                      <a:endParaRPr lang="en-IN" dirty="0"/>
                    </a:p>
                  </a:txBody>
                  <a:tcPr/>
                </a:tc>
                <a:tc>
                  <a:txBody>
                    <a:bodyPr/>
                    <a:lstStyle/>
                    <a:p>
                      <a:r>
                        <a:rPr lang="en-US" dirty="0"/>
                        <a:t>LOC </a:t>
                      </a:r>
                      <a:endParaRPr lang="en-IN" dirty="0"/>
                    </a:p>
                  </a:txBody>
                  <a:tcPr/>
                </a:tc>
                <a:tc>
                  <a:txBody>
                    <a:bodyPr/>
                    <a:lstStyle/>
                    <a:p>
                      <a:r>
                        <a:rPr lang="en-US" dirty="0"/>
                        <a:t>Time Spent</a:t>
                      </a:r>
                      <a:endParaRPr lang="en-IN" dirty="0"/>
                    </a:p>
                  </a:txBody>
                  <a:tcPr/>
                </a:tc>
                <a:extLst>
                  <a:ext uri="{0D108BD9-81ED-4DB2-BD59-A6C34878D82A}">
                    <a16:rowId xmlns:a16="http://schemas.microsoft.com/office/drawing/2014/main" val="1547525279"/>
                  </a:ext>
                </a:extLst>
              </a:tr>
              <a:tr h="858841">
                <a:tc>
                  <a:txBody>
                    <a:bodyPr/>
                    <a:lstStyle/>
                    <a:p>
                      <a:r>
                        <a:rPr lang="en-US" dirty="0"/>
                        <a:t>PES2UG19CS198</a:t>
                      </a:r>
                      <a:endParaRPr lang="en-IN" dirty="0"/>
                    </a:p>
                  </a:txBody>
                  <a:tcPr/>
                </a:tc>
                <a:tc>
                  <a:txBody>
                    <a:bodyPr/>
                    <a:lstStyle/>
                    <a:p>
                      <a:r>
                        <a:rPr lang="en-US" dirty="0"/>
                        <a:t>Kuntal Gorai</a:t>
                      </a:r>
                      <a:endParaRPr lang="en-IN" dirty="0"/>
                    </a:p>
                  </a:txBody>
                  <a:tcPr/>
                </a:tc>
                <a:tc>
                  <a:txBody>
                    <a:bodyPr/>
                    <a:lstStyle/>
                    <a:p>
                      <a:r>
                        <a:rPr lang="en-US" dirty="0"/>
                        <a:t>Build the Necessary Models, Dataset Collection, Dataset Structure Finalization.</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860021004"/>
                  </a:ext>
                </a:extLst>
              </a:tr>
              <a:tr h="10947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PES2UG19CS346</a:t>
                      </a:r>
                      <a:endParaRPr lang="en-IN" dirty="0"/>
                    </a:p>
                    <a:p>
                      <a:endParaRPr lang="en-IN" dirty="0"/>
                    </a:p>
                  </a:txBody>
                  <a:tcPr/>
                </a:tc>
                <a:tc>
                  <a:txBody>
                    <a:bodyPr/>
                    <a:lstStyle/>
                    <a:p>
                      <a:r>
                        <a:rPr lang="en-US" dirty="0"/>
                        <a:t>SVSC Santosh</a:t>
                      </a:r>
                      <a:endParaRPr lang="en-IN" dirty="0"/>
                    </a:p>
                  </a:txBody>
                  <a:tcPr/>
                </a:tc>
                <a:tc>
                  <a:txBody>
                    <a:bodyPr/>
                    <a:lstStyle/>
                    <a:p>
                      <a:r>
                        <a:rPr lang="en-US" dirty="0"/>
                        <a:t>Integrate Models with app, Dataset Collection, Dataset Structure Finalization.</a:t>
                      </a:r>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432071673"/>
                  </a:ext>
                </a:extLst>
              </a:tr>
              <a:tr h="10947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PES2UG19CS391</a:t>
                      </a:r>
                      <a:endParaRPr lang="en-IN" dirty="0"/>
                    </a:p>
                    <a:p>
                      <a:endParaRPr lang="en-IN" dirty="0"/>
                    </a:p>
                  </a:txBody>
                  <a:tcPr/>
                </a:tc>
                <a:tc>
                  <a:txBody>
                    <a:bodyPr/>
                    <a:lstStyle/>
                    <a:p>
                      <a:r>
                        <a:rPr lang="en-US" dirty="0"/>
                        <a:t>Skanda S</a:t>
                      </a:r>
                      <a:endParaRPr lang="en-IN" dirty="0"/>
                    </a:p>
                  </a:txBody>
                  <a:tcPr/>
                </a:tc>
                <a:tc>
                  <a:txBody>
                    <a:bodyPr/>
                    <a:lstStyle/>
                    <a:p>
                      <a:r>
                        <a:rPr lang="en-US" dirty="0"/>
                        <a:t>UI Design, Dataset Collection, Explore Transfer Learning with VGG 16.</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501959191"/>
                  </a:ext>
                </a:extLst>
              </a:tr>
              <a:tr h="10947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PES2UG19CS454</a:t>
                      </a:r>
                      <a:endParaRPr lang="en-IN" dirty="0"/>
                    </a:p>
                    <a:p>
                      <a:endParaRPr lang="en-IN" dirty="0"/>
                    </a:p>
                  </a:txBody>
                  <a:tcPr/>
                </a:tc>
                <a:tc>
                  <a:txBody>
                    <a:bodyPr/>
                    <a:lstStyle/>
                    <a:p>
                      <a:r>
                        <a:rPr lang="en-US" dirty="0"/>
                        <a:t>Vijay Murugan AS </a:t>
                      </a:r>
                      <a:endParaRPr lang="en-IN" dirty="0"/>
                    </a:p>
                  </a:txBody>
                  <a:tcPr/>
                </a:tc>
                <a:tc>
                  <a:txBody>
                    <a:bodyPr/>
                    <a:lstStyle/>
                    <a:p>
                      <a:r>
                        <a:rPr lang="en-US" dirty="0"/>
                        <a:t>UI Design, Dataset Collection, Explore Transfer Learning with VGG 16.</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95638843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421626" y="532951"/>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3269226" y="71286"/>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Expected Deliverables</a:t>
            </a:r>
            <a:endParaRPr lang="en-US" sz="2400" dirty="0"/>
          </a:p>
        </p:txBody>
      </p:sp>
      <p:sp>
        <p:nvSpPr>
          <p:cNvPr id="4" name="TextBox 3">
            <a:extLst>
              <a:ext uri="{FF2B5EF4-FFF2-40B4-BE49-F238E27FC236}">
                <a16:creationId xmlns:a16="http://schemas.microsoft.com/office/drawing/2014/main" id="{CD4476C1-984C-CCBB-6CC8-F59F81EFDE31}"/>
              </a:ext>
            </a:extLst>
          </p:cNvPr>
          <p:cNvSpPr txBox="1"/>
          <p:nvPr/>
        </p:nvSpPr>
        <p:spPr>
          <a:xfrm>
            <a:off x="117987" y="1031130"/>
            <a:ext cx="12074013" cy="4401205"/>
          </a:xfrm>
          <a:prstGeom prst="rect">
            <a:avLst/>
          </a:prstGeom>
          <a:noFill/>
        </p:spPr>
        <p:txBody>
          <a:bodyPr wrap="square" rtlCol="0">
            <a:spAutoFit/>
          </a:bodyPr>
          <a:lstStyle/>
          <a:p>
            <a:r>
              <a:rPr lang="en-US" sz="2000" dirty="0">
                <a:solidFill>
                  <a:srgbClr val="0033CC"/>
                </a:solidFill>
                <a:latin typeface="Trebuchet MS"/>
                <a:ea typeface="Trebuchet MS"/>
                <a:cs typeface="Trebuchet MS"/>
                <a:sym typeface="Trebuchet MS"/>
              </a:rPr>
              <a:t>List the SDK / API / Model / Jar/ DLL / Tools / Technologies used – Open-Source/ Licensed.</a:t>
            </a:r>
          </a:p>
          <a:p>
            <a:endParaRPr lang="en-US" sz="2000" dirty="0">
              <a:solidFill>
                <a:srgbClr val="0033CC"/>
              </a:solidFill>
              <a:latin typeface="Trebuchet MS"/>
              <a:ea typeface="Trebuchet MS"/>
              <a:cs typeface="Trebuchet MS"/>
              <a:sym typeface="Trebuchet MS"/>
            </a:endParaRPr>
          </a:p>
          <a:p>
            <a:endParaRPr lang="en-US" sz="2000" dirty="0">
              <a:solidFill>
                <a:srgbClr val="0033CC"/>
              </a:solidFill>
              <a:latin typeface="Trebuchet MS"/>
              <a:ea typeface="Trebuchet MS"/>
              <a:cs typeface="Trebuchet MS"/>
              <a:sym typeface="Trebuchet MS"/>
            </a:endParaRPr>
          </a:p>
          <a:p>
            <a:endParaRPr lang="en-US" sz="2000" dirty="0">
              <a:solidFill>
                <a:srgbClr val="0033CC"/>
              </a:solidFill>
              <a:latin typeface="Trebuchet MS"/>
              <a:ea typeface="Trebuchet MS"/>
              <a:cs typeface="Trebuchet MS"/>
              <a:sym typeface="Trebuchet MS"/>
            </a:endParaRPr>
          </a:p>
          <a:p>
            <a:endParaRPr lang="en-US" sz="2000" dirty="0">
              <a:solidFill>
                <a:srgbClr val="0033CC"/>
              </a:solidFill>
              <a:latin typeface="Trebuchet MS"/>
              <a:ea typeface="Trebuchet MS"/>
              <a:cs typeface="Trebuchet MS"/>
              <a:sym typeface="Trebuchet MS"/>
            </a:endParaRPr>
          </a:p>
          <a:p>
            <a:endParaRPr lang="en-US" sz="2000" dirty="0">
              <a:solidFill>
                <a:srgbClr val="0033CC"/>
              </a:solidFill>
              <a:latin typeface="Trebuchet MS"/>
              <a:ea typeface="Trebuchet MS"/>
              <a:cs typeface="Trebuchet MS"/>
              <a:sym typeface="Trebuchet MS"/>
            </a:endParaRPr>
          </a:p>
          <a:p>
            <a:endParaRPr lang="en-US" sz="2000" dirty="0">
              <a:solidFill>
                <a:srgbClr val="0033CC"/>
              </a:solidFill>
              <a:latin typeface="Trebuchet MS"/>
              <a:ea typeface="Trebuchet MS"/>
              <a:cs typeface="Trebuchet MS"/>
              <a:sym typeface="Trebuchet MS"/>
            </a:endParaRPr>
          </a:p>
          <a:p>
            <a:endParaRPr lang="en-IN" sz="2000" dirty="0"/>
          </a:p>
          <a:p>
            <a:r>
              <a:rPr lang="en-US" sz="2000" dirty="0">
                <a:solidFill>
                  <a:srgbClr val="0033CC"/>
                </a:solidFill>
                <a:latin typeface="Trebuchet MS"/>
                <a:ea typeface="Trebuchet MS"/>
                <a:cs typeface="Trebuchet MS"/>
                <a:sym typeface="Trebuchet MS"/>
              </a:rPr>
              <a:t>Testing for the module that is completed.</a:t>
            </a:r>
          </a:p>
          <a:p>
            <a:endParaRPr lang="en-US" sz="2000" dirty="0">
              <a:solidFill>
                <a:srgbClr val="0033CC"/>
              </a:solidFill>
              <a:latin typeface="Trebuchet MS"/>
              <a:ea typeface="Trebuchet MS"/>
              <a:cs typeface="Trebuchet MS"/>
              <a:sym typeface="Trebuchet MS"/>
            </a:endParaRPr>
          </a:p>
          <a:p>
            <a:endParaRPr lang="en-US" sz="2000" dirty="0">
              <a:solidFill>
                <a:srgbClr val="0033CC"/>
              </a:solidFill>
              <a:latin typeface="Trebuchet MS"/>
              <a:ea typeface="Trebuchet MS"/>
              <a:cs typeface="Trebuchet MS"/>
              <a:sym typeface="Trebuchet MS"/>
            </a:endParaRPr>
          </a:p>
          <a:p>
            <a:endParaRPr lang="en-US" sz="2000" dirty="0">
              <a:solidFill>
                <a:srgbClr val="0033CC"/>
              </a:solidFill>
              <a:latin typeface="Trebuchet MS"/>
              <a:ea typeface="Trebuchet MS"/>
              <a:cs typeface="Trebuchet MS"/>
              <a:sym typeface="Trebuchet MS"/>
            </a:endParaRPr>
          </a:p>
          <a:p>
            <a:endParaRPr lang="en-US" sz="2000" dirty="0">
              <a:solidFill>
                <a:srgbClr val="0033CC"/>
              </a:solidFill>
              <a:latin typeface="Trebuchet MS"/>
              <a:ea typeface="Trebuchet MS"/>
              <a:cs typeface="Trebuchet MS"/>
              <a:sym typeface="Trebuchet MS"/>
            </a:endParaRPr>
          </a:p>
          <a:p>
            <a:endParaRPr lang="en-IN" sz="2000" dirty="0"/>
          </a:p>
        </p:txBody>
      </p:sp>
    </p:spTree>
    <p:extLst>
      <p:ext uri="{BB962C8B-B14F-4D97-AF65-F5344CB8AC3E}">
        <p14:creationId xmlns:p14="http://schemas.microsoft.com/office/powerpoint/2010/main" val="763765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600200" y="1828800"/>
            <a:ext cx="8534400" cy="4572000"/>
          </a:xfrm>
          <a:prstGeom prst="rect">
            <a:avLst/>
          </a:prstGeom>
        </p:spPr>
        <p:txBody>
          <a:bodyPr/>
          <a:lstStyle/>
          <a:p>
            <a:pPr marL="685791" indent="-342900" algn="just" eaLnBrk="0" hangingPunct="0">
              <a:spcBef>
                <a:spcPct val="20000"/>
              </a:spcBef>
              <a:buFont typeface="Arial" panose="020B0604020202020204" pitchFamily="34" charset="0"/>
              <a:buChar char="•"/>
              <a:defRPr/>
            </a:pPr>
            <a:endParaRPr lang="en-IN" sz="2000" kern="0">
              <a:solidFill>
                <a:srgbClr val="0000FF"/>
              </a:solidFill>
              <a:latin typeface="Trebuchet MS" pitchFamily="34" charset="0"/>
            </a:endParaRPr>
          </a:p>
          <a:p>
            <a:pPr marL="685791" indent="-342900" algn="just" eaLnBrk="0" hangingPunct="0">
              <a:spcBef>
                <a:spcPts val="0"/>
              </a:spcBef>
              <a:spcAft>
                <a:spcPts val="0"/>
              </a:spcAft>
              <a:buFont typeface="Wingdings" pitchFamily="2" charset="2"/>
              <a:buChar char="§"/>
              <a:defRPr/>
            </a:pPr>
            <a:r>
              <a:rPr lang="en-US" sz="2400">
                <a:solidFill>
                  <a:srgbClr val="0033CC"/>
                </a:solidFill>
                <a:latin typeface="Trebuchet MS"/>
                <a:ea typeface="Trebuchet MS"/>
                <a:cs typeface="Trebuchet MS"/>
                <a:sym typeface="Trebuchet MS"/>
              </a:rPr>
              <a:t>Abstract and Scope of the Project</a:t>
            </a:r>
          </a:p>
          <a:p>
            <a:pPr marL="685791" indent="-342900" algn="just" eaLnBrk="0" hangingPunct="0">
              <a:spcBef>
                <a:spcPts val="0"/>
              </a:spcBef>
              <a:spcAft>
                <a:spcPts val="0"/>
              </a:spcAft>
              <a:buFont typeface="Wingdings" pitchFamily="2" charset="2"/>
              <a:buChar char="§"/>
              <a:defRPr/>
            </a:pPr>
            <a:endParaRPr lang="en-US" sz="240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r>
              <a:rPr lang="en-US" sz="2400">
                <a:solidFill>
                  <a:srgbClr val="0033CC"/>
                </a:solidFill>
                <a:latin typeface="Trebuchet MS"/>
                <a:ea typeface="Trebuchet MS"/>
                <a:cs typeface="Trebuchet MS"/>
                <a:sym typeface="Trebuchet MS"/>
              </a:rPr>
              <a:t>Capstone Project Phase – 1</a:t>
            </a:r>
          </a:p>
          <a:p>
            <a:pPr marL="1142991" lvl="1" indent="-342900" algn="just" eaLnBrk="0" hangingPunct="0">
              <a:spcBef>
                <a:spcPts val="0"/>
              </a:spcBef>
              <a:spcAft>
                <a:spcPts val="0"/>
              </a:spcAft>
              <a:buFont typeface="Wingdings" pitchFamily="2" charset="2"/>
              <a:buChar char="§"/>
              <a:defRPr/>
            </a:pPr>
            <a:r>
              <a:rPr lang="en-US" sz="2400">
                <a:solidFill>
                  <a:srgbClr val="0033CC"/>
                </a:solidFill>
                <a:latin typeface="Trebuchet MS"/>
                <a:ea typeface="Trebuchet MS"/>
                <a:cs typeface="Trebuchet MS"/>
                <a:sym typeface="Trebuchet MS"/>
              </a:rPr>
              <a:t>Summary of work</a:t>
            </a:r>
          </a:p>
          <a:p>
            <a:pPr marL="1142991" lvl="1" indent="-342900" algn="just" eaLnBrk="0" hangingPunct="0">
              <a:spcBef>
                <a:spcPts val="0"/>
              </a:spcBef>
              <a:spcAft>
                <a:spcPts val="0"/>
              </a:spcAft>
              <a:buFont typeface="Wingdings" pitchFamily="2" charset="2"/>
              <a:buChar char="§"/>
              <a:defRPr/>
            </a:pPr>
            <a:r>
              <a:rPr lang="en-US" sz="2400">
                <a:solidFill>
                  <a:srgbClr val="0033CC"/>
                </a:solidFill>
                <a:latin typeface="Trebuchet MS"/>
                <a:ea typeface="Trebuchet MS"/>
                <a:cs typeface="Trebuchet MS"/>
                <a:sym typeface="Trebuchet MS"/>
              </a:rPr>
              <a:t>Inferences drawn from Literature Survey</a:t>
            </a:r>
          </a:p>
          <a:p>
            <a:pPr marL="1142991" lvl="1" indent="-342900" algn="just" eaLnBrk="0" hangingPunct="0">
              <a:spcBef>
                <a:spcPts val="0"/>
              </a:spcBef>
              <a:spcAft>
                <a:spcPts val="0"/>
              </a:spcAft>
              <a:buFont typeface="Wingdings" pitchFamily="2" charset="2"/>
              <a:buChar char="§"/>
              <a:defRPr/>
            </a:pPr>
            <a:endParaRPr lang="en-US" sz="240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r>
              <a:rPr lang="en-US" sz="2400">
                <a:solidFill>
                  <a:srgbClr val="0033CC"/>
                </a:solidFill>
                <a:latin typeface="Trebuchet MS"/>
                <a:ea typeface="Trebuchet MS"/>
                <a:cs typeface="Trebuchet MS"/>
                <a:sym typeface="Trebuchet MS"/>
              </a:rPr>
              <a:t>Expected Deliverables</a:t>
            </a:r>
          </a:p>
          <a:p>
            <a:pPr marL="685791" indent="-342900" algn="just" eaLnBrk="0" hangingPunct="0">
              <a:spcBef>
                <a:spcPts val="0"/>
              </a:spcBef>
              <a:spcAft>
                <a:spcPts val="0"/>
              </a:spcAft>
              <a:buFont typeface="Wingdings" pitchFamily="2" charset="2"/>
              <a:buChar char="§"/>
              <a:defRPr/>
            </a:pPr>
            <a:endParaRPr lang="en-US" sz="240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r>
              <a:rPr lang="en-US" sz="2400">
                <a:solidFill>
                  <a:srgbClr val="0033CC"/>
                </a:solidFill>
                <a:latin typeface="Trebuchet MS"/>
                <a:ea typeface="Trebuchet MS"/>
                <a:cs typeface="Trebuchet MS"/>
                <a:sym typeface="Trebuchet MS"/>
              </a:rPr>
              <a:t>Gantt chart</a:t>
            </a:r>
          </a:p>
          <a:p>
            <a:pPr marL="685791" indent="-342900" algn="just" eaLnBrk="0" hangingPunct="0">
              <a:spcBef>
                <a:spcPts val="0"/>
              </a:spcBef>
              <a:spcAft>
                <a:spcPts val="0"/>
              </a:spcAft>
              <a:defRPr/>
            </a:pPr>
            <a:endParaRPr lang="en-US" sz="2400">
              <a:solidFill>
                <a:srgbClr val="0033CC"/>
              </a:solidFill>
              <a:latin typeface="Trebuchet MS"/>
              <a:ea typeface="Trebuchet MS"/>
              <a:cs typeface="Trebuchet MS"/>
              <a:sym typeface="Trebuchet MS"/>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Outline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124200" y="485224"/>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971800" y="16974"/>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Expected Deliverables</a:t>
            </a:r>
            <a:endParaRPr lang="en-US" sz="2400" dirty="0"/>
          </a:p>
        </p:txBody>
      </p:sp>
      <p:sp>
        <p:nvSpPr>
          <p:cNvPr id="4" name="TextBox 3">
            <a:extLst>
              <a:ext uri="{FF2B5EF4-FFF2-40B4-BE49-F238E27FC236}">
                <a16:creationId xmlns:a16="http://schemas.microsoft.com/office/drawing/2014/main" id="{CD4476C1-984C-CCBB-6CC8-F59F81EFDE31}"/>
              </a:ext>
            </a:extLst>
          </p:cNvPr>
          <p:cNvSpPr txBox="1"/>
          <p:nvPr/>
        </p:nvSpPr>
        <p:spPr>
          <a:xfrm>
            <a:off x="127819" y="983226"/>
            <a:ext cx="11651226" cy="4401205"/>
          </a:xfrm>
          <a:prstGeom prst="rect">
            <a:avLst/>
          </a:prstGeom>
          <a:noFill/>
        </p:spPr>
        <p:txBody>
          <a:bodyPr wrap="square" rtlCol="0">
            <a:spAutoFit/>
          </a:bodyPr>
          <a:lstStyle/>
          <a:p>
            <a:r>
              <a:rPr lang="en-US" sz="2000" dirty="0">
                <a:solidFill>
                  <a:srgbClr val="0033CC"/>
                </a:solidFill>
                <a:latin typeface="Trebuchet MS"/>
                <a:ea typeface="Trebuchet MS"/>
                <a:cs typeface="Trebuchet MS"/>
                <a:sym typeface="Trebuchet MS"/>
              </a:rPr>
              <a:t>Demonstration and Result of modules completed.</a:t>
            </a:r>
          </a:p>
          <a:p>
            <a:endParaRPr lang="en-US" sz="2000" dirty="0">
              <a:solidFill>
                <a:srgbClr val="0033CC"/>
              </a:solidFill>
              <a:latin typeface="Trebuchet MS"/>
              <a:ea typeface="Trebuchet MS"/>
              <a:cs typeface="Trebuchet MS"/>
              <a:sym typeface="Trebuchet MS"/>
            </a:endParaRPr>
          </a:p>
          <a:p>
            <a:endParaRPr lang="en-US" sz="2000" dirty="0">
              <a:solidFill>
                <a:srgbClr val="0033CC"/>
              </a:solidFill>
              <a:latin typeface="Trebuchet MS"/>
              <a:ea typeface="Trebuchet MS"/>
              <a:cs typeface="Trebuchet MS"/>
              <a:sym typeface="Trebuchet MS"/>
            </a:endParaRPr>
          </a:p>
          <a:p>
            <a:endParaRPr lang="en-US" sz="2000" dirty="0">
              <a:solidFill>
                <a:srgbClr val="0033CC"/>
              </a:solidFill>
              <a:latin typeface="Trebuchet MS"/>
              <a:ea typeface="Trebuchet MS"/>
              <a:cs typeface="Trebuchet MS"/>
              <a:sym typeface="Trebuchet MS"/>
            </a:endParaRPr>
          </a:p>
          <a:p>
            <a:endParaRPr lang="en-US" sz="2000" dirty="0">
              <a:solidFill>
                <a:srgbClr val="0033CC"/>
              </a:solidFill>
              <a:latin typeface="Trebuchet MS"/>
              <a:ea typeface="Trebuchet MS"/>
              <a:cs typeface="Trebuchet MS"/>
              <a:sym typeface="Trebuchet MS"/>
            </a:endParaRPr>
          </a:p>
          <a:p>
            <a:endParaRPr lang="en-US" sz="2000" dirty="0">
              <a:solidFill>
                <a:srgbClr val="0033CC"/>
              </a:solidFill>
              <a:latin typeface="Trebuchet MS"/>
              <a:ea typeface="Trebuchet MS"/>
              <a:cs typeface="Trebuchet MS"/>
              <a:sym typeface="Trebuchet MS"/>
            </a:endParaRPr>
          </a:p>
          <a:p>
            <a:endParaRPr lang="en-US" sz="2000" dirty="0">
              <a:solidFill>
                <a:srgbClr val="0033CC"/>
              </a:solidFill>
              <a:latin typeface="Trebuchet MS"/>
              <a:ea typeface="Trebuchet MS"/>
              <a:cs typeface="Trebuchet MS"/>
              <a:sym typeface="Trebuchet MS"/>
            </a:endParaRPr>
          </a:p>
          <a:p>
            <a:endParaRPr lang="en-US" sz="2000" dirty="0">
              <a:solidFill>
                <a:srgbClr val="0033CC"/>
              </a:solidFill>
              <a:latin typeface="Trebuchet MS"/>
              <a:ea typeface="Trebuchet MS"/>
              <a:cs typeface="Trebuchet MS"/>
              <a:sym typeface="Trebuchet MS"/>
            </a:endParaRPr>
          </a:p>
          <a:p>
            <a:r>
              <a:rPr lang="en-US" sz="2000" dirty="0">
                <a:solidFill>
                  <a:srgbClr val="0033CC"/>
                </a:solidFill>
                <a:latin typeface="Trebuchet MS"/>
                <a:ea typeface="Trebuchet MS"/>
                <a:cs typeface="Trebuchet MS"/>
                <a:sym typeface="Trebuchet MS"/>
              </a:rPr>
              <a:t>Tabulate the timeline for all the tasks/modules.</a:t>
            </a:r>
          </a:p>
          <a:p>
            <a:endParaRPr lang="en-US" sz="2000" dirty="0">
              <a:solidFill>
                <a:srgbClr val="0033CC"/>
              </a:solidFill>
              <a:latin typeface="Trebuchet MS"/>
              <a:sym typeface="Trebuchet MS"/>
            </a:endParaRPr>
          </a:p>
          <a:p>
            <a:endParaRPr lang="en-US" sz="2000" dirty="0">
              <a:solidFill>
                <a:srgbClr val="0033CC"/>
              </a:solidFill>
              <a:latin typeface="Trebuchet MS"/>
              <a:sym typeface="Trebuchet MS"/>
            </a:endParaRPr>
          </a:p>
          <a:p>
            <a:endParaRPr lang="en-US" sz="2000" dirty="0">
              <a:solidFill>
                <a:srgbClr val="0033CC"/>
              </a:solidFill>
              <a:latin typeface="Trebuchet MS"/>
              <a:sym typeface="Trebuchet MS"/>
            </a:endParaRPr>
          </a:p>
          <a:p>
            <a:endParaRPr lang="en-US" sz="2000" dirty="0">
              <a:solidFill>
                <a:srgbClr val="0033CC"/>
              </a:solidFill>
              <a:latin typeface="Trebuchet MS"/>
              <a:sym typeface="Trebuchet MS"/>
            </a:endParaRPr>
          </a:p>
          <a:p>
            <a:endParaRPr lang="en-IN" sz="2000" dirty="0"/>
          </a:p>
        </p:txBody>
      </p:sp>
    </p:spTree>
    <p:extLst>
      <p:ext uri="{BB962C8B-B14F-4D97-AF65-F5344CB8AC3E}">
        <p14:creationId xmlns:p14="http://schemas.microsoft.com/office/powerpoint/2010/main" val="1265558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a:solidFill>
                  <a:srgbClr val="FF0000"/>
                </a:solidFill>
                <a:latin typeface="Trebuchet MS"/>
                <a:ea typeface="Trebuchet MS"/>
                <a:cs typeface="Trebuchet MS"/>
                <a:sym typeface="Trebuchet MS"/>
              </a:rPr>
              <a:t>References</a:t>
            </a:r>
            <a:endParaRPr lang="en-US" sz="2400"/>
          </a:p>
        </p:txBody>
      </p:sp>
      <p:sp>
        <p:nvSpPr>
          <p:cNvPr id="5" name="TextBox 4">
            <a:extLst>
              <a:ext uri="{FF2B5EF4-FFF2-40B4-BE49-F238E27FC236}">
                <a16:creationId xmlns:a16="http://schemas.microsoft.com/office/drawing/2014/main" id="{EBB10B19-4157-41B3-85CA-452455B519DD}"/>
              </a:ext>
            </a:extLst>
          </p:cNvPr>
          <p:cNvSpPr txBox="1"/>
          <p:nvPr/>
        </p:nvSpPr>
        <p:spPr>
          <a:xfrm>
            <a:off x="152401" y="1905001"/>
            <a:ext cx="10820400" cy="3637919"/>
          </a:xfrm>
          <a:prstGeom prst="rect">
            <a:avLst/>
          </a:prstGeom>
          <a:noFill/>
        </p:spPr>
        <p:txBody>
          <a:bodyPr wrap="square">
            <a:spAutoFit/>
          </a:bodyPr>
          <a:lstStyle/>
          <a:p>
            <a:pPr marL="342900" indent="12700" algn="just" eaLnBrk="0" hangingPunct="0">
              <a:spcBef>
                <a:spcPct val="20000"/>
              </a:spcBef>
              <a:defRPr/>
            </a:pPr>
            <a:r>
              <a:rPr lang="en-IN" sz="2400">
                <a:solidFill>
                  <a:srgbClr val="0000FF"/>
                </a:solidFill>
                <a:latin typeface="Trebuchet MS" pitchFamily="34" charset="0"/>
              </a:rPr>
              <a:t>Provide references pertaining to your research according to IEEE format.</a:t>
            </a:r>
          </a:p>
          <a:p>
            <a:pPr marL="342900" indent="12700" algn="just" eaLnBrk="0" hangingPunct="0">
              <a:spcBef>
                <a:spcPct val="20000"/>
              </a:spcBef>
              <a:defRPr/>
            </a:pPr>
            <a:endParaRPr lang="en-IN" sz="2400">
              <a:solidFill>
                <a:srgbClr val="0000FF"/>
              </a:solidFill>
              <a:latin typeface="Trebuchet MS" pitchFamily="34" charset="0"/>
            </a:endParaRPr>
          </a:p>
          <a:p>
            <a:pPr marL="342900" indent="12700" algn="just" eaLnBrk="0" hangingPunct="0">
              <a:spcBef>
                <a:spcPct val="20000"/>
              </a:spcBef>
              <a:defRPr/>
            </a:pPr>
            <a:r>
              <a:rPr lang="en-IN" sz="2400">
                <a:solidFill>
                  <a:srgbClr val="0000FF"/>
                </a:solidFill>
                <a:latin typeface="Trebuchet MS" pitchFamily="34" charset="0"/>
              </a:rPr>
              <a:t>Example:</a:t>
            </a:r>
          </a:p>
          <a:p>
            <a:pPr marL="342900" indent="12700" algn="just" eaLnBrk="0" hangingPunct="0">
              <a:spcBef>
                <a:spcPct val="20000"/>
              </a:spcBef>
              <a:defRPr/>
            </a:pPr>
            <a:r>
              <a:rPr lang="en-US" sz="2400"/>
              <a:t>G. Eason, B. Noble, and I. N. </a:t>
            </a:r>
            <a:r>
              <a:rPr lang="en-US" sz="2400" err="1"/>
              <a:t>Sneddon</a:t>
            </a:r>
            <a:r>
              <a:rPr lang="en-US" sz="2400"/>
              <a:t>, “On certain integrals of </a:t>
            </a:r>
            <a:r>
              <a:rPr lang="en-US" sz="2400" err="1"/>
              <a:t>Lipschitz-Hankel</a:t>
            </a:r>
            <a:r>
              <a:rPr lang="en-US" sz="2400"/>
              <a:t> type involving products of Bessel functions,” Phil. Trans. Roy. Soc. London, vol. A247, pp. 529–551, April 1955. </a:t>
            </a:r>
            <a:r>
              <a:rPr lang="en-US" sz="2400" i="1"/>
              <a:t>(references)</a:t>
            </a:r>
            <a:endParaRPr lang="en-US" sz="2400"/>
          </a:p>
          <a:p>
            <a:pPr lvl="0" algn="just">
              <a:spcBef>
                <a:spcPts val="0"/>
              </a:spcBef>
              <a:spcAft>
                <a:spcPts val="0"/>
              </a:spcAft>
            </a:pPr>
            <a:endParaRPr lang="en-US" sz="2400">
              <a:solidFill>
                <a:srgbClr val="0033CC"/>
              </a:solidFill>
              <a:latin typeface="Trebuchet MS"/>
              <a:ea typeface="Trebuchet MS"/>
              <a:cs typeface="Trebuchet MS"/>
              <a:sym typeface="Trebuchet MS"/>
            </a:endParaRPr>
          </a:p>
          <a:p>
            <a:pPr lvl="0" algn="just">
              <a:spcBef>
                <a:spcPts val="0"/>
              </a:spcBef>
              <a:spcAft>
                <a:spcPts val="0"/>
              </a:spcAft>
            </a:pPr>
            <a:endParaRPr lang="en-US" sz="2400">
              <a:solidFill>
                <a:srgbClr val="0033CC"/>
              </a:solidFill>
              <a:latin typeface="Trebuchet MS"/>
              <a:ea typeface="Trebuchet MS"/>
              <a:cs typeface="Trebuchet MS"/>
              <a:sym typeface="Trebuchet MS"/>
            </a:endParaRPr>
          </a:p>
          <a:p>
            <a:pPr lvl="0" algn="just">
              <a:spcBef>
                <a:spcPts val="0"/>
              </a:spcBef>
              <a:spcAft>
                <a:spcPts val="0"/>
              </a:spcAft>
            </a:pPr>
            <a:endParaRPr lang="en-US" sz="2400">
              <a:solidFill>
                <a:srgbClr val="0033CC"/>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a:solidFill>
                  <a:srgbClr val="FF0000"/>
                </a:solidFill>
                <a:latin typeface="Trebuchet MS"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209800"/>
            <a:ext cx="80772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r>
              <a:rPr lang="en-IN" sz="2400">
                <a:solidFill>
                  <a:srgbClr val="0033CC"/>
                </a:solidFill>
                <a:latin typeface="Trebuchet MS"/>
                <a:ea typeface="Trebuchet MS"/>
                <a:cs typeface="Trebuchet MS"/>
                <a:sym typeface="Trebuchet MS"/>
              </a:rPr>
              <a:t>Provide a basic introduction of the project and also an overview of scope it entails.</a:t>
            </a:r>
          </a:p>
          <a:p>
            <a:pPr marL="685791" indent="-342900" algn="just" eaLnBrk="0" hangingPunct="0">
              <a:spcBef>
                <a:spcPts val="0"/>
              </a:spcBef>
              <a:spcAft>
                <a:spcPts val="0"/>
              </a:spcAft>
              <a:buFont typeface="Wingdings" pitchFamily="2" charset="2"/>
              <a:buChar char="§"/>
              <a:defRPr/>
            </a:pPr>
            <a:endParaRPr lang="en-IN" sz="240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IN" sz="240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r>
              <a:rPr lang="en-IN" sz="2400">
                <a:solidFill>
                  <a:srgbClr val="0033CC"/>
                </a:solidFill>
                <a:latin typeface="Trebuchet MS"/>
                <a:ea typeface="Trebuchet MS"/>
                <a:cs typeface="Trebuchet MS"/>
                <a:sym typeface="Trebuchet MS"/>
              </a:rPr>
              <a:t>Set the context.</a:t>
            </a: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Abstract and Scope</a:t>
            </a:r>
          </a:p>
        </p:txBody>
      </p:sp>
    </p:spTree>
    <p:extLst>
      <p:ext uri="{BB962C8B-B14F-4D97-AF65-F5344CB8AC3E}">
        <p14:creationId xmlns:p14="http://schemas.microsoft.com/office/powerpoint/2010/main" val="381103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188868"/>
            <a:ext cx="90678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Provide summary of Phase – 1.</a:t>
            </a: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Include the suggestions and improvements made.</a:t>
            </a: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Summary of Work Done in Capstone Project Phase - 1</a:t>
            </a:r>
          </a:p>
        </p:txBody>
      </p:sp>
    </p:spTree>
    <p:extLst>
      <p:ext uri="{BB962C8B-B14F-4D97-AF65-F5344CB8AC3E}">
        <p14:creationId xmlns:p14="http://schemas.microsoft.com/office/powerpoint/2010/main" val="4205369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00400" y="469039"/>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3048000" y="43887"/>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Expected Deliverables</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0" y="505552"/>
            <a:ext cx="11914239" cy="6370975"/>
          </a:xfrm>
          <a:prstGeom prst="rect">
            <a:avLst/>
          </a:prstGeom>
          <a:noFill/>
        </p:spPr>
        <p:txBody>
          <a:bodyPr wrap="square">
            <a:spAutoFit/>
          </a:bodyPr>
          <a:lstStyle/>
          <a:p>
            <a:pPr lvl="0" algn="just">
              <a:spcBef>
                <a:spcPts val="0"/>
              </a:spcBef>
              <a:spcAft>
                <a:spcPts val="0"/>
              </a:spcAft>
            </a:pPr>
            <a:r>
              <a:rPr lang="en-US" sz="2400" b="1" u="sng" dirty="0">
                <a:solidFill>
                  <a:srgbClr val="0033CC"/>
                </a:solidFill>
                <a:latin typeface="Trebuchet MS"/>
                <a:ea typeface="Trebuchet MS"/>
                <a:cs typeface="Trebuchet MS"/>
                <a:sym typeface="Trebuchet MS"/>
              </a:rPr>
              <a:t>List of tasks:</a:t>
            </a:r>
          </a:p>
          <a:p>
            <a:pPr marL="914400" lvl="1" indent="-457200" algn="just">
              <a:spcBef>
                <a:spcPts val="0"/>
              </a:spcBef>
              <a:spcAft>
                <a:spcPts val="0"/>
              </a:spcAft>
              <a:buFont typeface="+mj-lt"/>
              <a:buAutoNum type="alphaLcParenR"/>
            </a:pPr>
            <a:r>
              <a:rPr lang="en-US" sz="2400" dirty="0">
                <a:solidFill>
                  <a:schemeClr val="tx1">
                    <a:lumMod val="85000"/>
                    <a:lumOff val="15000"/>
                  </a:schemeClr>
                </a:solidFill>
                <a:latin typeface="Trebuchet MS"/>
                <a:ea typeface="Trebuchet MS"/>
                <a:cs typeface="Trebuchet MS"/>
                <a:sym typeface="Trebuchet MS"/>
              </a:rPr>
              <a:t>Collecting Good quality Dataset.</a:t>
            </a:r>
          </a:p>
          <a:p>
            <a:pPr marL="914400" lvl="1" indent="-457200" algn="just">
              <a:spcBef>
                <a:spcPts val="0"/>
              </a:spcBef>
              <a:spcAft>
                <a:spcPts val="0"/>
              </a:spcAft>
              <a:buFont typeface="+mj-lt"/>
              <a:buAutoNum type="alphaLcParenR"/>
            </a:pPr>
            <a:r>
              <a:rPr lang="en-US" sz="2400" dirty="0">
                <a:solidFill>
                  <a:schemeClr val="tx1">
                    <a:lumMod val="85000"/>
                    <a:lumOff val="15000"/>
                  </a:schemeClr>
                </a:solidFill>
                <a:latin typeface="Trebuchet MS"/>
                <a:ea typeface="Trebuchet MS"/>
                <a:cs typeface="Trebuchet MS"/>
                <a:sym typeface="Trebuchet MS"/>
              </a:rPr>
              <a:t>Decide on final structure in which data needs to be given to the model to work.</a:t>
            </a:r>
          </a:p>
          <a:p>
            <a:pPr marL="914400" lvl="1" indent="-457200" algn="just">
              <a:spcBef>
                <a:spcPts val="0"/>
              </a:spcBef>
              <a:spcAft>
                <a:spcPts val="0"/>
              </a:spcAft>
              <a:buFont typeface="+mj-lt"/>
              <a:buAutoNum type="alphaLcParenR"/>
            </a:pPr>
            <a:r>
              <a:rPr lang="en-US" sz="2400" dirty="0">
                <a:solidFill>
                  <a:schemeClr val="tx1">
                    <a:lumMod val="85000"/>
                    <a:lumOff val="15000"/>
                  </a:schemeClr>
                </a:solidFill>
                <a:latin typeface="Trebuchet MS"/>
                <a:ea typeface="Trebuchet MS"/>
                <a:cs typeface="Trebuchet MS"/>
                <a:sym typeface="Trebuchet MS"/>
              </a:rPr>
              <a:t>Decide on models which can be used in Ensemble Learning.</a:t>
            </a:r>
          </a:p>
          <a:p>
            <a:pPr marL="914400" lvl="1" indent="-457200" algn="just">
              <a:spcBef>
                <a:spcPts val="0"/>
              </a:spcBef>
              <a:spcAft>
                <a:spcPts val="0"/>
              </a:spcAft>
              <a:buFont typeface="+mj-lt"/>
              <a:buAutoNum type="alphaLcParenR"/>
            </a:pPr>
            <a:r>
              <a:rPr lang="en-US" sz="2400" dirty="0">
                <a:solidFill>
                  <a:schemeClr val="tx1">
                    <a:lumMod val="85000"/>
                    <a:lumOff val="15000"/>
                  </a:schemeClr>
                </a:solidFill>
                <a:latin typeface="Trebuchet MS"/>
                <a:ea typeface="Trebuchet MS"/>
                <a:cs typeface="Trebuchet MS"/>
                <a:sym typeface="Trebuchet MS"/>
              </a:rPr>
              <a:t>Train all the models on Collab using the same data and use the accuracy obtained as the weights.</a:t>
            </a:r>
          </a:p>
          <a:p>
            <a:pPr marL="914400" lvl="1" indent="-457200" algn="just">
              <a:spcBef>
                <a:spcPts val="0"/>
              </a:spcBef>
              <a:spcAft>
                <a:spcPts val="0"/>
              </a:spcAft>
              <a:buFont typeface="+mj-lt"/>
              <a:buAutoNum type="alphaLcParenR"/>
            </a:pPr>
            <a:r>
              <a:rPr lang="en-US" sz="2400" dirty="0">
                <a:solidFill>
                  <a:schemeClr val="tx1">
                    <a:lumMod val="85000"/>
                    <a:lumOff val="15000"/>
                  </a:schemeClr>
                </a:solidFill>
                <a:latin typeface="Trebuchet MS"/>
                <a:ea typeface="Trebuchet MS"/>
                <a:cs typeface="Trebuchet MS"/>
                <a:sym typeface="Trebuchet MS"/>
              </a:rPr>
              <a:t>Convert the models into a necessary format to be integrated with android studio Based app.</a:t>
            </a:r>
          </a:p>
          <a:p>
            <a:pPr marL="914400" lvl="1" indent="-457200" algn="just">
              <a:spcBef>
                <a:spcPts val="0"/>
              </a:spcBef>
              <a:spcAft>
                <a:spcPts val="0"/>
              </a:spcAft>
              <a:buFont typeface="+mj-lt"/>
              <a:buAutoNum type="alphaLcParenR"/>
            </a:pPr>
            <a:r>
              <a:rPr lang="en-US" sz="2400" dirty="0">
                <a:solidFill>
                  <a:schemeClr val="tx1">
                    <a:lumMod val="85000"/>
                    <a:lumOff val="15000"/>
                  </a:schemeClr>
                </a:solidFill>
                <a:latin typeface="Trebuchet MS"/>
                <a:ea typeface="Trebuchet MS"/>
                <a:cs typeface="Trebuchet MS"/>
                <a:sym typeface="Trebuchet MS"/>
              </a:rPr>
              <a:t>Determine the UI of the app as to what all pages are needed and how to design the same.</a:t>
            </a:r>
          </a:p>
          <a:p>
            <a:pPr marL="914400" lvl="1" indent="-457200" algn="just">
              <a:spcBef>
                <a:spcPts val="0"/>
              </a:spcBef>
              <a:spcAft>
                <a:spcPts val="0"/>
              </a:spcAft>
              <a:buFont typeface="+mj-lt"/>
              <a:buAutoNum type="alphaLcParenR"/>
            </a:pPr>
            <a:r>
              <a:rPr lang="en-US" sz="2400" dirty="0">
                <a:solidFill>
                  <a:schemeClr val="tx1">
                    <a:lumMod val="85000"/>
                    <a:lumOff val="15000"/>
                  </a:schemeClr>
                </a:solidFill>
                <a:latin typeface="Trebuchet MS"/>
                <a:ea typeface="Trebuchet MS"/>
                <a:cs typeface="Trebuchet MS"/>
                <a:sym typeface="Trebuchet MS"/>
              </a:rPr>
              <a:t>Decide on what and how database can be used to ensure all apps work with same data.</a:t>
            </a:r>
          </a:p>
          <a:p>
            <a:pPr marL="914400" lvl="1" indent="-457200" algn="just">
              <a:spcBef>
                <a:spcPts val="0"/>
              </a:spcBef>
              <a:spcAft>
                <a:spcPts val="0"/>
              </a:spcAft>
              <a:buFont typeface="+mj-lt"/>
              <a:buAutoNum type="alphaLcParenR"/>
            </a:pPr>
            <a:r>
              <a:rPr lang="en-US" sz="2400" dirty="0">
                <a:solidFill>
                  <a:schemeClr val="tx1">
                    <a:lumMod val="85000"/>
                    <a:lumOff val="15000"/>
                  </a:schemeClr>
                </a:solidFill>
                <a:latin typeface="Trebuchet MS"/>
                <a:ea typeface="Trebuchet MS"/>
                <a:cs typeface="Trebuchet MS"/>
                <a:sym typeface="Trebuchet MS"/>
              </a:rPr>
              <a:t>Make necessary changes in Java to use the Deep learning models developed and ensure consistency between the two.</a:t>
            </a:r>
          </a:p>
          <a:p>
            <a:pPr marL="914400" lvl="1" indent="-457200" algn="just">
              <a:spcBef>
                <a:spcPts val="0"/>
              </a:spcBef>
              <a:spcAft>
                <a:spcPts val="0"/>
              </a:spcAft>
              <a:buFont typeface="+mj-lt"/>
              <a:buAutoNum type="alphaLcParenR"/>
            </a:pPr>
            <a:r>
              <a:rPr lang="en-US" sz="2400" dirty="0">
                <a:solidFill>
                  <a:schemeClr val="tx1">
                    <a:lumMod val="85000"/>
                    <a:lumOff val="15000"/>
                  </a:schemeClr>
                </a:solidFill>
                <a:latin typeface="Trebuchet MS"/>
                <a:ea typeface="Trebuchet MS"/>
                <a:cs typeface="Trebuchet MS"/>
                <a:sym typeface="Trebuchet MS"/>
              </a:rPr>
              <a:t>Integrate app with Hardware IO components.</a:t>
            </a:r>
          </a:p>
          <a:p>
            <a:pPr marL="914400" lvl="1" indent="-457200" algn="just">
              <a:spcBef>
                <a:spcPts val="0"/>
              </a:spcBef>
              <a:spcAft>
                <a:spcPts val="0"/>
              </a:spcAft>
              <a:buFont typeface="+mj-lt"/>
              <a:buAutoNum type="alphaLcParenR"/>
            </a:pPr>
            <a:r>
              <a:rPr lang="en-US" sz="2400" dirty="0">
                <a:solidFill>
                  <a:schemeClr val="tx1">
                    <a:lumMod val="85000"/>
                    <a:lumOff val="15000"/>
                  </a:schemeClr>
                </a:solidFill>
                <a:latin typeface="Trebuchet MS"/>
                <a:ea typeface="Trebuchet MS"/>
                <a:cs typeface="Trebuchet MS"/>
                <a:sym typeface="Trebuchet MS"/>
              </a:rPr>
              <a:t>Make necessary Changes to ensure user-friendliness and ease of use.</a:t>
            </a:r>
          </a:p>
        </p:txBody>
      </p:sp>
    </p:spTree>
    <p:extLst>
      <p:ext uri="{BB962C8B-B14F-4D97-AF65-F5344CB8AC3E}">
        <p14:creationId xmlns:p14="http://schemas.microsoft.com/office/powerpoint/2010/main" val="50809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00400" y="53786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3048000" y="76200"/>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a:solidFill>
                  <a:srgbClr val="FF0000"/>
                </a:solidFill>
                <a:latin typeface="Trebuchet MS"/>
                <a:ea typeface="Trebuchet MS"/>
                <a:cs typeface="Trebuchet MS"/>
                <a:sym typeface="Trebuchet MS"/>
              </a:rPr>
              <a:t>Expected Deliverables</a:t>
            </a:r>
            <a:endParaRPr lang="en-US" sz="2400"/>
          </a:p>
        </p:txBody>
      </p:sp>
      <p:sp>
        <p:nvSpPr>
          <p:cNvPr id="5" name="TextBox 4">
            <a:extLst>
              <a:ext uri="{FF2B5EF4-FFF2-40B4-BE49-F238E27FC236}">
                <a16:creationId xmlns:a16="http://schemas.microsoft.com/office/drawing/2014/main" id="{EBB10B19-4157-41B3-85CA-452455B519DD}"/>
              </a:ext>
            </a:extLst>
          </p:cNvPr>
          <p:cNvSpPr txBox="1"/>
          <p:nvPr/>
        </p:nvSpPr>
        <p:spPr>
          <a:xfrm>
            <a:off x="0" y="805210"/>
            <a:ext cx="10896600" cy="461665"/>
          </a:xfrm>
          <a:prstGeom prst="rect">
            <a:avLst/>
          </a:prstGeom>
          <a:noFill/>
        </p:spPr>
        <p:txBody>
          <a:bodyPr wrap="square">
            <a:spAutoFit/>
          </a:bodyPr>
          <a:lstStyle/>
          <a:p>
            <a:pPr algn="just">
              <a:spcBef>
                <a:spcPts val="0"/>
              </a:spcBef>
              <a:spcAft>
                <a:spcPts val="0"/>
              </a:spcAft>
            </a:pPr>
            <a:r>
              <a:rPr lang="en-US" sz="2400">
                <a:solidFill>
                  <a:srgbClr val="0033CC"/>
                </a:solidFill>
                <a:latin typeface="Trebuchet MS"/>
                <a:ea typeface="Trebuchet MS"/>
                <a:cs typeface="Trebuchet MS"/>
                <a:sym typeface="Trebuchet MS"/>
              </a:rPr>
              <a:t>Data Collection: Data Frame showing Necessary Information</a:t>
            </a:r>
          </a:p>
        </p:txBody>
      </p:sp>
      <p:pic>
        <p:nvPicPr>
          <p:cNvPr id="6" name="Picture 5">
            <a:extLst>
              <a:ext uri="{FF2B5EF4-FFF2-40B4-BE49-F238E27FC236}">
                <a16:creationId xmlns:a16="http://schemas.microsoft.com/office/drawing/2014/main" id="{D6617CD2-BD8D-8BED-A7BA-70E03390053A}"/>
              </a:ext>
            </a:extLst>
          </p:cNvPr>
          <p:cNvPicPr>
            <a:picLocks noChangeAspect="1"/>
          </p:cNvPicPr>
          <p:nvPr/>
        </p:nvPicPr>
        <p:blipFill>
          <a:blip r:embed="rId2"/>
          <a:stretch>
            <a:fillRect/>
          </a:stretch>
        </p:blipFill>
        <p:spPr>
          <a:xfrm>
            <a:off x="422787" y="1409234"/>
            <a:ext cx="10615580" cy="537256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00400" y="53786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3048000" y="76200"/>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a:solidFill>
                  <a:srgbClr val="FF0000"/>
                </a:solidFill>
                <a:latin typeface="Trebuchet MS"/>
                <a:ea typeface="Trebuchet MS"/>
                <a:cs typeface="Trebuchet MS"/>
                <a:sym typeface="Trebuchet MS"/>
              </a:rPr>
              <a:t>Expected Deliverables</a:t>
            </a:r>
            <a:endParaRPr lang="en-US" sz="2400"/>
          </a:p>
        </p:txBody>
      </p:sp>
      <p:sp>
        <p:nvSpPr>
          <p:cNvPr id="5" name="TextBox 4">
            <a:extLst>
              <a:ext uri="{FF2B5EF4-FFF2-40B4-BE49-F238E27FC236}">
                <a16:creationId xmlns:a16="http://schemas.microsoft.com/office/drawing/2014/main" id="{EBB10B19-4157-41B3-85CA-452455B519DD}"/>
              </a:ext>
            </a:extLst>
          </p:cNvPr>
          <p:cNvSpPr txBox="1"/>
          <p:nvPr/>
        </p:nvSpPr>
        <p:spPr>
          <a:xfrm>
            <a:off x="0" y="805210"/>
            <a:ext cx="10896600" cy="461665"/>
          </a:xfrm>
          <a:prstGeom prst="rect">
            <a:avLst/>
          </a:prstGeom>
          <a:noFill/>
        </p:spPr>
        <p:txBody>
          <a:bodyPr wrap="square">
            <a:spAutoFit/>
          </a:bodyPr>
          <a:lstStyle/>
          <a:p>
            <a:pPr algn="just">
              <a:spcBef>
                <a:spcPts val="0"/>
              </a:spcBef>
              <a:spcAft>
                <a:spcPts val="0"/>
              </a:spcAft>
            </a:pPr>
            <a:r>
              <a:rPr lang="en-US" sz="2400">
                <a:solidFill>
                  <a:srgbClr val="0033CC"/>
                </a:solidFill>
                <a:latin typeface="Trebuchet MS"/>
                <a:ea typeface="Trebuchet MS"/>
                <a:cs typeface="Trebuchet MS"/>
                <a:sym typeface="Trebuchet MS"/>
              </a:rPr>
              <a:t>Data Collection: Data Frame showing Necessary Information</a:t>
            </a:r>
          </a:p>
        </p:txBody>
      </p:sp>
      <p:pic>
        <p:nvPicPr>
          <p:cNvPr id="7" name="Picture 6">
            <a:extLst>
              <a:ext uri="{FF2B5EF4-FFF2-40B4-BE49-F238E27FC236}">
                <a16:creationId xmlns:a16="http://schemas.microsoft.com/office/drawing/2014/main" id="{B85F79FE-EEF3-F3EB-469F-8EA9A7E38595}"/>
              </a:ext>
            </a:extLst>
          </p:cNvPr>
          <p:cNvPicPr>
            <a:picLocks noChangeAspect="1"/>
          </p:cNvPicPr>
          <p:nvPr/>
        </p:nvPicPr>
        <p:blipFill>
          <a:blip r:embed="rId2"/>
          <a:stretch>
            <a:fillRect/>
          </a:stretch>
        </p:blipFill>
        <p:spPr>
          <a:xfrm>
            <a:off x="132889" y="1569559"/>
            <a:ext cx="11955585" cy="41823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99392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069856"/>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971800" y="607141"/>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Expected Deliverables</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115529" y="1106369"/>
            <a:ext cx="11879826" cy="2308324"/>
          </a:xfrm>
          <a:prstGeom prst="rect">
            <a:avLst/>
          </a:prstGeom>
          <a:noFill/>
        </p:spPr>
        <p:txBody>
          <a:bodyPr wrap="square">
            <a:spAutoFit/>
          </a:bodyPr>
          <a:lstStyle/>
          <a:p>
            <a:pPr algn="just">
              <a:spcBef>
                <a:spcPts val="0"/>
              </a:spcBef>
              <a:spcAft>
                <a:spcPts val="0"/>
              </a:spcAft>
            </a:pPr>
            <a:r>
              <a:rPr lang="en-US" sz="2400" dirty="0">
                <a:solidFill>
                  <a:srgbClr val="0033CC"/>
                </a:solidFill>
                <a:latin typeface="Trebuchet MS"/>
                <a:ea typeface="Trebuchet MS"/>
                <a:cs typeface="Trebuchet MS"/>
                <a:sym typeface="Trebuchet MS"/>
              </a:rPr>
              <a:t>Data Preparation:  </a:t>
            </a:r>
            <a:r>
              <a:rPr lang="en-US" sz="2400" dirty="0">
                <a:solidFill>
                  <a:schemeClr val="tx1">
                    <a:lumMod val="85000"/>
                    <a:lumOff val="15000"/>
                  </a:schemeClr>
                </a:solidFill>
                <a:latin typeface="Trebuchet MS"/>
                <a:ea typeface="Trebuchet MS"/>
                <a:cs typeface="Trebuchet MS"/>
                <a:sym typeface="Trebuchet MS"/>
              </a:rPr>
              <a:t>The Dataset Currently being used has been obtained by Manual downloading images from website &lt;images.cv&gt; and later we have extended the same for new classes which could not be found by writing a python code which scrapes the google images search of the class of fruit or vegetable needed and downloads high resolution images of the same automatically until the desired number of images are obtained or the search results exhaust.</a:t>
            </a:r>
          </a:p>
        </p:txBody>
      </p:sp>
      <p:pic>
        <p:nvPicPr>
          <p:cNvPr id="6" name="Picture 5">
            <a:extLst>
              <a:ext uri="{FF2B5EF4-FFF2-40B4-BE49-F238E27FC236}">
                <a16:creationId xmlns:a16="http://schemas.microsoft.com/office/drawing/2014/main" id="{35463395-D3AE-F25D-D5DF-27939D09D517}"/>
              </a:ext>
            </a:extLst>
          </p:cNvPr>
          <p:cNvPicPr>
            <a:picLocks noChangeAspect="1"/>
          </p:cNvPicPr>
          <p:nvPr/>
        </p:nvPicPr>
        <p:blipFill>
          <a:blip r:embed="rId2"/>
          <a:stretch>
            <a:fillRect/>
          </a:stretch>
        </p:blipFill>
        <p:spPr>
          <a:xfrm>
            <a:off x="3387410" y="3414693"/>
            <a:ext cx="5613823" cy="3375788"/>
          </a:xfrm>
          <a:prstGeom prst="rect">
            <a:avLst/>
          </a:prstGeom>
        </p:spPr>
      </p:pic>
    </p:spTree>
    <p:extLst>
      <p:ext uri="{BB962C8B-B14F-4D97-AF65-F5344CB8AC3E}">
        <p14:creationId xmlns:p14="http://schemas.microsoft.com/office/powerpoint/2010/main" val="65467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00400" y="717304"/>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3048000" y="253181"/>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Expected Deliverables</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263013" y="982868"/>
            <a:ext cx="10896600" cy="1938992"/>
          </a:xfrm>
          <a:prstGeom prst="rect">
            <a:avLst/>
          </a:prstGeom>
          <a:noFill/>
        </p:spPr>
        <p:txBody>
          <a:bodyPr wrap="square">
            <a:spAutoFit/>
          </a:bodyPr>
          <a:lstStyle/>
          <a:p>
            <a:pPr algn="just">
              <a:spcBef>
                <a:spcPts val="0"/>
              </a:spcBef>
              <a:spcAft>
                <a:spcPts val="0"/>
              </a:spcAft>
            </a:pPr>
            <a:r>
              <a:rPr lang="en-US" sz="2400" dirty="0">
                <a:solidFill>
                  <a:srgbClr val="0033CC"/>
                </a:solidFill>
                <a:latin typeface="Trebuchet MS"/>
                <a:ea typeface="Trebuchet MS"/>
                <a:cs typeface="Trebuchet MS"/>
                <a:sym typeface="Trebuchet MS"/>
              </a:rPr>
              <a:t>Data Pre-processing: </a:t>
            </a:r>
            <a:r>
              <a:rPr lang="en-US" sz="2400" dirty="0">
                <a:solidFill>
                  <a:schemeClr val="tx1">
                    <a:lumMod val="85000"/>
                    <a:lumOff val="15000"/>
                  </a:schemeClr>
                </a:solidFill>
                <a:latin typeface="Trebuchet MS"/>
                <a:ea typeface="Trebuchet MS"/>
                <a:cs typeface="Trebuchet MS"/>
                <a:sym typeface="Trebuchet MS"/>
              </a:rPr>
              <a:t>The images downloaded have different formats some of which might not be acceptable to be taken in as input to the model and the images downloaded do not have RGB pixels for all images so necessary conversions to .jpeg, .jpg, .png had to be done in addition to filter junk images coming out of google image search. </a:t>
            </a:r>
          </a:p>
        </p:txBody>
      </p:sp>
      <p:pic>
        <p:nvPicPr>
          <p:cNvPr id="6" name="Picture 5">
            <a:extLst>
              <a:ext uri="{FF2B5EF4-FFF2-40B4-BE49-F238E27FC236}">
                <a16:creationId xmlns:a16="http://schemas.microsoft.com/office/drawing/2014/main" id="{3BC7BBAC-FB31-BBCF-CF54-F3BF94BF17D1}"/>
              </a:ext>
            </a:extLst>
          </p:cNvPr>
          <p:cNvPicPr>
            <a:picLocks noChangeAspect="1"/>
          </p:cNvPicPr>
          <p:nvPr/>
        </p:nvPicPr>
        <p:blipFill>
          <a:blip r:embed="rId2"/>
          <a:stretch>
            <a:fillRect/>
          </a:stretch>
        </p:blipFill>
        <p:spPr>
          <a:xfrm>
            <a:off x="3130320" y="3013443"/>
            <a:ext cx="5535612" cy="3591376"/>
          </a:xfrm>
          <a:prstGeom prst="rect">
            <a:avLst/>
          </a:prstGeom>
        </p:spPr>
      </p:pic>
    </p:spTree>
    <p:extLst>
      <p:ext uri="{BB962C8B-B14F-4D97-AF65-F5344CB8AC3E}">
        <p14:creationId xmlns:p14="http://schemas.microsoft.com/office/powerpoint/2010/main" val="50182955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C860F6F36DA7844A9E75BE63BAEB4CD" ma:contentTypeVersion="14" ma:contentTypeDescription="Create a new document." ma:contentTypeScope="" ma:versionID="8bacee4a57966b4646899c644886e2a4">
  <xsd:schema xmlns:xsd="http://www.w3.org/2001/XMLSchema" xmlns:xs="http://www.w3.org/2001/XMLSchema" xmlns:p="http://schemas.microsoft.com/office/2006/metadata/properties" xmlns:ns3="f0b9719d-3c45-4671-844d-e66c7a040d47" xmlns:ns4="001fd73c-3c1f-43a1-8988-7ec1aa797e19" targetNamespace="http://schemas.microsoft.com/office/2006/metadata/properties" ma:root="true" ma:fieldsID="851fc94c70e5d104b70fe6977abdb4a4" ns3:_="" ns4:_="">
    <xsd:import namespace="f0b9719d-3c45-4671-844d-e66c7a040d47"/>
    <xsd:import namespace="001fd73c-3c1f-43a1-8988-7ec1aa797e1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b9719d-3c45-4671-844d-e66c7a040d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01fd73c-3c1f-43a1-8988-7ec1aa797e1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AC34AC-68EE-45D2-A4E7-691E1C5C0BC1}">
  <ds:schemaRefs>
    <ds:schemaRef ds:uri="http://schemas.microsoft.com/sharepoint/v3/contenttype/forms"/>
  </ds:schemaRefs>
</ds:datastoreItem>
</file>

<file path=customXml/itemProps2.xml><?xml version="1.0" encoding="utf-8"?>
<ds:datastoreItem xmlns:ds="http://schemas.openxmlformats.org/officeDocument/2006/customXml" ds:itemID="{653124F7-5F54-43E1-814D-8E363EA4F37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1254F42-B80B-48A3-8E99-79B91533C4ED}">
  <ds:schemaRefs>
    <ds:schemaRef ds:uri="001fd73c-3c1f-43a1-8988-7ec1aa797e19"/>
    <ds:schemaRef ds:uri="f0b9719d-3c45-4671-844d-e66c7a040d4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Capstone Project - Review 3 - Template (1)</Template>
  <TotalTime>319</TotalTime>
  <Words>895</Words>
  <Application>Microsoft Office PowerPoint</Application>
  <PresentationFormat>Widescreen</PresentationFormat>
  <Paragraphs>132</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Trebuchet MS</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Sunitha R</dc:creator>
  <cp:keywords/>
  <dc:description/>
  <cp:lastModifiedBy>EC CSE 6F S V S C SANTOSH</cp:lastModifiedBy>
  <cp:revision>3</cp:revision>
  <dcterms:created xsi:type="dcterms:W3CDTF">2020-11-22T08:14:37Z</dcterms:created>
  <dcterms:modified xsi:type="dcterms:W3CDTF">2022-08-25T08:02:34Z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0x010100DC860F6F36DA7844A9E75BE63BAEB4CD</vt:lpwstr>
  </property>
</Properties>
</file>