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23B63E-0373-4F9D-9074-DE9BD52030A2}">
  <a:tblStyle styleId="{0023B63E-0373-4F9D-9074-DE9BD52030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98E1994-F41B-493F-870D-CC97A65284D6}"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 name="Google Shape;144;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1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87b14f860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487b14f860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g1487b14f860_0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1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0cb30be89_4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g150cb30be89_4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1" name="Google Shape;261;p2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1" name="Google Shape;271;p2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1" name="Google Shape;281;p2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50c9995db6_2_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g150c9995db6_2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0c9995db6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g150c9995db6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2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7" name="Google Shape;327;p2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899671a14_0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14899671a14_0_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14899671a14_0_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0cb30be89_2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g150cb30be89_2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 name="Google Shape;128;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5183188" y="987425"/>
            <a:ext cx="6172200" cy="4873625"/>
          </a:xfrm>
          <a:prstGeom prst="rect">
            <a:avLst/>
          </a:prstGeom>
          <a:noFill/>
          <a:ln>
            <a:noFill/>
          </a:ln>
        </p:spPr>
      </p:sp>
      <p:sp>
        <p:nvSpPr>
          <p:cNvPr id="69" name="Google Shape;6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1140888" y="304800"/>
            <a:ext cx="670112" cy="99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p:nvPr/>
        </p:nvSpPr>
        <p:spPr>
          <a:xfrm>
            <a:off x="2133600" y="914400"/>
            <a:ext cx="792480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UE19CS390B – Capstone Project Phase – 2</a:t>
            </a:r>
            <a:endParaRPr/>
          </a:p>
          <a:p>
            <a:pPr indent="0" lvl="0" marL="0" marR="0" rtl="0" algn="ctr">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Project Progress Review #1</a:t>
            </a:r>
            <a:endParaRPr/>
          </a:p>
        </p:txBody>
      </p:sp>
      <p:sp>
        <p:nvSpPr>
          <p:cNvPr id="78" name="Google Shape;78;p11"/>
          <p:cNvSpPr txBox="1"/>
          <p:nvPr/>
        </p:nvSpPr>
        <p:spPr>
          <a:xfrm>
            <a:off x="1905000" y="3048000"/>
            <a:ext cx="9906000" cy="381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Automated Billing cart</a:t>
            </a:r>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75    </a:t>
            </a:r>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Prajwala T.R                 </a:t>
            </a:r>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a:t>
            </a:r>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457200" lvl="0" marL="457200" marR="0" rtl="0" algn="l">
              <a:spcBef>
                <a:spcPts val="0"/>
              </a:spcBef>
              <a:spcAft>
                <a:spcPts val="0"/>
              </a:spcAft>
              <a:buClr>
                <a:srgbClr val="0033CC"/>
              </a:buClr>
              <a:buSzPts val="2400"/>
              <a:buFont typeface="Trebuchet MS"/>
              <a:buAutoNum type="arabicParenR"/>
            </a:pPr>
            <a:r>
              <a:rPr b="0" i="0" lang="en-US" sz="2400" u="none" cap="none" strike="noStrike">
                <a:solidFill>
                  <a:srgbClr val="0033CC"/>
                </a:solidFill>
                <a:latin typeface="Trebuchet MS"/>
                <a:ea typeface="Trebuchet MS"/>
                <a:cs typeface="Trebuchet MS"/>
                <a:sym typeface="Trebuchet MS"/>
              </a:rPr>
              <a:t>PES2U1G9CS198		Kuntal Gorai</a:t>
            </a:r>
            <a:endParaRPr/>
          </a:p>
          <a:p>
            <a:pPr indent="-457200" lvl="0" marL="457200" marR="0" rtl="0" algn="l">
              <a:spcBef>
                <a:spcPts val="0"/>
              </a:spcBef>
              <a:spcAft>
                <a:spcPts val="0"/>
              </a:spcAft>
              <a:buClr>
                <a:srgbClr val="0033CC"/>
              </a:buClr>
              <a:buSzPts val="2400"/>
              <a:buFont typeface="Trebuchet MS"/>
              <a:buAutoNum type="arabicParenR"/>
            </a:pPr>
            <a:r>
              <a:rPr b="0" i="0" lang="en-US" sz="2400" u="none" cap="none" strike="noStrike">
                <a:solidFill>
                  <a:srgbClr val="0033CC"/>
                </a:solidFill>
                <a:latin typeface="Trebuchet MS"/>
                <a:ea typeface="Trebuchet MS"/>
                <a:cs typeface="Trebuchet MS"/>
                <a:sym typeface="Trebuchet MS"/>
              </a:rPr>
              <a:t>PES2UG19CS346		S V S C Santosh</a:t>
            </a:r>
            <a:endParaRPr/>
          </a:p>
          <a:p>
            <a:pPr indent="-457200" lvl="0" marL="457200" marR="0" rtl="0" algn="l">
              <a:spcBef>
                <a:spcPts val="0"/>
              </a:spcBef>
              <a:spcAft>
                <a:spcPts val="0"/>
              </a:spcAft>
              <a:buClr>
                <a:srgbClr val="0033CC"/>
              </a:buClr>
              <a:buSzPts val="2400"/>
              <a:buFont typeface="Trebuchet MS"/>
              <a:buAutoNum type="arabicParenR"/>
            </a:pPr>
            <a:r>
              <a:rPr b="0" i="0" lang="en-US" sz="2400" u="none" cap="none" strike="noStrike">
                <a:solidFill>
                  <a:srgbClr val="0033CC"/>
                </a:solidFill>
                <a:latin typeface="Trebuchet MS"/>
                <a:ea typeface="Trebuchet MS"/>
                <a:cs typeface="Trebuchet MS"/>
                <a:sym typeface="Trebuchet MS"/>
              </a:rPr>
              <a:t>PES2UG19CS391		Skanda S</a:t>
            </a:r>
            <a:endParaRPr/>
          </a:p>
          <a:p>
            <a:pPr indent="-457200" lvl="0" marL="457200" marR="0" rtl="0" algn="l">
              <a:spcBef>
                <a:spcPts val="0"/>
              </a:spcBef>
              <a:spcAft>
                <a:spcPts val="0"/>
              </a:spcAft>
              <a:buClr>
                <a:srgbClr val="0033CC"/>
              </a:buClr>
              <a:buSzPts val="2400"/>
              <a:buFont typeface="Trebuchet MS"/>
              <a:buAutoNum type="arabicParenR"/>
            </a:pPr>
            <a:r>
              <a:rPr b="0" i="0" lang="en-US" sz="2400" u="none" cap="none" strike="noStrike">
                <a:solidFill>
                  <a:srgbClr val="0033CC"/>
                </a:solidFill>
                <a:latin typeface="Trebuchet MS"/>
                <a:ea typeface="Trebuchet MS"/>
                <a:cs typeface="Trebuchet MS"/>
                <a:sym typeface="Trebuchet MS"/>
              </a:rPr>
              <a:t>PES2UG19CS454		Vijay Murugan A S</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3048000" y="1069856"/>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20"/>
          <p:cNvSpPr txBox="1"/>
          <p:nvPr/>
        </p:nvSpPr>
        <p:spPr>
          <a:xfrm>
            <a:off x="2971800" y="607141"/>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48" name="Google Shape;148;p20"/>
          <p:cNvSpPr txBox="1"/>
          <p:nvPr/>
        </p:nvSpPr>
        <p:spPr>
          <a:xfrm>
            <a:off x="115529" y="1106369"/>
            <a:ext cx="11879826"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Preparation:  </a:t>
            </a:r>
            <a:r>
              <a:rPr lang="en-US" sz="2400">
                <a:solidFill>
                  <a:srgbClr val="262626"/>
                </a:solidFill>
                <a:latin typeface="Trebuchet MS"/>
                <a:ea typeface="Trebuchet MS"/>
                <a:cs typeface="Trebuchet MS"/>
                <a:sym typeface="Trebuchet MS"/>
              </a:rPr>
              <a:t>The Dataset Currently being used has been obtained by Manual downloading images from website &lt;images.cv&gt; and later we have extended the same for new classes which could not be found by writing a python code which scrapes the google images search of the class of fruit or vegetable needed and downloads high resolution images of the same automatically until the desired number of images are obtained or the search results exhaust.</a:t>
            </a:r>
            <a:endParaRPr/>
          </a:p>
        </p:txBody>
      </p:sp>
      <p:pic>
        <p:nvPicPr>
          <p:cNvPr id="149" name="Google Shape;149;p20"/>
          <p:cNvPicPr preferRelativeResize="0"/>
          <p:nvPr/>
        </p:nvPicPr>
        <p:blipFill rotWithShape="1">
          <a:blip r:embed="rId3">
            <a:alphaModFix/>
          </a:blip>
          <a:srcRect b="0" l="0" r="0" t="0"/>
          <a:stretch/>
        </p:blipFill>
        <p:spPr>
          <a:xfrm>
            <a:off x="3387410" y="3414693"/>
            <a:ext cx="5613823" cy="33757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p:nvPr/>
        </p:nvSpPr>
        <p:spPr>
          <a:xfrm>
            <a:off x="3200400" y="717304"/>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21"/>
          <p:cNvSpPr txBox="1"/>
          <p:nvPr/>
        </p:nvSpPr>
        <p:spPr>
          <a:xfrm>
            <a:off x="3048000" y="253181"/>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56" name="Google Shape;156;p21"/>
          <p:cNvSpPr txBox="1"/>
          <p:nvPr/>
        </p:nvSpPr>
        <p:spPr>
          <a:xfrm>
            <a:off x="263013" y="982868"/>
            <a:ext cx="10896600"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Pre-processing: </a:t>
            </a:r>
            <a:r>
              <a:rPr lang="en-US" sz="2400">
                <a:solidFill>
                  <a:srgbClr val="262626"/>
                </a:solidFill>
                <a:latin typeface="Trebuchet MS"/>
                <a:ea typeface="Trebuchet MS"/>
                <a:cs typeface="Trebuchet MS"/>
                <a:sym typeface="Trebuchet MS"/>
              </a:rPr>
              <a:t>The images downloaded have different formats some of which might not be acceptable to be taken in as input to the model and the images downloaded do not have RGB pixels for all images so necessary conversions to .jpeg, .jpg, .png had to be done in addition to filter junk images coming out of google image search. </a:t>
            </a:r>
            <a:endParaRPr/>
          </a:p>
        </p:txBody>
      </p:sp>
      <p:pic>
        <p:nvPicPr>
          <p:cNvPr id="157" name="Google Shape;157;p21"/>
          <p:cNvPicPr preferRelativeResize="0"/>
          <p:nvPr/>
        </p:nvPicPr>
        <p:blipFill rotWithShape="1">
          <a:blip r:embed="rId3">
            <a:alphaModFix/>
          </a:blip>
          <a:srcRect b="0" l="0" r="0" t="0"/>
          <a:stretch/>
        </p:blipFill>
        <p:spPr>
          <a:xfrm>
            <a:off x="3130320" y="3013443"/>
            <a:ext cx="5535612" cy="3591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p:nvPr/>
        </p:nvSpPr>
        <p:spPr>
          <a:xfrm>
            <a:off x="3352800" y="62740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22"/>
          <p:cNvSpPr txBox="1"/>
          <p:nvPr/>
        </p:nvSpPr>
        <p:spPr>
          <a:xfrm>
            <a:off x="2971800" y="16469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64" name="Google Shape;164;p22"/>
          <p:cNvSpPr txBox="1"/>
          <p:nvPr/>
        </p:nvSpPr>
        <p:spPr>
          <a:xfrm>
            <a:off x="51619" y="904210"/>
            <a:ext cx="108966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Input: </a:t>
            </a:r>
            <a:r>
              <a:rPr lang="en-US" sz="2400">
                <a:solidFill>
                  <a:srgbClr val="262626"/>
                </a:solidFill>
                <a:latin typeface="Trebuchet MS"/>
                <a:ea typeface="Trebuchet MS"/>
                <a:cs typeface="Trebuchet MS"/>
                <a:sym typeface="Trebuchet MS"/>
              </a:rPr>
              <a:t>The model like any other Transfer Learning model takes input of the image converted into any image of fixed size like 224*224 for Efficient Net, Mobile Net etc. The Data being used undergoes some Augmentation like Rotation of images by some degree, zoom in ,zoom out. After this the input is sent as a numpy array of RGB values.</a:t>
            </a:r>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pic>
        <p:nvPicPr>
          <p:cNvPr id="165" name="Google Shape;165;p22"/>
          <p:cNvPicPr preferRelativeResize="0"/>
          <p:nvPr/>
        </p:nvPicPr>
        <p:blipFill rotWithShape="1">
          <a:blip r:embed="rId3">
            <a:alphaModFix/>
          </a:blip>
          <a:srcRect b="0" l="0" r="0" t="0"/>
          <a:stretch/>
        </p:blipFill>
        <p:spPr>
          <a:xfrm>
            <a:off x="3423228" y="2852213"/>
            <a:ext cx="5209496" cy="39762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p:nvPr/>
        </p:nvSpPr>
        <p:spPr>
          <a:xfrm>
            <a:off x="3048000" y="144780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23"/>
          <p:cNvSpPr txBox="1"/>
          <p:nvPr/>
        </p:nvSpPr>
        <p:spPr>
          <a:xfrm>
            <a:off x="2895600" y="9906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72" name="Google Shape;172;p23"/>
          <p:cNvSpPr txBox="1"/>
          <p:nvPr/>
        </p:nvSpPr>
        <p:spPr>
          <a:xfrm>
            <a:off x="76200" y="1600200"/>
            <a:ext cx="116586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Visualization: Images vs Class</a:t>
            </a:r>
            <a:endParaRPr/>
          </a:p>
        </p:txBody>
      </p:sp>
      <p:pic>
        <p:nvPicPr>
          <p:cNvPr descr="Chart, histogram&#10;&#10;Description automatically generated" id="173" name="Google Shape;173;p23"/>
          <p:cNvPicPr preferRelativeResize="0"/>
          <p:nvPr/>
        </p:nvPicPr>
        <p:blipFill rotWithShape="1">
          <a:blip r:embed="rId3">
            <a:alphaModFix/>
          </a:blip>
          <a:srcRect b="0" l="0" r="0" t="0"/>
          <a:stretch/>
        </p:blipFill>
        <p:spPr>
          <a:xfrm>
            <a:off x="1286949" y="2209800"/>
            <a:ext cx="9381051" cy="442502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p:nvPr/>
        </p:nvSpPr>
        <p:spPr>
          <a:xfrm>
            <a:off x="3048000" y="144780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24"/>
          <p:cNvSpPr txBox="1"/>
          <p:nvPr/>
        </p:nvSpPr>
        <p:spPr>
          <a:xfrm>
            <a:off x="2895600" y="9906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80" name="Google Shape;180;p24"/>
          <p:cNvSpPr txBox="1"/>
          <p:nvPr/>
        </p:nvSpPr>
        <p:spPr>
          <a:xfrm>
            <a:off x="76200" y="1600200"/>
            <a:ext cx="116586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Visualization: Test Images vs Class</a:t>
            </a:r>
            <a:endParaRPr/>
          </a:p>
        </p:txBody>
      </p:sp>
      <p:pic>
        <p:nvPicPr>
          <p:cNvPr id="181" name="Google Shape;181;p24"/>
          <p:cNvPicPr preferRelativeResize="0"/>
          <p:nvPr/>
        </p:nvPicPr>
        <p:blipFill rotWithShape="1">
          <a:blip r:embed="rId3">
            <a:alphaModFix/>
          </a:blip>
          <a:srcRect b="0" l="0" r="0" t="0"/>
          <a:stretch/>
        </p:blipFill>
        <p:spPr>
          <a:xfrm>
            <a:off x="1111049" y="2291215"/>
            <a:ext cx="8878526" cy="445129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p:nvPr/>
        </p:nvSpPr>
        <p:spPr>
          <a:xfrm>
            <a:off x="3048000" y="144780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25"/>
          <p:cNvSpPr txBox="1"/>
          <p:nvPr/>
        </p:nvSpPr>
        <p:spPr>
          <a:xfrm>
            <a:off x="2895600" y="9906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88" name="Google Shape;188;p25"/>
          <p:cNvSpPr txBox="1"/>
          <p:nvPr/>
        </p:nvSpPr>
        <p:spPr>
          <a:xfrm>
            <a:off x="76200" y="1600200"/>
            <a:ext cx="116586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Visualization: Images vs Class</a:t>
            </a:r>
            <a:endParaRPr/>
          </a:p>
        </p:txBody>
      </p:sp>
      <p:pic>
        <p:nvPicPr>
          <p:cNvPr descr="A picture containing chart&#10;&#10;Description automatically generated" id="189" name="Google Shape;189;p25"/>
          <p:cNvPicPr preferRelativeResize="0"/>
          <p:nvPr/>
        </p:nvPicPr>
        <p:blipFill rotWithShape="1">
          <a:blip r:embed="rId3">
            <a:alphaModFix/>
          </a:blip>
          <a:srcRect b="0" l="0" r="0" t="0"/>
          <a:stretch/>
        </p:blipFill>
        <p:spPr>
          <a:xfrm>
            <a:off x="1155981" y="2177752"/>
            <a:ext cx="9499037" cy="448067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p:nvPr/>
        </p:nvSpPr>
        <p:spPr>
          <a:xfrm>
            <a:off x="3048000" y="144780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26"/>
          <p:cNvSpPr txBox="1"/>
          <p:nvPr/>
        </p:nvSpPr>
        <p:spPr>
          <a:xfrm>
            <a:off x="2895600" y="9906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96" name="Google Shape;196;p26"/>
          <p:cNvSpPr txBox="1"/>
          <p:nvPr/>
        </p:nvSpPr>
        <p:spPr>
          <a:xfrm>
            <a:off x="76200" y="1600200"/>
            <a:ext cx="116586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Visualization: Percentage of Classes</a:t>
            </a:r>
            <a:endParaRPr/>
          </a:p>
        </p:txBody>
      </p:sp>
      <p:pic>
        <p:nvPicPr>
          <p:cNvPr id="197" name="Google Shape;197;p26"/>
          <p:cNvPicPr preferRelativeResize="0"/>
          <p:nvPr/>
        </p:nvPicPr>
        <p:blipFill rotWithShape="1">
          <a:blip r:embed="rId3">
            <a:alphaModFix/>
          </a:blip>
          <a:srcRect b="0" l="0" r="0" t="0"/>
          <a:stretch/>
        </p:blipFill>
        <p:spPr>
          <a:xfrm>
            <a:off x="1875503" y="2435947"/>
            <a:ext cx="7976419" cy="4156317"/>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p:nvPr/>
        </p:nvSpPr>
        <p:spPr>
          <a:xfrm>
            <a:off x="3048000" y="144780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27"/>
          <p:cNvSpPr txBox="1"/>
          <p:nvPr/>
        </p:nvSpPr>
        <p:spPr>
          <a:xfrm>
            <a:off x="2895600" y="9906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204" name="Google Shape;204;p27"/>
          <p:cNvSpPr txBox="1"/>
          <p:nvPr/>
        </p:nvSpPr>
        <p:spPr>
          <a:xfrm>
            <a:off x="76200" y="1600200"/>
            <a:ext cx="116586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Visualization: Efficient Net V2</a:t>
            </a:r>
            <a:endParaRPr/>
          </a:p>
        </p:txBody>
      </p:sp>
      <p:sp>
        <p:nvSpPr>
          <p:cNvPr id="205" name="Google Shape;205;p27"/>
          <p:cNvSpPr txBox="1"/>
          <p:nvPr/>
        </p:nvSpPr>
        <p:spPr>
          <a:xfrm>
            <a:off x="447869" y="5086565"/>
            <a:ext cx="35363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33CC"/>
                </a:solidFill>
                <a:latin typeface="Trebuchet MS"/>
                <a:ea typeface="Trebuchet MS"/>
                <a:cs typeface="Trebuchet MS"/>
                <a:sym typeface="Trebuchet MS"/>
              </a:rPr>
              <a:t>Training and Validation Accuracy</a:t>
            </a:r>
            <a:endParaRPr sz="1800">
              <a:solidFill>
                <a:schemeClr val="dk1"/>
              </a:solidFill>
              <a:latin typeface="Arial"/>
              <a:ea typeface="Arial"/>
              <a:cs typeface="Arial"/>
              <a:sym typeface="Arial"/>
            </a:endParaRPr>
          </a:p>
        </p:txBody>
      </p:sp>
      <p:sp>
        <p:nvSpPr>
          <p:cNvPr id="206" name="Google Shape;206;p27"/>
          <p:cNvSpPr txBox="1"/>
          <p:nvPr/>
        </p:nvSpPr>
        <p:spPr>
          <a:xfrm>
            <a:off x="7239000" y="5086565"/>
            <a:ext cx="30457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33CC"/>
                </a:solidFill>
                <a:latin typeface="Trebuchet MS"/>
                <a:ea typeface="Trebuchet MS"/>
                <a:cs typeface="Trebuchet MS"/>
                <a:sym typeface="Trebuchet MS"/>
              </a:rPr>
              <a:t>Training and Validation Loss</a:t>
            </a:r>
            <a:endParaRPr sz="1800">
              <a:solidFill>
                <a:schemeClr val="dk1"/>
              </a:solidFill>
              <a:latin typeface="Arial"/>
              <a:ea typeface="Arial"/>
              <a:cs typeface="Arial"/>
              <a:sym typeface="Arial"/>
            </a:endParaRPr>
          </a:p>
        </p:txBody>
      </p:sp>
      <p:pic>
        <p:nvPicPr>
          <p:cNvPr id="207" name="Google Shape;207;p27"/>
          <p:cNvPicPr preferRelativeResize="0"/>
          <p:nvPr/>
        </p:nvPicPr>
        <p:blipFill rotWithShape="1">
          <a:blip r:embed="rId3">
            <a:alphaModFix/>
          </a:blip>
          <a:srcRect b="0" l="0" r="0" t="0"/>
          <a:stretch/>
        </p:blipFill>
        <p:spPr>
          <a:xfrm>
            <a:off x="447869" y="2352458"/>
            <a:ext cx="3939881" cy="2598645"/>
          </a:xfrm>
          <a:prstGeom prst="rect">
            <a:avLst/>
          </a:prstGeom>
          <a:noFill/>
          <a:ln>
            <a:noFill/>
          </a:ln>
          <a:effectLst>
            <a:outerShdw blurRad="292100" rotWithShape="0" algn="tl" dir="2700000" dist="139700">
              <a:srgbClr val="333333">
                <a:alpha val="64705"/>
              </a:srgbClr>
            </a:outerShdw>
          </a:effectLst>
        </p:spPr>
      </p:pic>
      <p:pic>
        <p:nvPicPr>
          <p:cNvPr id="208" name="Google Shape;208;p27"/>
          <p:cNvPicPr preferRelativeResize="0"/>
          <p:nvPr/>
        </p:nvPicPr>
        <p:blipFill rotWithShape="1">
          <a:blip r:embed="rId4">
            <a:alphaModFix/>
          </a:blip>
          <a:srcRect b="0" l="0" r="0" t="0"/>
          <a:stretch/>
        </p:blipFill>
        <p:spPr>
          <a:xfrm>
            <a:off x="7092576" y="2382940"/>
            <a:ext cx="3886537" cy="253768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p:nvPr/>
        </p:nvSpPr>
        <p:spPr>
          <a:xfrm>
            <a:off x="3048000" y="582609"/>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28"/>
          <p:cNvSpPr txBox="1"/>
          <p:nvPr/>
        </p:nvSpPr>
        <p:spPr>
          <a:xfrm>
            <a:off x="2895600" y="12999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215" name="Google Shape;215;p28"/>
          <p:cNvSpPr txBox="1"/>
          <p:nvPr/>
        </p:nvSpPr>
        <p:spPr>
          <a:xfrm>
            <a:off x="174522" y="683103"/>
            <a:ext cx="116586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Visualization: Mobile Net V2</a:t>
            </a:r>
            <a:endParaRPr/>
          </a:p>
        </p:txBody>
      </p:sp>
      <p:sp>
        <p:nvSpPr>
          <p:cNvPr id="216" name="Google Shape;216;p28"/>
          <p:cNvSpPr txBox="1"/>
          <p:nvPr/>
        </p:nvSpPr>
        <p:spPr>
          <a:xfrm>
            <a:off x="467534" y="4299984"/>
            <a:ext cx="35363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33CC"/>
                </a:solidFill>
                <a:latin typeface="Trebuchet MS"/>
                <a:ea typeface="Trebuchet MS"/>
                <a:cs typeface="Trebuchet MS"/>
                <a:sym typeface="Trebuchet MS"/>
              </a:rPr>
              <a:t>Training and Validation Accuracy</a:t>
            </a:r>
            <a:endParaRPr sz="1800">
              <a:solidFill>
                <a:schemeClr val="dk1"/>
              </a:solidFill>
              <a:latin typeface="Arial"/>
              <a:ea typeface="Arial"/>
              <a:cs typeface="Arial"/>
              <a:sym typeface="Arial"/>
            </a:endParaRPr>
          </a:p>
        </p:txBody>
      </p:sp>
      <p:sp>
        <p:nvSpPr>
          <p:cNvPr id="217" name="Google Shape;217;p28"/>
          <p:cNvSpPr txBox="1"/>
          <p:nvPr/>
        </p:nvSpPr>
        <p:spPr>
          <a:xfrm>
            <a:off x="7209503" y="4299984"/>
            <a:ext cx="30457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33CC"/>
                </a:solidFill>
                <a:latin typeface="Trebuchet MS"/>
                <a:ea typeface="Trebuchet MS"/>
                <a:cs typeface="Trebuchet MS"/>
                <a:sym typeface="Trebuchet MS"/>
              </a:rPr>
              <a:t>Training and Validation Loss</a:t>
            </a:r>
            <a:endParaRPr sz="1800">
              <a:solidFill>
                <a:schemeClr val="dk1"/>
              </a:solidFill>
              <a:latin typeface="Arial"/>
              <a:ea typeface="Arial"/>
              <a:cs typeface="Arial"/>
              <a:sym typeface="Arial"/>
            </a:endParaRPr>
          </a:p>
        </p:txBody>
      </p:sp>
      <p:pic>
        <p:nvPicPr>
          <p:cNvPr id="218" name="Google Shape;218;p28"/>
          <p:cNvPicPr preferRelativeResize="0"/>
          <p:nvPr/>
        </p:nvPicPr>
        <p:blipFill rotWithShape="1">
          <a:blip r:embed="rId3">
            <a:alphaModFix/>
          </a:blip>
          <a:srcRect b="0" l="0" r="0" t="0"/>
          <a:stretch/>
        </p:blipFill>
        <p:spPr>
          <a:xfrm>
            <a:off x="6858000" y="1373070"/>
            <a:ext cx="3939881" cy="2575783"/>
          </a:xfrm>
          <a:prstGeom prst="rect">
            <a:avLst/>
          </a:prstGeom>
          <a:noFill/>
          <a:ln>
            <a:noFill/>
          </a:ln>
          <a:effectLst>
            <a:outerShdw blurRad="292100" rotWithShape="0" algn="tl" dir="2700000" dist="139700">
              <a:srgbClr val="333333">
                <a:alpha val="64705"/>
              </a:srgbClr>
            </a:outerShdw>
          </a:effectLst>
        </p:spPr>
      </p:pic>
      <p:pic>
        <p:nvPicPr>
          <p:cNvPr id="219" name="Google Shape;219;p28"/>
          <p:cNvPicPr preferRelativeResize="0"/>
          <p:nvPr/>
        </p:nvPicPr>
        <p:blipFill rotWithShape="1">
          <a:blip r:embed="rId4">
            <a:alphaModFix/>
          </a:blip>
          <a:srcRect b="0" l="0" r="0" t="0"/>
          <a:stretch/>
        </p:blipFill>
        <p:spPr>
          <a:xfrm>
            <a:off x="174522" y="1236216"/>
            <a:ext cx="4343776" cy="275867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p:nvPr/>
        </p:nvSpPr>
        <p:spPr>
          <a:xfrm>
            <a:off x="3048000" y="144780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29"/>
          <p:cNvSpPr txBox="1"/>
          <p:nvPr/>
        </p:nvSpPr>
        <p:spPr>
          <a:xfrm>
            <a:off x="2895600" y="9906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226" name="Google Shape;226;p29"/>
          <p:cNvSpPr txBox="1"/>
          <p:nvPr/>
        </p:nvSpPr>
        <p:spPr>
          <a:xfrm>
            <a:off x="76200" y="1600200"/>
            <a:ext cx="116586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Visualization: NasNet_Mobile </a:t>
            </a:r>
            <a:endParaRPr/>
          </a:p>
        </p:txBody>
      </p:sp>
      <p:sp>
        <p:nvSpPr>
          <p:cNvPr id="227" name="Google Shape;227;p29"/>
          <p:cNvSpPr txBox="1"/>
          <p:nvPr/>
        </p:nvSpPr>
        <p:spPr>
          <a:xfrm>
            <a:off x="447869" y="5086565"/>
            <a:ext cx="35363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33CC"/>
                </a:solidFill>
                <a:latin typeface="Trebuchet MS"/>
                <a:ea typeface="Trebuchet MS"/>
                <a:cs typeface="Trebuchet MS"/>
                <a:sym typeface="Trebuchet MS"/>
              </a:rPr>
              <a:t>Training and Validation Accuracy</a:t>
            </a:r>
            <a:endParaRPr sz="1800">
              <a:solidFill>
                <a:schemeClr val="dk1"/>
              </a:solidFill>
              <a:latin typeface="Arial"/>
              <a:ea typeface="Arial"/>
              <a:cs typeface="Arial"/>
              <a:sym typeface="Arial"/>
            </a:endParaRPr>
          </a:p>
        </p:txBody>
      </p:sp>
      <p:sp>
        <p:nvSpPr>
          <p:cNvPr id="228" name="Google Shape;228;p29"/>
          <p:cNvSpPr txBox="1"/>
          <p:nvPr/>
        </p:nvSpPr>
        <p:spPr>
          <a:xfrm>
            <a:off x="7239000" y="5086565"/>
            <a:ext cx="30457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33CC"/>
                </a:solidFill>
                <a:latin typeface="Trebuchet MS"/>
                <a:ea typeface="Trebuchet MS"/>
                <a:cs typeface="Trebuchet MS"/>
                <a:sym typeface="Trebuchet MS"/>
              </a:rPr>
              <a:t>Training and Validation Loss</a:t>
            </a:r>
            <a:endParaRPr sz="1800">
              <a:solidFill>
                <a:schemeClr val="dk1"/>
              </a:solidFill>
              <a:latin typeface="Arial"/>
              <a:ea typeface="Arial"/>
              <a:cs typeface="Arial"/>
              <a:sym typeface="Arial"/>
            </a:endParaRPr>
          </a:p>
        </p:txBody>
      </p:sp>
      <p:pic>
        <p:nvPicPr>
          <p:cNvPr id="229" name="Google Shape;229;p29"/>
          <p:cNvPicPr preferRelativeResize="0"/>
          <p:nvPr/>
        </p:nvPicPr>
        <p:blipFill rotWithShape="1">
          <a:blip r:embed="rId3">
            <a:alphaModFix/>
          </a:blip>
          <a:srcRect b="0" l="0" r="0" t="0"/>
          <a:stretch/>
        </p:blipFill>
        <p:spPr>
          <a:xfrm>
            <a:off x="7239000" y="2571747"/>
            <a:ext cx="3909399" cy="2514818"/>
          </a:xfrm>
          <a:prstGeom prst="rect">
            <a:avLst/>
          </a:prstGeom>
          <a:noFill/>
          <a:ln>
            <a:noFill/>
          </a:ln>
          <a:effectLst>
            <a:outerShdw blurRad="292100" rotWithShape="0" algn="tl" dir="2700000" dist="139700">
              <a:srgbClr val="333333">
                <a:alpha val="64705"/>
              </a:srgbClr>
            </a:outerShdw>
          </a:effectLst>
        </p:spPr>
      </p:pic>
      <p:pic>
        <p:nvPicPr>
          <p:cNvPr id="230" name="Google Shape;230;p29"/>
          <p:cNvPicPr preferRelativeResize="0"/>
          <p:nvPr/>
        </p:nvPicPr>
        <p:blipFill rotWithShape="1">
          <a:blip r:embed="rId4">
            <a:alphaModFix/>
          </a:blip>
          <a:srcRect b="0" l="0" r="0" t="0"/>
          <a:stretch/>
        </p:blipFill>
        <p:spPr>
          <a:xfrm>
            <a:off x="447869" y="2396472"/>
            <a:ext cx="3787468" cy="269009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12"/>
          <p:cNvSpPr txBox="1"/>
          <p:nvPr/>
        </p:nvSpPr>
        <p:spPr>
          <a:xfrm>
            <a:off x="1600200" y="1828800"/>
            <a:ext cx="8534400" cy="4572000"/>
          </a:xfrm>
          <a:prstGeom prst="rect">
            <a:avLst/>
          </a:prstGeom>
          <a:noFill/>
          <a:ln>
            <a:noFill/>
          </a:ln>
        </p:spPr>
        <p:txBody>
          <a:bodyPr anchorCtr="0" anchor="t" bIns="45700" lIns="91425" spcFirstLastPara="1" rIns="91425" wrap="square" tIns="45700">
            <a:noAutofit/>
          </a:bodyPr>
          <a:lstStyle/>
          <a:p>
            <a:pPr indent="-215900" lvl="0" marL="685791" marR="0" rtl="0" algn="just">
              <a:spcBef>
                <a:spcPts val="0"/>
              </a:spcBef>
              <a:spcAft>
                <a:spcPts val="0"/>
              </a:spcAft>
              <a:buClr>
                <a:schemeClr val="dk1"/>
              </a:buClr>
              <a:buSzPts val="2000"/>
              <a:buFont typeface="Arial"/>
              <a:buNone/>
            </a:pPr>
            <a:r>
              <a:t/>
            </a:r>
            <a:endParaRPr sz="2000">
              <a:solidFill>
                <a:srgbClr val="0000FF"/>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Abstract and Scope of the Project</a:t>
            </a:r>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Capstone Project Phase – 1</a:t>
            </a:r>
            <a:endParaRPr/>
          </a:p>
          <a:p>
            <a:pPr indent="-342900" lvl="1" marL="1142991" marR="0" rtl="0" algn="just">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Summary of work</a:t>
            </a:r>
            <a:endParaRPr/>
          </a:p>
          <a:p>
            <a:pPr indent="-342900" lvl="1" marL="1142991" marR="0" rtl="0" algn="just">
              <a:spcBef>
                <a:spcPts val="0"/>
              </a:spcBef>
              <a:spcAft>
                <a:spcPts val="0"/>
              </a:spcAft>
              <a:buClr>
                <a:srgbClr val="0033CC"/>
              </a:buClr>
              <a:buSzPts val="2400"/>
              <a:buFont typeface="Noto Sans Symbols"/>
              <a:buChar char="▪"/>
            </a:pPr>
            <a:r>
              <a:rPr b="0" i="0" lang="en-US" sz="2400" u="none" cap="none" strike="noStrike">
                <a:solidFill>
                  <a:srgbClr val="0033CC"/>
                </a:solidFill>
                <a:latin typeface="Trebuchet MS"/>
                <a:ea typeface="Trebuchet MS"/>
                <a:cs typeface="Trebuchet MS"/>
                <a:sym typeface="Trebuchet MS"/>
              </a:rPr>
              <a:t>Inferences drawn from Literature Survey</a:t>
            </a:r>
            <a:endParaRPr/>
          </a:p>
          <a:p>
            <a:pPr indent="-190500" lvl="1" marL="1142991"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Expected Deliverables</a:t>
            </a:r>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Gantt chart</a:t>
            </a:r>
            <a:endParaRPr/>
          </a:p>
          <a:p>
            <a:pPr indent="-342900"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86" name="Google Shape;86;p1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nvSpPr>
        <p:spPr>
          <a:xfrm>
            <a:off x="1445550" y="2605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https://youtu.be/TDk_VeCxuBE</a:t>
            </a:r>
            <a:endParaRPr/>
          </a:p>
        </p:txBody>
      </p:sp>
      <p:sp>
        <p:nvSpPr>
          <p:cNvPr id="237" name="Google Shape;237;p30"/>
          <p:cNvSpPr/>
          <p:nvPr/>
        </p:nvSpPr>
        <p:spPr>
          <a:xfrm>
            <a:off x="3048000" y="144780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30"/>
          <p:cNvSpPr txBox="1"/>
          <p:nvPr/>
        </p:nvSpPr>
        <p:spPr>
          <a:xfrm>
            <a:off x="2895600" y="990600"/>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App Demo Link</a:t>
            </a:r>
            <a:endParaRPr sz="2400">
              <a:solidFill>
                <a:schemeClr val="dk1"/>
              </a:solidFill>
              <a:latin typeface="Arial"/>
              <a:ea typeface="Arial"/>
              <a:cs typeface="Arial"/>
              <a:sym typeface="Arial"/>
            </a:endParaRPr>
          </a:p>
        </p:txBody>
      </p:sp>
      <p:sp>
        <p:nvSpPr>
          <p:cNvPr id="239" name="Google Shape;239;p30"/>
          <p:cNvSpPr txBox="1"/>
          <p:nvPr/>
        </p:nvSpPr>
        <p:spPr>
          <a:xfrm>
            <a:off x="76200" y="1600200"/>
            <a:ext cx="11658600" cy="30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p:nvPr/>
        </p:nvSpPr>
        <p:spPr>
          <a:xfrm>
            <a:off x="3124200" y="786048"/>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31"/>
          <p:cNvSpPr txBox="1"/>
          <p:nvPr/>
        </p:nvSpPr>
        <p:spPr>
          <a:xfrm>
            <a:off x="2971800" y="323333"/>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246" name="Google Shape;246;p31"/>
          <p:cNvSpPr txBox="1"/>
          <p:nvPr/>
        </p:nvSpPr>
        <p:spPr>
          <a:xfrm>
            <a:off x="0" y="1010264"/>
            <a:ext cx="10896600" cy="3786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Interpretation: </a:t>
            </a:r>
            <a:r>
              <a:rPr lang="en-US" sz="2400">
                <a:solidFill>
                  <a:srgbClr val="262626"/>
                </a:solidFill>
                <a:latin typeface="Trebuchet MS"/>
                <a:ea typeface="Trebuchet MS"/>
                <a:cs typeface="Trebuchet MS"/>
                <a:sym typeface="Trebuchet MS"/>
              </a:rPr>
              <a:t>One major conclusion which can be drawn when working on data related to multi class classification is that the quality of images in dataset play a major role in determining the accuracy of the final model developed.</a:t>
            </a:r>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Storage : </a:t>
            </a:r>
            <a:r>
              <a:rPr lang="en-US" sz="2400">
                <a:solidFill>
                  <a:srgbClr val="262626"/>
                </a:solidFill>
                <a:latin typeface="Trebuchet MS"/>
                <a:ea typeface="Trebuchet MS"/>
                <a:cs typeface="Trebuchet MS"/>
                <a:sym typeface="Trebuchet MS"/>
              </a:rPr>
              <a:t>Data is stored in the convenient file system structure enabling the classes to be easily distinguished. </a:t>
            </a:r>
            <a:r>
              <a:rPr lang="en-US" sz="2400">
                <a:solidFill>
                  <a:srgbClr val="262626"/>
                </a:solidFill>
                <a:latin typeface="Trebuchet MS"/>
                <a:ea typeface="Trebuchet MS"/>
                <a:cs typeface="Trebuchet MS"/>
                <a:sym typeface="Trebuchet MS"/>
              </a:rPr>
              <a:t>Currently The Entire Dataset is stored on Google Drive as a zip file as it allows easy extraction and working with Google Colab which is being used currently to train our models at a higher speed for higher number of epochs on GPU. </a:t>
            </a:r>
            <a:endParaRPr/>
          </a:p>
        </p:txBody>
      </p:sp>
      <p:pic>
        <p:nvPicPr>
          <p:cNvPr id="247" name="Google Shape;247;p31"/>
          <p:cNvPicPr preferRelativeResize="0"/>
          <p:nvPr/>
        </p:nvPicPr>
        <p:blipFill rotWithShape="1">
          <a:blip r:embed="rId3">
            <a:alphaModFix/>
          </a:blip>
          <a:srcRect b="0" l="0" r="0" t="0"/>
          <a:stretch/>
        </p:blipFill>
        <p:spPr>
          <a:xfrm>
            <a:off x="3736592" y="4680656"/>
            <a:ext cx="4718814" cy="20322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p:nvPr/>
        </p:nvSpPr>
        <p:spPr>
          <a:xfrm>
            <a:off x="3421626" y="5329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32"/>
          <p:cNvSpPr txBox="1"/>
          <p:nvPr/>
        </p:nvSpPr>
        <p:spPr>
          <a:xfrm>
            <a:off x="3269226" y="71286"/>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254" name="Google Shape;254;p32"/>
          <p:cNvSpPr txBox="1"/>
          <p:nvPr/>
        </p:nvSpPr>
        <p:spPr>
          <a:xfrm>
            <a:off x="117975" y="1031125"/>
            <a:ext cx="120741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rgbClr val="0033CC"/>
                </a:solidFill>
                <a:latin typeface="Trebuchet MS"/>
                <a:ea typeface="Trebuchet MS"/>
                <a:cs typeface="Trebuchet MS"/>
                <a:sym typeface="Trebuchet MS"/>
              </a:rPr>
              <a:t>Tentative UI of the app:</a:t>
            </a:r>
            <a:endParaRPr sz="25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id="255" name="Google Shape;255;p32"/>
          <p:cNvPicPr preferRelativeResize="0"/>
          <p:nvPr/>
        </p:nvPicPr>
        <p:blipFill>
          <a:blip r:embed="rId3">
            <a:alphaModFix/>
          </a:blip>
          <a:stretch>
            <a:fillRect/>
          </a:stretch>
        </p:blipFill>
        <p:spPr>
          <a:xfrm>
            <a:off x="418725" y="2522725"/>
            <a:ext cx="2929675" cy="2857150"/>
          </a:xfrm>
          <a:prstGeom prst="rect">
            <a:avLst/>
          </a:prstGeom>
          <a:noFill/>
          <a:ln>
            <a:noFill/>
          </a:ln>
        </p:spPr>
      </p:pic>
      <p:pic>
        <p:nvPicPr>
          <p:cNvPr id="256" name="Google Shape;256;p32"/>
          <p:cNvPicPr preferRelativeResize="0"/>
          <p:nvPr/>
        </p:nvPicPr>
        <p:blipFill>
          <a:blip r:embed="rId4">
            <a:alphaModFix/>
          </a:blip>
          <a:stretch>
            <a:fillRect/>
          </a:stretch>
        </p:blipFill>
        <p:spPr>
          <a:xfrm>
            <a:off x="3525973" y="2497025"/>
            <a:ext cx="2990033" cy="2857150"/>
          </a:xfrm>
          <a:prstGeom prst="rect">
            <a:avLst/>
          </a:prstGeom>
          <a:noFill/>
          <a:ln>
            <a:noFill/>
          </a:ln>
        </p:spPr>
      </p:pic>
      <p:pic>
        <p:nvPicPr>
          <p:cNvPr id="257" name="Google Shape;257;p32"/>
          <p:cNvPicPr preferRelativeResize="0"/>
          <p:nvPr/>
        </p:nvPicPr>
        <p:blipFill>
          <a:blip r:embed="rId5">
            <a:alphaModFix/>
          </a:blip>
          <a:stretch>
            <a:fillRect/>
          </a:stretch>
        </p:blipFill>
        <p:spPr>
          <a:xfrm>
            <a:off x="6751200" y="2543575"/>
            <a:ext cx="2990025" cy="2815438"/>
          </a:xfrm>
          <a:prstGeom prst="rect">
            <a:avLst/>
          </a:prstGeom>
          <a:noFill/>
          <a:ln>
            <a:noFill/>
          </a:ln>
        </p:spPr>
      </p:pic>
      <p:pic>
        <p:nvPicPr>
          <p:cNvPr id="258" name="Google Shape;258;p32"/>
          <p:cNvPicPr preferRelativeResize="0"/>
          <p:nvPr/>
        </p:nvPicPr>
        <p:blipFill>
          <a:blip r:embed="rId6">
            <a:alphaModFix/>
          </a:blip>
          <a:stretch>
            <a:fillRect/>
          </a:stretch>
        </p:blipFill>
        <p:spPr>
          <a:xfrm>
            <a:off x="10059000" y="2564425"/>
            <a:ext cx="1287071" cy="2815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p:nvPr/>
        </p:nvSpPr>
        <p:spPr>
          <a:xfrm>
            <a:off x="3421626" y="5329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33"/>
          <p:cNvSpPr txBox="1"/>
          <p:nvPr/>
        </p:nvSpPr>
        <p:spPr>
          <a:xfrm>
            <a:off x="3269226" y="71286"/>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265" name="Google Shape;265;p33"/>
          <p:cNvSpPr txBox="1"/>
          <p:nvPr/>
        </p:nvSpPr>
        <p:spPr>
          <a:xfrm>
            <a:off x="396637" y="883205"/>
            <a:ext cx="12074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33CC"/>
                </a:solidFill>
                <a:latin typeface="Trebuchet MS"/>
                <a:ea typeface="Trebuchet MS"/>
                <a:cs typeface="Trebuchet MS"/>
                <a:sym typeface="Trebuchet MS"/>
              </a:rPr>
              <a:t>Testing for the module that is completed: Efficient Net_V2</a:t>
            </a:r>
            <a:endParaRPr sz="2000">
              <a:solidFill>
                <a:schemeClr val="dk1"/>
              </a:solidFill>
              <a:latin typeface="Arial"/>
              <a:ea typeface="Arial"/>
              <a:cs typeface="Arial"/>
              <a:sym typeface="Arial"/>
            </a:endParaRPr>
          </a:p>
        </p:txBody>
      </p:sp>
      <p:pic>
        <p:nvPicPr>
          <p:cNvPr id="266" name="Google Shape;266;p33"/>
          <p:cNvPicPr preferRelativeResize="0"/>
          <p:nvPr/>
        </p:nvPicPr>
        <p:blipFill rotWithShape="1">
          <a:blip r:embed="rId3">
            <a:alphaModFix/>
          </a:blip>
          <a:srcRect b="0" l="0" r="0" t="0"/>
          <a:stretch/>
        </p:blipFill>
        <p:spPr>
          <a:xfrm>
            <a:off x="830113" y="1597044"/>
            <a:ext cx="3923601" cy="3064188"/>
          </a:xfrm>
          <a:prstGeom prst="rect">
            <a:avLst/>
          </a:prstGeom>
          <a:noFill/>
          <a:ln>
            <a:noFill/>
          </a:ln>
          <a:effectLst>
            <a:outerShdw blurRad="292100" rotWithShape="0" algn="tl" dir="2700000" dist="139700">
              <a:srgbClr val="333333">
                <a:alpha val="64705"/>
              </a:srgbClr>
            </a:outerShdw>
          </a:effectLst>
        </p:spPr>
      </p:pic>
      <p:pic>
        <p:nvPicPr>
          <p:cNvPr id="267" name="Google Shape;267;p33"/>
          <p:cNvPicPr preferRelativeResize="0"/>
          <p:nvPr/>
        </p:nvPicPr>
        <p:blipFill rotWithShape="1">
          <a:blip r:embed="rId4">
            <a:alphaModFix/>
          </a:blip>
          <a:srcRect b="0" l="0" r="0" t="0"/>
          <a:stretch/>
        </p:blipFill>
        <p:spPr>
          <a:xfrm>
            <a:off x="3886790" y="3268967"/>
            <a:ext cx="3867910" cy="3064189"/>
          </a:xfrm>
          <a:prstGeom prst="rect">
            <a:avLst/>
          </a:prstGeom>
          <a:noFill/>
          <a:ln>
            <a:noFill/>
          </a:ln>
          <a:effectLst>
            <a:outerShdw blurRad="292100" rotWithShape="0" algn="tl" dir="2700000" dist="139700">
              <a:srgbClr val="333333">
                <a:alpha val="64705"/>
              </a:srgbClr>
            </a:outerShdw>
          </a:effectLst>
        </p:spPr>
      </p:pic>
      <p:pic>
        <p:nvPicPr>
          <p:cNvPr id="268" name="Google Shape;268;p33"/>
          <p:cNvPicPr preferRelativeResize="0"/>
          <p:nvPr/>
        </p:nvPicPr>
        <p:blipFill rotWithShape="1">
          <a:blip r:embed="rId5">
            <a:alphaModFix/>
          </a:blip>
          <a:srcRect b="0" l="0" r="0" t="0"/>
          <a:stretch/>
        </p:blipFill>
        <p:spPr>
          <a:xfrm>
            <a:off x="7630851" y="1457717"/>
            <a:ext cx="3893880" cy="306419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p:nvPr/>
        </p:nvSpPr>
        <p:spPr>
          <a:xfrm>
            <a:off x="3421626" y="5329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34"/>
          <p:cNvSpPr txBox="1"/>
          <p:nvPr/>
        </p:nvSpPr>
        <p:spPr>
          <a:xfrm>
            <a:off x="3269226" y="71286"/>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275" name="Google Shape;275;p34"/>
          <p:cNvSpPr txBox="1"/>
          <p:nvPr/>
        </p:nvSpPr>
        <p:spPr>
          <a:xfrm>
            <a:off x="117987" y="1031130"/>
            <a:ext cx="120740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33CC"/>
                </a:solidFill>
                <a:latin typeface="Trebuchet MS"/>
                <a:ea typeface="Trebuchet MS"/>
                <a:cs typeface="Trebuchet MS"/>
                <a:sym typeface="Trebuchet MS"/>
              </a:rPr>
              <a:t>Testing for the module that is completed: Mobile Net_V2</a:t>
            </a:r>
            <a:endParaRPr sz="2000">
              <a:solidFill>
                <a:schemeClr val="dk1"/>
              </a:solidFill>
              <a:latin typeface="Arial"/>
              <a:ea typeface="Arial"/>
              <a:cs typeface="Arial"/>
              <a:sym typeface="Arial"/>
            </a:endParaRPr>
          </a:p>
        </p:txBody>
      </p:sp>
      <p:pic>
        <p:nvPicPr>
          <p:cNvPr id="276" name="Google Shape;276;p34"/>
          <p:cNvPicPr preferRelativeResize="0"/>
          <p:nvPr/>
        </p:nvPicPr>
        <p:blipFill rotWithShape="1">
          <a:blip r:embed="rId3">
            <a:alphaModFix/>
          </a:blip>
          <a:srcRect b="0" l="29228" r="0" t="0"/>
          <a:stretch/>
        </p:blipFill>
        <p:spPr>
          <a:xfrm>
            <a:off x="1185925" y="1892900"/>
            <a:ext cx="3531049" cy="2741099"/>
          </a:xfrm>
          <a:prstGeom prst="rect">
            <a:avLst/>
          </a:prstGeom>
          <a:noFill/>
          <a:ln>
            <a:noFill/>
          </a:ln>
          <a:effectLst>
            <a:outerShdw blurRad="292100" rotWithShape="0" algn="tl" dir="2700000" dist="139700">
              <a:srgbClr val="333333">
                <a:alpha val="64705"/>
              </a:srgbClr>
            </a:outerShdw>
          </a:effectLst>
        </p:spPr>
      </p:pic>
      <p:pic>
        <p:nvPicPr>
          <p:cNvPr id="277" name="Google Shape;277;p34"/>
          <p:cNvPicPr preferRelativeResize="0"/>
          <p:nvPr/>
        </p:nvPicPr>
        <p:blipFill rotWithShape="1">
          <a:blip r:embed="rId4">
            <a:alphaModFix/>
          </a:blip>
          <a:srcRect b="0" l="27604" r="0" t="15124"/>
          <a:stretch/>
        </p:blipFill>
        <p:spPr>
          <a:xfrm>
            <a:off x="8297275" y="1892900"/>
            <a:ext cx="3112350" cy="2414200"/>
          </a:xfrm>
          <a:prstGeom prst="rect">
            <a:avLst/>
          </a:prstGeom>
          <a:noFill/>
          <a:ln>
            <a:noFill/>
          </a:ln>
          <a:effectLst>
            <a:outerShdw blurRad="292100" rotWithShape="0" algn="tl" dir="2700000" dist="139700">
              <a:srgbClr val="333333">
                <a:alpha val="64705"/>
              </a:srgbClr>
            </a:outerShdw>
          </a:effectLst>
        </p:spPr>
      </p:pic>
      <p:pic>
        <p:nvPicPr>
          <p:cNvPr id="278" name="Google Shape;278;p34"/>
          <p:cNvPicPr preferRelativeResize="0"/>
          <p:nvPr/>
        </p:nvPicPr>
        <p:blipFill rotWithShape="1">
          <a:blip r:embed="rId5">
            <a:alphaModFix/>
          </a:blip>
          <a:srcRect b="0" l="29443" r="0" t="0"/>
          <a:stretch/>
        </p:blipFill>
        <p:spPr>
          <a:xfrm>
            <a:off x="4616624" y="3281300"/>
            <a:ext cx="3804301" cy="35767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p:nvPr/>
        </p:nvSpPr>
        <p:spPr>
          <a:xfrm>
            <a:off x="3124200" y="485224"/>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35"/>
          <p:cNvSpPr txBox="1"/>
          <p:nvPr/>
        </p:nvSpPr>
        <p:spPr>
          <a:xfrm>
            <a:off x="2971800" y="16974"/>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285" name="Google Shape;285;p35"/>
          <p:cNvSpPr txBox="1"/>
          <p:nvPr/>
        </p:nvSpPr>
        <p:spPr>
          <a:xfrm>
            <a:off x="132900" y="719550"/>
            <a:ext cx="11520000" cy="769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33CC"/>
                </a:solidFill>
                <a:latin typeface="Trebuchet MS"/>
                <a:ea typeface="Trebuchet MS"/>
                <a:cs typeface="Trebuchet MS"/>
                <a:sym typeface="Trebuchet MS"/>
              </a:rPr>
              <a:t>Demonstration and Result of modules completed.</a:t>
            </a:r>
            <a:endParaRPr/>
          </a:p>
          <a:p>
            <a:pPr indent="0" lvl="0" marL="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The developed app with the integrated ML models were tested for real-time images and achieved good results.</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rgbClr val="0033CC"/>
                </a:solidFill>
                <a:latin typeface="Trebuchet MS"/>
                <a:ea typeface="Trebuchet MS"/>
                <a:cs typeface="Trebuchet MS"/>
                <a:sym typeface="Trebuchet MS"/>
              </a:rPr>
              <a:t>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Based on the accuracy </a:t>
            </a:r>
            <a:r>
              <a:rPr lang="en-US" sz="2000">
                <a:solidFill>
                  <a:schemeClr val="dk1"/>
                </a:solidFill>
                <a:latin typeface="Trebuchet MS"/>
                <a:ea typeface="Trebuchet MS"/>
                <a:cs typeface="Trebuchet MS"/>
                <a:sym typeface="Trebuchet MS"/>
              </a:rPr>
              <a:t>achieved</a:t>
            </a:r>
            <a:r>
              <a:rPr lang="en-US" sz="2000">
                <a:solidFill>
                  <a:schemeClr val="dk1"/>
                </a:solidFill>
                <a:latin typeface="Trebuchet MS"/>
                <a:ea typeface="Trebuchet MS"/>
                <a:cs typeface="Trebuchet MS"/>
                <a:sym typeface="Trebuchet MS"/>
              </a:rPr>
              <a:t> in each model with and without augmentation we took the three best models and performed </a:t>
            </a:r>
            <a:r>
              <a:rPr lang="en-US" sz="2000">
                <a:solidFill>
                  <a:schemeClr val="dk1"/>
                </a:solidFill>
                <a:latin typeface="Trebuchet MS"/>
                <a:ea typeface="Trebuchet MS"/>
                <a:cs typeface="Trebuchet MS"/>
                <a:sym typeface="Trebuchet MS"/>
              </a:rPr>
              <a:t>ensemble</a:t>
            </a:r>
            <a:r>
              <a:rPr lang="en-US" sz="2000">
                <a:solidFill>
                  <a:schemeClr val="dk1"/>
                </a:solidFill>
                <a:latin typeface="Trebuchet MS"/>
                <a:ea typeface="Trebuchet MS"/>
                <a:cs typeface="Trebuchet MS"/>
                <a:sym typeface="Trebuchet MS"/>
              </a:rPr>
              <a:t> learning which gave a final accuracy of 0.70 for 50 test images for each class.</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graphicFrame>
        <p:nvGraphicFramePr>
          <p:cNvPr id="286" name="Google Shape;286;p35"/>
          <p:cNvGraphicFramePr/>
          <p:nvPr/>
        </p:nvGraphicFramePr>
        <p:xfrm>
          <a:off x="952500" y="2667000"/>
          <a:ext cx="3000000" cy="3000000"/>
        </p:xfrm>
        <a:graphic>
          <a:graphicData uri="http://schemas.openxmlformats.org/drawingml/2006/table">
            <a:tbl>
              <a:tblPr>
                <a:noFill/>
                <a:tableStyleId>{0023B63E-0373-4F9D-9074-DE9BD52030A2}</a:tableStyleId>
              </a:tblPr>
              <a:tblGrid>
                <a:gridCol w="3429000"/>
                <a:gridCol w="3429000"/>
                <a:gridCol w="3429000"/>
              </a:tblGrid>
              <a:tr h="381000">
                <a:tc>
                  <a:txBody>
                    <a:bodyPr/>
                    <a:lstStyle/>
                    <a:p>
                      <a:pPr indent="0" lvl="0" marL="0" rtl="0" algn="l">
                        <a:spcBef>
                          <a:spcPts val="0"/>
                        </a:spcBef>
                        <a:spcAft>
                          <a:spcPts val="0"/>
                        </a:spcAft>
                        <a:buNone/>
                      </a:pPr>
                      <a:r>
                        <a:rPr b="1" lang="en-US" sz="1500"/>
                        <a:t>Model(Testing Accuracy)</a:t>
                      </a:r>
                      <a:endParaRPr b="1" sz="1500"/>
                    </a:p>
                  </a:txBody>
                  <a:tcPr marT="91425" marB="91425" marR="91425" marL="91425"/>
                </a:tc>
                <a:tc>
                  <a:txBody>
                    <a:bodyPr/>
                    <a:lstStyle/>
                    <a:p>
                      <a:pPr indent="0" lvl="0" marL="0" rtl="0" algn="l">
                        <a:spcBef>
                          <a:spcPts val="0"/>
                        </a:spcBef>
                        <a:spcAft>
                          <a:spcPts val="0"/>
                        </a:spcAft>
                        <a:buNone/>
                      </a:pPr>
                      <a:r>
                        <a:rPr b="1" lang="en-US" sz="1500"/>
                        <a:t>With Augmentation</a:t>
                      </a:r>
                      <a:endParaRPr b="1" sz="1500"/>
                    </a:p>
                  </a:txBody>
                  <a:tcPr marT="91425" marB="91425" marR="91425" marL="91425"/>
                </a:tc>
                <a:tc>
                  <a:txBody>
                    <a:bodyPr/>
                    <a:lstStyle/>
                    <a:p>
                      <a:pPr indent="0" lvl="0" marL="0" rtl="0" algn="l">
                        <a:spcBef>
                          <a:spcPts val="0"/>
                        </a:spcBef>
                        <a:spcAft>
                          <a:spcPts val="0"/>
                        </a:spcAft>
                        <a:buNone/>
                      </a:pPr>
                      <a:r>
                        <a:rPr b="1" lang="en-US" sz="1500"/>
                        <a:t>Without Augmentation</a:t>
                      </a:r>
                      <a:endParaRPr b="1" sz="1500"/>
                    </a:p>
                  </a:txBody>
                  <a:tcPr marT="91425" marB="91425" marR="91425" marL="91425"/>
                </a:tc>
              </a:tr>
              <a:tr h="381000">
                <a:tc>
                  <a:txBody>
                    <a:bodyPr/>
                    <a:lstStyle/>
                    <a:p>
                      <a:pPr indent="0" lvl="0" marL="0" rtl="0" algn="l">
                        <a:spcBef>
                          <a:spcPts val="0"/>
                        </a:spcBef>
                        <a:spcAft>
                          <a:spcPts val="0"/>
                        </a:spcAft>
                        <a:buNone/>
                      </a:pPr>
                      <a:r>
                        <a:rPr b="1" i="1" lang="en-US"/>
                        <a:t>EfficentNetv2</a:t>
                      </a:r>
                      <a:endParaRPr b="1" i="1"/>
                    </a:p>
                  </a:txBody>
                  <a:tcPr marT="91425" marB="91425" marR="91425" marL="91425"/>
                </a:tc>
                <a:tc>
                  <a:txBody>
                    <a:bodyPr/>
                    <a:lstStyle/>
                    <a:p>
                      <a:pPr indent="0" lvl="0" marL="0" rtl="0" algn="l">
                        <a:spcBef>
                          <a:spcPts val="0"/>
                        </a:spcBef>
                        <a:spcAft>
                          <a:spcPts val="0"/>
                        </a:spcAft>
                        <a:buNone/>
                      </a:pPr>
                      <a:r>
                        <a:rPr lang="en-US"/>
                        <a:t>0.69</a:t>
                      </a:r>
                      <a:endParaRPr/>
                    </a:p>
                  </a:txBody>
                  <a:tcPr marT="91425" marB="91425" marR="91425" marL="91425"/>
                </a:tc>
                <a:tc>
                  <a:txBody>
                    <a:bodyPr/>
                    <a:lstStyle/>
                    <a:p>
                      <a:pPr indent="0" lvl="0" marL="0" rtl="0" algn="l">
                        <a:spcBef>
                          <a:spcPts val="0"/>
                        </a:spcBef>
                        <a:spcAft>
                          <a:spcPts val="0"/>
                        </a:spcAft>
                        <a:buNone/>
                      </a:pPr>
                      <a:r>
                        <a:rPr lang="en-US"/>
                        <a:t>0.67</a:t>
                      </a:r>
                      <a:endParaRPr/>
                    </a:p>
                  </a:txBody>
                  <a:tcPr marT="91425" marB="91425" marR="91425" marL="91425"/>
                </a:tc>
              </a:tr>
              <a:tr h="381000">
                <a:tc>
                  <a:txBody>
                    <a:bodyPr/>
                    <a:lstStyle/>
                    <a:p>
                      <a:pPr indent="0" lvl="0" marL="0" rtl="0" algn="l">
                        <a:spcBef>
                          <a:spcPts val="0"/>
                        </a:spcBef>
                        <a:spcAft>
                          <a:spcPts val="0"/>
                        </a:spcAft>
                        <a:buNone/>
                      </a:pPr>
                      <a:r>
                        <a:rPr b="1" i="1" lang="en-US"/>
                        <a:t>MobileNetv3</a:t>
                      </a:r>
                      <a:endParaRPr b="1" i="1"/>
                    </a:p>
                  </a:txBody>
                  <a:tcPr marT="91425" marB="91425" marR="91425" marL="91425"/>
                </a:tc>
                <a:tc>
                  <a:txBody>
                    <a:bodyPr/>
                    <a:lstStyle/>
                    <a:p>
                      <a:pPr indent="0" lvl="0" marL="0" rtl="0" algn="l">
                        <a:spcBef>
                          <a:spcPts val="0"/>
                        </a:spcBef>
                        <a:spcAft>
                          <a:spcPts val="0"/>
                        </a:spcAft>
                        <a:buNone/>
                      </a:pPr>
                      <a:r>
                        <a:rPr lang="en-US"/>
                        <a:t>0.64</a:t>
                      </a:r>
                      <a:endParaRPr/>
                    </a:p>
                  </a:txBody>
                  <a:tcPr marT="91425" marB="91425" marR="91425" marL="91425"/>
                </a:tc>
                <a:tc>
                  <a:txBody>
                    <a:bodyPr/>
                    <a:lstStyle/>
                    <a:p>
                      <a:pPr indent="0" lvl="0" marL="0" rtl="0" algn="l">
                        <a:spcBef>
                          <a:spcPts val="0"/>
                        </a:spcBef>
                        <a:spcAft>
                          <a:spcPts val="0"/>
                        </a:spcAft>
                        <a:buNone/>
                      </a:pPr>
                      <a:r>
                        <a:rPr lang="en-US"/>
                        <a:t>0.56</a:t>
                      </a:r>
                      <a:endParaRPr/>
                    </a:p>
                  </a:txBody>
                  <a:tcPr marT="91425" marB="91425" marR="91425" marL="91425"/>
                </a:tc>
              </a:tr>
              <a:tr h="381000">
                <a:tc>
                  <a:txBody>
                    <a:bodyPr/>
                    <a:lstStyle/>
                    <a:p>
                      <a:pPr indent="0" lvl="0" marL="0" rtl="0" algn="l">
                        <a:spcBef>
                          <a:spcPts val="0"/>
                        </a:spcBef>
                        <a:spcAft>
                          <a:spcPts val="0"/>
                        </a:spcAft>
                        <a:buNone/>
                      </a:pPr>
                      <a:r>
                        <a:rPr b="1" i="1" lang="en-US"/>
                        <a:t>Nasnet_Mobile</a:t>
                      </a:r>
                      <a:endParaRPr b="1" i="1"/>
                    </a:p>
                  </a:txBody>
                  <a:tcPr marT="91425" marB="91425" marR="91425" marL="91425"/>
                </a:tc>
                <a:tc>
                  <a:txBody>
                    <a:bodyPr/>
                    <a:lstStyle/>
                    <a:p>
                      <a:pPr indent="0" lvl="0" marL="0" rtl="0" algn="l">
                        <a:spcBef>
                          <a:spcPts val="0"/>
                        </a:spcBef>
                        <a:spcAft>
                          <a:spcPts val="0"/>
                        </a:spcAft>
                        <a:buNone/>
                      </a:pPr>
                      <a:r>
                        <a:rPr lang="en-US"/>
                        <a:t>0.64</a:t>
                      </a:r>
                      <a:endParaRPr/>
                    </a:p>
                  </a:txBody>
                  <a:tcPr marT="91425" marB="91425" marR="91425" marL="91425"/>
                </a:tc>
                <a:tc>
                  <a:txBody>
                    <a:bodyPr/>
                    <a:lstStyle/>
                    <a:p>
                      <a:pPr indent="0" lvl="0" marL="0" rtl="0" algn="l">
                        <a:spcBef>
                          <a:spcPts val="0"/>
                        </a:spcBef>
                        <a:spcAft>
                          <a:spcPts val="0"/>
                        </a:spcAft>
                        <a:buNone/>
                      </a:pPr>
                      <a:r>
                        <a:rPr lang="en-US"/>
                        <a:t>0.62</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p:nvPr/>
        </p:nvSpPr>
        <p:spPr>
          <a:xfrm>
            <a:off x="3124200" y="48522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36"/>
          <p:cNvSpPr txBox="1"/>
          <p:nvPr/>
        </p:nvSpPr>
        <p:spPr>
          <a:xfrm>
            <a:off x="2971800" y="16974"/>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293" name="Google Shape;293;p36"/>
          <p:cNvSpPr txBox="1"/>
          <p:nvPr/>
        </p:nvSpPr>
        <p:spPr>
          <a:xfrm>
            <a:off x="132900" y="719550"/>
            <a:ext cx="11520000" cy="1002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1700">
                <a:solidFill>
                  <a:schemeClr val="dk1"/>
                </a:solidFill>
                <a:highlight>
                  <a:srgbClr val="EDEBE9"/>
                </a:highlight>
                <a:latin typeface="Trebuchet MS"/>
                <a:ea typeface="Trebuchet MS"/>
                <a:cs typeface="Trebuchet MS"/>
                <a:sym typeface="Trebuchet MS"/>
              </a:rPr>
              <a:t>​</a:t>
            </a:r>
            <a:endParaRPr sz="1700">
              <a:solidFill>
                <a:schemeClr val="dk1"/>
              </a:solidFill>
              <a:highlight>
                <a:srgbClr val="EDEBE9"/>
              </a:highlight>
              <a:latin typeface="Trebuchet MS"/>
              <a:ea typeface="Trebuchet MS"/>
              <a:cs typeface="Trebuchet MS"/>
              <a:sym typeface="Trebuchet MS"/>
            </a:endParaRPr>
          </a:p>
          <a:p>
            <a:pPr indent="0" lvl="0" marL="0" rtl="0" algn="l">
              <a:lnSpc>
                <a:spcPct val="115000"/>
              </a:lnSpc>
              <a:spcBef>
                <a:spcPts val="0"/>
              </a:spcBef>
              <a:spcAft>
                <a:spcPts val="0"/>
              </a:spcAft>
              <a:buNone/>
            </a:pPr>
            <a:r>
              <a:rPr lang="en-US" sz="1700">
                <a:solidFill>
                  <a:srgbClr val="0033CC"/>
                </a:solidFill>
                <a:highlight>
                  <a:srgbClr val="EDEBE9"/>
                </a:highlight>
                <a:latin typeface="Trebuchet MS"/>
                <a:ea typeface="Trebuchet MS"/>
                <a:cs typeface="Trebuchet MS"/>
                <a:sym typeface="Trebuchet MS"/>
              </a:rPr>
              <a:t>Tabulate the timeline for all the tasks/modules.</a:t>
            </a:r>
            <a:r>
              <a:rPr lang="en-US" sz="2400">
                <a:solidFill>
                  <a:srgbClr val="262626"/>
                </a:solidFill>
                <a:latin typeface="Trebuchet MS"/>
                <a:ea typeface="Trebuchet MS"/>
                <a:cs typeface="Trebuchet MS"/>
                <a:sym typeface="Trebuchet MS"/>
              </a:rPr>
              <a:t>             </a:t>
            </a:r>
            <a:endParaRPr sz="1200">
              <a:solidFill>
                <a:srgbClr val="0033CC"/>
              </a:solidFill>
              <a:highlight>
                <a:srgbClr val="EDEBE9"/>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33CC"/>
              </a:solidFill>
              <a:highlight>
                <a:srgbClr val="EDEBE9"/>
              </a:highlight>
              <a:latin typeface="Trebuchet MS"/>
              <a:ea typeface="Trebuchet MS"/>
              <a:cs typeface="Trebuchet MS"/>
              <a:sym typeface="Trebuchet MS"/>
            </a:endParaRPr>
          </a:p>
        </p:txBody>
      </p:sp>
      <p:graphicFrame>
        <p:nvGraphicFramePr>
          <p:cNvPr id="294" name="Google Shape;294;p36"/>
          <p:cNvGraphicFramePr/>
          <p:nvPr/>
        </p:nvGraphicFramePr>
        <p:xfrm>
          <a:off x="684750" y="2407975"/>
          <a:ext cx="3000000" cy="3000000"/>
        </p:xfrm>
        <a:graphic>
          <a:graphicData uri="http://schemas.openxmlformats.org/drawingml/2006/table">
            <a:tbl>
              <a:tblPr>
                <a:noFill/>
                <a:tableStyleId>{0023B63E-0373-4F9D-9074-DE9BD52030A2}</a:tableStyleId>
              </a:tblPr>
              <a:tblGrid>
                <a:gridCol w="760475"/>
                <a:gridCol w="4383025"/>
                <a:gridCol w="2571750"/>
                <a:gridCol w="2571750"/>
              </a:tblGrid>
              <a:tr h="381000">
                <a:tc>
                  <a:txBody>
                    <a:bodyPr/>
                    <a:lstStyle/>
                    <a:p>
                      <a:pPr indent="0" lvl="0" marL="0" rtl="0" algn="l">
                        <a:spcBef>
                          <a:spcPts val="0"/>
                        </a:spcBef>
                        <a:spcAft>
                          <a:spcPts val="0"/>
                        </a:spcAft>
                        <a:buNone/>
                      </a:pPr>
                      <a:r>
                        <a:rPr b="1" lang="en-US"/>
                        <a:t>Sl no</a:t>
                      </a:r>
                      <a:endParaRPr b="1"/>
                    </a:p>
                  </a:txBody>
                  <a:tcPr marT="91425" marB="91425" marR="91425" marL="91425"/>
                </a:tc>
                <a:tc>
                  <a:txBody>
                    <a:bodyPr/>
                    <a:lstStyle/>
                    <a:p>
                      <a:pPr indent="0" lvl="0" marL="0" rtl="0" algn="l">
                        <a:spcBef>
                          <a:spcPts val="0"/>
                        </a:spcBef>
                        <a:spcAft>
                          <a:spcPts val="0"/>
                        </a:spcAft>
                        <a:buNone/>
                      </a:pPr>
                      <a:r>
                        <a:rPr b="1" lang="en-US"/>
                        <a:t>Task</a:t>
                      </a:r>
                      <a:endParaRPr b="1"/>
                    </a:p>
                  </a:txBody>
                  <a:tcPr marT="91425" marB="91425" marR="91425" marL="91425"/>
                </a:tc>
                <a:tc>
                  <a:txBody>
                    <a:bodyPr/>
                    <a:lstStyle/>
                    <a:p>
                      <a:pPr indent="0" lvl="0" marL="0" rtl="0" algn="l">
                        <a:spcBef>
                          <a:spcPts val="0"/>
                        </a:spcBef>
                        <a:spcAft>
                          <a:spcPts val="0"/>
                        </a:spcAft>
                        <a:buNone/>
                      </a:pPr>
                      <a:r>
                        <a:rPr b="1" lang="en-US"/>
                        <a:t>Start Date</a:t>
                      </a:r>
                      <a:endParaRPr b="1"/>
                    </a:p>
                  </a:txBody>
                  <a:tcPr marT="91425" marB="91425" marR="91425" marL="91425"/>
                </a:tc>
                <a:tc>
                  <a:txBody>
                    <a:bodyPr/>
                    <a:lstStyle/>
                    <a:p>
                      <a:pPr indent="0" lvl="0" marL="0" rtl="0" algn="l">
                        <a:spcBef>
                          <a:spcPts val="0"/>
                        </a:spcBef>
                        <a:spcAft>
                          <a:spcPts val="0"/>
                        </a:spcAft>
                        <a:buNone/>
                      </a:pPr>
                      <a:r>
                        <a:rPr b="1" lang="en-US"/>
                        <a:t>End Date</a:t>
                      </a:r>
                      <a:endParaRPr b="1"/>
                    </a:p>
                  </a:txBody>
                  <a:tcPr marT="91425" marB="91425" marR="91425" marL="91425"/>
                </a:tc>
              </a:tr>
              <a:tr h="381000">
                <a:tc>
                  <a:txBody>
                    <a:bodyPr/>
                    <a:lstStyle/>
                    <a:p>
                      <a:pPr indent="0" lvl="0" marL="0" rtl="0" algn="l">
                        <a:spcBef>
                          <a:spcPts val="0"/>
                        </a:spcBef>
                        <a:spcAft>
                          <a:spcPts val="0"/>
                        </a:spcAft>
                        <a:buNone/>
                      </a:pPr>
                      <a:r>
                        <a:rPr lang="en-US" sz="1300"/>
                        <a:t>1</a:t>
                      </a:r>
                      <a:endParaRPr sz="1300"/>
                    </a:p>
                  </a:txBody>
                  <a:tcPr marT="91425" marB="91425" marR="91425" marL="91425"/>
                </a:tc>
                <a:tc>
                  <a:txBody>
                    <a:bodyPr/>
                    <a:lstStyle/>
                    <a:p>
                      <a:pPr indent="0" lvl="0" marL="0" rtl="0" algn="just">
                        <a:spcBef>
                          <a:spcPts val="0"/>
                        </a:spcBef>
                        <a:spcAft>
                          <a:spcPts val="0"/>
                        </a:spcAft>
                        <a:buNone/>
                      </a:pPr>
                      <a:r>
                        <a:rPr lang="en-US" sz="1500">
                          <a:solidFill>
                            <a:srgbClr val="262626"/>
                          </a:solidFill>
                          <a:latin typeface="Trebuchet MS"/>
                          <a:ea typeface="Trebuchet MS"/>
                          <a:cs typeface="Trebuchet MS"/>
                          <a:sym typeface="Trebuchet MS"/>
                        </a:rPr>
                        <a:t>Building </a:t>
                      </a:r>
                      <a:r>
                        <a:rPr lang="en-US" sz="1500">
                          <a:solidFill>
                            <a:srgbClr val="262626"/>
                          </a:solidFill>
                          <a:latin typeface="Trebuchet MS"/>
                          <a:ea typeface="Trebuchet MS"/>
                          <a:cs typeface="Trebuchet MS"/>
                          <a:sym typeface="Trebuchet MS"/>
                        </a:rPr>
                        <a:t>Good quality Dataset.</a:t>
                      </a:r>
                      <a:endParaRPr sz="500"/>
                    </a:p>
                  </a:txBody>
                  <a:tcPr marT="91425" marB="91425" marR="91425" marL="91425"/>
                </a:tc>
                <a:tc>
                  <a:txBody>
                    <a:bodyPr/>
                    <a:lstStyle/>
                    <a:p>
                      <a:pPr indent="0" lvl="0" marL="0" rtl="0" algn="l">
                        <a:spcBef>
                          <a:spcPts val="0"/>
                        </a:spcBef>
                        <a:spcAft>
                          <a:spcPts val="0"/>
                        </a:spcAft>
                        <a:buNone/>
                      </a:pPr>
                      <a:r>
                        <a:rPr lang="en-US" sz="1300"/>
                        <a:t>10-04-2022</a:t>
                      </a:r>
                      <a:endParaRPr sz="1300"/>
                    </a:p>
                  </a:txBody>
                  <a:tcPr marT="91425" marB="91425" marR="91425" marL="91425"/>
                </a:tc>
                <a:tc>
                  <a:txBody>
                    <a:bodyPr/>
                    <a:lstStyle/>
                    <a:p>
                      <a:pPr indent="0" lvl="0" marL="0" rtl="0" algn="l">
                        <a:spcBef>
                          <a:spcPts val="0"/>
                        </a:spcBef>
                        <a:spcAft>
                          <a:spcPts val="0"/>
                        </a:spcAft>
                        <a:buNone/>
                      </a:pPr>
                      <a:r>
                        <a:rPr lang="en-US" sz="1300"/>
                        <a:t>In Progress</a:t>
                      </a:r>
                      <a:endParaRPr sz="1300"/>
                    </a:p>
                  </a:txBody>
                  <a:tcPr marT="91425" marB="91425" marR="91425" marL="91425"/>
                </a:tc>
              </a:tr>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solidFill>
                            <a:srgbClr val="262626"/>
                          </a:solidFill>
                          <a:latin typeface="Trebuchet MS"/>
                          <a:ea typeface="Trebuchet MS"/>
                          <a:cs typeface="Trebuchet MS"/>
                          <a:sym typeface="Trebuchet MS"/>
                        </a:rPr>
                        <a:t>Deciding on Deep Learning models</a:t>
                      </a:r>
                      <a:endParaRPr/>
                    </a:p>
                  </a:txBody>
                  <a:tcPr marT="91425" marB="91425" marR="91425" marL="91425"/>
                </a:tc>
                <a:tc>
                  <a:txBody>
                    <a:bodyPr/>
                    <a:lstStyle/>
                    <a:p>
                      <a:pPr indent="0" lvl="0" marL="0" rtl="0" algn="l">
                        <a:spcBef>
                          <a:spcPts val="0"/>
                        </a:spcBef>
                        <a:spcAft>
                          <a:spcPts val="0"/>
                        </a:spcAft>
                        <a:buNone/>
                      </a:pPr>
                      <a:r>
                        <a:rPr lang="en-US"/>
                        <a:t>15-06-2022</a:t>
                      </a:r>
                      <a:endParaRPr/>
                    </a:p>
                  </a:txBody>
                  <a:tcPr marT="91425" marB="91425" marR="91425" marL="91425"/>
                </a:tc>
                <a:tc>
                  <a:txBody>
                    <a:bodyPr/>
                    <a:lstStyle/>
                    <a:p>
                      <a:pPr indent="0" lvl="0" marL="0" rtl="0" algn="l">
                        <a:spcBef>
                          <a:spcPts val="0"/>
                        </a:spcBef>
                        <a:spcAft>
                          <a:spcPts val="0"/>
                        </a:spcAft>
                        <a:buNone/>
                      </a:pPr>
                      <a:r>
                        <a:rPr lang="en-US"/>
                        <a:t>19-06-2022</a:t>
                      </a:r>
                      <a:endParaRPr/>
                    </a:p>
                  </a:txBody>
                  <a:tcPr marT="91425" marB="91425" marR="91425" marL="91425"/>
                </a:tc>
              </a:tr>
              <a:tr h="3810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Training the models</a:t>
                      </a:r>
                      <a:endParaRPr/>
                    </a:p>
                  </a:txBody>
                  <a:tcPr marT="91425" marB="91425" marR="91425" marL="91425"/>
                </a:tc>
                <a:tc>
                  <a:txBody>
                    <a:bodyPr/>
                    <a:lstStyle/>
                    <a:p>
                      <a:pPr indent="0" lvl="0" marL="0" rtl="0" algn="l">
                        <a:spcBef>
                          <a:spcPts val="0"/>
                        </a:spcBef>
                        <a:spcAft>
                          <a:spcPts val="0"/>
                        </a:spcAft>
                        <a:buNone/>
                      </a:pPr>
                      <a:r>
                        <a:rPr lang="en-US"/>
                        <a:t>20-06-2022</a:t>
                      </a:r>
                      <a:endParaRPr/>
                    </a:p>
                  </a:txBody>
                  <a:tcPr marT="91425" marB="91425" marR="91425" marL="91425"/>
                </a:tc>
                <a:tc>
                  <a:txBody>
                    <a:bodyPr/>
                    <a:lstStyle/>
                    <a:p>
                      <a:pPr indent="0" lvl="0" marL="0" rtl="0" algn="l">
                        <a:spcBef>
                          <a:spcPts val="0"/>
                        </a:spcBef>
                        <a:spcAft>
                          <a:spcPts val="0"/>
                        </a:spcAft>
                        <a:buNone/>
                      </a:pPr>
                      <a:r>
                        <a:rPr lang="en-US"/>
                        <a:t>13-07-2022</a:t>
                      </a:r>
                      <a:endParaRPr/>
                    </a:p>
                  </a:txBody>
                  <a:tcPr marT="91425" marB="91425" marR="91425" marL="91425"/>
                </a:tc>
              </a:tr>
              <a:tr h="381000">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spcBef>
                          <a:spcPts val="0"/>
                        </a:spcBef>
                        <a:spcAft>
                          <a:spcPts val="0"/>
                        </a:spcAft>
                        <a:buNone/>
                      </a:pPr>
                      <a:r>
                        <a:rPr lang="en-US"/>
                        <a:t>Implementing models on the app</a:t>
                      </a:r>
                      <a:endParaRPr/>
                    </a:p>
                  </a:txBody>
                  <a:tcPr marT="91425" marB="91425" marR="91425" marL="91425"/>
                </a:tc>
                <a:tc>
                  <a:txBody>
                    <a:bodyPr/>
                    <a:lstStyle/>
                    <a:p>
                      <a:pPr indent="0" lvl="0" marL="0" rtl="0" algn="l">
                        <a:spcBef>
                          <a:spcPts val="0"/>
                        </a:spcBef>
                        <a:spcAft>
                          <a:spcPts val="0"/>
                        </a:spcAft>
                        <a:buNone/>
                      </a:pPr>
                      <a:r>
                        <a:rPr lang="en-US"/>
                        <a:t>15-07-2022</a:t>
                      </a:r>
                      <a:endParaRPr/>
                    </a:p>
                  </a:txBody>
                  <a:tcPr marT="91425" marB="91425" marR="91425" marL="91425"/>
                </a:tc>
                <a:tc>
                  <a:txBody>
                    <a:bodyPr/>
                    <a:lstStyle/>
                    <a:p>
                      <a:pPr indent="0" lvl="0" marL="0" rtl="0" algn="l">
                        <a:spcBef>
                          <a:spcPts val="0"/>
                        </a:spcBef>
                        <a:spcAft>
                          <a:spcPts val="0"/>
                        </a:spcAft>
                        <a:buNone/>
                      </a:pPr>
                      <a:r>
                        <a:rPr lang="en-US"/>
                        <a:t>25-07-2022</a:t>
                      </a:r>
                      <a:endParaRPr/>
                    </a:p>
                  </a:txBody>
                  <a:tcPr marT="91425" marB="91425" marR="91425" marL="91425"/>
                </a:tc>
              </a:tr>
              <a:tr h="381000">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Testing</a:t>
                      </a:r>
                      <a:r>
                        <a:rPr lang="en-US"/>
                        <a:t> the working </a:t>
                      </a:r>
                      <a:endParaRPr/>
                    </a:p>
                  </a:txBody>
                  <a:tcPr marT="91425" marB="91425" marR="91425" marL="91425"/>
                </a:tc>
                <a:tc>
                  <a:txBody>
                    <a:bodyPr/>
                    <a:lstStyle/>
                    <a:p>
                      <a:pPr indent="0" lvl="0" marL="0" rtl="0" algn="l">
                        <a:spcBef>
                          <a:spcPts val="0"/>
                        </a:spcBef>
                        <a:spcAft>
                          <a:spcPts val="0"/>
                        </a:spcAft>
                        <a:buNone/>
                      </a:pPr>
                      <a:r>
                        <a:rPr lang="en-US"/>
                        <a:t>26-07-2022</a:t>
                      </a:r>
                      <a:endParaRPr/>
                    </a:p>
                  </a:txBody>
                  <a:tcPr marT="91425" marB="91425" marR="91425" marL="91425"/>
                </a:tc>
                <a:tc>
                  <a:txBody>
                    <a:bodyPr/>
                    <a:lstStyle/>
                    <a:p>
                      <a:pPr indent="0" lvl="0" marL="0" rtl="0" algn="l">
                        <a:spcBef>
                          <a:spcPts val="0"/>
                        </a:spcBef>
                        <a:spcAft>
                          <a:spcPts val="0"/>
                        </a:spcAft>
                        <a:buNone/>
                      </a:pPr>
                      <a:r>
                        <a:rPr lang="en-US"/>
                        <a:t>30-07-2022</a:t>
                      </a:r>
                      <a:endParaRPr/>
                    </a:p>
                  </a:txBody>
                  <a:tcPr marT="91425" marB="91425" marR="91425" marL="91425"/>
                </a:tc>
              </a:tr>
              <a:tr h="381000">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rPr lang="en-US"/>
                        <a:t>Design on the app</a:t>
                      </a:r>
                      <a:endParaRPr/>
                    </a:p>
                  </a:txBody>
                  <a:tcPr marT="91425" marB="91425" marR="91425" marL="91425"/>
                </a:tc>
                <a:tc>
                  <a:txBody>
                    <a:bodyPr/>
                    <a:lstStyle/>
                    <a:p>
                      <a:pPr indent="0" lvl="0" marL="0" rtl="0" algn="l">
                        <a:spcBef>
                          <a:spcPts val="0"/>
                        </a:spcBef>
                        <a:spcAft>
                          <a:spcPts val="0"/>
                        </a:spcAft>
                        <a:buNone/>
                      </a:pPr>
                      <a:r>
                        <a:rPr lang="en-US"/>
                        <a:t>01-08-2022</a:t>
                      </a:r>
                      <a:endParaRPr/>
                    </a:p>
                  </a:txBody>
                  <a:tcPr marT="91425" marB="91425" marR="91425" marL="91425"/>
                </a:tc>
                <a:tc>
                  <a:txBody>
                    <a:bodyPr/>
                    <a:lstStyle/>
                    <a:p>
                      <a:pPr indent="0" lvl="0" marL="0" rtl="0" algn="l">
                        <a:spcBef>
                          <a:spcPts val="0"/>
                        </a:spcBef>
                        <a:spcAft>
                          <a:spcPts val="0"/>
                        </a:spcAft>
                        <a:buNone/>
                      </a:pPr>
                      <a:r>
                        <a:rPr lang="en-US"/>
                        <a:t>09-08-2022</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p:nvPr/>
        </p:nvSpPr>
        <p:spPr>
          <a:xfrm>
            <a:off x="3124200" y="485224"/>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37"/>
          <p:cNvSpPr txBox="1"/>
          <p:nvPr/>
        </p:nvSpPr>
        <p:spPr>
          <a:xfrm>
            <a:off x="2971800" y="16974"/>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Gantt Chart</a:t>
            </a:r>
            <a:endParaRPr sz="2400">
              <a:solidFill>
                <a:schemeClr val="dk1"/>
              </a:solidFill>
              <a:latin typeface="Arial"/>
              <a:ea typeface="Arial"/>
              <a:cs typeface="Arial"/>
              <a:sym typeface="Arial"/>
            </a:endParaRPr>
          </a:p>
        </p:txBody>
      </p:sp>
      <p:sp>
        <p:nvSpPr>
          <p:cNvPr id="301" name="Google Shape;301;p37"/>
          <p:cNvSpPr txBox="1"/>
          <p:nvPr/>
        </p:nvSpPr>
        <p:spPr>
          <a:xfrm>
            <a:off x="127819" y="983226"/>
            <a:ext cx="11651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id="302" name="Google Shape;302;p37"/>
          <p:cNvPicPr preferRelativeResize="0"/>
          <p:nvPr/>
        </p:nvPicPr>
        <p:blipFill rotWithShape="1">
          <a:blip r:embed="rId3">
            <a:alphaModFix/>
          </a:blip>
          <a:srcRect b="0" l="0" r="0" t="0"/>
          <a:stretch/>
        </p:blipFill>
        <p:spPr>
          <a:xfrm>
            <a:off x="240175" y="1984000"/>
            <a:ext cx="11711629" cy="264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p:nvPr/>
        </p:nvSpPr>
        <p:spPr>
          <a:xfrm>
            <a:off x="3421626" y="5329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8" name="Google Shape;308;p38"/>
          <p:cNvSpPr txBox="1"/>
          <p:nvPr/>
        </p:nvSpPr>
        <p:spPr>
          <a:xfrm>
            <a:off x="3269226" y="71286"/>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309" name="Google Shape;309;p38"/>
          <p:cNvSpPr txBox="1"/>
          <p:nvPr/>
        </p:nvSpPr>
        <p:spPr>
          <a:xfrm>
            <a:off x="117987" y="1031130"/>
            <a:ext cx="120741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rgbClr val="0033CC"/>
                </a:solidFill>
                <a:latin typeface="Trebuchet MS"/>
                <a:ea typeface="Trebuchet MS"/>
                <a:cs typeface="Trebuchet MS"/>
                <a:sym typeface="Trebuchet MS"/>
              </a:rPr>
              <a:t>List the SDK / API / Model / Jar/ DLL / Tools / Technologies used – Open-Source/ Licensed.</a:t>
            </a:r>
            <a:endParaRPr sz="2500">
              <a:solidFill>
                <a:srgbClr val="0033CC"/>
              </a:solidFill>
              <a:latin typeface="Trebuchet MS"/>
              <a:ea typeface="Trebuchet MS"/>
              <a:cs typeface="Trebuchet MS"/>
              <a:sym typeface="Trebuchet MS"/>
            </a:endParaRPr>
          </a:p>
          <a:p>
            <a:pPr indent="-387350" lvl="0" marL="457200" rtl="0" algn="l">
              <a:spcBef>
                <a:spcPts val="0"/>
              </a:spcBef>
              <a:spcAft>
                <a:spcPts val="0"/>
              </a:spcAft>
              <a:buClr>
                <a:schemeClr val="dk1"/>
              </a:buClr>
              <a:buSzPts val="2500"/>
              <a:buFont typeface="Trebuchet MS"/>
              <a:buChar char="●"/>
            </a:pPr>
            <a:r>
              <a:rPr lang="en-US" sz="2500">
                <a:solidFill>
                  <a:schemeClr val="dk1"/>
                </a:solidFill>
                <a:latin typeface="Trebuchet MS"/>
                <a:ea typeface="Trebuchet MS"/>
                <a:cs typeface="Trebuchet MS"/>
                <a:sym typeface="Trebuchet MS"/>
              </a:rPr>
              <a:t>Android Studio to develop the application.</a:t>
            </a:r>
            <a:endParaRPr sz="2500">
              <a:solidFill>
                <a:schemeClr val="dk1"/>
              </a:solidFill>
              <a:latin typeface="Trebuchet MS"/>
              <a:ea typeface="Trebuchet MS"/>
              <a:cs typeface="Trebuchet MS"/>
              <a:sym typeface="Trebuchet MS"/>
            </a:endParaRPr>
          </a:p>
          <a:p>
            <a:pPr indent="-387350" lvl="0" marL="457200" rtl="0" algn="l">
              <a:spcBef>
                <a:spcPts val="0"/>
              </a:spcBef>
              <a:spcAft>
                <a:spcPts val="0"/>
              </a:spcAft>
              <a:buClr>
                <a:schemeClr val="dk1"/>
              </a:buClr>
              <a:buSzPts val="2500"/>
              <a:buFont typeface="Trebuchet MS"/>
              <a:buChar char="●"/>
            </a:pPr>
            <a:r>
              <a:rPr lang="en-US" sz="2500">
                <a:solidFill>
                  <a:schemeClr val="dk1"/>
                </a:solidFill>
                <a:latin typeface="Trebuchet MS"/>
                <a:ea typeface="Trebuchet MS"/>
                <a:cs typeface="Trebuchet MS"/>
                <a:sym typeface="Trebuchet MS"/>
              </a:rPr>
              <a:t>Google Colab / Jupyter Notebook.</a:t>
            </a:r>
            <a:endParaRPr sz="2500">
              <a:solidFill>
                <a:schemeClr val="dk1"/>
              </a:solidFill>
              <a:latin typeface="Trebuchet MS"/>
              <a:ea typeface="Trebuchet MS"/>
              <a:cs typeface="Trebuchet MS"/>
              <a:sym typeface="Trebuchet MS"/>
            </a:endParaRPr>
          </a:p>
          <a:p>
            <a:pPr indent="-387350" lvl="0" marL="457200" rtl="0" algn="l">
              <a:spcBef>
                <a:spcPts val="0"/>
              </a:spcBef>
              <a:spcAft>
                <a:spcPts val="0"/>
              </a:spcAft>
              <a:buClr>
                <a:schemeClr val="dk1"/>
              </a:buClr>
              <a:buSzPts val="2500"/>
              <a:buFont typeface="Trebuchet MS"/>
              <a:buChar char="●"/>
            </a:pPr>
            <a:r>
              <a:rPr lang="en-US" sz="2500">
                <a:solidFill>
                  <a:schemeClr val="dk1"/>
                </a:solidFill>
                <a:latin typeface="Trebuchet MS"/>
                <a:ea typeface="Trebuchet MS"/>
                <a:cs typeface="Trebuchet MS"/>
                <a:sym typeface="Trebuchet MS"/>
              </a:rPr>
              <a:t>TensorFlow, Keras to develop the model.</a:t>
            </a:r>
            <a:endParaRPr sz="2500">
              <a:solidFill>
                <a:schemeClr val="dk1"/>
              </a:solidFill>
              <a:latin typeface="Trebuchet MS"/>
              <a:ea typeface="Trebuchet MS"/>
              <a:cs typeface="Trebuchet MS"/>
              <a:sym typeface="Trebuchet MS"/>
            </a:endParaRPr>
          </a:p>
          <a:p>
            <a:pPr indent="-387350" lvl="0" marL="457200" rtl="0" algn="l">
              <a:spcBef>
                <a:spcPts val="0"/>
              </a:spcBef>
              <a:spcAft>
                <a:spcPts val="0"/>
              </a:spcAft>
              <a:buClr>
                <a:schemeClr val="dk1"/>
              </a:buClr>
              <a:buSzPts val="2500"/>
              <a:buFont typeface="Trebuchet MS"/>
              <a:buChar char="●"/>
            </a:pPr>
            <a:r>
              <a:rPr lang="en-US" sz="2500">
                <a:solidFill>
                  <a:schemeClr val="dk1"/>
                </a:solidFill>
                <a:latin typeface="Trebuchet MS"/>
                <a:ea typeface="Trebuchet MS"/>
                <a:cs typeface="Trebuchet MS"/>
                <a:sym typeface="Trebuchet MS"/>
              </a:rPr>
              <a:t>Selenium for dataset collection.</a:t>
            </a:r>
            <a:endParaRPr sz="2500">
              <a:solidFill>
                <a:schemeClr val="dk1"/>
              </a:solidFill>
              <a:latin typeface="Trebuchet MS"/>
              <a:ea typeface="Trebuchet MS"/>
              <a:cs typeface="Trebuchet MS"/>
              <a:sym typeface="Trebuchet MS"/>
            </a:endParaRPr>
          </a:p>
          <a:p>
            <a:pPr indent="-387350" lvl="0" marL="457200" rtl="0" algn="l">
              <a:spcBef>
                <a:spcPts val="0"/>
              </a:spcBef>
              <a:spcAft>
                <a:spcPts val="0"/>
              </a:spcAft>
              <a:buClr>
                <a:schemeClr val="dk1"/>
              </a:buClr>
              <a:buSzPts val="2500"/>
              <a:buFont typeface="Trebuchet MS"/>
              <a:buChar char="●"/>
            </a:pPr>
            <a:r>
              <a:rPr lang="en-US" sz="2500">
                <a:solidFill>
                  <a:schemeClr val="dk1"/>
                </a:solidFill>
                <a:latin typeface="Trebuchet MS"/>
                <a:ea typeface="Trebuchet MS"/>
                <a:cs typeface="Trebuchet MS"/>
                <a:sym typeface="Trebuchet MS"/>
              </a:rPr>
              <a:t>VGG-16, MobileNet V2, NAS Net, Efficient Net.</a:t>
            </a:r>
            <a:endParaRPr sz="2500">
              <a:solidFill>
                <a:schemeClr val="dk1"/>
              </a:solidFill>
              <a:latin typeface="Trebuchet MS"/>
              <a:ea typeface="Trebuchet MS"/>
              <a:cs typeface="Trebuchet MS"/>
              <a:sym typeface="Trebuchet MS"/>
            </a:endParaRPr>
          </a:p>
          <a:p>
            <a:pPr indent="-387350" lvl="0" marL="457200" rtl="0" algn="l">
              <a:spcBef>
                <a:spcPts val="0"/>
              </a:spcBef>
              <a:spcAft>
                <a:spcPts val="0"/>
              </a:spcAft>
              <a:buClr>
                <a:schemeClr val="dk1"/>
              </a:buClr>
              <a:buSzPts val="2500"/>
              <a:buFont typeface="Trebuchet MS"/>
              <a:buChar char="●"/>
            </a:pPr>
            <a:r>
              <a:rPr lang="en-US" sz="2500">
                <a:solidFill>
                  <a:schemeClr val="dk1"/>
                </a:solidFill>
                <a:latin typeface="Trebuchet MS"/>
                <a:ea typeface="Trebuchet MS"/>
                <a:cs typeface="Trebuchet MS"/>
                <a:sym typeface="Trebuchet MS"/>
              </a:rPr>
              <a:t>TensorFlow Hub</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p:nvPr/>
        </p:nvSpPr>
        <p:spPr>
          <a:xfrm>
            <a:off x="2969342" y="82407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39"/>
          <p:cNvSpPr txBox="1"/>
          <p:nvPr/>
        </p:nvSpPr>
        <p:spPr>
          <a:xfrm>
            <a:off x="3048000" y="169608"/>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316" name="Google Shape;316;p39"/>
          <p:cNvSpPr txBox="1"/>
          <p:nvPr/>
        </p:nvSpPr>
        <p:spPr>
          <a:xfrm>
            <a:off x="381000" y="1162665"/>
            <a:ext cx="10439400" cy="461665"/>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None/>
            </a:pPr>
            <a:r>
              <a:rPr lang="en-US" sz="2400">
                <a:solidFill>
                  <a:srgbClr val="0033CC"/>
                </a:solidFill>
                <a:latin typeface="Trebuchet MS"/>
                <a:ea typeface="Trebuchet MS"/>
                <a:cs typeface="Trebuchet MS"/>
                <a:sym typeface="Trebuchet MS"/>
              </a:rPr>
              <a:t>Individual contribution of the team members</a:t>
            </a:r>
            <a:endParaRPr/>
          </a:p>
        </p:txBody>
      </p:sp>
      <p:graphicFrame>
        <p:nvGraphicFramePr>
          <p:cNvPr id="317" name="Google Shape;317;p39"/>
          <p:cNvGraphicFramePr/>
          <p:nvPr/>
        </p:nvGraphicFramePr>
        <p:xfrm>
          <a:off x="86847" y="1856034"/>
          <a:ext cx="3000000" cy="3000000"/>
        </p:xfrm>
        <a:graphic>
          <a:graphicData uri="http://schemas.openxmlformats.org/drawingml/2006/table">
            <a:tbl>
              <a:tblPr bandRow="1" firstRow="1">
                <a:noFill/>
                <a:tableStyleId>{F98E1994-F41B-493F-870D-CC97A65284D6}</a:tableStyleId>
              </a:tblPr>
              <a:tblGrid>
                <a:gridCol w="1937250"/>
                <a:gridCol w="2094600"/>
                <a:gridCol w="3947125"/>
                <a:gridCol w="2261425"/>
              </a:tblGrid>
              <a:tr h="858850">
                <a:tc>
                  <a:txBody>
                    <a:bodyPr/>
                    <a:lstStyle/>
                    <a:p>
                      <a:pPr indent="0" lvl="0" marL="0" marR="0" rtl="0" algn="l">
                        <a:spcBef>
                          <a:spcPts val="0"/>
                        </a:spcBef>
                        <a:spcAft>
                          <a:spcPts val="0"/>
                        </a:spcAft>
                        <a:buNone/>
                      </a:pPr>
                      <a:r>
                        <a:rPr lang="en-US" sz="1800" u="none" cap="none" strike="noStrike"/>
                        <a:t>SRN</a:t>
                      </a:r>
                      <a:endParaRPr sz="1800"/>
                    </a:p>
                  </a:txBody>
                  <a:tcPr marT="45725" marB="45725" marR="91450" marL="91450"/>
                </a:tc>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Task Assigned</a:t>
                      </a:r>
                      <a:endParaRPr sz="1800"/>
                    </a:p>
                  </a:txBody>
                  <a:tcPr marT="45725" marB="45725" marR="91450" marL="91450"/>
                </a:tc>
                <a:tc>
                  <a:txBody>
                    <a:bodyPr/>
                    <a:lstStyle/>
                    <a:p>
                      <a:pPr indent="0" lvl="0" marL="0" marR="0" rtl="0" algn="l">
                        <a:spcBef>
                          <a:spcPts val="0"/>
                        </a:spcBef>
                        <a:spcAft>
                          <a:spcPts val="0"/>
                        </a:spcAft>
                        <a:buNone/>
                      </a:pPr>
                      <a:r>
                        <a:rPr lang="en-US" sz="1800"/>
                        <a:t>Time Spent</a:t>
                      </a:r>
                      <a:endParaRPr sz="1800"/>
                    </a:p>
                  </a:txBody>
                  <a:tcPr marT="45725" marB="45725" marR="91450" marL="91450"/>
                </a:tc>
              </a:tr>
              <a:tr h="858850">
                <a:tc>
                  <a:txBody>
                    <a:bodyPr/>
                    <a:lstStyle/>
                    <a:p>
                      <a:pPr indent="0" lvl="0" marL="0" marR="0" rtl="0" algn="l">
                        <a:spcBef>
                          <a:spcPts val="0"/>
                        </a:spcBef>
                        <a:spcAft>
                          <a:spcPts val="0"/>
                        </a:spcAft>
                        <a:buNone/>
                      </a:pPr>
                      <a:r>
                        <a:rPr lang="en-US" sz="1800"/>
                        <a:t>PES2UG19CS198</a:t>
                      </a:r>
                      <a:endParaRPr sz="1800"/>
                    </a:p>
                  </a:txBody>
                  <a:tcPr marT="45725" marB="45725" marR="91450" marL="91450"/>
                </a:tc>
                <a:tc>
                  <a:txBody>
                    <a:bodyPr/>
                    <a:lstStyle/>
                    <a:p>
                      <a:pPr indent="0" lvl="0" marL="0" marR="0" rtl="0" algn="l">
                        <a:spcBef>
                          <a:spcPts val="0"/>
                        </a:spcBef>
                        <a:spcAft>
                          <a:spcPts val="0"/>
                        </a:spcAft>
                        <a:buNone/>
                      </a:pPr>
                      <a:r>
                        <a:rPr lang="en-US" sz="1800"/>
                        <a:t>Kuntal Gorai</a:t>
                      </a:r>
                      <a:endParaRPr sz="1800"/>
                    </a:p>
                  </a:txBody>
                  <a:tcPr marT="45725" marB="45725" marR="91450" marL="91450"/>
                </a:tc>
                <a:tc>
                  <a:txBody>
                    <a:bodyPr/>
                    <a:lstStyle/>
                    <a:p>
                      <a:pPr indent="0" lvl="0" marL="0" marR="0" rtl="0" algn="l">
                        <a:spcBef>
                          <a:spcPts val="0"/>
                        </a:spcBef>
                        <a:spcAft>
                          <a:spcPts val="0"/>
                        </a:spcAft>
                        <a:buNone/>
                      </a:pPr>
                      <a:r>
                        <a:rPr lang="en-US" sz="1800"/>
                        <a:t>Build the Necessary Models, Dataset Collection, Dataset Structure Finalization.</a:t>
                      </a:r>
                      <a:endParaRPr sz="1800"/>
                    </a:p>
                  </a:txBody>
                  <a:tcPr marT="45725" marB="45725" marR="91450" marL="91450"/>
                </a:tc>
                <a:tc>
                  <a:txBody>
                    <a:bodyPr/>
                    <a:lstStyle/>
                    <a:p>
                      <a:pPr indent="0" lvl="0" marL="0" marR="0" rtl="0" algn="l">
                        <a:spcBef>
                          <a:spcPts val="0"/>
                        </a:spcBef>
                        <a:spcAft>
                          <a:spcPts val="0"/>
                        </a:spcAft>
                        <a:buNone/>
                      </a:pPr>
                      <a:r>
                        <a:rPr lang="en-US" sz="1800"/>
                        <a:t>60 Hrs</a:t>
                      </a:r>
                      <a:endParaRPr sz="1800"/>
                    </a:p>
                  </a:txBody>
                  <a:tcPr marT="45725" marB="45725" marR="91450" marL="91450"/>
                </a:tc>
              </a:tr>
              <a:tr h="1094750">
                <a:tc>
                  <a:txBody>
                    <a:bodyPr/>
                    <a:lstStyle/>
                    <a:p>
                      <a:pPr indent="0" lvl="0" marL="0" marR="0" rtl="0" algn="l">
                        <a:lnSpc>
                          <a:spcPct val="100000"/>
                        </a:lnSpc>
                        <a:spcBef>
                          <a:spcPts val="0"/>
                        </a:spcBef>
                        <a:spcAft>
                          <a:spcPts val="0"/>
                        </a:spcAft>
                        <a:buClr>
                          <a:schemeClr val="dk1"/>
                        </a:buClr>
                        <a:buSzPts val="1800"/>
                        <a:buFont typeface="Calibri"/>
                        <a:buNone/>
                      </a:pPr>
                      <a:r>
                        <a:rPr lang="en-US" sz="1800"/>
                        <a:t>PES2UG19CS346</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SVSC Santosh</a:t>
                      </a:r>
                      <a:endParaRPr sz="1800"/>
                    </a:p>
                  </a:txBody>
                  <a:tcPr marT="45725" marB="45725" marR="91450" marL="91450"/>
                </a:tc>
                <a:tc>
                  <a:txBody>
                    <a:bodyPr/>
                    <a:lstStyle/>
                    <a:p>
                      <a:pPr indent="0" lvl="0" marL="0" marR="0" rtl="0" algn="l">
                        <a:spcBef>
                          <a:spcPts val="0"/>
                        </a:spcBef>
                        <a:spcAft>
                          <a:spcPts val="0"/>
                        </a:spcAft>
                        <a:buNone/>
                      </a:pPr>
                      <a:r>
                        <a:rPr lang="en-US" sz="1800"/>
                        <a:t>Integrate Models with app, Dataset Collection, Dataset Structure Finalization.</a:t>
                      </a:r>
                      <a:endParaRPr sz="1800"/>
                    </a:p>
                  </a:txBody>
                  <a:tcPr marT="45725" marB="45725" marR="91450" marL="91450"/>
                </a:tc>
                <a:tc>
                  <a:txBody>
                    <a:bodyPr/>
                    <a:lstStyle/>
                    <a:p>
                      <a:pPr indent="0" lvl="0" marL="0" marR="0" rtl="0" algn="l">
                        <a:spcBef>
                          <a:spcPts val="0"/>
                        </a:spcBef>
                        <a:spcAft>
                          <a:spcPts val="0"/>
                        </a:spcAft>
                        <a:buNone/>
                      </a:pPr>
                      <a:r>
                        <a:rPr lang="en-US" sz="1800"/>
                        <a:t>60 Hrs</a:t>
                      </a:r>
                      <a:endParaRPr sz="1800"/>
                    </a:p>
                  </a:txBody>
                  <a:tcPr marT="45725" marB="45725" marR="91450" marL="91450"/>
                </a:tc>
              </a:tr>
              <a:tr h="1094750">
                <a:tc>
                  <a:txBody>
                    <a:bodyPr/>
                    <a:lstStyle/>
                    <a:p>
                      <a:pPr indent="0" lvl="0" marL="0" marR="0" rtl="0" algn="l">
                        <a:lnSpc>
                          <a:spcPct val="100000"/>
                        </a:lnSpc>
                        <a:spcBef>
                          <a:spcPts val="0"/>
                        </a:spcBef>
                        <a:spcAft>
                          <a:spcPts val="0"/>
                        </a:spcAft>
                        <a:buClr>
                          <a:schemeClr val="dk1"/>
                        </a:buClr>
                        <a:buSzPts val="1800"/>
                        <a:buFont typeface="Calibri"/>
                        <a:buNone/>
                      </a:pPr>
                      <a:r>
                        <a:rPr lang="en-US" sz="1800"/>
                        <a:t>PES2UG19CS391</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Skanda S</a:t>
                      </a:r>
                      <a:endParaRPr sz="1800"/>
                    </a:p>
                  </a:txBody>
                  <a:tcPr marT="45725" marB="45725" marR="91450" marL="91450"/>
                </a:tc>
                <a:tc>
                  <a:txBody>
                    <a:bodyPr/>
                    <a:lstStyle/>
                    <a:p>
                      <a:pPr indent="0" lvl="0" marL="0" marR="0" rtl="0" algn="l">
                        <a:spcBef>
                          <a:spcPts val="0"/>
                        </a:spcBef>
                        <a:spcAft>
                          <a:spcPts val="0"/>
                        </a:spcAft>
                        <a:buNone/>
                      </a:pPr>
                      <a:r>
                        <a:rPr lang="en-US" sz="1800"/>
                        <a:t>UI Design, Dataset Collection, Explore Transfer Learning with VGG 16.</a:t>
                      </a:r>
                      <a:endParaRPr sz="1800"/>
                    </a:p>
                  </a:txBody>
                  <a:tcPr marT="45725" marB="45725" marR="91450" marL="91450"/>
                </a:tc>
                <a:tc>
                  <a:txBody>
                    <a:bodyPr/>
                    <a:lstStyle/>
                    <a:p>
                      <a:pPr indent="0" lvl="0" marL="0" marR="0" rtl="0" algn="l">
                        <a:spcBef>
                          <a:spcPts val="0"/>
                        </a:spcBef>
                        <a:spcAft>
                          <a:spcPts val="0"/>
                        </a:spcAft>
                        <a:buNone/>
                      </a:pPr>
                      <a:r>
                        <a:rPr lang="en-US" sz="1800"/>
                        <a:t>60 Hrs</a:t>
                      </a:r>
                      <a:endParaRPr sz="1800"/>
                    </a:p>
                  </a:txBody>
                  <a:tcPr marT="45725" marB="45725" marR="91450" marL="91450"/>
                </a:tc>
              </a:tr>
              <a:tr h="1094750">
                <a:tc>
                  <a:txBody>
                    <a:bodyPr/>
                    <a:lstStyle/>
                    <a:p>
                      <a:pPr indent="0" lvl="0" marL="0" marR="0" rtl="0" algn="l">
                        <a:lnSpc>
                          <a:spcPct val="100000"/>
                        </a:lnSpc>
                        <a:spcBef>
                          <a:spcPts val="0"/>
                        </a:spcBef>
                        <a:spcAft>
                          <a:spcPts val="0"/>
                        </a:spcAft>
                        <a:buClr>
                          <a:schemeClr val="dk1"/>
                        </a:buClr>
                        <a:buSzPts val="1800"/>
                        <a:buFont typeface="Calibri"/>
                        <a:buNone/>
                      </a:pPr>
                      <a:r>
                        <a:rPr lang="en-US" sz="1800"/>
                        <a:t>PES2UG19CS454</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Vijay Murugan AS </a:t>
                      </a:r>
                      <a:endParaRPr sz="1800"/>
                    </a:p>
                  </a:txBody>
                  <a:tcPr marT="45725" marB="45725" marR="91450" marL="91450"/>
                </a:tc>
                <a:tc>
                  <a:txBody>
                    <a:bodyPr/>
                    <a:lstStyle/>
                    <a:p>
                      <a:pPr indent="0" lvl="0" marL="0" marR="0" rtl="0" algn="l">
                        <a:spcBef>
                          <a:spcPts val="0"/>
                        </a:spcBef>
                        <a:spcAft>
                          <a:spcPts val="0"/>
                        </a:spcAft>
                        <a:buNone/>
                      </a:pPr>
                      <a:r>
                        <a:rPr lang="en-US" sz="1800"/>
                        <a:t>UI Design, Dataset Collection, Explore Transfer Learning with VGG 16.</a:t>
                      </a:r>
                      <a:endParaRPr sz="1800"/>
                    </a:p>
                  </a:txBody>
                  <a:tcPr marT="45725" marB="45725" marR="91450" marL="91450"/>
                </a:tc>
                <a:tc>
                  <a:txBody>
                    <a:bodyPr/>
                    <a:lstStyle/>
                    <a:p>
                      <a:pPr indent="0" lvl="0" marL="0" marR="0" rtl="0" algn="l">
                        <a:spcBef>
                          <a:spcPts val="0"/>
                        </a:spcBef>
                        <a:spcAft>
                          <a:spcPts val="0"/>
                        </a:spcAft>
                        <a:buNone/>
                      </a:pPr>
                      <a:r>
                        <a:rPr lang="en-US" sz="1800"/>
                        <a:t>60 Hrs</a:t>
                      </a:r>
                      <a:endParaRPr sz="18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3"/>
          <p:cNvSpPr txBox="1"/>
          <p:nvPr/>
        </p:nvSpPr>
        <p:spPr>
          <a:xfrm>
            <a:off x="727900" y="2178850"/>
            <a:ext cx="10588800" cy="4191000"/>
          </a:xfrm>
          <a:prstGeom prst="rect">
            <a:avLst/>
          </a:prstGeom>
          <a:noFill/>
          <a:ln>
            <a:noFill/>
          </a:ln>
        </p:spPr>
        <p:txBody>
          <a:bodyPr anchorCtr="0" anchor="t" bIns="45700" lIns="91425" spcFirstLastPara="1" rIns="91425" wrap="square" tIns="45700">
            <a:noAutofit/>
          </a:bodyPr>
          <a:lstStyle/>
          <a:p>
            <a:pPr indent="-381000" lvl="0" marL="457200" rtl="0" algn="just">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Shopping malls have become an integral part of city life and a lot of people commute to these marts to get their daily essentials and groceries. However, we are all forced to go through the tedious task of getting our items billed. The billing phase is the one choke point every customer must pass through. Moreover, every customer takes a variable amount of time to get their items billed, causing huge queues. We aim to make this whole experience of shopping easier.</a:t>
            </a:r>
            <a:endParaRPr sz="24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t/>
            </a:r>
            <a:endParaRPr/>
          </a:p>
        </p:txBody>
      </p:sp>
      <p:sp>
        <p:nvSpPr>
          <p:cNvPr id="94" name="Google Shape;94;p13"/>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40"/>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chemeClr val="dk1"/>
              </a:solidFill>
              <a:latin typeface="Arial"/>
              <a:ea typeface="Arial"/>
              <a:cs typeface="Arial"/>
              <a:sym typeface="Arial"/>
            </a:endParaRPr>
          </a:p>
        </p:txBody>
      </p:sp>
      <p:sp>
        <p:nvSpPr>
          <p:cNvPr id="324" name="Google Shape;324;p40"/>
          <p:cNvSpPr txBox="1"/>
          <p:nvPr/>
        </p:nvSpPr>
        <p:spPr>
          <a:xfrm>
            <a:off x="685801" y="1765676"/>
            <a:ext cx="10820400" cy="5612700"/>
          </a:xfrm>
          <a:prstGeom prst="rect">
            <a:avLst/>
          </a:prstGeom>
          <a:noFill/>
          <a:ln>
            <a:noFill/>
          </a:ln>
        </p:spPr>
        <p:txBody>
          <a:bodyPr anchorCtr="0" anchor="t" bIns="45700" lIns="91425" spcFirstLastPara="1" rIns="91425" wrap="square" tIns="45700">
            <a:spAutoFit/>
          </a:bodyPr>
          <a:lstStyle/>
          <a:p>
            <a:pPr indent="-349250" lvl="0" marL="457200" rtl="0" algn="l">
              <a:lnSpc>
                <a:spcPct val="138000"/>
              </a:lnSpc>
              <a:spcBef>
                <a:spcPts val="0"/>
              </a:spcBef>
              <a:spcAft>
                <a:spcPts val="0"/>
              </a:spcAft>
              <a:buClr>
                <a:srgbClr val="0000FF"/>
              </a:buClr>
              <a:buSzPts val="1900"/>
              <a:buFont typeface="Trebuchet MS"/>
              <a:buAutoNum type="arabicPeriod"/>
            </a:pPr>
            <a:r>
              <a:rPr lang="en-US" sz="1900">
                <a:solidFill>
                  <a:srgbClr val="0000FF"/>
                </a:solidFill>
                <a:latin typeface="Trebuchet MS"/>
                <a:ea typeface="Trebuchet MS"/>
                <a:cs typeface="Trebuchet MS"/>
                <a:sym typeface="Trebuchet MS"/>
              </a:rPr>
              <a:t>Deployment of Deep Learning Models on Resource-Deficient Devices for Object Detection Ameema Zainab &amp; Dabeeruddin Syed                                             -   2020</a:t>
            </a:r>
            <a:endParaRPr sz="1900">
              <a:solidFill>
                <a:srgbClr val="0000FF"/>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49250" lvl="0" marL="457200" rtl="0" algn="l">
              <a:lnSpc>
                <a:spcPct val="138000"/>
              </a:lnSpc>
              <a:spcBef>
                <a:spcPts val="0"/>
              </a:spcBef>
              <a:spcAft>
                <a:spcPts val="0"/>
              </a:spcAft>
              <a:buClr>
                <a:srgbClr val="0000FF"/>
              </a:buClr>
              <a:buSzPts val="1900"/>
              <a:buFont typeface="Trebuchet MS"/>
              <a:buAutoNum type="arabicPeriod"/>
            </a:pPr>
            <a:r>
              <a:rPr lang="en-US" sz="1900">
                <a:solidFill>
                  <a:srgbClr val="0000FF"/>
                </a:solidFill>
                <a:latin typeface="Trebuchet MS"/>
                <a:ea typeface="Trebuchet MS"/>
                <a:cs typeface="Trebuchet MS"/>
                <a:sym typeface="Trebuchet MS"/>
              </a:rPr>
              <a:t>A Hierarchical Grocery Store Image Dataset with Visual and Semantic Labels  Marcus Klasson, Cheng Zhang &amp; Hedvig Kjellstrom                                                   -  2019</a:t>
            </a:r>
            <a:endParaRPr sz="1900">
              <a:solidFill>
                <a:srgbClr val="0000FF"/>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49250" lvl="0" marL="457200" rtl="0" algn="l">
              <a:lnSpc>
                <a:spcPct val="138000"/>
              </a:lnSpc>
              <a:spcBef>
                <a:spcPts val="0"/>
              </a:spcBef>
              <a:spcAft>
                <a:spcPts val="0"/>
              </a:spcAft>
              <a:buClr>
                <a:srgbClr val="0000FF"/>
              </a:buClr>
              <a:buSzPts val="1900"/>
              <a:buFont typeface="Trebuchet MS"/>
              <a:buAutoNum type="arabicPeriod"/>
            </a:pPr>
            <a:r>
              <a:rPr lang="en-US" sz="1900">
                <a:solidFill>
                  <a:srgbClr val="0000FF"/>
                </a:solidFill>
                <a:latin typeface="Trebuchet MS"/>
                <a:ea typeface="Trebuchet MS"/>
                <a:cs typeface="Trebuchet MS"/>
                <a:sym typeface="Trebuchet MS"/>
              </a:rPr>
              <a:t>Android Application for Grocery Ordering System Shubham B Dubey, Gaurav M Kadam &amp; Omkar Angane                                                                                -  2021</a:t>
            </a:r>
            <a:endParaRPr sz="1900">
              <a:solidFill>
                <a:srgbClr val="0000FF"/>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49250" lvl="0" marL="457200" rtl="0" algn="l">
              <a:lnSpc>
                <a:spcPct val="138000"/>
              </a:lnSpc>
              <a:spcBef>
                <a:spcPts val="0"/>
              </a:spcBef>
              <a:spcAft>
                <a:spcPts val="0"/>
              </a:spcAft>
              <a:buClr>
                <a:srgbClr val="0000FF"/>
              </a:buClr>
              <a:buSzPts val="1900"/>
              <a:buFont typeface="Trebuchet MS"/>
              <a:buAutoNum type="arabicPeriod"/>
            </a:pPr>
            <a:r>
              <a:rPr lang="en-US" sz="1900">
                <a:solidFill>
                  <a:srgbClr val="0000FF"/>
                </a:solidFill>
                <a:latin typeface="Trebuchet MS"/>
                <a:ea typeface="Trebuchet MS"/>
                <a:cs typeface="Trebuchet MS"/>
                <a:sym typeface="Trebuchet MS"/>
              </a:rPr>
              <a:t>Fruit Classification for Retail Stores Using Deep Learning Jose Luis Rojas-Aranda, Jose Ignacio Nunez-Varela, J. C. Cuevas-Tello &amp; Gabriela Rangel-Ramirez             -  2020</a:t>
            </a:r>
            <a:endParaRPr sz="1900">
              <a:solidFill>
                <a:srgbClr val="0000FF"/>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US" sz="1900">
                <a:solidFill>
                  <a:srgbClr val="0000FF"/>
                </a:solidFill>
                <a:latin typeface="Trebuchet MS"/>
                <a:ea typeface="Trebuchet MS"/>
                <a:cs typeface="Trebuchet MS"/>
                <a:sym typeface="Trebuchet MS"/>
              </a:rPr>
              <a:t>5.  Cross Validation Voting for Improving CNN Classification in Grocery Products ,</a:t>
            </a:r>
            <a:endParaRPr sz="1900">
              <a:solidFill>
                <a:srgbClr val="0000FF"/>
              </a:solidFill>
              <a:latin typeface="Trebuchet MS"/>
              <a:ea typeface="Trebuchet MS"/>
              <a:cs typeface="Trebuchet MS"/>
              <a:sym typeface="Trebuchet MS"/>
            </a:endParaRPr>
          </a:p>
          <a:p>
            <a:pPr indent="0" lvl="0" marL="0" rtl="0" algn="l">
              <a:lnSpc>
                <a:spcPct val="138000"/>
              </a:lnSpc>
              <a:spcBef>
                <a:spcPts val="0"/>
              </a:spcBef>
              <a:spcAft>
                <a:spcPts val="0"/>
              </a:spcAft>
              <a:buClr>
                <a:schemeClr val="dk1"/>
              </a:buClr>
              <a:buSzPts val="1100"/>
              <a:buFont typeface="Arial"/>
              <a:buNone/>
            </a:pPr>
            <a:r>
              <a:rPr lang="en-US" sz="1900">
                <a:solidFill>
                  <a:srgbClr val="0000FF"/>
                </a:solidFill>
                <a:latin typeface="Trebuchet MS"/>
                <a:ea typeface="Trebuchet MS"/>
                <a:cs typeface="Trebuchet MS"/>
                <a:sym typeface="Trebuchet MS"/>
              </a:rPr>
              <a:t>    </a:t>
            </a:r>
            <a:r>
              <a:rPr lang="en-US" sz="1900">
                <a:solidFill>
                  <a:srgbClr val="0000FF"/>
                </a:solidFill>
                <a:latin typeface="Trebuchet MS"/>
                <a:ea typeface="Trebuchet MS"/>
                <a:cs typeface="Trebuchet MS"/>
                <a:sym typeface="Trebuchet MS"/>
              </a:rPr>
              <a:t>Jamie Duque Domingo , Roberto Medina Aparicio , and Luis Miguel Gonzalez Rodrigo - 2022</a:t>
            </a:r>
            <a:endParaRPr sz="1900">
              <a:solidFill>
                <a:srgbClr val="0000FF"/>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19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p:nvPr/>
        </p:nvSpPr>
        <p:spPr>
          <a:xfrm>
            <a:off x="4371485" y="3352800"/>
            <a:ext cx="2506584"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4"/>
          <p:cNvSpPr txBox="1"/>
          <p:nvPr/>
        </p:nvSpPr>
        <p:spPr>
          <a:xfrm>
            <a:off x="727900" y="2178850"/>
            <a:ext cx="10588800" cy="4191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t/>
            </a:r>
            <a:endParaRPr sz="24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t/>
            </a:r>
            <a:endParaRPr/>
          </a:p>
        </p:txBody>
      </p:sp>
      <p:sp>
        <p:nvSpPr>
          <p:cNvPr id="102" name="Google Shape;102;p1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a:p>
        </p:txBody>
      </p:sp>
      <p:pic>
        <p:nvPicPr>
          <p:cNvPr id="103" name="Google Shape;103;p14"/>
          <p:cNvPicPr preferRelativeResize="0"/>
          <p:nvPr/>
        </p:nvPicPr>
        <p:blipFill rotWithShape="1">
          <a:blip r:embed="rId3">
            <a:alphaModFix/>
          </a:blip>
          <a:srcRect b="0" l="0" r="3063" t="13636"/>
          <a:stretch/>
        </p:blipFill>
        <p:spPr>
          <a:xfrm>
            <a:off x="611275" y="1799850"/>
            <a:ext cx="10506676" cy="471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5"/>
          <p:cNvSpPr txBox="1"/>
          <p:nvPr/>
        </p:nvSpPr>
        <p:spPr>
          <a:xfrm>
            <a:off x="786150" y="1954693"/>
            <a:ext cx="9067800" cy="4212000"/>
          </a:xfrm>
          <a:prstGeom prst="rect">
            <a:avLst/>
          </a:prstGeom>
          <a:noFill/>
          <a:ln>
            <a:noFill/>
          </a:ln>
        </p:spPr>
        <p:txBody>
          <a:bodyPr anchorCtr="0" anchor="t" bIns="45700" lIns="91425" spcFirstLastPara="1" rIns="91425" wrap="square" tIns="45700">
            <a:noAutofit/>
          </a:bodyPr>
          <a:lstStyle/>
          <a:p>
            <a:pPr indent="-381000" lvl="0" marL="457200" rtl="0" algn="just">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Deciding </a:t>
            </a:r>
            <a:r>
              <a:rPr lang="en-US" sz="2400">
                <a:solidFill>
                  <a:schemeClr val="dk1"/>
                </a:solidFill>
                <a:latin typeface="Trebuchet MS"/>
                <a:ea typeface="Trebuchet MS"/>
                <a:cs typeface="Trebuchet MS"/>
                <a:sym typeface="Trebuchet MS"/>
              </a:rPr>
              <a:t>the problem statement</a:t>
            </a:r>
            <a:endParaRPr sz="2400">
              <a:solidFill>
                <a:schemeClr val="dk1"/>
              </a:solidFill>
              <a:latin typeface="Trebuchet MS"/>
              <a:ea typeface="Trebuchet MS"/>
              <a:cs typeface="Trebuchet MS"/>
              <a:sym typeface="Trebuchet MS"/>
            </a:endParaRPr>
          </a:p>
          <a:p>
            <a:pPr indent="-381000" lvl="0" marL="457200" rtl="0" algn="just">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Literature Survey</a:t>
            </a:r>
            <a:endParaRPr sz="2400">
              <a:solidFill>
                <a:schemeClr val="dk1"/>
              </a:solidFill>
              <a:latin typeface="Trebuchet MS"/>
              <a:ea typeface="Trebuchet MS"/>
              <a:cs typeface="Trebuchet MS"/>
              <a:sym typeface="Trebuchet MS"/>
            </a:endParaRPr>
          </a:p>
          <a:p>
            <a:pPr indent="-381000" lvl="0" marL="457200" rtl="0" algn="just">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Accumulated a good portion of the dataset</a:t>
            </a:r>
            <a:endParaRPr sz="2400">
              <a:solidFill>
                <a:schemeClr val="dk1"/>
              </a:solidFill>
              <a:latin typeface="Trebuchet MS"/>
              <a:ea typeface="Trebuchet MS"/>
              <a:cs typeface="Trebuchet MS"/>
              <a:sym typeface="Trebuchet MS"/>
            </a:endParaRPr>
          </a:p>
          <a:p>
            <a:pPr indent="-381000" lvl="0" marL="45720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Implemented a simple deep learning model to explore about transfer learning</a:t>
            </a:r>
            <a:endParaRPr sz="2400">
              <a:solidFill>
                <a:schemeClr val="dk1"/>
              </a:solidFill>
              <a:latin typeface="Trebuchet MS"/>
              <a:ea typeface="Trebuchet MS"/>
              <a:cs typeface="Trebuchet MS"/>
              <a:sym typeface="Trebuchet MS"/>
            </a:endParaRPr>
          </a:p>
          <a:p>
            <a:pPr indent="-381000" lvl="0" marL="45720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High Level Design</a:t>
            </a:r>
            <a:endParaRPr sz="2400">
              <a:solidFill>
                <a:schemeClr val="dk1"/>
              </a:solidFill>
              <a:latin typeface="Trebuchet MS"/>
              <a:ea typeface="Trebuchet MS"/>
              <a:cs typeface="Trebuchet MS"/>
              <a:sym typeface="Trebuchet MS"/>
            </a:endParaRPr>
          </a:p>
          <a:p>
            <a:pPr indent="0" lvl="0" marL="457200" rtl="0" algn="just">
              <a:spcBef>
                <a:spcPts val="0"/>
              </a:spcBef>
              <a:spcAft>
                <a:spcPts val="0"/>
              </a:spcAft>
              <a:buNone/>
            </a:pPr>
            <a:r>
              <a:t/>
            </a:r>
            <a:endParaRPr sz="2400">
              <a:solidFill>
                <a:schemeClr val="dk1"/>
              </a:solidFill>
              <a:latin typeface="Trebuchet MS"/>
              <a:ea typeface="Trebuchet MS"/>
              <a:cs typeface="Trebuchet MS"/>
              <a:sym typeface="Trebuchet MS"/>
            </a:endParaRPr>
          </a:p>
          <a:p>
            <a:pPr indent="-381000" lvl="0" marL="45720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We were suggested to limit our project to just the billing part where a final bill is generated and not thinking about payments.</a:t>
            </a:r>
            <a:endParaRPr sz="2400">
              <a:solidFill>
                <a:schemeClr val="dk1"/>
              </a:solidFill>
              <a:latin typeface="Trebuchet MS"/>
              <a:ea typeface="Trebuchet MS"/>
              <a:cs typeface="Trebuchet MS"/>
              <a:sym typeface="Trebuchet MS"/>
            </a:endParaRPr>
          </a:p>
          <a:p>
            <a:pPr indent="0" lvl="0" marL="457200" marR="0" rtl="0" algn="just">
              <a:spcBef>
                <a:spcPts val="0"/>
              </a:spcBef>
              <a:spcAft>
                <a:spcPts val="0"/>
              </a:spcAft>
              <a:buNone/>
            </a:pPr>
            <a:r>
              <a:t/>
            </a:r>
            <a:endParaRPr b="1"/>
          </a:p>
        </p:txBody>
      </p:sp>
      <p:sp>
        <p:nvSpPr>
          <p:cNvPr id="111" name="Google Shape;111;p15"/>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Summary of Work Done in Capstone Project Phase - 1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p:nvPr/>
        </p:nvSpPr>
        <p:spPr>
          <a:xfrm>
            <a:off x="3200400" y="1104689"/>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6"/>
          <p:cNvSpPr txBox="1"/>
          <p:nvPr/>
        </p:nvSpPr>
        <p:spPr>
          <a:xfrm>
            <a:off x="3124200" y="67951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18" name="Google Shape;118;p16"/>
          <p:cNvSpPr txBox="1"/>
          <p:nvPr/>
        </p:nvSpPr>
        <p:spPr>
          <a:xfrm>
            <a:off x="138900" y="1525877"/>
            <a:ext cx="11914200" cy="5110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u="sng">
                <a:solidFill>
                  <a:srgbClr val="0033CC"/>
                </a:solidFill>
                <a:latin typeface="Trebuchet MS"/>
                <a:ea typeface="Trebuchet MS"/>
                <a:cs typeface="Trebuchet MS"/>
                <a:sym typeface="Trebuchet MS"/>
              </a:rPr>
              <a:t>List of tasks: (Completed)</a:t>
            </a:r>
            <a:endParaRPr b="1" sz="2400" u="sng">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b="1" sz="2400" u="sng">
              <a:solidFill>
                <a:srgbClr val="0033CC"/>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Calibri"/>
              <a:buAutoNum type="alphaLcParenR"/>
            </a:pPr>
            <a:r>
              <a:rPr b="0" i="0" lang="en-US" sz="2400" u="none" cap="none" strike="noStrike">
                <a:solidFill>
                  <a:srgbClr val="262626"/>
                </a:solidFill>
                <a:latin typeface="Trebuchet MS"/>
                <a:ea typeface="Trebuchet MS"/>
                <a:cs typeface="Trebuchet MS"/>
                <a:sym typeface="Trebuchet MS"/>
              </a:rPr>
              <a:t>Collecting Good quality Dataset.</a:t>
            </a:r>
            <a:endParaRPr/>
          </a:p>
          <a:p>
            <a:pPr indent="-457200" lvl="1" marL="914400" marR="0" rtl="0" algn="just">
              <a:spcBef>
                <a:spcPts val="0"/>
              </a:spcBef>
              <a:spcAft>
                <a:spcPts val="0"/>
              </a:spcAft>
              <a:buClr>
                <a:srgbClr val="262626"/>
              </a:buClr>
              <a:buSzPts val="2400"/>
              <a:buFont typeface="Calibri"/>
              <a:buAutoNum type="alphaLcParenR"/>
            </a:pPr>
            <a:r>
              <a:rPr b="0" i="0" lang="en-US" sz="2400" u="none" cap="none" strike="noStrike">
                <a:solidFill>
                  <a:srgbClr val="262626"/>
                </a:solidFill>
                <a:latin typeface="Trebuchet MS"/>
                <a:ea typeface="Trebuchet MS"/>
                <a:cs typeface="Trebuchet MS"/>
                <a:sym typeface="Trebuchet MS"/>
              </a:rPr>
              <a:t>Decide on final structure in which data needs to be given to the model to work.</a:t>
            </a:r>
            <a:endParaRPr b="0" i="0" sz="2400" u="none" cap="none" strike="noStrike">
              <a:solidFill>
                <a:srgbClr val="262626"/>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Trebuchet MS"/>
              <a:buAutoNum type="alphaLcParenR"/>
            </a:pPr>
            <a:r>
              <a:rPr lang="en-US" sz="2400">
                <a:solidFill>
                  <a:srgbClr val="262626"/>
                </a:solidFill>
                <a:latin typeface="Trebuchet MS"/>
                <a:ea typeface="Trebuchet MS"/>
                <a:cs typeface="Trebuchet MS"/>
                <a:sym typeface="Trebuchet MS"/>
              </a:rPr>
              <a:t>A</a:t>
            </a:r>
            <a:r>
              <a:rPr lang="en-US" sz="2400">
                <a:solidFill>
                  <a:srgbClr val="262626"/>
                </a:solidFill>
                <a:latin typeface="Trebuchet MS"/>
                <a:ea typeface="Trebuchet MS"/>
                <a:cs typeface="Trebuchet MS"/>
                <a:sym typeface="Trebuchet MS"/>
              </a:rPr>
              <a:t>ugmenting</a:t>
            </a:r>
            <a:r>
              <a:rPr lang="en-US" sz="2400">
                <a:solidFill>
                  <a:srgbClr val="262626"/>
                </a:solidFill>
                <a:latin typeface="Trebuchet MS"/>
                <a:ea typeface="Trebuchet MS"/>
                <a:cs typeface="Trebuchet MS"/>
                <a:sym typeface="Trebuchet MS"/>
              </a:rPr>
              <a:t> </a:t>
            </a:r>
            <a:r>
              <a:rPr lang="en-US" sz="2400">
                <a:solidFill>
                  <a:srgbClr val="262626"/>
                </a:solidFill>
                <a:latin typeface="Trebuchet MS"/>
                <a:ea typeface="Trebuchet MS"/>
                <a:cs typeface="Trebuchet MS"/>
                <a:sym typeface="Trebuchet MS"/>
              </a:rPr>
              <a:t>the</a:t>
            </a:r>
            <a:r>
              <a:rPr lang="en-US" sz="2400">
                <a:solidFill>
                  <a:srgbClr val="262626"/>
                </a:solidFill>
                <a:latin typeface="Trebuchet MS"/>
                <a:ea typeface="Trebuchet MS"/>
                <a:cs typeface="Trebuchet MS"/>
                <a:sym typeface="Trebuchet MS"/>
              </a:rPr>
              <a:t> data.</a:t>
            </a:r>
            <a:endParaRPr sz="2400">
              <a:solidFill>
                <a:srgbClr val="262626"/>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Calibri"/>
              <a:buAutoNum type="alphaLcParenR"/>
            </a:pPr>
            <a:r>
              <a:rPr b="0" i="0" lang="en-US" sz="2400" u="none" cap="none" strike="noStrike">
                <a:solidFill>
                  <a:srgbClr val="262626"/>
                </a:solidFill>
                <a:latin typeface="Trebuchet MS"/>
                <a:ea typeface="Trebuchet MS"/>
                <a:cs typeface="Trebuchet MS"/>
                <a:sym typeface="Trebuchet MS"/>
              </a:rPr>
              <a:t>Decide on the dee</a:t>
            </a:r>
            <a:r>
              <a:rPr lang="en-US" sz="2400">
                <a:solidFill>
                  <a:srgbClr val="262626"/>
                </a:solidFill>
                <a:latin typeface="Trebuchet MS"/>
                <a:ea typeface="Trebuchet MS"/>
                <a:cs typeface="Trebuchet MS"/>
                <a:sym typeface="Trebuchet MS"/>
              </a:rPr>
              <a:t>plearning </a:t>
            </a:r>
            <a:r>
              <a:rPr b="0" i="0" lang="en-US" sz="2400" u="none" cap="none" strike="noStrike">
                <a:solidFill>
                  <a:srgbClr val="262626"/>
                </a:solidFill>
                <a:latin typeface="Trebuchet MS"/>
                <a:ea typeface="Trebuchet MS"/>
                <a:cs typeface="Trebuchet MS"/>
                <a:sym typeface="Trebuchet MS"/>
              </a:rPr>
              <a:t>models which can be used</a:t>
            </a:r>
            <a:r>
              <a:rPr lang="en-US" sz="2400">
                <a:solidFill>
                  <a:srgbClr val="262626"/>
                </a:solidFill>
                <a:latin typeface="Trebuchet MS"/>
                <a:ea typeface="Trebuchet MS"/>
                <a:cs typeface="Trebuchet MS"/>
                <a:sym typeface="Trebuchet MS"/>
              </a:rPr>
              <a:t>.</a:t>
            </a:r>
            <a:endParaRPr sz="2400">
              <a:solidFill>
                <a:srgbClr val="262626"/>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Trebuchet MS"/>
              <a:buAutoNum type="alphaLcParenR"/>
            </a:pPr>
            <a:r>
              <a:rPr lang="en-US" sz="2400">
                <a:solidFill>
                  <a:srgbClr val="262626"/>
                </a:solidFill>
                <a:latin typeface="Trebuchet MS"/>
                <a:ea typeface="Trebuchet MS"/>
                <a:cs typeface="Trebuchet MS"/>
                <a:sym typeface="Trebuchet MS"/>
              </a:rPr>
              <a:t>Use ensemble learning by integrating multiple models together.</a:t>
            </a:r>
            <a:endParaRPr sz="2400">
              <a:solidFill>
                <a:srgbClr val="262626"/>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Calibri"/>
              <a:buAutoNum type="alphaLcParenR"/>
            </a:pPr>
            <a:r>
              <a:rPr b="0" i="0" lang="en-US" sz="2400" u="none" cap="none" strike="noStrike">
                <a:solidFill>
                  <a:srgbClr val="262626"/>
                </a:solidFill>
                <a:latin typeface="Trebuchet MS"/>
                <a:ea typeface="Trebuchet MS"/>
                <a:cs typeface="Trebuchet MS"/>
                <a:sym typeface="Trebuchet MS"/>
              </a:rPr>
              <a:t>Train all the models on Collab using the same data</a:t>
            </a:r>
            <a:r>
              <a:rPr lang="en-US" sz="2400">
                <a:solidFill>
                  <a:srgbClr val="262626"/>
                </a:solidFill>
                <a:latin typeface="Trebuchet MS"/>
                <a:ea typeface="Trebuchet MS"/>
                <a:cs typeface="Trebuchet MS"/>
                <a:sym typeface="Trebuchet MS"/>
              </a:rPr>
              <a:t>.</a:t>
            </a:r>
            <a:endParaRPr sz="2400">
              <a:solidFill>
                <a:srgbClr val="262626"/>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Calibri"/>
              <a:buAutoNum type="alphaLcParenR"/>
            </a:pPr>
            <a:r>
              <a:rPr b="0" i="0" lang="en-US" sz="2400" u="none" cap="none" strike="noStrike">
                <a:solidFill>
                  <a:srgbClr val="262626"/>
                </a:solidFill>
                <a:latin typeface="Trebuchet MS"/>
                <a:ea typeface="Trebuchet MS"/>
                <a:cs typeface="Trebuchet MS"/>
                <a:sym typeface="Trebuchet MS"/>
              </a:rPr>
              <a:t>Convert the models into a necessary format to be integrated with android studio Based app.</a:t>
            </a:r>
            <a:endParaRPr b="0" i="0" sz="2400" u="none" cap="none" strike="noStrike">
              <a:solidFill>
                <a:srgbClr val="262626"/>
              </a:solidFill>
              <a:latin typeface="Trebuchet MS"/>
              <a:ea typeface="Trebuchet MS"/>
              <a:cs typeface="Trebuchet MS"/>
              <a:sym typeface="Trebuchet MS"/>
            </a:endParaRPr>
          </a:p>
          <a:p>
            <a:pPr indent="-381000" lvl="1" marL="914400" rtl="0" algn="just">
              <a:spcBef>
                <a:spcPts val="0"/>
              </a:spcBef>
              <a:spcAft>
                <a:spcPts val="0"/>
              </a:spcAft>
              <a:buClr>
                <a:srgbClr val="262626"/>
              </a:buClr>
              <a:buSzPts val="2400"/>
              <a:buFont typeface="Trebuchet MS"/>
              <a:buAutoNum type="alphaLcParenR"/>
            </a:pPr>
            <a:r>
              <a:rPr lang="en-US" sz="2400">
                <a:solidFill>
                  <a:srgbClr val="262626"/>
                </a:solidFill>
                <a:latin typeface="Trebuchet MS"/>
                <a:ea typeface="Trebuchet MS"/>
                <a:cs typeface="Trebuchet MS"/>
                <a:sym typeface="Trebuchet MS"/>
              </a:rPr>
              <a:t>Make necessary changes in Java to use the Deep learning models developed and ensure consistency between the two.</a:t>
            </a:r>
            <a:endParaRPr sz="2400">
              <a:solidFill>
                <a:srgbClr val="262626"/>
              </a:solidFill>
              <a:latin typeface="Trebuchet MS"/>
              <a:ea typeface="Trebuchet MS"/>
              <a:cs typeface="Trebuchet MS"/>
              <a:sym typeface="Trebuchet MS"/>
            </a:endParaRPr>
          </a:p>
          <a:p>
            <a:pPr indent="0" lvl="0" marL="914400" marR="0" rtl="0" algn="just">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p:nvPr/>
        </p:nvSpPr>
        <p:spPr>
          <a:xfrm>
            <a:off x="3217125" y="1171589"/>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7"/>
          <p:cNvSpPr txBox="1"/>
          <p:nvPr/>
        </p:nvSpPr>
        <p:spPr>
          <a:xfrm>
            <a:off x="3064725" y="746437"/>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25" name="Google Shape;125;p17"/>
          <p:cNvSpPr txBox="1"/>
          <p:nvPr/>
        </p:nvSpPr>
        <p:spPr>
          <a:xfrm>
            <a:off x="277800" y="1525902"/>
            <a:ext cx="11914200" cy="4002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u="sng">
                <a:solidFill>
                  <a:srgbClr val="0033CC"/>
                </a:solidFill>
                <a:latin typeface="Trebuchet MS"/>
                <a:ea typeface="Trebuchet MS"/>
                <a:cs typeface="Trebuchet MS"/>
                <a:sym typeface="Trebuchet MS"/>
              </a:rPr>
              <a:t>List of tasks: (Pending)</a:t>
            </a:r>
            <a:endParaRPr/>
          </a:p>
          <a:p>
            <a:pPr indent="0" lvl="0" marL="914400" marR="0" rtl="0" algn="just">
              <a:spcBef>
                <a:spcPts val="0"/>
              </a:spcBef>
              <a:spcAft>
                <a:spcPts val="0"/>
              </a:spcAft>
              <a:buNone/>
            </a:pPr>
            <a:r>
              <a:t/>
            </a:r>
            <a:endParaRPr/>
          </a:p>
          <a:p>
            <a:pPr indent="0" lvl="0" marL="914400" rtl="0" algn="just">
              <a:spcBef>
                <a:spcPts val="0"/>
              </a:spcBef>
              <a:spcAft>
                <a:spcPts val="0"/>
              </a:spcAft>
              <a:buNone/>
            </a:pPr>
            <a:r>
              <a:t/>
            </a:r>
            <a:endParaRPr sz="2400">
              <a:solidFill>
                <a:srgbClr val="262626"/>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Calibri"/>
              <a:buAutoNum type="alphaLcParenR"/>
            </a:pPr>
            <a:r>
              <a:rPr b="0" i="0" lang="en-US" sz="2400" u="none" cap="none" strike="noStrike">
                <a:solidFill>
                  <a:srgbClr val="262626"/>
                </a:solidFill>
                <a:latin typeface="Trebuchet MS"/>
                <a:ea typeface="Trebuchet MS"/>
                <a:cs typeface="Trebuchet MS"/>
                <a:sym typeface="Trebuchet MS"/>
              </a:rPr>
              <a:t>Determine the UI of the app as to what all pages are needed and how to design the same.</a:t>
            </a:r>
            <a:endParaRPr/>
          </a:p>
          <a:p>
            <a:pPr indent="-457200" lvl="1" marL="914400" marR="0" rtl="0" algn="just">
              <a:spcBef>
                <a:spcPts val="0"/>
              </a:spcBef>
              <a:spcAft>
                <a:spcPts val="0"/>
              </a:spcAft>
              <a:buClr>
                <a:srgbClr val="262626"/>
              </a:buClr>
              <a:buSzPts val="2400"/>
              <a:buFont typeface="Calibri"/>
              <a:buAutoNum type="alphaLcParenR"/>
            </a:pPr>
            <a:r>
              <a:rPr b="0" i="0" lang="en-US" sz="2400" u="none" cap="none" strike="noStrike">
                <a:solidFill>
                  <a:srgbClr val="262626"/>
                </a:solidFill>
                <a:latin typeface="Trebuchet MS"/>
                <a:ea typeface="Trebuchet MS"/>
                <a:cs typeface="Trebuchet MS"/>
                <a:sym typeface="Trebuchet MS"/>
              </a:rPr>
              <a:t>Decide on what and how database can be used to ensure all apps work with same data.(prices)</a:t>
            </a:r>
            <a:endParaRPr b="0" i="0" sz="2400" u="none" cap="none" strike="noStrike">
              <a:solidFill>
                <a:srgbClr val="262626"/>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Trebuchet MS"/>
              <a:buAutoNum type="alphaLcParenR"/>
            </a:pPr>
            <a:r>
              <a:rPr lang="en-US" sz="2400">
                <a:solidFill>
                  <a:srgbClr val="262626"/>
                </a:solidFill>
                <a:latin typeface="Trebuchet MS"/>
                <a:ea typeface="Trebuchet MS"/>
                <a:cs typeface="Trebuchet MS"/>
                <a:sym typeface="Trebuchet MS"/>
              </a:rPr>
              <a:t>Ensure efficient working of the Hardware IO components.</a:t>
            </a:r>
            <a:endParaRPr sz="2400">
              <a:solidFill>
                <a:srgbClr val="262626"/>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Calibri"/>
              <a:buAutoNum type="alphaLcParenR"/>
            </a:pPr>
            <a:r>
              <a:rPr b="0" i="0" lang="en-US" sz="2400" u="none" cap="none" strike="noStrike">
                <a:solidFill>
                  <a:srgbClr val="262626"/>
                </a:solidFill>
                <a:latin typeface="Trebuchet MS"/>
                <a:ea typeface="Trebuchet MS"/>
                <a:cs typeface="Trebuchet MS"/>
                <a:sym typeface="Trebuchet MS"/>
              </a:rPr>
              <a:t>Integrate app with Hardware IO components.</a:t>
            </a:r>
            <a:endParaRPr/>
          </a:p>
          <a:p>
            <a:pPr indent="-457200" lvl="1" marL="914400" marR="0" rtl="0" algn="just">
              <a:spcBef>
                <a:spcPts val="0"/>
              </a:spcBef>
              <a:spcAft>
                <a:spcPts val="0"/>
              </a:spcAft>
              <a:buClr>
                <a:srgbClr val="262626"/>
              </a:buClr>
              <a:buSzPts val="2400"/>
              <a:buFont typeface="Calibri"/>
              <a:buAutoNum type="alphaLcParenR"/>
            </a:pPr>
            <a:r>
              <a:rPr b="0" i="0" lang="en-US" sz="2400" u="none" cap="none" strike="noStrike">
                <a:solidFill>
                  <a:srgbClr val="262626"/>
                </a:solidFill>
                <a:latin typeface="Trebuchet MS"/>
                <a:ea typeface="Trebuchet MS"/>
                <a:cs typeface="Trebuchet MS"/>
                <a:sym typeface="Trebuchet MS"/>
              </a:rPr>
              <a:t>Make necessary Changes to ensure user-friendliness and ease of use.</a:t>
            </a:r>
            <a:endParaRPr b="0" i="0" sz="2400" u="none" cap="none" strike="noStrike">
              <a:solidFill>
                <a:srgbClr val="262626"/>
              </a:solidFill>
              <a:latin typeface="Trebuchet MS"/>
              <a:ea typeface="Trebuchet MS"/>
              <a:cs typeface="Trebuchet MS"/>
              <a:sym typeface="Trebuchet MS"/>
            </a:endParaRPr>
          </a:p>
          <a:p>
            <a:pPr indent="-457200" lvl="1" marL="914400" marR="0" rtl="0" algn="just">
              <a:spcBef>
                <a:spcPts val="0"/>
              </a:spcBef>
              <a:spcAft>
                <a:spcPts val="0"/>
              </a:spcAft>
              <a:buClr>
                <a:srgbClr val="262626"/>
              </a:buClr>
              <a:buSzPts val="2400"/>
              <a:buFont typeface="Trebuchet MS"/>
              <a:buAutoNum type="alphaLcParenR"/>
            </a:pPr>
            <a:r>
              <a:rPr lang="en-US" sz="2400">
                <a:solidFill>
                  <a:srgbClr val="262626"/>
                </a:solidFill>
                <a:latin typeface="Trebuchet MS"/>
                <a:ea typeface="Trebuchet MS"/>
                <a:cs typeface="Trebuchet MS"/>
                <a:sym typeface="Trebuchet MS"/>
              </a:rPr>
              <a:t>Testing the efficiency and accuracy of the app.</a:t>
            </a:r>
            <a:endParaRPr sz="2400">
              <a:solidFill>
                <a:srgbClr val="262626"/>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p:nvPr/>
        </p:nvSpPr>
        <p:spPr>
          <a:xfrm>
            <a:off x="3200400" y="53786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18"/>
          <p:cNvSpPr txBox="1"/>
          <p:nvPr/>
        </p:nvSpPr>
        <p:spPr>
          <a:xfrm>
            <a:off x="3048000" y="762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32" name="Google Shape;132;p18"/>
          <p:cNvSpPr txBox="1"/>
          <p:nvPr/>
        </p:nvSpPr>
        <p:spPr>
          <a:xfrm>
            <a:off x="0" y="805210"/>
            <a:ext cx="108966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Collection: Data Frame showing Necessary Information</a:t>
            </a:r>
            <a:endParaRPr/>
          </a:p>
        </p:txBody>
      </p:sp>
      <p:pic>
        <p:nvPicPr>
          <p:cNvPr id="133" name="Google Shape;133;p18"/>
          <p:cNvPicPr preferRelativeResize="0"/>
          <p:nvPr/>
        </p:nvPicPr>
        <p:blipFill rotWithShape="1">
          <a:blip r:embed="rId3">
            <a:alphaModFix/>
          </a:blip>
          <a:srcRect b="0" l="0" r="0" t="0"/>
          <a:stretch/>
        </p:blipFill>
        <p:spPr>
          <a:xfrm>
            <a:off x="422787" y="1409234"/>
            <a:ext cx="10615580" cy="5372566"/>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p:nvPr/>
        </p:nvSpPr>
        <p:spPr>
          <a:xfrm>
            <a:off x="3200400" y="53786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9"/>
          <p:cNvSpPr txBox="1"/>
          <p:nvPr/>
        </p:nvSpPr>
        <p:spPr>
          <a:xfrm>
            <a:off x="3048000" y="762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sz="2400">
              <a:solidFill>
                <a:schemeClr val="dk1"/>
              </a:solidFill>
              <a:latin typeface="Arial"/>
              <a:ea typeface="Arial"/>
              <a:cs typeface="Arial"/>
              <a:sym typeface="Arial"/>
            </a:endParaRPr>
          </a:p>
        </p:txBody>
      </p:sp>
      <p:sp>
        <p:nvSpPr>
          <p:cNvPr id="140" name="Google Shape;140;p19"/>
          <p:cNvSpPr txBox="1"/>
          <p:nvPr/>
        </p:nvSpPr>
        <p:spPr>
          <a:xfrm>
            <a:off x="0" y="805210"/>
            <a:ext cx="108966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Data Collection: Data Frame showing Necessary Information</a:t>
            </a:r>
            <a:endParaRPr/>
          </a:p>
        </p:txBody>
      </p:sp>
      <p:pic>
        <p:nvPicPr>
          <p:cNvPr id="141" name="Google Shape;141;p19"/>
          <p:cNvPicPr preferRelativeResize="0"/>
          <p:nvPr/>
        </p:nvPicPr>
        <p:blipFill rotWithShape="1">
          <a:blip r:embed="rId3">
            <a:alphaModFix/>
          </a:blip>
          <a:srcRect b="0" l="0" r="0" t="0"/>
          <a:stretch/>
        </p:blipFill>
        <p:spPr>
          <a:xfrm>
            <a:off x="132889" y="1569559"/>
            <a:ext cx="11955585" cy="418231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