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7010400" cy="9296400"/>
  <p:embeddedFontLst>
    <p:embeddedFont>
      <p:font typeface="Comforta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0" roundtripDataSignature="AMtx7miKnuXVqkO7PE57pWdTdlLsSRam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E40E2A-7C05-45EC-AF46-E8BEDC0EC40C}">
  <a:tblStyle styleId="{2EE40E2A-7C05-45EC-AF46-E8BEDC0EC40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omforta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mfortaa-bold.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 name="Google Shape;77;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baa402f29_2_2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baa402f29_2_21: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g11baa402f29_2_21: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baa402f29_2_3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baa402f29_2_3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0" name="Google Shape;170;g11baa402f29_2_32: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baa402f29_2_4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baa402f29_2_4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g11baa402f29_2_4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baa402f29_2_5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baa402f29_2_5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g11baa402f29_2_5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baa402f29_2_7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baa402f29_2_7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g11baa402f29_2_72: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83e9f7ceb_1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83e9f7ceb_1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7" name="Google Shape;207;g1283e9f7ceb_1_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83e9f7ceb_1_1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83e9f7ceb_1_11: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8" name="Google Shape;218;g1283e9f7ceb_1_11: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9" name="Google Shape;229;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7: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6" name="Google Shape;86;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9: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baa402f29_2_8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baa402f29_2_8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6" name="Google Shape;266;g11baa402f29_2_8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baa402f29_3_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baa402f29_3_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 name="Google Shape;96;g11baa402f29_3_2: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3" name="Google Shape;103;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3" name="Google Shape;113;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4" name="Google Shape;124;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baa402f29_2_9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baa402f29_2_9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g11baa402f29_2_93: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baa402f29_2_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baa402f29_2_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3" name="Google Shape;143;g11baa402f29_2_3: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baa402f29_2_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baa402f29_2_1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g11baa402f29_2_14: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p:nvPr>
            <p:ph idx="2" type="pic"/>
          </p:nvPr>
        </p:nvSpPr>
        <p:spPr>
          <a:xfrm>
            <a:off x="5183188" y="987425"/>
            <a:ext cx="6172200" cy="4873625"/>
          </a:xfrm>
          <a:prstGeom prst="rect">
            <a:avLst/>
          </a:prstGeom>
          <a:noFill/>
          <a:ln>
            <a:noFill/>
          </a:ln>
        </p:spPr>
      </p:sp>
      <p:sp>
        <p:nvSpPr>
          <p:cNvPr id="71" name="Google Shape;71;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grpSp>
        <p:nvGrpSpPr>
          <p:cNvPr id="15" name="Google Shape;15;p10"/>
          <p:cNvGrpSpPr/>
          <p:nvPr/>
        </p:nvGrpSpPr>
        <p:grpSpPr>
          <a:xfrm>
            <a:off x="10962132" y="226826"/>
            <a:ext cx="783335" cy="276600"/>
            <a:chOff x="8283500" y="77358"/>
            <a:chExt cx="783335" cy="276600"/>
          </a:xfrm>
        </p:grpSpPr>
        <p:pic>
          <p:nvPicPr>
            <p:cNvPr id="16" name="Google Shape;16;p10"/>
            <p:cNvPicPr preferRelativeResize="0"/>
            <p:nvPr/>
          </p:nvPicPr>
          <p:blipFill rotWithShape="1">
            <a:blip r:embed="rId1">
              <a:alphaModFix/>
            </a:blip>
            <a:srcRect b="0" l="0" r="0" t="0"/>
            <a:stretch/>
          </p:blipFill>
          <p:spPr>
            <a:xfrm>
              <a:off x="8335643" y="101458"/>
              <a:ext cx="731192" cy="228259"/>
            </a:xfrm>
            <a:prstGeom prst="rect">
              <a:avLst/>
            </a:prstGeom>
            <a:noFill/>
            <a:ln>
              <a:noFill/>
            </a:ln>
          </p:spPr>
        </p:pic>
        <p:cxnSp>
          <p:nvCxnSpPr>
            <p:cNvPr id="17" name="Google Shape;17;p10"/>
            <p:cNvCxnSpPr/>
            <p:nvPr/>
          </p:nvCxnSpPr>
          <p:spPr>
            <a:xfrm>
              <a:off x="8283500" y="77358"/>
              <a:ext cx="0" cy="276600"/>
            </a:xfrm>
            <a:prstGeom prst="straightConnector1">
              <a:avLst/>
            </a:prstGeom>
            <a:noFill/>
            <a:ln cap="flat" cmpd="sng" w="9525">
              <a:solidFill>
                <a:srgbClr val="B7B7B7"/>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p:nvPr/>
        </p:nvSpPr>
        <p:spPr>
          <a:xfrm>
            <a:off x="1676400" y="533400"/>
            <a:ext cx="7924800" cy="954107"/>
          </a:xfrm>
          <a:prstGeom prst="rect">
            <a:avLst/>
          </a:prstGeom>
          <a:noFill/>
          <a:ln>
            <a:noFill/>
          </a:ln>
        </p:spPr>
        <p:txBody>
          <a:bodyPr anchorCtr="0" anchor="t" bIns="45700" lIns="91425" spcFirstLastPara="1" rIns="91425" wrap="square" tIns="45700">
            <a:spAutoFit/>
          </a:bodyPr>
          <a:lstStyle/>
          <a:p>
            <a:pPr indent="-342891" lvl="0" marL="342891" marR="0" rtl="0" algn="ctr">
              <a:spcBef>
                <a:spcPts val="0"/>
              </a:spcBef>
              <a:spcAft>
                <a:spcPts val="0"/>
              </a:spcAft>
              <a:buNone/>
            </a:pPr>
            <a:r>
              <a:rPr b="1" i="0" lang="en-IN" sz="2800" u="none" cap="none" strike="noStrike">
                <a:solidFill>
                  <a:srgbClr val="FF0000"/>
                </a:solidFill>
                <a:latin typeface="Trebuchet MS"/>
                <a:ea typeface="Trebuchet MS"/>
                <a:cs typeface="Trebuchet MS"/>
                <a:sym typeface="Trebuchet MS"/>
              </a:rPr>
              <a:t>UE19CS345 – Network Analysis  and Mining</a:t>
            </a:r>
            <a:endParaRPr/>
          </a:p>
          <a:p>
            <a:pPr indent="-342891" lvl="0" marL="342891" marR="0" rtl="0" algn="ctr">
              <a:spcBef>
                <a:spcPts val="0"/>
              </a:spcBef>
              <a:spcAft>
                <a:spcPts val="0"/>
              </a:spcAft>
              <a:buNone/>
            </a:pPr>
            <a:r>
              <a:rPr b="1" i="0" lang="en-IN" sz="2800" u="none" cap="none" strike="noStrike">
                <a:solidFill>
                  <a:srgbClr val="FF0000"/>
                </a:solidFill>
                <a:latin typeface="Trebuchet MS"/>
                <a:ea typeface="Trebuchet MS"/>
                <a:cs typeface="Trebuchet MS"/>
                <a:sym typeface="Trebuchet MS"/>
              </a:rPr>
              <a:t>Course Project </a:t>
            </a:r>
            <a:endParaRPr b="1" i="0" sz="2800" u="none" cap="none" strike="noStrike">
              <a:solidFill>
                <a:srgbClr val="FF0000"/>
              </a:solidFill>
              <a:latin typeface="Trebuchet MS"/>
              <a:ea typeface="Trebuchet MS"/>
              <a:cs typeface="Trebuchet MS"/>
              <a:sym typeface="Trebuchet MS"/>
            </a:endParaRPr>
          </a:p>
        </p:txBody>
      </p:sp>
      <p:sp>
        <p:nvSpPr>
          <p:cNvPr id="80" name="Google Shape;80;p1"/>
          <p:cNvSpPr txBox="1"/>
          <p:nvPr/>
        </p:nvSpPr>
        <p:spPr>
          <a:xfrm>
            <a:off x="762000" y="2057401"/>
            <a:ext cx="10820400" cy="348527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2400" u="none" cap="none" strike="noStrike">
                <a:solidFill>
                  <a:srgbClr val="0033CC"/>
                </a:solidFill>
                <a:latin typeface="Trebuchet MS"/>
                <a:ea typeface="Trebuchet MS"/>
                <a:cs typeface="Trebuchet MS"/>
                <a:sym typeface="Trebuchet MS"/>
              </a:rPr>
              <a:t>Project Title   : Polypharmacy side-effect Association Network Analysis</a:t>
            </a:r>
            <a:endParaRPr/>
          </a:p>
          <a:p>
            <a:pPr indent="0" lvl="0" marL="0" marR="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ctr">
              <a:spcBef>
                <a:spcPts val="0"/>
              </a:spcBef>
              <a:spcAft>
                <a:spcPts val="0"/>
              </a:spcAft>
              <a:buNone/>
            </a:pPr>
            <a:r>
              <a:rPr lang="en-IN" sz="2400">
                <a:solidFill>
                  <a:srgbClr val="0033CC"/>
                </a:solidFill>
                <a:latin typeface="Trebuchet MS"/>
                <a:ea typeface="Trebuchet MS"/>
                <a:cs typeface="Trebuchet MS"/>
                <a:sym typeface="Trebuchet MS"/>
              </a:rPr>
              <a:t>Team members:</a:t>
            </a:r>
            <a:endParaRPr sz="2400">
              <a:solidFill>
                <a:srgbClr val="0033CC"/>
              </a:solidFill>
              <a:latin typeface="Trebuchet MS"/>
              <a:ea typeface="Trebuchet MS"/>
              <a:cs typeface="Trebuchet MS"/>
              <a:sym typeface="Trebuchet MS"/>
            </a:endParaRPr>
          </a:p>
          <a:p>
            <a:pPr indent="0" lvl="0" marL="0" marR="0" rtl="0" algn="ctr">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3200400" marR="0" rtl="0" algn="just">
              <a:spcBef>
                <a:spcPts val="0"/>
              </a:spcBef>
              <a:spcAft>
                <a:spcPts val="0"/>
              </a:spcAft>
              <a:buClr>
                <a:schemeClr val="dk1"/>
              </a:buClr>
              <a:buSzPts val="1100"/>
              <a:buFont typeface="Arial"/>
              <a:buNone/>
            </a:pPr>
            <a:r>
              <a:rPr lang="en-IN" sz="2400">
                <a:solidFill>
                  <a:srgbClr val="0033CC"/>
                </a:solidFill>
                <a:latin typeface="Trebuchet MS"/>
                <a:ea typeface="Trebuchet MS"/>
                <a:cs typeface="Trebuchet MS"/>
                <a:sym typeface="Trebuchet MS"/>
              </a:rPr>
              <a:t>Abhishek V </a:t>
            </a:r>
            <a:r>
              <a:rPr lang="en-IN" sz="2400">
                <a:solidFill>
                  <a:srgbClr val="0033CC"/>
                </a:solidFill>
                <a:latin typeface="Trebuchet MS"/>
                <a:ea typeface="Trebuchet MS"/>
                <a:cs typeface="Trebuchet MS"/>
                <a:sym typeface="Trebuchet MS"/>
              </a:rPr>
              <a:t> </a:t>
            </a:r>
            <a:r>
              <a:rPr lang="en-IN" sz="2400">
                <a:solidFill>
                  <a:srgbClr val="0033CC"/>
                </a:solidFill>
                <a:latin typeface="Trebuchet MS"/>
                <a:ea typeface="Trebuchet MS"/>
                <a:cs typeface="Trebuchet MS"/>
                <a:sym typeface="Trebuchet MS"/>
              </a:rPr>
              <a:t>    PES2UG19CS012</a:t>
            </a:r>
            <a:endParaRPr sz="2400">
              <a:solidFill>
                <a:srgbClr val="0033CC"/>
              </a:solidFill>
              <a:latin typeface="Trebuchet MS"/>
              <a:ea typeface="Trebuchet MS"/>
              <a:cs typeface="Trebuchet MS"/>
              <a:sym typeface="Trebuchet MS"/>
            </a:endParaRPr>
          </a:p>
          <a:p>
            <a:pPr indent="0" lvl="0" marL="3200400" marR="0" rtl="0" algn="just">
              <a:spcBef>
                <a:spcPts val="0"/>
              </a:spcBef>
              <a:spcAft>
                <a:spcPts val="0"/>
              </a:spcAft>
              <a:buClr>
                <a:schemeClr val="dk1"/>
              </a:buClr>
              <a:buSzPts val="1100"/>
              <a:buFont typeface="Arial"/>
              <a:buNone/>
            </a:pPr>
            <a:r>
              <a:rPr lang="en-IN" sz="2400">
                <a:solidFill>
                  <a:srgbClr val="0033CC"/>
                </a:solidFill>
                <a:latin typeface="Trebuchet MS"/>
                <a:ea typeface="Trebuchet MS"/>
                <a:cs typeface="Trebuchet MS"/>
                <a:sym typeface="Trebuchet MS"/>
              </a:rPr>
              <a:t>Balendra DP    PES2UG19CS100</a:t>
            </a:r>
            <a:endParaRPr sz="2400">
              <a:solidFill>
                <a:srgbClr val="0033CC"/>
              </a:solidFill>
              <a:latin typeface="Trebuchet MS"/>
              <a:ea typeface="Trebuchet MS"/>
              <a:cs typeface="Trebuchet MS"/>
              <a:sym typeface="Trebuchet MS"/>
            </a:endParaRPr>
          </a:p>
          <a:p>
            <a:pPr indent="0" lvl="0" marL="3200400" marR="0" rtl="0" algn="just">
              <a:spcBef>
                <a:spcPts val="0"/>
              </a:spcBef>
              <a:spcAft>
                <a:spcPts val="0"/>
              </a:spcAft>
              <a:buClr>
                <a:schemeClr val="dk1"/>
              </a:buClr>
              <a:buSzPts val="1100"/>
              <a:buFont typeface="Arial"/>
              <a:buNone/>
            </a:pPr>
            <a:r>
              <a:rPr lang="en-IN" sz="2400">
                <a:solidFill>
                  <a:srgbClr val="0033CC"/>
                </a:solidFill>
                <a:latin typeface="Trebuchet MS"/>
                <a:ea typeface="Trebuchet MS"/>
                <a:cs typeface="Trebuchet MS"/>
                <a:sym typeface="Trebuchet MS"/>
              </a:rPr>
              <a:t>Ujwal Kundur  PES2UG19CS197</a:t>
            </a:r>
            <a:endParaRPr sz="2400">
              <a:solidFill>
                <a:srgbClr val="0033CC"/>
              </a:solidFill>
              <a:latin typeface="Trebuchet MS"/>
              <a:ea typeface="Trebuchet MS"/>
              <a:cs typeface="Trebuchet MS"/>
              <a:sym typeface="Trebuchet MS"/>
            </a:endParaRPr>
          </a:p>
          <a:p>
            <a:pPr indent="0" lvl="0" marL="3200400" marR="0" rtl="0" algn="just">
              <a:spcBef>
                <a:spcPts val="0"/>
              </a:spcBef>
              <a:spcAft>
                <a:spcPts val="0"/>
              </a:spcAft>
              <a:buClr>
                <a:schemeClr val="dk1"/>
              </a:buClr>
              <a:buSzPts val="1100"/>
              <a:buFont typeface="Arial"/>
              <a:buNone/>
            </a:pPr>
            <a:r>
              <a:rPr lang="en-IN" sz="2400">
                <a:solidFill>
                  <a:srgbClr val="0033CC"/>
                </a:solidFill>
                <a:latin typeface="Trebuchet MS"/>
                <a:ea typeface="Trebuchet MS"/>
                <a:cs typeface="Trebuchet MS"/>
                <a:sym typeface="Trebuchet MS"/>
              </a:rPr>
              <a:t>Kuntal Gorai    PES2UG19CS198</a:t>
            </a:r>
            <a:endParaRPr sz="2400">
              <a:solidFill>
                <a:srgbClr val="0033CC"/>
              </a:solidFill>
              <a:latin typeface="Trebuchet MS"/>
              <a:ea typeface="Trebuchet MS"/>
              <a:cs typeface="Trebuchet MS"/>
              <a:sym typeface="Trebuchet MS"/>
            </a:endParaRPr>
          </a:p>
          <a:p>
            <a:pPr indent="0" lvl="0" marL="0" marR="0" rtl="0" algn="ctr">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0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81" name="Google Shape;81;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19CS345 Course Project </a:t>
            </a:r>
            <a:endParaRPr/>
          </a:p>
        </p:txBody>
      </p:sp>
      <p:sp>
        <p:nvSpPr>
          <p:cNvPr id="82" name="Google Shape;8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1baa402f29_2_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63" name="Google Shape;163;g11baa402f29_2_21"/>
          <p:cNvSpPr txBox="1"/>
          <p:nvPr/>
        </p:nvSpPr>
        <p:spPr>
          <a:xfrm>
            <a:off x="199500" y="137150"/>
            <a:ext cx="986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chemeClr val="accent1"/>
                </a:solidFill>
                <a:latin typeface="Trebuchet MS"/>
                <a:ea typeface="Trebuchet MS"/>
                <a:cs typeface="Trebuchet MS"/>
                <a:sym typeface="Trebuchet MS"/>
              </a:rPr>
              <a:t>Centrality Measures</a:t>
            </a:r>
            <a:endParaRPr sz="2400">
              <a:solidFill>
                <a:schemeClr val="accent1"/>
              </a:solidFill>
              <a:latin typeface="Trebuchet MS"/>
              <a:ea typeface="Trebuchet MS"/>
              <a:cs typeface="Trebuchet MS"/>
              <a:sym typeface="Trebuchet MS"/>
            </a:endParaRPr>
          </a:p>
        </p:txBody>
      </p:sp>
      <p:pic>
        <p:nvPicPr>
          <p:cNvPr id="164" name="Google Shape;164;g11baa402f29_2_21"/>
          <p:cNvPicPr preferRelativeResize="0"/>
          <p:nvPr/>
        </p:nvPicPr>
        <p:blipFill>
          <a:blip r:embed="rId3">
            <a:alphaModFix/>
          </a:blip>
          <a:stretch>
            <a:fillRect/>
          </a:stretch>
        </p:blipFill>
        <p:spPr>
          <a:xfrm>
            <a:off x="3167650" y="971550"/>
            <a:ext cx="6305550" cy="4914900"/>
          </a:xfrm>
          <a:prstGeom prst="rect">
            <a:avLst/>
          </a:prstGeom>
          <a:noFill/>
          <a:ln>
            <a:noFill/>
          </a:ln>
        </p:spPr>
      </p:pic>
      <p:sp>
        <p:nvSpPr>
          <p:cNvPr id="165" name="Google Shape;165;g11baa402f29_2_21"/>
          <p:cNvSpPr txBox="1"/>
          <p:nvPr/>
        </p:nvSpPr>
        <p:spPr>
          <a:xfrm>
            <a:off x="87275" y="860375"/>
            <a:ext cx="29427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1"/>
              </a:buClr>
              <a:buSzPts val="1800"/>
              <a:buFont typeface="Trebuchet MS"/>
              <a:buAutoNum type="arabicPeriod"/>
            </a:pPr>
            <a:r>
              <a:rPr lang="en-IN" sz="1800">
                <a:solidFill>
                  <a:schemeClr val="accent1"/>
                </a:solidFill>
                <a:latin typeface="Trebuchet MS"/>
                <a:ea typeface="Trebuchet MS"/>
                <a:cs typeface="Trebuchet MS"/>
                <a:sym typeface="Trebuchet MS"/>
              </a:rPr>
              <a:t>Betweeness Centrality</a:t>
            </a:r>
            <a:endParaRPr sz="1800">
              <a:solidFill>
                <a:schemeClr val="accent1"/>
              </a:solidFill>
              <a:latin typeface="Trebuchet MS"/>
              <a:ea typeface="Trebuchet MS"/>
              <a:cs typeface="Trebuchet MS"/>
              <a:sym typeface="Trebuchet MS"/>
            </a:endParaRPr>
          </a:p>
        </p:txBody>
      </p:sp>
      <p:sp>
        <p:nvSpPr>
          <p:cNvPr id="166" name="Google Shape;166;g11baa402f29_2_21"/>
          <p:cNvSpPr txBox="1"/>
          <p:nvPr/>
        </p:nvSpPr>
        <p:spPr>
          <a:xfrm>
            <a:off x="285450" y="5982550"/>
            <a:ext cx="11621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accent1"/>
                </a:solidFill>
                <a:latin typeface="Trebuchet MS"/>
                <a:ea typeface="Trebuchet MS"/>
                <a:cs typeface="Trebuchet MS"/>
                <a:sym typeface="Trebuchet MS"/>
              </a:rPr>
              <a:t>Analysis - The drug Nitroglycerin has highest betweeness centrality i.e it has highest amount of influence for flow of side effects in a graph.</a:t>
            </a:r>
            <a:endParaRPr sz="1800">
              <a:solidFill>
                <a:schemeClr val="accen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1baa402f29_2_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73" name="Google Shape;173;g11baa402f29_2_32"/>
          <p:cNvSpPr txBox="1"/>
          <p:nvPr/>
        </p:nvSpPr>
        <p:spPr>
          <a:xfrm>
            <a:off x="261850" y="710725"/>
            <a:ext cx="7132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900">
                <a:solidFill>
                  <a:schemeClr val="accent1"/>
                </a:solidFill>
                <a:latin typeface="Trebuchet MS"/>
                <a:ea typeface="Trebuchet MS"/>
                <a:cs typeface="Trebuchet MS"/>
                <a:sym typeface="Trebuchet MS"/>
              </a:rPr>
              <a:t>2. Degree Centrality</a:t>
            </a:r>
            <a:endParaRPr sz="1900">
              <a:solidFill>
                <a:schemeClr val="accent1"/>
              </a:solidFill>
              <a:latin typeface="Trebuchet MS"/>
              <a:ea typeface="Trebuchet MS"/>
              <a:cs typeface="Trebuchet MS"/>
              <a:sym typeface="Trebuchet MS"/>
            </a:endParaRPr>
          </a:p>
        </p:txBody>
      </p:sp>
      <p:pic>
        <p:nvPicPr>
          <p:cNvPr id="174" name="Google Shape;174;g11baa402f29_2_32"/>
          <p:cNvPicPr preferRelativeResize="0"/>
          <p:nvPr/>
        </p:nvPicPr>
        <p:blipFill>
          <a:blip r:embed="rId3">
            <a:alphaModFix/>
          </a:blip>
          <a:stretch>
            <a:fillRect/>
          </a:stretch>
        </p:blipFill>
        <p:spPr>
          <a:xfrm>
            <a:off x="3352800" y="1134813"/>
            <a:ext cx="5486400" cy="4800600"/>
          </a:xfrm>
          <a:prstGeom prst="rect">
            <a:avLst/>
          </a:prstGeom>
          <a:noFill/>
          <a:ln>
            <a:noFill/>
          </a:ln>
        </p:spPr>
      </p:pic>
      <p:sp>
        <p:nvSpPr>
          <p:cNvPr id="175" name="Google Shape;175;g11baa402f29_2_32"/>
          <p:cNvSpPr txBox="1"/>
          <p:nvPr/>
        </p:nvSpPr>
        <p:spPr>
          <a:xfrm>
            <a:off x="261850" y="6047525"/>
            <a:ext cx="11371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900">
                <a:solidFill>
                  <a:schemeClr val="accent1"/>
                </a:solidFill>
                <a:latin typeface="Trebuchet MS"/>
                <a:ea typeface="Trebuchet MS"/>
                <a:cs typeface="Trebuchet MS"/>
                <a:sym typeface="Trebuchet MS"/>
              </a:rPr>
              <a:t>TAnalysis - The node 2-(6-Methoxy-2-naphthyl)propionic acid (Common drug name : Naproxen ) and Verapamil has a larger than average number of connections for this graph.</a:t>
            </a:r>
            <a:endParaRPr sz="1900">
              <a:solidFill>
                <a:schemeClr val="accent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1baa402f29_2_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82" name="Google Shape;182;g11baa402f29_2_46"/>
          <p:cNvSpPr txBox="1"/>
          <p:nvPr/>
        </p:nvSpPr>
        <p:spPr>
          <a:xfrm>
            <a:off x="149625" y="872825"/>
            <a:ext cx="583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accent1"/>
                </a:solidFill>
                <a:latin typeface="Trebuchet MS"/>
                <a:ea typeface="Trebuchet MS"/>
                <a:cs typeface="Trebuchet MS"/>
                <a:sym typeface="Trebuchet MS"/>
              </a:rPr>
              <a:t>3. Eigen Value Centrality - Page Rank</a:t>
            </a:r>
            <a:endParaRPr sz="1800">
              <a:solidFill>
                <a:schemeClr val="accent1"/>
              </a:solidFill>
              <a:latin typeface="Trebuchet MS"/>
              <a:ea typeface="Trebuchet MS"/>
              <a:cs typeface="Trebuchet MS"/>
              <a:sym typeface="Trebuchet MS"/>
            </a:endParaRPr>
          </a:p>
        </p:txBody>
      </p:sp>
      <p:pic>
        <p:nvPicPr>
          <p:cNvPr id="183" name="Google Shape;183;g11baa402f29_2_46"/>
          <p:cNvPicPr preferRelativeResize="0"/>
          <p:nvPr/>
        </p:nvPicPr>
        <p:blipFill>
          <a:blip r:embed="rId3">
            <a:alphaModFix/>
          </a:blip>
          <a:stretch>
            <a:fillRect/>
          </a:stretch>
        </p:blipFill>
        <p:spPr>
          <a:xfrm>
            <a:off x="3693625" y="1334525"/>
            <a:ext cx="5352718" cy="4717025"/>
          </a:xfrm>
          <a:prstGeom prst="rect">
            <a:avLst/>
          </a:prstGeom>
          <a:noFill/>
          <a:ln>
            <a:noFill/>
          </a:ln>
        </p:spPr>
      </p:pic>
      <p:sp>
        <p:nvSpPr>
          <p:cNvPr id="184" name="Google Shape;184;g11baa402f29_2_46"/>
          <p:cNvSpPr txBox="1"/>
          <p:nvPr/>
        </p:nvSpPr>
        <p:spPr>
          <a:xfrm>
            <a:off x="149625" y="6113900"/>
            <a:ext cx="1029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accent1"/>
                </a:solidFill>
                <a:latin typeface="Trebuchet MS"/>
                <a:ea typeface="Trebuchet MS"/>
                <a:cs typeface="Trebuchet MS"/>
                <a:sym typeface="Trebuchet MS"/>
              </a:rPr>
              <a:t>Analysis - The drug verapamil has the highest influence in the given network</a:t>
            </a:r>
            <a:endParaRPr sz="1800">
              <a:solidFill>
                <a:schemeClr val="accent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1baa402f29_2_5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91" name="Google Shape;191;g11baa402f29_2_56"/>
          <p:cNvSpPr txBox="1"/>
          <p:nvPr/>
        </p:nvSpPr>
        <p:spPr>
          <a:xfrm>
            <a:off x="224450" y="324200"/>
            <a:ext cx="709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rgbClr val="0033CC"/>
                </a:solidFill>
                <a:latin typeface="Trebuchet MS"/>
                <a:ea typeface="Trebuchet MS"/>
                <a:cs typeface="Trebuchet MS"/>
                <a:sym typeface="Trebuchet MS"/>
              </a:rPr>
              <a:t>Spectral Clustering</a:t>
            </a:r>
            <a:endParaRPr sz="2400">
              <a:solidFill>
                <a:srgbClr val="0033CC"/>
              </a:solidFill>
              <a:latin typeface="Trebuchet MS"/>
              <a:ea typeface="Trebuchet MS"/>
              <a:cs typeface="Trebuchet MS"/>
              <a:sym typeface="Trebuchet MS"/>
            </a:endParaRPr>
          </a:p>
        </p:txBody>
      </p:sp>
      <p:pic>
        <p:nvPicPr>
          <p:cNvPr id="192" name="Google Shape;192;g11baa402f29_2_56"/>
          <p:cNvPicPr preferRelativeResize="0"/>
          <p:nvPr/>
        </p:nvPicPr>
        <p:blipFill>
          <a:blip r:embed="rId3">
            <a:alphaModFix/>
          </a:blip>
          <a:stretch>
            <a:fillRect/>
          </a:stretch>
        </p:blipFill>
        <p:spPr>
          <a:xfrm>
            <a:off x="4242300" y="0"/>
            <a:ext cx="6578347" cy="6513726"/>
          </a:xfrm>
          <a:prstGeom prst="rect">
            <a:avLst/>
          </a:prstGeom>
          <a:noFill/>
          <a:ln>
            <a:noFill/>
          </a:ln>
        </p:spPr>
      </p:pic>
      <p:sp>
        <p:nvSpPr>
          <p:cNvPr id="193" name="Google Shape;193;g11baa402f29_2_56"/>
          <p:cNvSpPr txBox="1"/>
          <p:nvPr/>
        </p:nvSpPr>
        <p:spPr>
          <a:xfrm>
            <a:off x="0" y="5428450"/>
            <a:ext cx="7232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accent1"/>
                </a:solidFill>
                <a:latin typeface="Trebuchet MS"/>
                <a:ea typeface="Trebuchet MS"/>
                <a:cs typeface="Trebuchet MS"/>
                <a:sym typeface="Trebuchet MS"/>
              </a:rPr>
              <a:t>Analysis - We see that using spectral clustering we were able to classify our graph into 8 different communities.This helps in finding similarities among nodes is high if they are belonging to the same community</a:t>
            </a:r>
            <a:endParaRPr sz="1800">
              <a:solidFill>
                <a:schemeClr val="accent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1baa402f29_2_7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200" name="Google Shape;200;g11baa402f29_2_72"/>
          <p:cNvSpPr txBox="1"/>
          <p:nvPr/>
        </p:nvSpPr>
        <p:spPr>
          <a:xfrm>
            <a:off x="112225" y="112225"/>
            <a:ext cx="741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chemeClr val="accent1"/>
                </a:solidFill>
                <a:latin typeface="Trebuchet MS"/>
                <a:ea typeface="Trebuchet MS"/>
                <a:cs typeface="Trebuchet MS"/>
                <a:sym typeface="Trebuchet MS"/>
              </a:rPr>
              <a:t>Link prediction with traditional Machine Learning</a:t>
            </a:r>
            <a:endParaRPr sz="2400">
              <a:solidFill>
                <a:schemeClr val="accent1"/>
              </a:solidFill>
              <a:latin typeface="Trebuchet MS"/>
              <a:ea typeface="Trebuchet MS"/>
              <a:cs typeface="Trebuchet MS"/>
              <a:sym typeface="Trebuchet MS"/>
            </a:endParaRPr>
          </a:p>
        </p:txBody>
      </p:sp>
      <p:pic>
        <p:nvPicPr>
          <p:cNvPr id="201" name="Google Shape;201;g11baa402f29_2_72"/>
          <p:cNvPicPr preferRelativeResize="0"/>
          <p:nvPr/>
        </p:nvPicPr>
        <p:blipFill>
          <a:blip r:embed="rId3">
            <a:alphaModFix/>
          </a:blip>
          <a:stretch>
            <a:fillRect/>
          </a:stretch>
        </p:blipFill>
        <p:spPr>
          <a:xfrm>
            <a:off x="4928100" y="892063"/>
            <a:ext cx="6934200" cy="4724400"/>
          </a:xfrm>
          <a:prstGeom prst="rect">
            <a:avLst/>
          </a:prstGeom>
          <a:noFill/>
          <a:ln>
            <a:noFill/>
          </a:ln>
        </p:spPr>
      </p:pic>
      <p:sp>
        <p:nvSpPr>
          <p:cNvPr id="202" name="Google Shape;202;g11baa402f29_2_72"/>
          <p:cNvSpPr txBox="1"/>
          <p:nvPr/>
        </p:nvSpPr>
        <p:spPr>
          <a:xfrm>
            <a:off x="0" y="5842200"/>
            <a:ext cx="12192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accent1"/>
                </a:solidFill>
                <a:latin typeface="Trebuchet MS"/>
                <a:ea typeface="Trebuchet MS"/>
                <a:cs typeface="Trebuchet MS"/>
                <a:sym typeface="Trebuchet MS"/>
              </a:rPr>
              <a:t>Analysis - From the AUC curve we see that best performance is by Adamic Adar similarity and Jaccard </a:t>
            </a:r>
            <a:r>
              <a:rPr lang="en-IN" sz="1800">
                <a:solidFill>
                  <a:schemeClr val="accent1"/>
                </a:solidFill>
                <a:latin typeface="Trebuchet MS"/>
                <a:ea typeface="Trebuchet MS"/>
                <a:cs typeface="Trebuchet MS"/>
                <a:sym typeface="Trebuchet MS"/>
              </a:rPr>
              <a:t>coefficient</a:t>
            </a:r>
            <a:r>
              <a:rPr lang="en-IN" sz="1800">
                <a:solidFill>
                  <a:schemeClr val="accent1"/>
                </a:solidFill>
                <a:latin typeface="Trebuchet MS"/>
                <a:ea typeface="Trebuchet MS"/>
                <a:cs typeface="Trebuchet MS"/>
                <a:sym typeface="Trebuchet MS"/>
              </a:rPr>
              <a:t> which have the highest </a:t>
            </a:r>
            <a:r>
              <a:rPr lang="en-IN" sz="1800">
                <a:solidFill>
                  <a:schemeClr val="accent1"/>
                </a:solidFill>
                <a:latin typeface="Trebuchet MS"/>
                <a:ea typeface="Trebuchet MS"/>
                <a:cs typeface="Trebuchet MS"/>
                <a:sym typeface="Trebuchet MS"/>
              </a:rPr>
              <a:t>coefficient</a:t>
            </a:r>
            <a:r>
              <a:rPr lang="en-IN" sz="1800">
                <a:solidFill>
                  <a:schemeClr val="accent1"/>
                </a:solidFill>
                <a:latin typeface="Trebuchet MS"/>
                <a:ea typeface="Trebuchet MS"/>
                <a:cs typeface="Trebuchet MS"/>
                <a:sym typeface="Trebuchet MS"/>
              </a:rPr>
              <a:t>.There is no significant large neighbourhood that is not dominating the prediction because jaccard takes common neighbours into consideration.</a:t>
            </a:r>
            <a:endParaRPr sz="1800">
              <a:solidFill>
                <a:schemeClr val="accent1"/>
              </a:solidFill>
              <a:latin typeface="Trebuchet MS"/>
              <a:ea typeface="Trebuchet MS"/>
              <a:cs typeface="Trebuchet MS"/>
              <a:sym typeface="Trebuchet MS"/>
            </a:endParaRPr>
          </a:p>
        </p:txBody>
      </p:sp>
      <p:sp>
        <p:nvSpPr>
          <p:cNvPr id="203" name="Google Shape;203;g11baa402f29_2_72"/>
          <p:cNvSpPr txBox="1"/>
          <p:nvPr/>
        </p:nvSpPr>
        <p:spPr>
          <a:xfrm>
            <a:off x="112225" y="1184575"/>
            <a:ext cx="4551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accent1"/>
                </a:solidFill>
                <a:latin typeface="Trebuchet MS"/>
                <a:ea typeface="Trebuchet MS"/>
                <a:cs typeface="Trebuchet MS"/>
                <a:sym typeface="Trebuchet MS"/>
              </a:rPr>
              <a:t>ROC - AUC Curve</a:t>
            </a:r>
            <a:endParaRPr sz="1800">
              <a:solidFill>
                <a:schemeClr val="accent1"/>
              </a:solidFill>
              <a:latin typeface="Trebuchet MS"/>
              <a:ea typeface="Trebuchet MS"/>
              <a:cs typeface="Trebuchet MS"/>
              <a:sym typeface="Trebuchet MS"/>
            </a:endParaRPr>
          </a:p>
          <a:p>
            <a:pPr indent="0" lvl="0" marL="0" rtl="0" algn="l">
              <a:spcBef>
                <a:spcPts val="0"/>
              </a:spcBef>
              <a:spcAft>
                <a:spcPts val="0"/>
              </a:spcAft>
              <a:buNone/>
            </a:pPr>
            <a:r>
              <a:rPr lang="en-IN" sz="1800">
                <a:solidFill>
                  <a:schemeClr val="accent1"/>
                </a:solidFill>
                <a:latin typeface="Trebuchet MS"/>
                <a:ea typeface="Trebuchet MS"/>
                <a:cs typeface="Trebuchet MS"/>
                <a:sym typeface="Trebuchet MS"/>
              </a:rPr>
              <a:t>Proximity based </a:t>
            </a:r>
            <a:r>
              <a:rPr lang="en-IN" sz="1800">
                <a:solidFill>
                  <a:schemeClr val="accent1"/>
                </a:solidFill>
                <a:latin typeface="Trebuchet MS"/>
                <a:ea typeface="Trebuchet MS"/>
                <a:cs typeface="Trebuchet MS"/>
                <a:sym typeface="Trebuchet MS"/>
              </a:rPr>
              <a:t>likelihood</a:t>
            </a:r>
            <a:r>
              <a:rPr lang="en-IN" sz="1800">
                <a:solidFill>
                  <a:schemeClr val="accent1"/>
                </a:solidFill>
                <a:latin typeface="Trebuchet MS"/>
                <a:ea typeface="Trebuchet MS"/>
                <a:cs typeface="Trebuchet MS"/>
                <a:sym typeface="Trebuchet MS"/>
              </a:rPr>
              <a:t> approach</a:t>
            </a:r>
            <a:endParaRPr sz="1800">
              <a:solidFill>
                <a:schemeClr val="accent1"/>
              </a:solidFill>
              <a:latin typeface="Trebuchet MS"/>
              <a:ea typeface="Trebuchet MS"/>
              <a:cs typeface="Trebuchet MS"/>
              <a:sym typeface="Trebuchet MS"/>
            </a:endParaRPr>
          </a:p>
          <a:p>
            <a:pPr indent="-342900" lvl="0" marL="457200" rtl="0" algn="l">
              <a:spcBef>
                <a:spcPts val="0"/>
              </a:spcBef>
              <a:spcAft>
                <a:spcPts val="0"/>
              </a:spcAft>
              <a:buClr>
                <a:schemeClr val="accent1"/>
              </a:buClr>
              <a:buSzPts val="1800"/>
              <a:buFont typeface="Trebuchet MS"/>
              <a:buAutoNum type="arabicPeriod"/>
            </a:pPr>
            <a:r>
              <a:rPr lang="en-IN" sz="1800">
                <a:solidFill>
                  <a:schemeClr val="accent1"/>
                </a:solidFill>
                <a:latin typeface="Trebuchet MS"/>
                <a:ea typeface="Trebuchet MS"/>
                <a:cs typeface="Trebuchet MS"/>
                <a:sym typeface="Trebuchet MS"/>
              </a:rPr>
              <a:t>Jaccard Coefficient</a:t>
            </a:r>
            <a:endParaRPr sz="1800">
              <a:solidFill>
                <a:schemeClr val="accent1"/>
              </a:solidFill>
              <a:latin typeface="Trebuchet MS"/>
              <a:ea typeface="Trebuchet MS"/>
              <a:cs typeface="Trebuchet MS"/>
              <a:sym typeface="Trebuchet MS"/>
            </a:endParaRPr>
          </a:p>
          <a:p>
            <a:pPr indent="-342900" lvl="0" marL="457200" rtl="0" algn="l">
              <a:spcBef>
                <a:spcPts val="0"/>
              </a:spcBef>
              <a:spcAft>
                <a:spcPts val="0"/>
              </a:spcAft>
              <a:buClr>
                <a:schemeClr val="accent1"/>
              </a:buClr>
              <a:buSzPts val="1800"/>
              <a:buFont typeface="Trebuchet MS"/>
              <a:buAutoNum type="arabicPeriod"/>
            </a:pPr>
            <a:r>
              <a:rPr lang="en-IN" sz="1800">
                <a:solidFill>
                  <a:schemeClr val="accent1"/>
                </a:solidFill>
                <a:latin typeface="Trebuchet MS"/>
                <a:ea typeface="Trebuchet MS"/>
                <a:cs typeface="Trebuchet MS"/>
                <a:sym typeface="Trebuchet MS"/>
              </a:rPr>
              <a:t>Adamic-Adar Similarity</a:t>
            </a:r>
            <a:endParaRPr sz="1800">
              <a:solidFill>
                <a:schemeClr val="accent1"/>
              </a:solidFill>
              <a:latin typeface="Trebuchet MS"/>
              <a:ea typeface="Trebuchet MS"/>
              <a:cs typeface="Trebuchet MS"/>
              <a:sym typeface="Trebuchet MS"/>
            </a:endParaRPr>
          </a:p>
          <a:p>
            <a:pPr indent="-342900" lvl="0" marL="457200" rtl="0" algn="l">
              <a:spcBef>
                <a:spcPts val="0"/>
              </a:spcBef>
              <a:spcAft>
                <a:spcPts val="0"/>
              </a:spcAft>
              <a:buClr>
                <a:schemeClr val="accent1"/>
              </a:buClr>
              <a:buSzPts val="1800"/>
              <a:buFont typeface="Trebuchet MS"/>
              <a:buAutoNum type="arabicPeriod"/>
            </a:pPr>
            <a:r>
              <a:rPr lang="en-IN" sz="1800">
                <a:solidFill>
                  <a:schemeClr val="accent1"/>
                </a:solidFill>
                <a:latin typeface="Trebuchet MS"/>
                <a:ea typeface="Trebuchet MS"/>
                <a:cs typeface="Trebuchet MS"/>
                <a:sym typeface="Trebuchet MS"/>
              </a:rPr>
              <a:t>Preferential Attachment</a:t>
            </a:r>
            <a:endParaRPr sz="1800">
              <a:solidFill>
                <a:schemeClr val="accent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283e9f7ceb_1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210" name="Google Shape;210;g1283e9f7ceb_1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211" name="Google Shape;211;g1283e9f7ceb_1_0"/>
          <p:cNvSpPr txBox="1"/>
          <p:nvPr/>
        </p:nvSpPr>
        <p:spPr>
          <a:xfrm>
            <a:off x="112225" y="112225"/>
            <a:ext cx="741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chemeClr val="accent1"/>
                </a:solidFill>
                <a:latin typeface="Trebuchet MS"/>
                <a:ea typeface="Trebuchet MS"/>
                <a:cs typeface="Trebuchet MS"/>
                <a:sym typeface="Trebuchet MS"/>
              </a:rPr>
              <a:t>Link prediction with Node2Vec Model</a:t>
            </a:r>
            <a:endParaRPr sz="2400">
              <a:solidFill>
                <a:schemeClr val="accent1"/>
              </a:solidFill>
              <a:latin typeface="Trebuchet MS"/>
              <a:ea typeface="Trebuchet MS"/>
              <a:cs typeface="Trebuchet MS"/>
              <a:sym typeface="Trebuchet MS"/>
            </a:endParaRPr>
          </a:p>
        </p:txBody>
      </p:sp>
      <p:sp>
        <p:nvSpPr>
          <p:cNvPr id="212" name="Google Shape;212;g1283e9f7ceb_1_0"/>
          <p:cNvSpPr txBox="1"/>
          <p:nvPr/>
        </p:nvSpPr>
        <p:spPr>
          <a:xfrm>
            <a:off x="0" y="4886225"/>
            <a:ext cx="12192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accent1"/>
                </a:solidFill>
                <a:latin typeface="Trebuchet MS"/>
                <a:ea typeface="Trebuchet MS"/>
                <a:cs typeface="Trebuchet MS"/>
                <a:sym typeface="Trebuchet MS"/>
              </a:rPr>
              <a:t>Analysis - From the ROC AUC scores we see that best performance is by L2 operator on two nodes to </a:t>
            </a:r>
            <a:r>
              <a:rPr lang="en-IN" sz="1800">
                <a:solidFill>
                  <a:schemeClr val="accent1"/>
                </a:solidFill>
                <a:latin typeface="Trebuchet MS"/>
                <a:ea typeface="Trebuchet MS"/>
                <a:cs typeface="Trebuchet MS"/>
                <a:sym typeface="Trebuchet MS"/>
              </a:rPr>
              <a:t>calculate</a:t>
            </a:r>
            <a:r>
              <a:rPr lang="en-IN" sz="1800">
                <a:solidFill>
                  <a:schemeClr val="accent1"/>
                </a:solidFill>
                <a:latin typeface="Trebuchet MS"/>
                <a:ea typeface="Trebuchet MS"/>
                <a:cs typeface="Trebuchet MS"/>
                <a:sym typeface="Trebuchet MS"/>
              </a:rPr>
              <a:t> edge embeddings from node embeddings</a:t>
            </a:r>
            <a:endParaRPr sz="1800">
              <a:solidFill>
                <a:schemeClr val="accent1"/>
              </a:solidFill>
              <a:latin typeface="Trebuchet MS"/>
              <a:ea typeface="Trebuchet MS"/>
              <a:cs typeface="Trebuchet MS"/>
              <a:sym typeface="Trebuchet MS"/>
            </a:endParaRPr>
          </a:p>
        </p:txBody>
      </p:sp>
      <p:sp>
        <p:nvSpPr>
          <p:cNvPr id="213" name="Google Shape;213;g1283e9f7ceb_1_0"/>
          <p:cNvSpPr txBox="1"/>
          <p:nvPr/>
        </p:nvSpPr>
        <p:spPr>
          <a:xfrm>
            <a:off x="112225" y="1184575"/>
            <a:ext cx="4551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accent1"/>
                </a:solidFill>
                <a:latin typeface="Trebuchet MS"/>
                <a:ea typeface="Trebuchet MS"/>
                <a:cs typeface="Trebuchet MS"/>
                <a:sym typeface="Trebuchet MS"/>
              </a:rPr>
              <a:t>ROC - AUC Scores for edge embeddings</a:t>
            </a:r>
            <a:endParaRPr sz="1800">
              <a:solidFill>
                <a:schemeClr val="accent1"/>
              </a:solidFill>
              <a:latin typeface="Trebuchet MS"/>
              <a:ea typeface="Trebuchet MS"/>
              <a:cs typeface="Trebuchet MS"/>
              <a:sym typeface="Trebuchet MS"/>
            </a:endParaRPr>
          </a:p>
          <a:p>
            <a:pPr indent="0" lvl="0" marL="0" rtl="0" algn="l">
              <a:spcBef>
                <a:spcPts val="0"/>
              </a:spcBef>
              <a:spcAft>
                <a:spcPts val="0"/>
              </a:spcAft>
              <a:buNone/>
            </a:pPr>
            <a:r>
              <a:rPr lang="en-IN" sz="1800">
                <a:solidFill>
                  <a:schemeClr val="accent1"/>
                </a:solidFill>
                <a:latin typeface="Trebuchet MS"/>
                <a:ea typeface="Trebuchet MS"/>
                <a:cs typeface="Trebuchet MS"/>
                <a:sym typeface="Trebuchet MS"/>
              </a:rPr>
              <a:t>4 different operators were considered for </a:t>
            </a:r>
            <a:r>
              <a:rPr lang="en-IN" sz="1800">
                <a:solidFill>
                  <a:schemeClr val="accent1"/>
                </a:solidFill>
                <a:latin typeface="Trebuchet MS"/>
                <a:ea typeface="Trebuchet MS"/>
                <a:cs typeface="Trebuchet MS"/>
                <a:sym typeface="Trebuchet MS"/>
              </a:rPr>
              <a:t>calculating</a:t>
            </a:r>
            <a:r>
              <a:rPr lang="en-IN" sz="1800">
                <a:solidFill>
                  <a:schemeClr val="accent1"/>
                </a:solidFill>
                <a:latin typeface="Trebuchet MS"/>
                <a:ea typeface="Trebuchet MS"/>
                <a:cs typeface="Trebuchet MS"/>
                <a:sym typeface="Trebuchet MS"/>
              </a:rPr>
              <a:t> edge embeddings</a:t>
            </a:r>
            <a:endParaRPr sz="1800">
              <a:solidFill>
                <a:schemeClr val="accent1"/>
              </a:solidFill>
              <a:latin typeface="Trebuchet MS"/>
              <a:ea typeface="Trebuchet MS"/>
              <a:cs typeface="Trebuchet MS"/>
              <a:sym typeface="Trebuchet MS"/>
            </a:endParaRPr>
          </a:p>
          <a:p>
            <a:pPr indent="-342900" lvl="0" marL="457200" rtl="0" algn="l">
              <a:spcBef>
                <a:spcPts val="0"/>
              </a:spcBef>
              <a:spcAft>
                <a:spcPts val="0"/>
              </a:spcAft>
              <a:buClr>
                <a:schemeClr val="accent1"/>
              </a:buClr>
              <a:buSzPts val="1800"/>
              <a:buFont typeface="Trebuchet MS"/>
              <a:buAutoNum type="arabicPeriod"/>
            </a:pPr>
            <a:r>
              <a:rPr lang="en-IN" sz="1800">
                <a:solidFill>
                  <a:schemeClr val="accent1"/>
                </a:solidFill>
                <a:latin typeface="Trebuchet MS"/>
                <a:ea typeface="Trebuchet MS"/>
                <a:cs typeface="Trebuchet MS"/>
                <a:sym typeface="Trebuchet MS"/>
              </a:rPr>
              <a:t>Hadamard</a:t>
            </a:r>
            <a:endParaRPr sz="1800">
              <a:solidFill>
                <a:schemeClr val="accent1"/>
              </a:solidFill>
              <a:latin typeface="Trebuchet MS"/>
              <a:ea typeface="Trebuchet MS"/>
              <a:cs typeface="Trebuchet MS"/>
              <a:sym typeface="Trebuchet MS"/>
            </a:endParaRPr>
          </a:p>
          <a:p>
            <a:pPr indent="-342900" lvl="0" marL="457200" rtl="0" algn="l">
              <a:spcBef>
                <a:spcPts val="0"/>
              </a:spcBef>
              <a:spcAft>
                <a:spcPts val="0"/>
              </a:spcAft>
              <a:buClr>
                <a:schemeClr val="accent1"/>
              </a:buClr>
              <a:buSzPts val="1800"/>
              <a:buFont typeface="Trebuchet MS"/>
              <a:buAutoNum type="arabicPeriod"/>
            </a:pPr>
            <a:r>
              <a:rPr lang="en-IN" sz="1800">
                <a:solidFill>
                  <a:schemeClr val="accent1"/>
                </a:solidFill>
                <a:latin typeface="Trebuchet MS"/>
                <a:ea typeface="Trebuchet MS"/>
                <a:cs typeface="Trebuchet MS"/>
                <a:sym typeface="Trebuchet MS"/>
              </a:rPr>
              <a:t>L1</a:t>
            </a:r>
            <a:endParaRPr sz="1800">
              <a:solidFill>
                <a:schemeClr val="accent1"/>
              </a:solidFill>
              <a:latin typeface="Trebuchet MS"/>
              <a:ea typeface="Trebuchet MS"/>
              <a:cs typeface="Trebuchet MS"/>
              <a:sym typeface="Trebuchet MS"/>
            </a:endParaRPr>
          </a:p>
          <a:p>
            <a:pPr indent="-342900" lvl="0" marL="457200" rtl="0" algn="l">
              <a:spcBef>
                <a:spcPts val="0"/>
              </a:spcBef>
              <a:spcAft>
                <a:spcPts val="0"/>
              </a:spcAft>
              <a:buClr>
                <a:schemeClr val="accent1"/>
              </a:buClr>
              <a:buSzPts val="1800"/>
              <a:buFont typeface="Trebuchet MS"/>
              <a:buAutoNum type="arabicPeriod"/>
            </a:pPr>
            <a:r>
              <a:rPr lang="en-IN" sz="1800">
                <a:solidFill>
                  <a:schemeClr val="accent1"/>
                </a:solidFill>
                <a:latin typeface="Trebuchet MS"/>
                <a:ea typeface="Trebuchet MS"/>
                <a:cs typeface="Trebuchet MS"/>
                <a:sym typeface="Trebuchet MS"/>
              </a:rPr>
              <a:t>L2</a:t>
            </a:r>
            <a:endParaRPr sz="1800">
              <a:solidFill>
                <a:schemeClr val="accent1"/>
              </a:solidFill>
              <a:latin typeface="Trebuchet MS"/>
              <a:ea typeface="Trebuchet MS"/>
              <a:cs typeface="Trebuchet MS"/>
              <a:sym typeface="Trebuchet MS"/>
            </a:endParaRPr>
          </a:p>
          <a:p>
            <a:pPr indent="-342900" lvl="0" marL="457200" rtl="0" algn="l">
              <a:spcBef>
                <a:spcPts val="0"/>
              </a:spcBef>
              <a:spcAft>
                <a:spcPts val="0"/>
              </a:spcAft>
              <a:buClr>
                <a:schemeClr val="accent1"/>
              </a:buClr>
              <a:buSzPts val="1800"/>
              <a:buFont typeface="Trebuchet MS"/>
              <a:buAutoNum type="arabicPeriod"/>
            </a:pPr>
            <a:r>
              <a:rPr lang="en-IN" sz="1800">
                <a:solidFill>
                  <a:schemeClr val="accent1"/>
                </a:solidFill>
                <a:latin typeface="Trebuchet MS"/>
                <a:ea typeface="Trebuchet MS"/>
                <a:cs typeface="Trebuchet MS"/>
                <a:sym typeface="Trebuchet MS"/>
              </a:rPr>
              <a:t>Average</a:t>
            </a:r>
            <a:endParaRPr sz="1800">
              <a:solidFill>
                <a:schemeClr val="accent1"/>
              </a:solidFill>
              <a:latin typeface="Trebuchet MS"/>
              <a:ea typeface="Trebuchet MS"/>
              <a:cs typeface="Trebuchet MS"/>
              <a:sym typeface="Trebuchet MS"/>
            </a:endParaRPr>
          </a:p>
        </p:txBody>
      </p:sp>
      <p:pic>
        <p:nvPicPr>
          <p:cNvPr id="214" name="Google Shape;214;g1283e9f7ceb_1_0"/>
          <p:cNvPicPr preferRelativeResize="0"/>
          <p:nvPr/>
        </p:nvPicPr>
        <p:blipFill>
          <a:blip r:embed="rId3">
            <a:alphaModFix/>
          </a:blip>
          <a:stretch>
            <a:fillRect/>
          </a:stretch>
        </p:blipFill>
        <p:spPr>
          <a:xfrm>
            <a:off x="6880250" y="1184575"/>
            <a:ext cx="3895725" cy="278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283e9f7ceb_1_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221" name="Google Shape;221;g1283e9f7ceb_1_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22" name="Google Shape;222;g1283e9f7ceb_1_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223" name="Google Shape;223;g1283e9f7ceb_1_11"/>
          <p:cNvSpPr txBox="1"/>
          <p:nvPr/>
        </p:nvSpPr>
        <p:spPr>
          <a:xfrm>
            <a:off x="112225" y="112225"/>
            <a:ext cx="741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chemeClr val="accent1"/>
                </a:solidFill>
                <a:latin typeface="Trebuchet MS"/>
                <a:ea typeface="Trebuchet MS"/>
                <a:cs typeface="Trebuchet MS"/>
                <a:sym typeface="Trebuchet MS"/>
              </a:rPr>
              <a:t>Link prediction with Node2Vec Model</a:t>
            </a:r>
            <a:endParaRPr sz="2400">
              <a:solidFill>
                <a:schemeClr val="accent1"/>
              </a:solidFill>
              <a:latin typeface="Trebuchet MS"/>
              <a:ea typeface="Trebuchet MS"/>
              <a:cs typeface="Trebuchet MS"/>
              <a:sym typeface="Trebuchet MS"/>
            </a:endParaRPr>
          </a:p>
        </p:txBody>
      </p:sp>
      <p:sp>
        <p:nvSpPr>
          <p:cNvPr id="224" name="Google Shape;224;g1283e9f7ceb_1_11"/>
          <p:cNvSpPr txBox="1"/>
          <p:nvPr/>
        </p:nvSpPr>
        <p:spPr>
          <a:xfrm>
            <a:off x="0" y="5617450"/>
            <a:ext cx="12192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accent1"/>
                </a:solidFill>
                <a:latin typeface="Trebuchet MS"/>
                <a:ea typeface="Trebuchet MS"/>
                <a:cs typeface="Trebuchet MS"/>
                <a:sym typeface="Trebuchet MS"/>
              </a:rPr>
              <a:t>We use PCA to project edge embeddings in 128 dimensions to 2 dimensions for visualization. The blue points are </a:t>
            </a:r>
            <a:r>
              <a:rPr lang="en-IN" sz="1800">
                <a:solidFill>
                  <a:schemeClr val="accent1"/>
                </a:solidFill>
                <a:latin typeface="Trebuchet MS"/>
                <a:ea typeface="Trebuchet MS"/>
                <a:cs typeface="Trebuchet MS"/>
                <a:sym typeface="Trebuchet MS"/>
              </a:rPr>
              <a:t>predicted</a:t>
            </a:r>
            <a:r>
              <a:rPr lang="en-IN" sz="1800">
                <a:solidFill>
                  <a:schemeClr val="accent1"/>
                </a:solidFill>
                <a:latin typeface="Trebuchet MS"/>
                <a:ea typeface="Trebuchet MS"/>
                <a:cs typeface="Trebuchet MS"/>
                <a:sym typeface="Trebuchet MS"/>
              </a:rPr>
              <a:t> to be </a:t>
            </a:r>
            <a:r>
              <a:rPr lang="en-IN" sz="1800">
                <a:solidFill>
                  <a:schemeClr val="accent1"/>
                </a:solidFill>
                <a:latin typeface="Trebuchet MS"/>
                <a:ea typeface="Trebuchet MS"/>
                <a:cs typeface="Trebuchet MS"/>
                <a:sym typeface="Trebuchet MS"/>
              </a:rPr>
              <a:t>positive</a:t>
            </a:r>
            <a:r>
              <a:rPr lang="en-IN" sz="1800">
                <a:solidFill>
                  <a:schemeClr val="accent1"/>
                </a:solidFill>
                <a:latin typeface="Trebuchet MS"/>
                <a:ea typeface="Trebuchet MS"/>
                <a:cs typeface="Trebuchet MS"/>
                <a:sym typeface="Trebuchet MS"/>
              </a:rPr>
              <a:t> (Edge exists between 2 drugs) and red points are predicted to be negative (No edge exists between the 2 nodes)</a:t>
            </a:r>
            <a:endParaRPr sz="1800">
              <a:solidFill>
                <a:schemeClr val="accent1"/>
              </a:solidFill>
              <a:latin typeface="Trebuchet MS"/>
              <a:ea typeface="Trebuchet MS"/>
              <a:cs typeface="Trebuchet MS"/>
              <a:sym typeface="Trebuchet MS"/>
            </a:endParaRPr>
          </a:p>
        </p:txBody>
      </p:sp>
      <p:pic>
        <p:nvPicPr>
          <p:cNvPr id="225" name="Google Shape;225;g1283e9f7ceb_1_11"/>
          <p:cNvPicPr preferRelativeResize="0"/>
          <p:nvPr/>
        </p:nvPicPr>
        <p:blipFill>
          <a:blip r:embed="rId3">
            <a:alphaModFix/>
          </a:blip>
          <a:stretch>
            <a:fillRect/>
          </a:stretch>
        </p:blipFill>
        <p:spPr>
          <a:xfrm>
            <a:off x="3626700" y="971125"/>
            <a:ext cx="4938605" cy="3582599"/>
          </a:xfrm>
          <a:prstGeom prst="rect">
            <a:avLst/>
          </a:prstGeom>
          <a:noFill/>
          <a:ln>
            <a:noFill/>
          </a:ln>
        </p:spPr>
      </p:pic>
      <p:sp>
        <p:nvSpPr>
          <p:cNvPr id="226" name="Google Shape;226;g1283e9f7ceb_1_11"/>
          <p:cNvSpPr txBox="1"/>
          <p:nvPr/>
        </p:nvSpPr>
        <p:spPr>
          <a:xfrm>
            <a:off x="3626750" y="4801975"/>
            <a:ext cx="43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latin typeface="Comfortaa"/>
                <a:ea typeface="Comfortaa"/>
                <a:cs typeface="Comfortaa"/>
                <a:sym typeface="Comfortaa"/>
              </a:rPr>
              <a:t>Visualization of predicted link embeddings</a:t>
            </a:r>
            <a:endParaRPr b="1">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6"/>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IN" sz="2400">
                <a:solidFill>
                  <a:srgbClr val="FF0000"/>
                </a:solidFill>
                <a:latin typeface="Trebuchet MS"/>
                <a:ea typeface="Trebuchet MS"/>
                <a:cs typeface="Trebuchet MS"/>
                <a:sym typeface="Trebuchet MS"/>
              </a:rPr>
              <a:t>Quantity and quality  of work </a:t>
            </a:r>
            <a:endParaRPr sz="2400">
              <a:solidFill>
                <a:srgbClr val="FF0000"/>
              </a:solidFill>
              <a:latin typeface="Trebuchet MS"/>
              <a:ea typeface="Trebuchet MS"/>
              <a:cs typeface="Trebuchet MS"/>
              <a:sym typeface="Trebuchet MS"/>
            </a:endParaRPr>
          </a:p>
        </p:txBody>
      </p:sp>
      <p:graphicFrame>
        <p:nvGraphicFramePr>
          <p:cNvPr id="233" name="Google Shape;233;p6"/>
          <p:cNvGraphicFramePr/>
          <p:nvPr/>
        </p:nvGraphicFramePr>
        <p:xfrm>
          <a:off x="304800" y="1828800"/>
          <a:ext cx="3000000" cy="3000000"/>
        </p:xfrm>
        <a:graphic>
          <a:graphicData uri="http://schemas.openxmlformats.org/drawingml/2006/table">
            <a:tbl>
              <a:tblPr bandRow="1" firstRow="1">
                <a:noFill/>
                <a:tableStyleId>{2EE40E2A-7C05-45EC-AF46-E8BEDC0EC40C}</a:tableStyleId>
              </a:tblPr>
              <a:tblGrid>
                <a:gridCol w="609600"/>
                <a:gridCol w="3663025"/>
                <a:gridCol w="1631850"/>
                <a:gridCol w="1631850"/>
                <a:gridCol w="3844850"/>
              </a:tblGrid>
              <a:tr h="370850">
                <a:tc>
                  <a:txBody>
                    <a:bodyPr/>
                    <a:lstStyle/>
                    <a:p>
                      <a:pPr indent="0" lvl="0" marL="0" marR="0" rtl="0" algn="l">
                        <a:spcBef>
                          <a:spcPts val="0"/>
                        </a:spcBef>
                        <a:spcAft>
                          <a:spcPts val="0"/>
                        </a:spcAft>
                        <a:buNone/>
                      </a:pPr>
                      <a:r>
                        <a:rPr lang="en-IN" sz="1800" u="none" cap="none" strike="noStrike"/>
                        <a:t>no </a:t>
                      </a:r>
                      <a:endParaRPr sz="1800"/>
                    </a:p>
                  </a:txBody>
                  <a:tcPr marT="45725" marB="45725" marR="91450" marL="91450"/>
                </a:tc>
                <a:tc>
                  <a:txBody>
                    <a:bodyPr/>
                    <a:lstStyle/>
                    <a:p>
                      <a:pPr indent="0" lvl="0" marL="0" marR="0" rtl="0" algn="l">
                        <a:spcBef>
                          <a:spcPts val="0"/>
                        </a:spcBef>
                        <a:spcAft>
                          <a:spcPts val="0"/>
                        </a:spcAft>
                        <a:buNone/>
                      </a:pPr>
                      <a:r>
                        <a:rPr lang="en-IN" sz="1800"/>
                        <a:t>Code functionality</a:t>
                      </a:r>
                      <a:endParaRPr sz="1800"/>
                    </a:p>
                  </a:txBody>
                  <a:tcPr marT="45725" marB="45725" marR="91450" marL="91450"/>
                </a:tc>
                <a:tc>
                  <a:txBody>
                    <a:bodyPr/>
                    <a:lstStyle/>
                    <a:p>
                      <a:pPr indent="0" lvl="0" marL="0" marR="0" rtl="0" algn="l">
                        <a:spcBef>
                          <a:spcPts val="0"/>
                        </a:spcBef>
                        <a:spcAft>
                          <a:spcPts val="0"/>
                        </a:spcAft>
                        <a:buNone/>
                      </a:pPr>
                      <a:r>
                        <a:rPr lang="en-IN" sz="1800"/>
                        <a:t>% Complete</a:t>
                      </a:r>
                      <a:endParaRPr/>
                    </a:p>
                  </a:txBody>
                  <a:tcPr marT="45725" marB="45725" marR="91450" marL="91450"/>
                </a:tc>
                <a:tc>
                  <a:txBody>
                    <a:bodyPr/>
                    <a:lstStyle/>
                    <a:p>
                      <a:pPr indent="0" lvl="0" marL="0" marR="0" rtl="0" algn="l">
                        <a:spcBef>
                          <a:spcPts val="0"/>
                        </a:spcBef>
                        <a:spcAft>
                          <a:spcPts val="0"/>
                        </a:spcAft>
                        <a:buNone/>
                      </a:pPr>
                      <a:r>
                        <a:rPr lang="en-IN" sz="1800"/>
                        <a:t>Runs without problem  (Y/N)  </a:t>
                      </a:r>
                      <a:endParaRPr sz="1800"/>
                    </a:p>
                  </a:txBody>
                  <a:tcPr marT="45725" marB="45725" marR="91450" marL="91450"/>
                </a:tc>
                <a:tc>
                  <a:txBody>
                    <a:bodyPr/>
                    <a:lstStyle/>
                    <a:p>
                      <a:pPr indent="0" lvl="0" marL="0" marR="0" rtl="0" algn="l">
                        <a:spcBef>
                          <a:spcPts val="0"/>
                        </a:spcBef>
                        <a:spcAft>
                          <a:spcPts val="0"/>
                        </a:spcAft>
                        <a:buNone/>
                      </a:pPr>
                      <a:r>
                        <a:rPr lang="en-IN" sz="1800"/>
                        <a:t>If there are minor issues, indicate</a:t>
                      </a:r>
                      <a:endParaRPr sz="1800"/>
                    </a:p>
                  </a:txBody>
                  <a:tcPr marT="45725" marB="45725" marR="91450" marL="91450"/>
                </a:tc>
              </a:tr>
              <a:tr h="37085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SzPts val="1100"/>
                        <a:buNone/>
                      </a:pPr>
                      <a:r>
                        <a:rPr lang="en-IN" sz="1800"/>
                        <a:t>Introduction and Problem Statement</a:t>
                      </a:r>
                      <a:endParaRPr sz="1800"/>
                    </a:p>
                  </a:txBody>
                  <a:tcPr marT="45725" marB="45725" marR="91450" marL="91450"/>
                </a:tc>
                <a:tc>
                  <a:txBody>
                    <a:bodyPr/>
                    <a:lstStyle/>
                    <a:p>
                      <a:pPr indent="0" lvl="0" marL="0" marR="0" rtl="0" algn="l">
                        <a:spcBef>
                          <a:spcPts val="0"/>
                        </a:spcBef>
                        <a:spcAft>
                          <a:spcPts val="0"/>
                        </a:spcAft>
                        <a:buNone/>
                      </a:pPr>
                      <a:r>
                        <a:rPr lang="en-IN" sz="1800"/>
                        <a:t>100</a:t>
                      </a:r>
                      <a:endParaRPr sz="1800"/>
                    </a:p>
                  </a:txBody>
                  <a:tcPr marT="45725" marB="45725" marR="91450" marL="91450"/>
                </a:tc>
                <a:tc>
                  <a:txBody>
                    <a:bodyPr/>
                    <a:lstStyle/>
                    <a:p>
                      <a:pPr indent="0" lvl="0" marL="0" marR="0" rtl="0" algn="l">
                        <a:spcBef>
                          <a:spcPts val="0"/>
                        </a:spcBef>
                        <a:spcAft>
                          <a:spcPts val="0"/>
                        </a:spcAft>
                        <a:buNone/>
                      </a:pPr>
                      <a:r>
                        <a:rPr lang="en-IN" sz="1800"/>
                        <a:t>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IN" sz="1800"/>
                        <a:t>Data IO and Graph Creation</a:t>
                      </a:r>
                      <a:endParaRPr sz="1800"/>
                    </a:p>
                  </a:txBody>
                  <a:tcPr marT="45725" marB="45725" marR="91450" marL="91450"/>
                </a:tc>
                <a:tc>
                  <a:txBody>
                    <a:bodyPr/>
                    <a:lstStyle/>
                    <a:p>
                      <a:pPr indent="0" lvl="0" marL="0" marR="0" rtl="0" algn="l">
                        <a:spcBef>
                          <a:spcPts val="0"/>
                        </a:spcBef>
                        <a:spcAft>
                          <a:spcPts val="0"/>
                        </a:spcAft>
                        <a:buNone/>
                      </a:pPr>
                      <a:r>
                        <a:rPr lang="en-IN" sz="1800"/>
                        <a:t>100</a:t>
                      </a:r>
                      <a:endParaRPr sz="1800"/>
                    </a:p>
                  </a:txBody>
                  <a:tcPr marT="45725" marB="45725" marR="91450" marL="91450"/>
                </a:tc>
                <a:tc>
                  <a:txBody>
                    <a:bodyPr/>
                    <a:lstStyle/>
                    <a:p>
                      <a:pPr indent="0" lvl="0" marL="0" marR="0" rtl="0" algn="l">
                        <a:spcBef>
                          <a:spcPts val="0"/>
                        </a:spcBef>
                        <a:spcAft>
                          <a:spcPts val="0"/>
                        </a:spcAft>
                        <a:buNone/>
                      </a:pPr>
                      <a:r>
                        <a:rPr lang="en-IN" sz="1800"/>
                        <a:t>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IN" sz="1800"/>
                        <a:t>Exploratory Data Analysis</a:t>
                      </a:r>
                      <a:endParaRPr sz="1800"/>
                    </a:p>
                  </a:txBody>
                  <a:tcPr marT="45725" marB="45725" marR="91450" marL="91450"/>
                </a:tc>
                <a:tc>
                  <a:txBody>
                    <a:bodyPr/>
                    <a:lstStyle/>
                    <a:p>
                      <a:pPr indent="0" lvl="0" marL="0" marR="0" rtl="0" algn="l">
                        <a:spcBef>
                          <a:spcPts val="0"/>
                        </a:spcBef>
                        <a:spcAft>
                          <a:spcPts val="0"/>
                        </a:spcAft>
                        <a:buNone/>
                      </a:pPr>
                      <a:r>
                        <a:rPr lang="en-IN" sz="1800"/>
                        <a:t>100</a:t>
                      </a:r>
                      <a:endParaRPr sz="1800"/>
                    </a:p>
                  </a:txBody>
                  <a:tcPr marT="45725" marB="45725" marR="91450" marL="91450"/>
                </a:tc>
                <a:tc>
                  <a:txBody>
                    <a:bodyPr/>
                    <a:lstStyle/>
                    <a:p>
                      <a:pPr indent="0" lvl="0" marL="0" marR="0" rtl="0" algn="l">
                        <a:spcBef>
                          <a:spcPts val="0"/>
                        </a:spcBef>
                        <a:spcAft>
                          <a:spcPts val="0"/>
                        </a:spcAft>
                        <a:buNone/>
                      </a:pPr>
                      <a:r>
                        <a:rPr lang="en-IN" sz="1800"/>
                        <a:t>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IN" sz="1800"/>
                        <a:t>Graph Metrics</a:t>
                      </a:r>
                      <a:endParaRPr sz="1800"/>
                    </a:p>
                  </a:txBody>
                  <a:tcPr marT="45725" marB="45725" marR="91450" marL="91450"/>
                </a:tc>
                <a:tc>
                  <a:txBody>
                    <a:bodyPr/>
                    <a:lstStyle/>
                    <a:p>
                      <a:pPr indent="0" lvl="0" marL="0" marR="0" rtl="0" algn="l">
                        <a:spcBef>
                          <a:spcPts val="0"/>
                        </a:spcBef>
                        <a:spcAft>
                          <a:spcPts val="0"/>
                        </a:spcAft>
                        <a:buNone/>
                      </a:pPr>
                      <a:r>
                        <a:rPr lang="en-IN" sz="1800"/>
                        <a:t>100</a:t>
                      </a:r>
                      <a:endParaRPr sz="1800"/>
                    </a:p>
                  </a:txBody>
                  <a:tcPr marT="45725" marB="45725" marR="91450" marL="91450"/>
                </a:tc>
                <a:tc>
                  <a:txBody>
                    <a:bodyPr/>
                    <a:lstStyle/>
                    <a:p>
                      <a:pPr indent="0" lvl="0" marL="0" marR="0" rtl="0" algn="l">
                        <a:spcBef>
                          <a:spcPts val="0"/>
                        </a:spcBef>
                        <a:spcAft>
                          <a:spcPts val="0"/>
                        </a:spcAft>
                        <a:buNone/>
                      </a:pPr>
                      <a:r>
                        <a:rPr lang="en-IN" sz="1800"/>
                        <a:t>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t>5</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IN" sz="1800"/>
                        <a:t>Link Prediction and Analysis using Traditional Similarity based Techniques</a:t>
                      </a:r>
                      <a:endParaRPr sz="1800"/>
                    </a:p>
                  </a:txBody>
                  <a:tcPr marT="45725" marB="45725" marR="91450" marL="91450"/>
                </a:tc>
                <a:tc>
                  <a:txBody>
                    <a:bodyPr/>
                    <a:lstStyle/>
                    <a:p>
                      <a:pPr indent="0" lvl="0" marL="0" marR="0" rtl="0" algn="l">
                        <a:spcBef>
                          <a:spcPts val="0"/>
                        </a:spcBef>
                        <a:spcAft>
                          <a:spcPts val="0"/>
                        </a:spcAft>
                        <a:buNone/>
                      </a:pPr>
                      <a:r>
                        <a:rPr lang="en-IN" sz="1800"/>
                        <a:t>100</a:t>
                      </a:r>
                      <a:endParaRPr sz="1800"/>
                    </a:p>
                  </a:txBody>
                  <a:tcPr marT="45725" marB="45725" marR="91450" marL="91450"/>
                </a:tc>
                <a:tc>
                  <a:txBody>
                    <a:bodyPr/>
                    <a:lstStyle/>
                    <a:p>
                      <a:pPr indent="0" lvl="0" marL="0" marR="0" rtl="0" algn="l">
                        <a:spcBef>
                          <a:spcPts val="0"/>
                        </a:spcBef>
                        <a:spcAft>
                          <a:spcPts val="0"/>
                        </a:spcAft>
                        <a:buNone/>
                      </a:pPr>
                      <a:r>
                        <a:rPr lang="en-IN" sz="1800"/>
                        <a:t>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70875">
                <a:tc>
                  <a:txBody>
                    <a:bodyPr/>
                    <a:lstStyle/>
                    <a:p>
                      <a:pPr indent="0" lvl="0" marL="0" marR="0" rtl="0" algn="l">
                        <a:spcBef>
                          <a:spcPts val="0"/>
                        </a:spcBef>
                        <a:spcAft>
                          <a:spcPts val="0"/>
                        </a:spcAft>
                        <a:buNone/>
                      </a:pPr>
                      <a:r>
                        <a:rPr lang="en-IN" sz="1800"/>
                        <a:t>6</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IN" sz="1800"/>
                        <a:t>Link Prediction and Analysis using Graph ML Techniques</a:t>
                      </a:r>
                      <a:endParaRPr sz="1800"/>
                    </a:p>
                  </a:txBody>
                  <a:tcPr marT="45725" marB="45725" marR="91450" marL="91450"/>
                </a:tc>
                <a:tc>
                  <a:txBody>
                    <a:bodyPr/>
                    <a:lstStyle/>
                    <a:p>
                      <a:pPr indent="0" lvl="0" marL="0" marR="0" rtl="0" algn="l">
                        <a:spcBef>
                          <a:spcPts val="0"/>
                        </a:spcBef>
                        <a:spcAft>
                          <a:spcPts val="0"/>
                        </a:spcAft>
                        <a:buNone/>
                      </a:pPr>
                      <a:r>
                        <a:rPr lang="en-IN" sz="1800"/>
                        <a:t>100</a:t>
                      </a:r>
                      <a:endParaRPr sz="1800"/>
                    </a:p>
                  </a:txBody>
                  <a:tcPr marT="45725" marB="45725" marR="91450" marL="91450"/>
                </a:tc>
                <a:tc>
                  <a:txBody>
                    <a:bodyPr/>
                    <a:lstStyle/>
                    <a:p>
                      <a:pPr indent="0" lvl="0" marL="0" marR="0" rtl="0" algn="l">
                        <a:spcBef>
                          <a:spcPts val="0"/>
                        </a:spcBef>
                        <a:spcAft>
                          <a:spcPts val="0"/>
                        </a:spcAft>
                        <a:buNone/>
                      </a:pPr>
                      <a:r>
                        <a:rPr lang="en-IN" sz="1800"/>
                        <a:t>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t>7</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IN" sz="1800"/>
                        <a:t>Conclusion and Report</a:t>
                      </a:r>
                      <a:endParaRPr sz="1800"/>
                    </a:p>
                  </a:txBody>
                  <a:tcPr marT="45725" marB="45725" marR="91450" marL="91450"/>
                </a:tc>
                <a:tc>
                  <a:txBody>
                    <a:bodyPr/>
                    <a:lstStyle/>
                    <a:p>
                      <a:pPr indent="0" lvl="0" marL="0" marR="0" rtl="0" algn="l">
                        <a:spcBef>
                          <a:spcPts val="0"/>
                        </a:spcBef>
                        <a:spcAft>
                          <a:spcPts val="0"/>
                        </a:spcAft>
                        <a:buNone/>
                      </a:pPr>
                      <a:r>
                        <a:rPr lang="en-IN" sz="1800"/>
                        <a:t>100</a:t>
                      </a:r>
                      <a:endParaRPr sz="1800"/>
                    </a:p>
                  </a:txBody>
                  <a:tcPr marT="45725" marB="45725" marR="91450" marL="91450"/>
                </a:tc>
                <a:tc>
                  <a:txBody>
                    <a:bodyPr/>
                    <a:lstStyle/>
                    <a:p>
                      <a:pPr indent="0" lvl="0" marL="0" marR="0" rtl="0" algn="l">
                        <a:spcBef>
                          <a:spcPts val="0"/>
                        </a:spcBef>
                        <a:spcAft>
                          <a:spcPts val="0"/>
                        </a:spcAft>
                        <a:buNone/>
                      </a:pPr>
                      <a:r>
                        <a:rPr lang="en-IN" sz="1800"/>
                        <a:t>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34" name="Google Shape;2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19CS345 Course Project </a:t>
            </a:r>
            <a:endParaRPr/>
          </a:p>
        </p:txBody>
      </p:sp>
      <p:sp>
        <p:nvSpPr>
          <p:cNvPr id="235" name="Google Shape;2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7"/>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Top few learning  </a:t>
            </a:r>
            <a:endParaRPr/>
          </a:p>
        </p:txBody>
      </p:sp>
      <p:graphicFrame>
        <p:nvGraphicFramePr>
          <p:cNvPr id="242" name="Google Shape;242;p7"/>
          <p:cNvGraphicFramePr/>
          <p:nvPr/>
        </p:nvGraphicFramePr>
        <p:xfrm>
          <a:off x="337351" y="2286000"/>
          <a:ext cx="3000000" cy="3000000"/>
        </p:xfrm>
        <a:graphic>
          <a:graphicData uri="http://schemas.openxmlformats.org/drawingml/2006/table">
            <a:tbl>
              <a:tblPr bandRow="1" firstRow="1">
                <a:noFill/>
                <a:tableStyleId>{2EE40E2A-7C05-45EC-AF46-E8BEDC0EC40C}</a:tableStyleId>
              </a:tblPr>
              <a:tblGrid>
                <a:gridCol w="974325"/>
                <a:gridCol w="10415725"/>
              </a:tblGrid>
              <a:tr h="370850">
                <a:tc>
                  <a:txBody>
                    <a:bodyPr/>
                    <a:lstStyle/>
                    <a:p>
                      <a:pPr indent="0" lvl="0" marL="0" marR="0" rtl="0" algn="l">
                        <a:spcBef>
                          <a:spcPts val="0"/>
                        </a:spcBef>
                        <a:spcAft>
                          <a:spcPts val="0"/>
                        </a:spcAft>
                        <a:buNone/>
                      </a:pPr>
                      <a:r>
                        <a:rPr lang="en-IN" sz="1800"/>
                        <a:t>Serial </a:t>
                      </a:r>
                      <a:endParaRPr/>
                    </a:p>
                    <a:p>
                      <a:pPr indent="0" lvl="0" marL="0" marR="0" rtl="0" algn="l">
                        <a:spcBef>
                          <a:spcPts val="0"/>
                        </a:spcBef>
                        <a:spcAft>
                          <a:spcPts val="0"/>
                        </a:spcAft>
                        <a:buNone/>
                      </a:pPr>
                      <a:r>
                        <a:rPr lang="en-IN" sz="1800"/>
                        <a:t>No </a:t>
                      </a:r>
                      <a:endParaRPr/>
                    </a:p>
                  </a:txBody>
                  <a:tcPr marT="45725" marB="45725" marR="91450" marL="91450"/>
                </a:tc>
                <a:tc>
                  <a:txBody>
                    <a:bodyPr/>
                    <a:lstStyle/>
                    <a:p>
                      <a:pPr indent="0" lvl="0" marL="0" marR="0" rtl="0" algn="l">
                        <a:spcBef>
                          <a:spcPts val="0"/>
                        </a:spcBef>
                        <a:spcAft>
                          <a:spcPts val="0"/>
                        </a:spcAft>
                        <a:buNone/>
                      </a:pPr>
                      <a:r>
                        <a:rPr lang="en-IN" sz="1800"/>
                        <a:t>Top learning in this project </a:t>
                      </a:r>
                      <a:endParaRPr/>
                    </a:p>
                  </a:txBody>
                  <a:tcPr marT="45725" marB="45725" marR="91450" marL="91450"/>
                </a:tc>
              </a:tr>
              <a:tr h="370850">
                <a:tc>
                  <a:txBody>
                    <a:bodyPr/>
                    <a:lstStyle/>
                    <a:p>
                      <a:pPr indent="0" lvl="0" marL="0" marR="0" rtl="0" algn="l">
                        <a:spcBef>
                          <a:spcPts val="0"/>
                        </a:spcBef>
                        <a:spcAft>
                          <a:spcPts val="0"/>
                        </a:spcAft>
                        <a:buNone/>
                      </a:pPr>
                      <a:r>
                        <a:rPr lang="en-IN" sz="1800"/>
                        <a:t>1</a:t>
                      </a:r>
                      <a:endParaRPr/>
                    </a:p>
                  </a:txBody>
                  <a:tcPr marT="45725" marB="45725" marR="91450" marL="91450"/>
                </a:tc>
                <a:tc>
                  <a:txBody>
                    <a:bodyPr/>
                    <a:lstStyle/>
                    <a:p>
                      <a:pPr indent="0" lvl="0" marL="0" marR="0" rtl="0" algn="l">
                        <a:spcBef>
                          <a:spcPts val="0"/>
                        </a:spcBef>
                        <a:spcAft>
                          <a:spcPts val="0"/>
                        </a:spcAft>
                        <a:buNone/>
                      </a:pPr>
                      <a:r>
                        <a:rPr lang="en-IN" sz="1800"/>
                        <a:t>Learned how to make use of the networkx package to create graph,perform centrality measures and </a:t>
                      </a:r>
                      <a:r>
                        <a:rPr lang="en-IN" sz="1800"/>
                        <a:t>perform</a:t>
                      </a:r>
                      <a:r>
                        <a:rPr lang="en-IN" sz="1800"/>
                        <a:t> spectral clustering.</a:t>
                      </a:r>
                      <a:endParaRPr sz="1800"/>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t>2</a:t>
                      </a:r>
                      <a:endParaRPr/>
                    </a:p>
                  </a:txBody>
                  <a:tcPr marT="45725" marB="45725" marR="91450" marL="91450"/>
                </a:tc>
                <a:tc>
                  <a:txBody>
                    <a:bodyPr/>
                    <a:lstStyle/>
                    <a:p>
                      <a:pPr indent="0" lvl="0" marL="0" marR="0" rtl="0" algn="l">
                        <a:spcBef>
                          <a:spcPts val="0"/>
                        </a:spcBef>
                        <a:spcAft>
                          <a:spcPts val="0"/>
                        </a:spcAft>
                        <a:buNone/>
                      </a:pPr>
                      <a:r>
                        <a:rPr lang="en-IN" sz="1800"/>
                        <a:t>Learnt about how traditional methods perform  link prediction and its performance measures.We saw jaccard </a:t>
                      </a:r>
                      <a:r>
                        <a:rPr lang="en-IN" sz="1800"/>
                        <a:t>coefficient</a:t>
                      </a:r>
                      <a:r>
                        <a:rPr lang="en-IN" sz="1800"/>
                        <a:t> and adamic adar were good models for the graph.</a:t>
                      </a:r>
                      <a:endParaRPr sz="1800"/>
                    </a:p>
                  </a:txBody>
                  <a:tcPr marT="45725" marB="45725" marR="91450" marL="91450"/>
                </a:tc>
              </a:tr>
              <a:tr h="370850">
                <a:tc>
                  <a:txBody>
                    <a:bodyPr/>
                    <a:lstStyle/>
                    <a:p>
                      <a:pPr indent="0" lvl="0" marL="0" marR="0" rtl="0" algn="l">
                        <a:spcBef>
                          <a:spcPts val="0"/>
                        </a:spcBef>
                        <a:spcAft>
                          <a:spcPts val="0"/>
                        </a:spcAft>
                        <a:buNone/>
                      </a:pPr>
                      <a:r>
                        <a:rPr lang="en-IN" sz="1800"/>
                        <a:t>3</a:t>
                      </a:r>
                      <a:endParaRPr/>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IN" sz="1800"/>
                        <a:t>Explore modern neural methods of learning on graphs – representation learning and semi-supervised</a:t>
                      </a:r>
                      <a:endParaRPr sz="1800"/>
                    </a:p>
                    <a:p>
                      <a:pPr indent="0" lvl="0" marL="0" marR="0" rtl="0" algn="l">
                        <a:spcBef>
                          <a:spcPts val="0"/>
                        </a:spcBef>
                        <a:spcAft>
                          <a:spcPts val="0"/>
                        </a:spcAft>
                        <a:buClr>
                          <a:schemeClr val="dk1"/>
                        </a:buClr>
                        <a:buSzPts val="1100"/>
                        <a:buFont typeface="Arial"/>
                        <a:buNone/>
                      </a:pPr>
                      <a:r>
                        <a:rPr lang="en-IN" sz="1800"/>
                        <a:t>graph algorithms using neural techniques</a:t>
                      </a:r>
                      <a:endParaRPr sz="1800"/>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Explored node2vec model helping to </a:t>
                      </a:r>
                      <a:r>
                        <a:rPr lang="en-IN" sz="1800"/>
                        <a:t>perform</a:t>
                      </a:r>
                      <a:r>
                        <a:rPr lang="en-IN" sz="1800"/>
                        <a:t> node embedding and then perform a link prediction on it.</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43" name="Google Shape;2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19CS345 Course Project </a:t>
            </a:r>
            <a:endParaRPr/>
          </a:p>
        </p:txBody>
      </p:sp>
      <p:sp>
        <p:nvSpPr>
          <p:cNvPr id="244" name="Google Shape;2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8"/>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Top unresolved challenges</a:t>
            </a:r>
            <a:endParaRPr/>
          </a:p>
        </p:txBody>
      </p:sp>
      <p:graphicFrame>
        <p:nvGraphicFramePr>
          <p:cNvPr id="251" name="Google Shape;251;p8"/>
          <p:cNvGraphicFramePr/>
          <p:nvPr/>
        </p:nvGraphicFramePr>
        <p:xfrm>
          <a:off x="238966" y="1783645"/>
          <a:ext cx="3000000" cy="3000000"/>
        </p:xfrm>
        <a:graphic>
          <a:graphicData uri="http://schemas.openxmlformats.org/drawingml/2006/table">
            <a:tbl>
              <a:tblPr bandRow="1" firstRow="1">
                <a:noFill/>
                <a:tableStyleId>{2EE40E2A-7C05-45EC-AF46-E8BEDC0EC40C}</a:tableStyleId>
              </a:tblPr>
              <a:tblGrid>
                <a:gridCol w="851850"/>
                <a:gridCol w="7327150"/>
                <a:gridCol w="3104500"/>
              </a:tblGrid>
              <a:tr h="370850">
                <a:tc>
                  <a:txBody>
                    <a:bodyPr/>
                    <a:lstStyle/>
                    <a:p>
                      <a:pPr indent="0" lvl="0" marL="0" marR="0" rtl="0" algn="l">
                        <a:spcBef>
                          <a:spcPts val="0"/>
                        </a:spcBef>
                        <a:spcAft>
                          <a:spcPts val="0"/>
                        </a:spcAft>
                        <a:buNone/>
                      </a:pPr>
                      <a:r>
                        <a:rPr lang="en-IN" sz="1800"/>
                        <a:t>Serial No </a:t>
                      </a:r>
                      <a:endParaRPr/>
                    </a:p>
                  </a:txBody>
                  <a:tcPr marT="45725" marB="45725" marR="91450" marL="91450"/>
                </a:tc>
                <a:tc>
                  <a:txBody>
                    <a:bodyPr/>
                    <a:lstStyle/>
                    <a:p>
                      <a:pPr indent="0" lvl="0" marL="0" marR="0" rtl="0" algn="l">
                        <a:spcBef>
                          <a:spcPts val="0"/>
                        </a:spcBef>
                        <a:spcAft>
                          <a:spcPts val="0"/>
                        </a:spcAft>
                        <a:buNone/>
                      </a:pPr>
                      <a:r>
                        <a:rPr lang="en-IN" sz="1800"/>
                        <a:t>Brief description of unresolved challenges</a:t>
                      </a:r>
                      <a:endParaRPr/>
                    </a:p>
                  </a:txBody>
                  <a:tcPr marT="45725" marB="45725" marR="91450" marL="91450"/>
                </a:tc>
                <a:tc>
                  <a:txBody>
                    <a:bodyPr/>
                    <a:lstStyle/>
                    <a:p>
                      <a:pPr indent="0" lvl="0" marL="0" marR="0" rtl="0" algn="l">
                        <a:spcBef>
                          <a:spcPts val="0"/>
                        </a:spcBef>
                        <a:spcAft>
                          <a:spcPts val="0"/>
                        </a:spcAft>
                        <a:buNone/>
                      </a:pPr>
                      <a:r>
                        <a:rPr lang="en-IN" sz="1800"/>
                        <a:t>Type of challenge</a:t>
                      </a:r>
                      <a:endParaRPr/>
                    </a:p>
                    <a:p>
                      <a:pPr indent="0" lvl="0" marL="0" marR="0" rtl="0" algn="l">
                        <a:spcBef>
                          <a:spcPts val="0"/>
                        </a:spcBef>
                        <a:spcAft>
                          <a:spcPts val="0"/>
                        </a:spcAft>
                        <a:buNone/>
                      </a:pPr>
                      <a:r>
                        <a:rPr lang="en-IN" sz="1800"/>
                        <a:t>(scope/data/design/implementation / others) </a:t>
                      </a:r>
                      <a:endParaRPr/>
                    </a:p>
                  </a:txBody>
                  <a:tcPr marT="45725" marB="45725" marR="91450" marL="91450"/>
                </a:tc>
              </a:tr>
              <a:tr h="370850">
                <a:tc>
                  <a:txBody>
                    <a:bodyPr/>
                    <a:lstStyle/>
                    <a:p>
                      <a:pPr indent="0" lvl="0" marL="0" marR="0" rtl="0" algn="l">
                        <a:spcBef>
                          <a:spcPts val="0"/>
                        </a:spcBef>
                        <a:spcAft>
                          <a:spcPts val="0"/>
                        </a:spcAft>
                        <a:buNone/>
                      </a:pPr>
                      <a:r>
                        <a:rPr lang="en-IN" sz="1800"/>
                        <a:t>1</a:t>
                      </a:r>
                      <a:endParaRPr/>
                    </a:p>
                  </a:txBody>
                  <a:tcPr marT="45725" marB="45725" marR="91450" marL="91450"/>
                </a:tc>
                <a:tc>
                  <a:txBody>
                    <a:bodyPr/>
                    <a:lstStyle/>
                    <a:p>
                      <a:pPr indent="0" lvl="0" marL="0" marR="0" rtl="0" algn="l">
                        <a:spcBef>
                          <a:spcPts val="0"/>
                        </a:spcBef>
                        <a:spcAft>
                          <a:spcPts val="0"/>
                        </a:spcAft>
                        <a:buNone/>
                      </a:pPr>
                      <a:r>
                        <a:rPr lang="en-IN" sz="1800"/>
                        <a:t>Wasn’t able to </a:t>
                      </a:r>
                      <a:r>
                        <a:rPr lang="en-IN" sz="1800"/>
                        <a:t>perform</a:t>
                      </a:r>
                      <a:r>
                        <a:rPr lang="en-IN" sz="1800"/>
                        <a:t> graph ml models like gcn,graphSAGE and GAT models in our project due to data not matching with the model requirements.</a:t>
                      </a:r>
                      <a:endParaRPr sz="1800"/>
                    </a:p>
                  </a:txBody>
                  <a:tcPr marT="45725" marB="45725" marR="91450" marL="91450"/>
                </a:tc>
                <a:tc>
                  <a:txBody>
                    <a:bodyPr/>
                    <a:lstStyle/>
                    <a:p>
                      <a:pPr indent="0" lvl="0" marL="0" marR="0" rtl="0" algn="l">
                        <a:spcBef>
                          <a:spcPts val="0"/>
                        </a:spcBef>
                        <a:spcAft>
                          <a:spcPts val="0"/>
                        </a:spcAft>
                        <a:buNone/>
                      </a:pPr>
                      <a:r>
                        <a:rPr lang="en-IN" sz="1800"/>
                        <a:t>Data,Design,Implementation</a:t>
                      </a:r>
                      <a:endParaRPr sz="1800"/>
                    </a:p>
                  </a:txBody>
                  <a:tcPr marT="45725" marB="45725" marR="91450" marL="91450"/>
                </a:tc>
              </a:tr>
              <a:tr h="370850">
                <a:tc>
                  <a:txBody>
                    <a:bodyPr/>
                    <a:lstStyle/>
                    <a:p>
                      <a:pPr indent="0" lvl="0" marL="0" marR="0" rtl="0" algn="l">
                        <a:spcBef>
                          <a:spcPts val="0"/>
                        </a:spcBef>
                        <a:spcAft>
                          <a:spcPts val="0"/>
                        </a:spcAft>
                        <a:buNone/>
                      </a:pPr>
                      <a:r>
                        <a:rPr lang="en-IN" sz="1800"/>
                        <a:t>2</a:t>
                      </a:r>
                      <a:endParaRPr/>
                    </a:p>
                  </a:txBody>
                  <a:tcPr marT="45725" marB="45725" marR="91450" marL="91450"/>
                </a:tc>
                <a:tc>
                  <a:txBody>
                    <a:bodyPr/>
                    <a:lstStyle/>
                    <a:p>
                      <a:pPr indent="0" lvl="0" marL="0" marR="0" rtl="0" algn="l">
                        <a:spcBef>
                          <a:spcPts val="0"/>
                        </a:spcBef>
                        <a:spcAft>
                          <a:spcPts val="0"/>
                        </a:spcAft>
                        <a:buNone/>
                      </a:pPr>
                      <a:r>
                        <a:rPr lang="en-IN" sz="1800"/>
                        <a:t>Most of models used are for node </a:t>
                      </a:r>
                      <a:r>
                        <a:rPr lang="en-IN" sz="1800"/>
                        <a:t>prediction</a:t>
                      </a:r>
                      <a:r>
                        <a:rPr lang="en-IN" sz="1800"/>
                        <a:t> but our main goal was to perform link </a:t>
                      </a:r>
                      <a:r>
                        <a:rPr lang="en-IN" sz="1800"/>
                        <a:t>prediction</a:t>
                      </a:r>
                      <a:r>
                        <a:rPr lang="en-IN" sz="1800"/>
                        <a:t> which set as a drawback to this project.</a:t>
                      </a:r>
                      <a:endParaRPr sz="1800"/>
                    </a:p>
                  </a:txBody>
                  <a:tcPr marT="45725" marB="45725" marR="91450" marL="91450"/>
                </a:tc>
                <a:tc>
                  <a:txBody>
                    <a:bodyPr/>
                    <a:lstStyle/>
                    <a:p>
                      <a:pPr indent="0" lvl="0" marL="0" marR="0" rtl="0" algn="l">
                        <a:spcBef>
                          <a:spcPts val="0"/>
                        </a:spcBef>
                        <a:spcAft>
                          <a:spcPts val="0"/>
                        </a:spcAft>
                        <a:buNone/>
                      </a:pPr>
                      <a:r>
                        <a:rPr lang="en-IN" sz="1800"/>
                        <a:t>Scope</a:t>
                      </a:r>
                      <a:endParaRPr sz="1800"/>
                    </a:p>
                  </a:txBody>
                  <a:tcPr marT="45725" marB="45725" marR="91450" marL="91450"/>
                </a:tc>
              </a:tr>
              <a:tr h="370850">
                <a:tc>
                  <a:txBody>
                    <a:bodyPr/>
                    <a:lstStyle/>
                    <a:p>
                      <a:pPr indent="0" lvl="0" marL="0" marR="0" rtl="0" algn="l">
                        <a:spcBef>
                          <a:spcPts val="0"/>
                        </a:spcBef>
                        <a:spcAft>
                          <a:spcPts val="0"/>
                        </a:spcAft>
                        <a:buNone/>
                      </a:pPr>
                      <a:r>
                        <a:rPr lang="en-IN" sz="1800"/>
                        <a:t>3</a:t>
                      </a:r>
                      <a:endParaRPr/>
                    </a:p>
                  </a:txBody>
                  <a:tcPr marT="45725" marB="45725" marR="91450" marL="91450"/>
                </a:tc>
                <a:tc>
                  <a:txBody>
                    <a:bodyPr/>
                    <a:lstStyle/>
                    <a:p>
                      <a:pPr indent="0" lvl="0" marL="0" marR="0" rtl="0" algn="l">
                        <a:spcBef>
                          <a:spcPts val="0"/>
                        </a:spcBef>
                        <a:spcAft>
                          <a:spcPts val="0"/>
                        </a:spcAft>
                        <a:buNone/>
                      </a:pPr>
                      <a:r>
                        <a:rPr lang="en-IN" sz="1800"/>
                        <a:t>From various literature survey we found that the dataset that we choose was a part of huge directory called decagon which had resources that will help make a prediction of side effects based on drug-drug interaction,protein-drug interaction and protein-protein interactions.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IN" sz="1800"/>
                        <a:t>Data</a:t>
                      </a:r>
                      <a:endParaRPr sz="1800"/>
                    </a:p>
                  </a:txBody>
                  <a:tcPr marT="45725" marB="45725" marR="91450" marL="91450"/>
                </a:tc>
              </a:tr>
              <a:tr h="370850">
                <a:tc>
                  <a:txBody>
                    <a:bodyPr/>
                    <a:lstStyle/>
                    <a:p>
                      <a:pPr indent="0" lvl="0" marL="0" marR="0" rtl="0" algn="l">
                        <a:spcBef>
                          <a:spcPts val="0"/>
                        </a:spcBef>
                        <a:spcAft>
                          <a:spcPts val="0"/>
                        </a:spcAft>
                        <a:buNone/>
                      </a:pPr>
                      <a:r>
                        <a:rPr lang="en-IN" sz="1800"/>
                        <a:t>4</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t>5</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52" name="Google Shape;2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19CS345 Course Project </a:t>
            </a:r>
            <a:endParaRPr/>
          </a:p>
        </p:txBody>
      </p:sp>
      <p:sp>
        <p:nvSpPr>
          <p:cNvPr id="253" name="Google Shape;2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2"/>
          <p:cNvSpPr txBox="1"/>
          <p:nvPr/>
        </p:nvSpPr>
        <p:spPr>
          <a:xfrm>
            <a:off x="215625" y="1741313"/>
            <a:ext cx="11501100" cy="4478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2400">
                <a:solidFill>
                  <a:srgbClr val="0033CC"/>
                </a:solidFill>
                <a:latin typeface="Trebuchet MS"/>
                <a:ea typeface="Trebuchet MS"/>
                <a:cs typeface="Trebuchet MS"/>
                <a:sym typeface="Trebuchet MS"/>
              </a:rPr>
              <a:t>Problem Statement: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IN" sz="2400">
                <a:solidFill>
                  <a:srgbClr val="0033CC"/>
                </a:solidFill>
                <a:latin typeface="Trebuchet MS"/>
                <a:ea typeface="Trebuchet MS"/>
                <a:cs typeface="Trebuchet MS"/>
                <a:sym typeface="Trebuchet MS"/>
              </a:rPr>
              <a:t>Polypharmacy deals with use of multiple medications and their effects.   In this project we identify various types of side effects that occur by consuming multiple drugs that interact with each other by using graph analysis and prediction methodologies.</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sz="2400">
              <a:solidFill>
                <a:srgbClr val="0066FF"/>
              </a:solidFill>
              <a:latin typeface="Trebuchet MS"/>
              <a:ea typeface="Trebuchet MS"/>
              <a:cs typeface="Trebuchet MS"/>
              <a:sym typeface="Trebuchet MS"/>
            </a:endParaRPr>
          </a:p>
          <a:p>
            <a:pPr indent="0" lvl="0" marL="342891" marR="0" rtl="0" algn="just">
              <a:spcBef>
                <a:spcPts val="0"/>
              </a:spcBef>
              <a:spcAft>
                <a:spcPts val="0"/>
              </a:spcAft>
              <a:buNone/>
            </a:pPr>
            <a:r>
              <a:rPr lang="en-IN"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p:txBody>
      </p:sp>
      <p:sp>
        <p:nvSpPr>
          <p:cNvPr id="90" name="Google Shape;90;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Topic and its uniqueness </a:t>
            </a:r>
            <a:endParaRPr sz="2400">
              <a:solidFill>
                <a:srgbClr val="FF0000"/>
              </a:solidFill>
              <a:latin typeface="Trebuchet MS"/>
              <a:ea typeface="Trebuchet MS"/>
              <a:cs typeface="Trebuchet MS"/>
              <a:sym typeface="Trebuchet MS"/>
            </a:endParaRPr>
          </a:p>
        </p:txBody>
      </p:sp>
      <p:sp>
        <p:nvSpPr>
          <p:cNvPr id="91" name="Google Shape;9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19CS345 Course Project </a:t>
            </a:r>
            <a:endParaRPr/>
          </a:p>
        </p:txBody>
      </p:sp>
      <p:sp>
        <p:nvSpPr>
          <p:cNvPr id="92" name="Google Shape;9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9"/>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9"/>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Reference  papers, if any  </a:t>
            </a:r>
            <a:endParaRPr/>
          </a:p>
        </p:txBody>
      </p:sp>
      <p:sp>
        <p:nvSpPr>
          <p:cNvPr id="260" name="Google Shape;2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19CS345 Course Project </a:t>
            </a:r>
            <a:endParaRPr/>
          </a:p>
        </p:txBody>
      </p:sp>
      <p:sp>
        <p:nvSpPr>
          <p:cNvPr id="261" name="Google Shape;2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aphicFrame>
        <p:nvGraphicFramePr>
          <p:cNvPr id="262" name="Google Shape;262;p9"/>
          <p:cNvGraphicFramePr/>
          <p:nvPr/>
        </p:nvGraphicFramePr>
        <p:xfrm>
          <a:off x="291901" y="1931675"/>
          <a:ext cx="3000000" cy="3000000"/>
        </p:xfrm>
        <a:graphic>
          <a:graphicData uri="http://schemas.openxmlformats.org/drawingml/2006/table">
            <a:tbl>
              <a:tblPr bandRow="1" firstRow="1">
                <a:noFill/>
                <a:tableStyleId>{2EE40E2A-7C05-45EC-AF46-E8BEDC0EC40C}</a:tableStyleId>
              </a:tblPr>
              <a:tblGrid>
                <a:gridCol w="506825"/>
                <a:gridCol w="5418200"/>
                <a:gridCol w="5418200"/>
              </a:tblGrid>
              <a:tr h="550650">
                <a:tc>
                  <a:txBody>
                    <a:bodyPr/>
                    <a:lstStyle/>
                    <a:p>
                      <a:pPr indent="0" lvl="0" marL="0" marR="0" rtl="0" algn="l">
                        <a:spcBef>
                          <a:spcPts val="0"/>
                        </a:spcBef>
                        <a:spcAft>
                          <a:spcPts val="0"/>
                        </a:spcAft>
                        <a:buNone/>
                      </a:pPr>
                      <a:r>
                        <a:rPr lang="en-IN" sz="1800"/>
                        <a:t>No </a:t>
                      </a:r>
                      <a:endParaRPr/>
                    </a:p>
                  </a:txBody>
                  <a:tcPr marT="45725" marB="45725" marR="91450" marL="91450"/>
                </a:tc>
                <a:tc>
                  <a:txBody>
                    <a:bodyPr/>
                    <a:lstStyle/>
                    <a:p>
                      <a:pPr indent="0" lvl="0" marL="0" marR="0" rtl="0" algn="l">
                        <a:spcBef>
                          <a:spcPts val="0"/>
                        </a:spcBef>
                        <a:spcAft>
                          <a:spcPts val="0"/>
                        </a:spcAft>
                        <a:buNone/>
                      </a:pPr>
                      <a:r>
                        <a:rPr lang="en-IN" sz="1800"/>
                        <a:t>Paper Title  </a:t>
                      </a:r>
                      <a:endParaRPr/>
                    </a:p>
                  </a:txBody>
                  <a:tcPr marT="45725" marB="45725" marR="91450" marL="91450"/>
                </a:tc>
                <a:tc>
                  <a:txBody>
                    <a:bodyPr/>
                    <a:lstStyle/>
                    <a:p>
                      <a:pPr indent="0" lvl="0" marL="0" marR="0" rtl="0" algn="l">
                        <a:spcBef>
                          <a:spcPts val="0"/>
                        </a:spcBef>
                        <a:spcAft>
                          <a:spcPts val="0"/>
                        </a:spcAft>
                        <a:buNone/>
                      </a:pPr>
                      <a:r>
                        <a:rPr lang="en-IN" sz="1800"/>
                        <a:t>Authors </a:t>
                      </a:r>
                      <a:endParaRPr/>
                    </a:p>
                  </a:txBody>
                  <a:tcPr marT="45725" marB="45725" marR="91450" marL="91450"/>
                </a:tc>
              </a:tr>
              <a:tr h="950400">
                <a:tc>
                  <a:txBody>
                    <a:bodyPr/>
                    <a:lstStyle/>
                    <a:p>
                      <a:pPr indent="0" lvl="0" marL="0" marR="0" rtl="0" algn="l">
                        <a:spcBef>
                          <a:spcPts val="0"/>
                        </a:spcBef>
                        <a:spcAft>
                          <a:spcPts val="0"/>
                        </a:spcAft>
                        <a:buNone/>
                      </a:pPr>
                      <a:r>
                        <a:rPr lang="en-IN" sz="1800"/>
                        <a:t>1</a:t>
                      </a:r>
                      <a:endParaRPr/>
                    </a:p>
                  </a:txBody>
                  <a:tcPr marT="45725" marB="45725" marR="91450" marL="91450"/>
                </a:tc>
                <a:tc>
                  <a:txBody>
                    <a:bodyPr/>
                    <a:lstStyle/>
                    <a:p>
                      <a:pPr indent="0" lvl="0" marL="0" marR="0" rtl="0" algn="l">
                        <a:spcBef>
                          <a:spcPts val="0"/>
                        </a:spcBef>
                        <a:spcAft>
                          <a:spcPts val="0"/>
                        </a:spcAft>
                        <a:buNone/>
                      </a:pPr>
                      <a:r>
                        <a:rPr lang="en-IN" sz="1800"/>
                        <a:t>Data-Driven Prediction of Drug Effects and Interactions</a:t>
                      </a:r>
                      <a:endParaRPr sz="1800"/>
                    </a:p>
                  </a:txBody>
                  <a:tcPr marT="45725" marB="45725" marR="91450" marL="91450"/>
                </a:tc>
                <a:tc>
                  <a:txBody>
                    <a:bodyPr/>
                    <a:lstStyle/>
                    <a:p>
                      <a:pPr indent="0" lvl="0" marL="0" marR="0" rtl="0" algn="l">
                        <a:spcBef>
                          <a:spcPts val="0"/>
                        </a:spcBef>
                        <a:spcAft>
                          <a:spcPts val="0"/>
                        </a:spcAft>
                        <a:buNone/>
                      </a:pPr>
                      <a:r>
                        <a:rPr lang="en-IN" sz="1800"/>
                        <a:t>Tatonetti, Nicholas P., et al. Science Translational Medicine. 2012.</a:t>
                      </a:r>
                      <a:endParaRPr sz="1800"/>
                    </a:p>
                  </a:txBody>
                  <a:tcPr marT="45725" marB="45725" marR="91450" marL="91450"/>
                </a:tc>
              </a:tr>
              <a:tr h="1357725">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Modeling polypharmacy side effects with graph convolutional networks.</a:t>
                      </a:r>
                      <a:endParaRPr sz="1800"/>
                    </a:p>
                  </a:txBody>
                  <a:tcPr marT="45725" marB="45725" marR="91450" marL="91450"/>
                </a:tc>
                <a:tc>
                  <a:txBody>
                    <a:bodyPr/>
                    <a:lstStyle/>
                    <a:p>
                      <a:pPr indent="0" lvl="0" marL="0" marR="0" rtl="0" algn="l">
                        <a:spcBef>
                          <a:spcPts val="0"/>
                        </a:spcBef>
                        <a:spcAft>
                          <a:spcPts val="0"/>
                        </a:spcAft>
                        <a:buNone/>
                      </a:pPr>
                      <a:r>
                        <a:rPr lang="en-IN" sz="1800"/>
                        <a:t>Marinka Zitnik, Monica Agrawal, and Jure Leskovec. Bioinformatics. 2018.</a:t>
                      </a:r>
                      <a:endParaRPr sz="1800"/>
                    </a:p>
                    <a:p>
                      <a:pPr indent="0" lvl="0" marL="0" marR="0" rtl="0" algn="l">
                        <a:spcBef>
                          <a:spcPts val="0"/>
                        </a:spcBef>
                        <a:spcAft>
                          <a:spcPts val="0"/>
                        </a:spcAft>
                        <a:buNone/>
                      </a:pPr>
                      <a:r>
                        <a:rPr lang="en-IN" sz="1800"/>
                        <a:t>Presented at ISMB 2018</a:t>
                      </a:r>
                      <a:endParaRPr sz="1800"/>
                    </a:p>
                  </a:txBody>
                  <a:tcPr marT="45725" marB="45725" marR="91450" marL="91450"/>
                </a:tc>
              </a:tr>
              <a:tr h="1357725">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800"/>
                        <a:t>Data-driven prediction of drug effects and interactions.</a:t>
                      </a:r>
                      <a:endParaRPr sz="1800"/>
                    </a:p>
                  </a:txBody>
                  <a:tcPr marT="45725" marB="45725" marR="91450" marL="91450"/>
                </a:tc>
                <a:tc>
                  <a:txBody>
                    <a:bodyPr/>
                    <a:lstStyle/>
                    <a:p>
                      <a:pPr indent="0" lvl="0" marL="0" marR="0" rtl="0" algn="l">
                        <a:spcBef>
                          <a:spcPts val="0"/>
                        </a:spcBef>
                        <a:spcAft>
                          <a:spcPts val="0"/>
                        </a:spcAft>
                        <a:buNone/>
                      </a:pPr>
                      <a:r>
                        <a:rPr lang="en-IN" sz="1800"/>
                        <a:t>Tatonetti, Nicholas P., et al. Science Translational Medicine. 2012.</a:t>
                      </a:r>
                      <a:endParaRPr sz="1800"/>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1baa402f29_2_8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269" name="Google Shape;269;g11baa402f29_2_86"/>
          <p:cNvSpPr txBox="1"/>
          <p:nvPr/>
        </p:nvSpPr>
        <p:spPr>
          <a:xfrm>
            <a:off x="4830450" y="3105750"/>
            <a:ext cx="2531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000">
                <a:solidFill>
                  <a:schemeClr val="accent1"/>
                </a:solidFill>
                <a:latin typeface="Trebuchet MS"/>
                <a:ea typeface="Trebuchet MS"/>
                <a:cs typeface="Trebuchet MS"/>
                <a:sym typeface="Trebuchet MS"/>
              </a:rPr>
              <a:t>Thank You</a:t>
            </a:r>
            <a:endParaRPr b="1" sz="3000">
              <a:solidFill>
                <a:schemeClr val="accent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1baa402f29_3_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99" name="Google Shape;99;g11baa402f29_3_2"/>
          <p:cNvSpPr txBox="1"/>
          <p:nvPr/>
        </p:nvSpPr>
        <p:spPr>
          <a:xfrm>
            <a:off x="-55425" y="1052950"/>
            <a:ext cx="12192000" cy="33864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b="1" lang="en-IN" sz="2600" u="sng">
                <a:solidFill>
                  <a:schemeClr val="accent1"/>
                </a:solidFill>
                <a:latin typeface="Trebuchet MS"/>
                <a:ea typeface="Trebuchet MS"/>
                <a:cs typeface="Trebuchet MS"/>
                <a:sym typeface="Trebuchet MS"/>
              </a:rPr>
              <a:t>What we are attempting to do?</a:t>
            </a:r>
            <a:endParaRPr b="1" sz="2600" u="sng">
              <a:solidFill>
                <a:schemeClr val="accent1"/>
              </a:solidFill>
              <a:latin typeface="Trebuchet MS"/>
              <a:ea typeface="Trebuchet MS"/>
              <a:cs typeface="Trebuchet MS"/>
              <a:sym typeface="Trebuchet MS"/>
            </a:endParaRPr>
          </a:p>
          <a:p>
            <a:pPr indent="0" lvl="0" marL="457200" rtl="0" algn="just">
              <a:spcBef>
                <a:spcPts val="0"/>
              </a:spcBef>
              <a:spcAft>
                <a:spcPts val="0"/>
              </a:spcAft>
              <a:buClr>
                <a:schemeClr val="dk1"/>
              </a:buClr>
              <a:buSzPts val="1100"/>
              <a:buFont typeface="Arial"/>
              <a:buNone/>
            </a:pPr>
            <a:r>
              <a:t/>
            </a:r>
            <a:endParaRPr sz="2400">
              <a:solidFill>
                <a:schemeClr val="accent1"/>
              </a:solidFill>
              <a:latin typeface="Trebuchet MS"/>
              <a:ea typeface="Trebuchet MS"/>
              <a:cs typeface="Trebuchet MS"/>
              <a:sym typeface="Trebuchet MS"/>
            </a:endParaRPr>
          </a:p>
          <a:p>
            <a:pPr indent="0" lvl="0" marL="457200" rtl="0" algn="just">
              <a:spcBef>
                <a:spcPts val="0"/>
              </a:spcBef>
              <a:spcAft>
                <a:spcPts val="0"/>
              </a:spcAft>
              <a:buClr>
                <a:schemeClr val="dk1"/>
              </a:buClr>
              <a:buSzPts val="1100"/>
              <a:buFont typeface="Arial"/>
              <a:buNone/>
            </a:pPr>
            <a:r>
              <a:rPr lang="en-IN" sz="2400">
                <a:solidFill>
                  <a:schemeClr val="accent1"/>
                </a:solidFill>
                <a:latin typeface="Trebuchet MS"/>
                <a:ea typeface="Trebuchet MS"/>
                <a:cs typeface="Trebuchet MS"/>
                <a:sym typeface="Trebuchet MS"/>
              </a:rPr>
              <a:t>We analyse the interaction of drugs with other drugs we can also predict the side effects caused based on this interaction </a:t>
            </a:r>
            <a:endParaRPr sz="2400">
              <a:solidFill>
                <a:schemeClr val="accent1"/>
              </a:solidFill>
              <a:latin typeface="Trebuchet MS"/>
              <a:ea typeface="Trebuchet MS"/>
              <a:cs typeface="Trebuchet MS"/>
              <a:sym typeface="Trebuchet MS"/>
            </a:endParaRPr>
          </a:p>
          <a:p>
            <a:pPr indent="0" lvl="0" marL="457200" rtl="0" algn="just">
              <a:spcBef>
                <a:spcPts val="0"/>
              </a:spcBef>
              <a:spcAft>
                <a:spcPts val="0"/>
              </a:spcAft>
              <a:buNone/>
            </a:pPr>
            <a:r>
              <a:rPr lang="en-IN" sz="2400">
                <a:solidFill>
                  <a:schemeClr val="accent1"/>
                </a:solidFill>
                <a:latin typeface="Trebuchet MS"/>
                <a:ea typeface="Trebuchet MS"/>
                <a:cs typeface="Trebuchet MS"/>
                <a:sym typeface="Trebuchet MS"/>
              </a:rPr>
              <a:t>Finding the degree of centrality we identify which has the highest influence on the network that is the amount of side effect present in a particular drug</a:t>
            </a:r>
            <a:endParaRPr sz="2400">
              <a:solidFill>
                <a:schemeClr val="accent1"/>
              </a:solidFill>
              <a:latin typeface="Trebuchet MS"/>
              <a:ea typeface="Trebuchet MS"/>
              <a:cs typeface="Trebuchet MS"/>
              <a:sym typeface="Trebuchet MS"/>
            </a:endParaRPr>
          </a:p>
          <a:p>
            <a:pPr indent="0" lvl="0" marL="457200" rtl="0" algn="just">
              <a:spcBef>
                <a:spcPts val="0"/>
              </a:spcBef>
              <a:spcAft>
                <a:spcPts val="0"/>
              </a:spcAft>
              <a:buNone/>
            </a:pPr>
            <a:r>
              <a:t/>
            </a:r>
            <a:endParaRPr sz="2400">
              <a:solidFill>
                <a:schemeClr val="accent1"/>
              </a:solidFill>
              <a:latin typeface="Trebuchet MS"/>
              <a:ea typeface="Trebuchet MS"/>
              <a:cs typeface="Trebuchet MS"/>
              <a:sym typeface="Trebuchet MS"/>
            </a:endParaRPr>
          </a:p>
          <a:p>
            <a:pPr indent="0" lvl="0" marL="457200" rtl="0" algn="just">
              <a:spcBef>
                <a:spcPts val="0"/>
              </a:spcBef>
              <a:spcAft>
                <a:spcPts val="0"/>
              </a:spcAft>
              <a:buClr>
                <a:schemeClr val="dk1"/>
              </a:buClr>
              <a:buSzPts val="1100"/>
              <a:buFont typeface="Arial"/>
              <a:buNone/>
            </a:pPr>
            <a:r>
              <a:t/>
            </a:r>
            <a:endParaRPr sz="2400">
              <a:solidFill>
                <a:schemeClr val="accent1"/>
              </a:solidFill>
              <a:latin typeface="Trebuchet MS"/>
              <a:ea typeface="Trebuchet MS"/>
              <a:cs typeface="Trebuchet MS"/>
              <a:sym typeface="Trebuchet MS"/>
            </a:endParaRPr>
          </a:p>
          <a:p>
            <a:pPr indent="0" lvl="0" marL="0" rtl="0" algn="just">
              <a:spcBef>
                <a:spcPts val="0"/>
              </a:spcBef>
              <a:spcAft>
                <a:spcPts val="0"/>
              </a:spcAft>
              <a:buNone/>
            </a:pPr>
            <a:r>
              <a:t/>
            </a:r>
            <a:endParaRPr>
              <a:solidFill>
                <a:schemeClr val="accen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3"/>
          <p:cNvSpPr txBox="1"/>
          <p:nvPr/>
        </p:nvSpPr>
        <p:spPr>
          <a:xfrm>
            <a:off x="660850" y="1828800"/>
            <a:ext cx="10760700" cy="4212000"/>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rPr lang="en-IN" sz="2400">
                <a:solidFill>
                  <a:srgbClr val="0033CC"/>
                </a:solidFill>
                <a:latin typeface="Trebuchet MS"/>
                <a:ea typeface="Trebuchet MS"/>
                <a:cs typeface="Trebuchet MS"/>
                <a:sym typeface="Trebuchet MS"/>
              </a:rPr>
              <a:t>About the dataset</a:t>
            </a:r>
            <a:endParaRPr sz="24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rPr lang="en-IN" sz="1800">
                <a:solidFill>
                  <a:srgbClr val="0033CC"/>
                </a:solidFill>
                <a:latin typeface="Trebuchet MS"/>
                <a:ea typeface="Trebuchet MS"/>
                <a:cs typeface="Trebuchet MS"/>
                <a:sym typeface="Trebuchet MS"/>
              </a:rPr>
              <a:t>This is a network of polypharmacy side-effects. Nodes represent drugs and edges represent different types of side effects that are associated with drug pairs. Edges indicate which side effects a patient will likely experience if he takes two drugs together (i.e., a drug combination). Such side effects are known as polypharmacy side-effects, as they are associated with drug pairs (or higher-order drug combinations) and cannot be attributed to either individual drug in the pair (in a drug combination).</a:t>
            </a:r>
            <a:endParaRPr sz="18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sz="18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rPr lang="en-IN" sz="2400">
                <a:solidFill>
                  <a:srgbClr val="0033CC"/>
                </a:solidFill>
                <a:latin typeface="Trebuchet MS"/>
                <a:ea typeface="Trebuchet MS"/>
                <a:cs typeface="Trebuchet MS"/>
                <a:sym typeface="Trebuchet MS"/>
              </a:rPr>
              <a:t>Dataset statistics</a:t>
            </a:r>
            <a:endParaRPr sz="2400">
              <a:solidFill>
                <a:srgbClr val="0033CC"/>
              </a:solidFill>
              <a:latin typeface="Trebuchet MS"/>
              <a:ea typeface="Trebuchet MS"/>
              <a:cs typeface="Trebuchet MS"/>
              <a:sym typeface="Trebuchet MS"/>
            </a:endParaRPr>
          </a:p>
          <a:p>
            <a:pPr indent="0" lvl="0" marL="457200" marR="0" rtl="0" algn="just">
              <a:spcBef>
                <a:spcPts val="0"/>
              </a:spcBef>
              <a:spcAft>
                <a:spcPts val="0"/>
              </a:spcAft>
              <a:buClr>
                <a:schemeClr val="dk1"/>
              </a:buClr>
              <a:buSzPts val="1100"/>
              <a:buFont typeface="Arial"/>
              <a:buNone/>
            </a:pPr>
            <a:r>
              <a:rPr lang="en-IN" sz="1800">
                <a:solidFill>
                  <a:srgbClr val="0033CC"/>
                </a:solidFill>
                <a:latin typeface="Trebuchet MS"/>
                <a:ea typeface="Trebuchet MS"/>
                <a:cs typeface="Trebuchet MS"/>
                <a:sym typeface="Trebuchet MS"/>
              </a:rPr>
              <a:t>Nodes	                    645</a:t>
            </a:r>
            <a:endParaRPr sz="18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rPr lang="en-IN" sz="1800">
                <a:solidFill>
                  <a:srgbClr val="0033CC"/>
                </a:solidFill>
                <a:latin typeface="Trebuchet MS"/>
                <a:ea typeface="Trebuchet MS"/>
                <a:cs typeface="Trebuchet MS"/>
                <a:sym typeface="Trebuchet MS"/>
              </a:rPr>
              <a:t>Edges	                    63473</a:t>
            </a:r>
            <a:endParaRPr sz="1800">
              <a:solidFill>
                <a:srgbClr val="0033CC"/>
              </a:solidFill>
              <a:latin typeface="Trebuchet MS"/>
              <a:ea typeface="Trebuchet MS"/>
              <a:cs typeface="Trebuchet MS"/>
              <a:sym typeface="Trebuchet MS"/>
            </a:endParaRPr>
          </a:p>
          <a:p>
            <a:pPr indent="0" lvl="0" marL="457200" marR="0" rtl="0" algn="just">
              <a:spcBef>
                <a:spcPts val="0"/>
              </a:spcBef>
              <a:spcAft>
                <a:spcPts val="0"/>
              </a:spcAft>
              <a:buClr>
                <a:schemeClr val="dk1"/>
              </a:buClr>
              <a:buSzPts val="1100"/>
              <a:buFont typeface="Arial"/>
              <a:buNone/>
            </a:pPr>
            <a:r>
              <a:rPr lang="en-IN" sz="1800">
                <a:solidFill>
                  <a:srgbClr val="0033CC"/>
                </a:solidFill>
                <a:latin typeface="Trebuchet MS"/>
                <a:ea typeface="Trebuchet MS"/>
                <a:cs typeface="Trebuchet MS"/>
                <a:sym typeface="Trebuchet MS"/>
              </a:rPr>
              <a:t>Number of triangles	11489282</a:t>
            </a:r>
            <a:endParaRPr sz="18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sz="1800">
              <a:solidFill>
                <a:srgbClr val="0033CC"/>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p:txBody>
      </p:sp>
      <p:sp>
        <p:nvSpPr>
          <p:cNvPr id="107" name="Google Shape;107;p3"/>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Dataset </a:t>
            </a:r>
            <a:endParaRPr sz="2400">
              <a:solidFill>
                <a:srgbClr val="FF0000"/>
              </a:solidFill>
              <a:latin typeface="Trebuchet MS"/>
              <a:ea typeface="Trebuchet MS"/>
              <a:cs typeface="Trebuchet MS"/>
              <a:sym typeface="Trebuchet MS"/>
            </a:endParaRPr>
          </a:p>
        </p:txBody>
      </p:sp>
      <p:sp>
        <p:nvSpPr>
          <p:cNvPr id="108" name="Google Shape;10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19CS345 Course Project </a:t>
            </a:r>
            <a:endParaRPr/>
          </a:p>
        </p:txBody>
      </p:sp>
      <p:sp>
        <p:nvSpPr>
          <p:cNvPr id="109" name="Google Shape;10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3072925" y="88288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4"/>
          <p:cNvSpPr txBox="1"/>
          <p:nvPr/>
        </p:nvSpPr>
        <p:spPr>
          <a:xfrm>
            <a:off x="2920525" y="292325"/>
            <a:ext cx="78486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Overall design or Approach   </a:t>
            </a:r>
            <a:endParaRPr sz="2400">
              <a:solidFill>
                <a:srgbClr val="FF0000"/>
              </a:solidFill>
              <a:latin typeface="Trebuchet MS"/>
              <a:ea typeface="Trebuchet MS"/>
              <a:cs typeface="Trebuchet MS"/>
              <a:sym typeface="Trebuchet MS"/>
            </a:endParaRPr>
          </a:p>
        </p:txBody>
      </p:sp>
      <p:sp>
        <p:nvSpPr>
          <p:cNvPr id="117" name="Google Shape;11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19CS345 Course Project </a:t>
            </a:r>
            <a:endParaRPr/>
          </a:p>
        </p:txBody>
      </p:sp>
      <p:sp>
        <p:nvSpPr>
          <p:cNvPr id="118" name="Google Shape;11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19" name="Google Shape;119;p4"/>
          <p:cNvSpPr txBox="1"/>
          <p:nvPr/>
        </p:nvSpPr>
        <p:spPr>
          <a:xfrm>
            <a:off x="0" y="1048325"/>
            <a:ext cx="4038600" cy="535200"/>
          </a:xfrm>
          <a:prstGeom prst="rect">
            <a:avLst/>
          </a:prstGeom>
          <a:noFill/>
          <a:ln>
            <a:noFill/>
          </a:ln>
        </p:spPr>
        <p:txBody>
          <a:bodyPr anchorCtr="0" anchor="t" bIns="45700" lIns="91425" spcFirstLastPara="1" rIns="91425" wrap="square" tIns="45700">
            <a:noAutofit/>
          </a:bodyPr>
          <a:lstStyle/>
          <a:p>
            <a:pPr indent="-190500" lvl="0" marL="685791" marR="0" rtl="0" algn="just">
              <a:spcBef>
                <a:spcPts val="480"/>
              </a:spcBef>
              <a:spcAft>
                <a:spcPts val="0"/>
              </a:spcAft>
              <a:buClr>
                <a:schemeClr val="dk1"/>
              </a:buClr>
              <a:buSzPts val="2400"/>
              <a:buFont typeface="Arial"/>
              <a:buNone/>
            </a:pPr>
            <a:r>
              <a:rPr lang="en-IN" sz="2400">
                <a:solidFill>
                  <a:srgbClr val="0000FF"/>
                </a:solidFill>
                <a:latin typeface="Trebuchet MS"/>
                <a:ea typeface="Trebuchet MS"/>
                <a:cs typeface="Trebuchet MS"/>
                <a:sym typeface="Trebuchet MS"/>
              </a:rPr>
              <a:t>Project Workflow:</a:t>
            </a:r>
            <a:endParaRPr sz="2400">
              <a:solidFill>
                <a:srgbClr val="0000FF"/>
              </a:solidFill>
              <a:latin typeface="Trebuchet MS"/>
              <a:ea typeface="Trebuchet MS"/>
              <a:cs typeface="Trebuchet MS"/>
              <a:sym typeface="Trebuchet MS"/>
            </a:endParaRPr>
          </a:p>
        </p:txBody>
      </p:sp>
      <p:pic>
        <p:nvPicPr>
          <p:cNvPr id="120" name="Google Shape;120;p4"/>
          <p:cNvPicPr preferRelativeResize="0"/>
          <p:nvPr/>
        </p:nvPicPr>
        <p:blipFill>
          <a:blip r:embed="rId3">
            <a:alphaModFix/>
          </a:blip>
          <a:stretch>
            <a:fillRect/>
          </a:stretch>
        </p:blipFill>
        <p:spPr>
          <a:xfrm>
            <a:off x="2241375" y="1712375"/>
            <a:ext cx="7709260" cy="446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p:nvPr/>
        </p:nvSpPr>
        <p:spPr>
          <a:xfrm>
            <a:off x="3048000" y="94523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5"/>
          <p:cNvSpPr txBox="1"/>
          <p:nvPr/>
        </p:nvSpPr>
        <p:spPr>
          <a:xfrm>
            <a:off x="2895600" y="354675"/>
            <a:ext cx="78486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Final results  </a:t>
            </a:r>
            <a:endParaRPr sz="2400">
              <a:solidFill>
                <a:srgbClr val="FF0000"/>
              </a:solidFill>
              <a:latin typeface="Trebuchet MS"/>
              <a:ea typeface="Trebuchet MS"/>
              <a:cs typeface="Trebuchet MS"/>
              <a:sym typeface="Trebuchet MS"/>
            </a:endParaRPr>
          </a:p>
        </p:txBody>
      </p:sp>
      <p:sp>
        <p:nvSpPr>
          <p:cNvPr id="128" name="Google Shape;12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19CS345 Course Project </a:t>
            </a:r>
            <a:endParaRPr/>
          </a:p>
        </p:txBody>
      </p:sp>
      <p:sp>
        <p:nvSpPr>
          <p:cNvPr id="129" name="Google Shape;12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30" name="Google Shape;130;p5"/>
          <p:cNvPicPr preferRelativeResize="0"/>
          <p:nvPr/>
        </p:nvPicPr>
        <p:blipFill>
          <a:blip r:embed="rId3">
            <a:alphaModFix/>
          </a:blip>
          <a:stretch>
            <a:fillRect/>
          </a:stretch>
        </p:blipFill>
        <p:spPr>
          <a:xfrm>
            <a:off x="135738" y="1732725"/>
            <a:ext cx="11920523" cy="4339700"/>
          </a:xfrm>
          <a:prstGeom prst="rect">
            <a:avLst/>
          </a:prstGeom>
          <a:noFill/>
          <a:ln>
            <a:noFill/>
          </a:ln>
        </p:spPr>
      </p:pic>
      <p:sp>
        <p:nvSpPr>
          <p:cNvPr id="131" name="Google Shape;131;p5"/>
          <p:cNvSpPr txBox="1"/>
          <p:nvPr/>
        </p:nvSpPr>
        <p:spPr>
          <a:xfrm>
            <a:off x="224450" y="1221975"/>
            <a:ext cx="8304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solidFill>
                  <a:schemeClr val="accent1"/>
                </a:solidFill>
                <a:latin typeface="Trebuchet MS"/>
                <a:ea typeface="Trebuchet MS"/>
                <a:cs typeface="Trebuchet MS"/>
                <a:sym typeface="Trebuchet MS"/>
              </a:rPr>
              <a:t>Side effects caused by various polypharmacy drug interactions:</a:t>
            </a:r>
            <a:endParaRPr sz="2000">
              <a:solidFill>
                <a:schemeClr val="accen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1baa402f29_2_9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38" name="Google Shape;138;g11baa402f29_2_93"/>
          <p:cNvSpPr txBox="1"/>
          <p:nvPr/>
        </p:nvSpPr>
        <p:spPr>
          <a:xfrm>
            <a:off x="124700" y="224450"/>
            <a:ext cx="687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solidFill>
                  <a:schemeClr val="accent1"/>
                </a:solidFill>
                <a:latin typeface="Trebuchet MS"/>
                <a:ea typeface="Trebuchet MS"/>
                <a:cs typeface="Trebuchet MS"/>
                <a:sym typeface="Trebuchet MS"/>
              </a:rPr>
              <a:t>Drug Network</a:t>
            </a:r>
            <a:endParaRPr sz="2000">
              <a:solidFill>
                <a:schemeClr val="accent1"/>
              </a:solidFill>
              <a:latin typeface="Trebuchet MS"/>
              <a:ea typeface="Trebuchet MS"/>
              <a:cs typeface="Trebuchet MS"/>
              <a:sym typeface="Trebuchet MS"/>
            </a:endParaRPr>
          </a:p>
        </p:txBody>
      </p:sp>
      <p:pic>
        <p:nvPicPr>
          <p:cNvPr id="139" name="Google Shape;139;g11baa402f29_2_93"/>
          <p:cNvPicPr preferRelativeResize="0"/>
          <p:nvPr/>
        </p:nvPicPr>
        <p:blipFill rotWithShape="1">
          <a:blip r:embed="rId3">
            <a:alphaModFix/>
          </a:blip>
          <a:srcRect b="6784" l="4985" r="5504" t="7112"/>
          <a:stretch/>
        </p:blipFill>
        <p:spPr>
          <a:xfrm>
            <a:off x="2969038" y="340825"/>
            <a:ext cx="6253926" cy="63806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1baa402f29_2_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46" name="Google Shape;146;g11baa402f29_2_3"/>
          <p:cNvSpPr txBox="1"/>
          <p:nvPr/>
        </p:nvSpPr>
        <p:spPr>
          <a:xfrm>
            <a:off x="331200" y="411500"/>
            <a:ext cx="827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solidFill>
                  <a:schemeClr val="accent1"/>
                </a:solidFill>
                <a:latin typeface="Trebuchet MS"/>
                <a:ea typeface="Trebuchet MS"/>
                <a:cs typeface="Trebuchet MS"/>
                <a:sym typeface="Trebuchet MS"/>
              </a:rPr>
              <a:t>Top side effects arising from polypharmacy drug-drug interactions</a:t>
            </a:r>
            <a:endParaRPr sz="2000">
              <a:solidFill>
                <a:schemeClr val="accent1"/>
              </a:solidFill>
              <a:latin typeface="Trebuchet MS"/>
              <a:ea typeface="Trebuchet MS"/>
              <a:cs typeface="Trebuchet MS"/>
              <a:sym typeface="Trebuchet MS"/>
            </a:endParaRPr>
          </a:p>
        </p:txBody>
      </p:sp>
      <p:pic>
        <p:nvPicPr>
          <p:cNvPr id="147" name="Google Shape;147;g11baa402f29_2_3"/>
          <p:cNvPicPr preferRelativeResize="0"/>
          <p:nvPr/>
        </p:nvPicPr>
        <p:blipFill>
          <a:blip r:embed="rId3">
            <a:alphaModFix/>
          </a:blip>
          <a:stretch>
            <a:fillRect/>
          </a:stretch>
        </p:blipFill>
        <p:spPr>
          <a:xfrm>
            <a:off x="3706075" y="904102"/>
            <a:ext cx="4523500" cy="4782600"/>
          </a:xfrm>
          <a:prstGeom prst="rect">
            <a:avLst/>
          </a:prstGeom>
          <a:noFill/>
          <a:ln>
            <a:noFill/>
          </a:ln>
        </p:spPr>
      </p:pic>
      <p:sp>
        <p:nvSpPr>
          <p:cNvPr id="148" name="Google Shape;148;g11baa402f29_2_3"/>
          <p:cNvSpPr txBox="1"/>
          <p:nvPr/>
        </p:nvSpPr>
        <p:spPr>
          <a:xfrm>
            <a:off x="261850" y="5872950"/>
            <a:ext cx="886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accent1"/>
                </a:solidFill>
                <a:latin typeface="Trebuchet MS"/>
                <a:ea typeface="Trebuchet MS"/>
                <a:cs typeface="Trebuchet MS"/>
                <a:sym typeface="Trebuchet MS"/>
              </a:rPr>
              <a:t>Here we can see that </a:t>
            </a:r>
            <a:r>
              <a:rPr lang="en-IN" sz="1800">
                <a:solidFill>
                  <a:schemeClr val="accent1"/>
                </a:solidFill>
                <a:latin typeface="Trebuchet MS"/>
                <a:ea typeface="Trebuchet MS"/>
                <a:cs typeface="Trebuchet MS"/>
                <a:sym typeface="Trebuchet MS"/>
              </a:rPr>
              <a:t>difficulty</a:t>
            </a:r>
            <a:r>
              <a:rPr lang="en-IN" sz="1800">
                <a:solidFill>
                  <a:schemeClr val="accent1"/>
                </a:solidFill>
                <a:latin typeface="Trebuchet MS"/>
                <a:ea typeface="Trebuchet MS"/>
                <a:cs typeface="Trebuchet MS"/>
                <a:sym typeface="Trebuchet MS"/>
              </a:rPr>
              <a:t> in breathing is the most common side effect</a:t>
            </a:r>
            <a:endParaRPr sz="1800">
              <a:solidFill>
                <a:schemeClr val="accen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1baa402f29_2_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55" name="Google Shape;155;g11baa402f29_2_14"/>
          <p:cNvSpPr txBox="1"/>
          <p:nvPr/>
        </p:nvSpPr>
        <p:spPr>
          <a:xfrm>
            <a:off x="236925" y="174575"/>
            <a:ext cx="10299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solidFill>
                  <a:schemeClr val="accent1"/>
                </a:solidFill>
                <a:latin typeface="Trebuchet MS"/>
                <a:ea typeface="Trebuchet MS"/>
                <a:cs typeface="Trebuchet MS"/>
                <a:sym typeface="Trebuchet MS"/>
              </a:rPr>
              <a:t>Graph depicting drug interactions that cause a polypharmacy side effect of difficulty in breathing</a:t>
            </a:r>
            <a:endParaRPr sz="2000">
              <a:latin typeface="Trebuchet MS"/>
              <a:ea typeface="Trebuchet MS"/>
              <a:cs typeface="Trebuchet MS"/>
              <a:sym typeface="Trebuchet MS"/>
            </a:endParaRPr>
          </a:p>
        </p:txBody>
      </p:sp>
      <p:pic>
        <p:nvPicPr>
          <p:cNvPr id="156" name="Google Shape;156;g11baa402f29_2_14"/>
          <p:cNvPicPr preferRelativeResize="0"/>
          <p:nvPr/>
        </p:nvPicPr>
        <p:blipFill>
          <a:blip r:embed="rId3">
            <a:alphaModFix/>
          </a:blip>
          <a:stretch>
            <a:fillRect/>
          </a:stretch>
        </p:blipFill>
        <p:spPr>
          <a:xfrm>
            <a:off x="152400" y="819575"/>
            <a:ext cx="10299600" cy="5886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