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7" r:id="rId3"/>
    <p:sldId id="295" r:id="rId4"/>
    <p:sldId id="293" r:id="rId5"/>
    <p:sldId id="258" r:id="rId6"/>
    <p:sldId id="259" r:id="rId7"/>
    <p:sldId id="273" r:id="rId8"/>
    <p:sldId id="260" r:id="rId9"/>
    <p:sldId id="262" r:id="rId10"/>
    <p:sldId id="261" r:id="rId11"/>
    <p:sldId id="263" r:id="rId12"/>
    <p:sldId id="265" r:id="rId13"/>
    <p:sldId id="294" r:id="rId14"/>
    <p:sldId id="264" r:id="rId15"/>
    <p:sldId id="266" r:id="rId16"/>
    <p:sldId id="267" r:id="rId17"/>
    <p:sldId id="268" r:id="rId18"/>
    <p:sldId id="270" r:id="rId19"/>
    <p:sldId id="269" r:id="rId20"/>
    <p:sldId id="271" r:id="rId21"/>
    <p:sldId id="296" r:id="rId22"/>
    <p:sldId id="297" r:id="rId23"/>
    <p:sldId id="298" r:id="rId24"/>
    <p:sldId id="278" r:id="rId25"/>
    <p:sldId id="279" r:id="rId26"/>
    <p:sldId id="292" r:id="rId27"/>
    <p:sldId id="284" r:id="rId28"/>
    <p:sldId id="280" r:id="rId29"/>
    <p:sldId id="286" r:id="rId30"/>
    <p:sldId id="288" r:id="rId31"/>
    <p:sldId id="287" r:id="rId32"/>
    <p:sldId id="272" r:id="rId33"/>
    <p:sldId id="291" r:id="rId34"/>
    <p:sldId id="276" r:id="rId3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430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326B0D-B1AC-4F83-A49F-F1B3C2FE8C6D}" type="datetimeFigureOut">
              <a:rPr lang="en-US" smtClean="0"/>
              <a:pPr/>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297FC-7565-436F-AC20-65E60B95BB1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326B0D-B1AC-4F83-A49F-F1B3C2FE8C6D}" type="datetimeFigureOut">
              <a:rPr lang="en-US" smtClean="0"/>
              <a:pPr/>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297FC-7565-436F-AC20-65E60B95BB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326B0D-B1AC-4F83-A49F-F1B3C2FE8C6D}" type="datetimeFigureOut">
              <a:rPr lang="en-US" smtClean="0"/>
              <a:pPr/>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297FC-7565-436F-AC20-65E60B95BB1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326B0D-B1AC-4F83-A49F-F1B3C2FE8C6D}" type="datetimeFigureOut">
              <a:rPr lang="en-US" smtClean="0"/>
              <a:pPr/>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297FC-7565-436F-AC20-65E60B95BB1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326B0D-B1AC-4F83-A49F-F1B3C2FE8C6D}" type="datetimeFigureOut">
              <a:rPr lang="en-US" smtClean="0"/>
              <a:pPr/>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297FC-7565-436F-AC20-65E60B95BB1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326B0D-B1AC-4F83-A49F-F1B3C2FE8C6D}" type="datetimeFigureOut">
              <a:rPr lang="en-US" smtClean="0"/>
              <a:pPr/>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C297FC-7565-436F-AC20-65E60B95BB1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326B0D-B1AC-4F83-A49F-F1B3C2FE8C6D}" type="datetimeFigureOut">
              <a:rPr lang="en-US" smtClean="0"/>
              <a:pPr/>
              <a:t>12/20/2022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C297FC-7565-436F-AC20-65E60B95BB1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326B0D-B1AC-4F83-A49F-F1B3C2FE8C6D}" type="datetimeFigureOut">
              <a:rPr lang="en-US" smtClean="0"/>
              <a:pPr/>
              <a:t>12/20/2022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C297FC-7565-436F-AC20-65E60B95BB1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326B0D-B1AC-4F83-A49F-F1B3C2FE8C6D}" type="datetimeFigureOut">
              <a:rPr lang="en-US" smtClean="0"/>
              <a:pPr/>
              <a:t>12/20/2022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C297FC-7565-436F-AC20-65E60B95BB1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326B0D-B1AC-4F83-A49F-F1B3C2FE8C6D}" type="datetimeFigureOut">
              <a:rPr lang="en-US" smtClean="0"/>
              <a:pPr/>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C297FC-7565-436F-AC20-65E60B95BB1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326B0D-B1AC-4F83-A49F-F1B3C2FE8C6D}" type="datetimeFigureOut">
              <a:rPr lang="en-US" smtClean="0"/>
              <a:pPr/>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C297FC-7565-436F-AC20-65E60B95BB1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326B0D-B1AC-4F83-A49F-F1B3C2FE8C6D}" type="datetimeFigureOut">
              <a:rPr lang="en-US" smtClean="0"/>
              <a:pPr/>
              <a:t>12/20/2022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C297FC-7565-436F-AC20-65E60B95BB1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2357430"/>
            <a:ext cx="7743852" cy="1243020"/>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b="1" dirty="0" smtClean="0"/>
              <a:t>Credit Card Fraud Detection- CAPSTONE</a:t>
            </a:r>
            <a:endParaRPr lang="en-US" b="1" dirty="0"/>
          </a:p>
        </p:txBody>
      </p:sp>
      <p:sp>
        <p:nvSpPr>
          <p:cNvPr id="3" name="Subtitle 2"/>
          <p:cNvSpPr>
            <a:spLocks noGrp="1"/>
          </p:cNvSpPr>
          <p:nvPr>
            <p:ph type="subTitle" idx="1"/>
          </p:nvPr>
        </p:nvSpPr>
        <p:spPr/>
        <p:style>
          <a:lnRef idx="3">
            <a:schemeClr val="lt1"/>
          </a:lnRef>
          <a:fillRef idx="1">
            <a:schemeClr val="accent6"/>
          </a:fillRef>
          <a:effectRef idx="1">
            <a:schemeClr val="accent6"/>
          </a:effectRef>
          <a:fontRef idx="minor">
            <a:schemeClr val="lt1"/>
          </a:fontRef>
        </p:style>
        <p:txBody>
          <a:bodyPr/>
          <a:lstStyle/>
          <a:p>
            <a:r>
              <a:rPr lang="en-US" dirty="0" smtClean="0">
                <a:solidFill>
                  <a:schemeClr val="tx2">
                    <a:lumMod val="50000"/>
                  </a:schemeClr>
                </a:solidFill>
              </a:rPr>
              <a:t>Kuntal Chakraborty</a:t>
            </a:r>
          </a:p>
          <a:p>
            <a:r>
              <a:rPr lang="en-US" dirty="0" smtClean="0">
                <a:solidFill>
                  <a:schemeClr val="tx2">
                    <a:lumMod val="50000"/>
                  </a:schemeClr>
                </a:solidFill>
              </a:rPr>
              <a:t>UPGRAD-LIBA BA C6</a:t>
            </a:r>
            <a:endParaRPr lang="en-US" dirty="0">
              <a:solidFill>
                <a:schemeClr val="tx2">
                  <a:lumMod val="50000"/>
                </a:schemeClr>
              </a:solidFill>
            </a:endParaRPr>
          </a:p>
        </p:txBody>
      </p:sp>
      <p:pic>
        <p:nvPicPr>
          <p:cNvPr id="1026" name="Picture 2"/>
          <p:cNvPicPr>
            <a:picLocks noChangeAspect="1" noChangeArrowheads="1"/>
          </p:cNvPicPr>
          <p:nvPr/>
        </p:nvPicPr>
        <p:blipFill>
          <a:blip r:embed="rId2"/>
          <a:srcRect/>
          <a:stretch>
            <a:fillRect/>
          </a:stretch>
        </p:blipFill>
        <p:spPr bwMode="auto">
          <a:xfrm>
            <a:off x="2857488" y="214290"/>
            <a:ext cx="3681418" cy="2064177"/>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20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a:bodyPr>
          <a:lstStyle/>
          <a:p>
            <a:r>
              <a:rPr lang="en-US" b="1" dirty="0" smtClean="0"/>
              <a:t>Amount Transaction </a:t>
            </a:r>
            <a:r>
              <a:rPr lang="en-US" b="1" dirty="0" err="1" smtClean="0"/>
              <a:t>Month_Year</a:t>
            </a:r>
            <a:endParaRPr lang="en-US" b="1" dirty="0"/>
          </a:p>
        </p:txBody>
      </p:sp>
      <p:pic>
        <p:nvPicPr>
          <p:cNvPr id="2050" name="Picture 2" descr="C:\Users\Neel\Desktop\New folder\Images\blob (1).jpg"/>
          <p:cNvPicPr>
            <a:picLocks noGrp="1" noChangeAspect="1" noChangeArrowheads="1"/>
          </p:cNvPicPr>
          <p:nvPr>
            <p:ph idx="1"/>
          </p:nvPr>
        </p:nvPicPr>
        <p:blipFill>
          <a:blip r:embed="rId2"/>
          <a:srcRect/>
          <a:stretch>
            <a:fillRect/>
          </a:stretch>
        </p:blipFill>
        <p:spPr bwMode="auto">
          <a:xfrm>
            <a:off x="571472" y="1643050"/>
            <a:ext cx="8229600" cy="1770927"/>
          </a:xfrm>
          <a:prstGeom prst="rect">
            <a:avLst/>
          </a:prstGeom>
        </p:spPr>
        <p:style>
          <a:lnRef idx="2">
            <a:schemeClr val="dk1"/>
          </a:lnRef>
          <a:fillRef idx="1">
            <a:schemeClr val="lt1"/>
          </a:fillRef>
          <a:effectRef idx="0">
            <a:schemeClr val="dk1"/>
          </a:effectRef>
          <a:fontRef idx="minor">
            <a:schemeClr val="dk1"/>
          </a:fontRef>
        </p:style>
      </p:pic>
      <p:pic>
        <p:nvPicPr>
          <p:cNvPr id="2051" name="Picture 3" descr="C:\Users\Neel\Desktop\New folder\Images\blob (2).jpg"/>
          <p:cNvPicPr>
            <a:picLocks noChangeAspect="1" noChangeArrowheads="1"/>
          </p:cNvPicPr>
          <p:nvPr/>
        </p:nvPicPr>
        <p:blipFill>
          <a:blip r:embed="rId3"/>
          <a:srcRect/>
          <a:stretch>
            <a:fillRect/>
          </a:stretch>
        </p:blipFill>
        <p:spPr bwMode="auto">
          <a:xfrm>
            <a:off x="571472" y="3643314"/>
            <a:ext cx="8286808" cy="2000264"/>
          </a:xfrm>
          <a:prstGeom prst="rect">
            <a:avLst/>
          </a:prstGeom>
        </p:spPr>
        <p:style>
          <a:lnRef idx="2">
            <a:schemeClr val="dk1"/>
          </a:lnRef>
          <a:fillRef idx="1">
            <a:schemeClr val="lt1"/>
          </a:fillRef>
          <a:effectRef idx="0">
            <a:schemeClr val="dk1"/>
          </a:effectRef>
          <a:fontRef idx="minor">
            <a:schemeClr val="dk1"/>
          </a:fontRef>
        </p:style>
      </p:pic>
      <p:sp>
        <p:nvSpPr>
          <p:cNvPr id="5" name="TextBox 4"/>
          <p:cNvSpPr txBox="1"/>
          <p:nvPr/>
        </p:nvSpPr>
        <p:spPr>
          <a:xfrm>
            <a:off x="71438" y="5857892"/>
            <a:ext cx="9001156"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buFont typeface="Arial" pitchFamily="34" charset="0"/>
              <a:buChar char="•"/>
            </a:pPr>
            <a:r>
              <a:rPr lang="en-US" dirty="0" smtClean="0"/>
              <a:t> </a:t>
            </a:r>
            <a:r>
              <a:rPr lang="en-US" dirty="0" smtClean="0">
                <a:solidFill>
                  <a:srgbClr val="00B0F0"/>
                </a:solidFill>
              </a:rPr>
              <a:t>Genuine Transaction: </a:t>
            </a:r>
            <a:r>
              <a:rPr lang="en-US" dirty="0" smtClean="0">
                <a:solidFill>
                  <a:srgbClr val="C00000"/>
                </a:solidFill>
              </a:rPr>
              <a:t>Peak in December month but other than that no perfect seasonality.</a:t>
            </a:r>
          </a:p>
          <a:p>
            <a:pPr>
              <a:buFont typeface="Arial" pitchFamily="34" charset="0"/>
              <a:buChar char="•"/>
            </a:pPr>
            <a:r>
              <a:rPr lang="en-US" dirty="0" smtClean="0"/>
              <a:t> </a:t>
            </a:r>
            <a:r>
              <a:rPr lang="en-US" dirty="0" smtClean="0">
                <a:solidFill>
                  <a:srgbClr val="00B0F0"/>
                </a:solidFill>
              </a:rPr>
              <a:t>Fraud Transaction :  </a:t>
            </a:r>
            <a:r>
              <a:rPr lang="en-US" dirty="0" smtClean="0">
                <a:solidFill>
                  <a:srgbClr val="C00000"/>
                </a:solidFill>
              </a:rPr>
              <a:t>2019 a Peak in Dec but not seen in 2020. And no Seasonality</a:t>
            </a:r>
            <a:endParaRPr lang="en-US"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diamond(in)">
                                      <p:cBhvr>
                                        <p:cTn id="7" dur="20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box(in)">
                                      <p:cBhvr>
                                        <p:cTn id="12" dur="5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a:bodyPr>
          <a:lstStyle/>
          <a:p>
            <a:r>
              <a:rPr lang="en-US" b="1" dirty="0" smtClean="0"/>
              <a:t>Same Card Multiple Fraud</a:t>
            </a:r>
            <a:endParaRPr lang="en-US" b="1" dirty="0"/>
          </a:p>
        </p:txBody>
      </p:sp>
      <p:pic>
        <p:nvPicPr>
          <p:cNvPr id="4098" name="Picture 2" descr="C:\Users\Neel\Desktop\New folder\Images\blob (3).jpg"/>
          <p:cNvPicPr>
            <a:picLocks noGrp="1" noChangeAspect="1" noChangeArrowheads="1"/>
          </p:cNvPicPr>
          <p:nvPr>
            <p:ph idx="1"/>
          </p:nvPr>
        </p:nvPicPr>
        <p:blipFill>
          <a:blip r:embed="rId2"/>
          <a:srcRect/>
          <a:stretch>
            <a:fillRect/>
          </a:stretch>
        </p:blipFill>
        <p:spPr bwMode="auto">
          <a:xfrm>
            <a:off x="571472" y="1571613"/>
            <a:ext cx="7500990" cy="1214445"/>
          </a:xfrm>
          <a:prstGeom prst="rect">
            <a:avLst/>
          </a:prstGeom>
        </p:spPr>
        <p:style>
          <a:lnRef idx="2">
            <a:schemeClr val="dk1"/>
          </a:lnRef>
          <a:fillRef idx="1">
            <a:schemeClr val="lt1"/>
          </a:fillRef>
          <a:effectRef idx="0">
            <a:schemeClr val="dk1"/>
          </a:effectRef>
          <a:fontRef idx="minor">
            <a:schemeClr val="dk1"/>
          </a:fontRef>
        </p:style>
      </p:pic>
      <p:pic>
        <p:nvPicPr>
          <p:cNvPr id="4099" name="Picture 3" descr="C:\Users\Neel\Desktop\New folder\Images\blob (4).jpg"/>
          <p:cNvPicPr>
            <a:picLocks noChangeAspect="1" noChangeArrowheads="1"/>
          </p:cNvPicPr>
          <p:nvPr/>
        </p:nvPicPr>
        <p:blipFill>
          <a:blip r:embed="rId3"/>
          <a:srcRect/>
          <a:stretch>
            <a:fillRect/>
          </a:stretch>
        </p:blipFill>
        <p:spPr bwMode="auto">
          <a:xfrm>
            <a:off x="571472" y="2928934"/>
            <a:ext cx="7572428" cy="1714512"/>
          </a:xfrm>
          <a:prstGeom prst="rect">
            <a:avLst/>
          </a:prstGeom>
        </p:spPr>
        <p:style>
          <a:lnRef idx="2">
            <a:schemeClr val="dk1"/>
          </a:lnRef>
          <a:fillRef idx="1">
            <a:schemeClr val="lt1"/>
          </a:fillRef>
          <a:effectRef idx="0">
            <a:schemeClr val="dk1"/>
          </a:effectRef>
          <a:fontRef idx="minor">
            <a:schemeClr val="dk1"/>
          </a:fontRef>
        </p:style>
      </p:pic>
      <p:sp>
        <p:nvSpPr>
          <p:cNvPr id="5" name="TextBox 4"/>
          <p:cNvSpPr txBox="1"/>
          <p:nvPr/>
        </p:nvSpPr>
        <p:spPr>
          <a:xfrm>
            <a:off x="4000496" y="5000636"/>
            <a:ext cx="4643002"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smtClean="0">
                <a:solidFill>
                  <a:srgbClr val="002060"/>
                </a:solidFill>
              </a:rPr>
              <a:t>The Fraud Transaction count: Ranging 250-600 </a:t>
            </a:r>
          </a:p>
          <a:p>
            <a:r>
              <a:rPr lang="en-US" b="1" dirty="0" smtClean="0">
                <a:solidFill>
                  <a:srgbClr val="002060"/>
                </a:solidFill>
              </a:rPr>
              <a:t>Customer Count:  Ranging 20-60</a:t>
            </a:r>
          </a:p>
        </p:txBody>
      </p:sp>
      <p:sp>
        <p:nvSpPr>
          <p:cNvPr id="6" name="Rectangle 5"/>
          <p:cNvSpPr/>
          <p:nvPr/>
        </p:nvSpPr>
        <p:spPr>
          <a:xfrm>
            <a:off x="1428728" y="6072206"/>
            <a:ext cx="7488011" cy="461665"/>
          </a:xfrm>
          <a:prstGeom prst="rect">
            <a:avLst/>
          </a:prstGeom>
          <a:noFill/>
          <a:ln>
            <a:solidFill>
              <a:schemeClr val="tx1"/>
            </a:solidFill>
          </a:ln>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Same Card Has Been Used For Multiple Fraud Transaction</a:t>
            </a:r>
            <a:endPar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1026" name="Picture 2"/>
          <p:cNvPicPr>
            <a:picLocks noChangeAspect="1" noChangeArrowheads="1"/>
          </p:cNvPicPr>
          <p:nvPr/>
        </p:nvPicPr>
        <p:blipFill>
          <a:blip r:embed="rId4" cstate="print"/>
          <a:srcRect/>
          <a:stretch>
            <a:fillRect/>
          </a:stretch>
        </p:blipFill>
        <p:spPr bwMode="auto">
          <a:xfrm>
            <a:off x="214282" y="5643578"/>
            <a:ext cx="1214446" cy="101000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ox(in)">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099"/>
                                        </p:tgtEl>
                                        <p:attrNameLst>
                                          <p:attrName>style.visibility</p:attrName>
                                        </p:attrNameLst>
                                      </p:cBhvr>
                                      <p:to>
                                        <p:strVal val="visible"/>
                                      </p:to>
                                    </p:set>
                                    <p:anim calcmode="lin" valueType="num">
                                      <p:cBhvr additive="base">
                                        <p:cTn id="12" dur="500" fill="hold"/>
                                        <p:tgtEl>
                                          <p:spTgt spid="4099"/>
                                        </p:tgtEl>
                                        <p:attrNameLst>
                                          <p:attrName>ppt_x</p:attrName>
                                        </p:attrNameLst>
                                      </p:cBhvr>
                                      <p:tavLst>
                                        <p:tav tm="0">
                                          <p:val>
                                            <p:strVal val="#ppt_x"/>
                                          </p:val>
                                        </p:tav>
                                        <p:tav tm="100000">
                                          <p:val>
                                            <p:strVal val="#ppt_x"/>
                                          </p:val>
                                        </p:tav>
                                      </p:tavLst>
                                    </p:anim>
                                    <p:anim calcmode="lin" valueType="num">
                                      <p:cBhvr additive="base">
                                        <p:cTn id="13" dur="500" fill="hold"/>
                                        <p:tgtEl>
                                          <p:spTgt spid="409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4" presetClass="entr" presetSubtype="0" accel="100000" fill="hold" nodeType="clickEffect">
                                  <p:stCondLst>
                                    <p:cond delay="0"/>
                                  </p:stCondLst>
                                  <p:childTnLst>
                                    <p:set>
                                      <p:cBhvr>
                                        <p:cTn id="23" dur="1" fill="hold">
                                          <p:stCondLst>
                                            <p:cond delay="0"/>
                                          </p:stCondLst>
                                        </p:cTn>
                                        <p:tgtEl>
                                          <p:spTgt spid="1026"/>
                                        </p:tgtEl>
                                        <p:attrNameLst>
                                          <p:attrName>style.visibility</p:attrName>
                                        </p:attrNameLst>
                                      </p:cBhvr>
                                      <p:to>
                                        <p:strVal val="visible"/>
                                      </p:to>
                                    </p:set>
                                    <p:anim calcmode="lin" valueType="num">
                                      <p:cBhvr>
                                        <p:cTn id="24" dur="500" fill="hold"/>
                                        <p:tgtEl>
                                          <p:spTgt spid="1026"/>
                                        </p:tgtEl>
                                        <p:attrNameLst>
                                          <p:attrName>ppt_w</p:attrName>
                                        </p:attrNameLst>
                                      </p:cBhvr>
                                      <p:tavLst>
                                        <p:tav tm="0">
                                          <p:val>
                                            <p:strVal val="#ppt_w*0.05"/>
                                          </p:val>
                                        </p:tav>
                                        <p:tav tm="100000">
                                          <p:val>
                                            <p:strVal val="#ppt_w"/>
                                          </p:val>
                                        </p:tav>
                                      </p:tavLst>
                                    </p:anim>
                                    <p:anim calcmode="lin" valueType="num">
                                      <p:cBhvr>
                                        <p:cTn id="25" dur="500" fill="hold"/>
                                        <p:tgtEl>
                                          <p:spTgt spid="1026"/>
                                        </p:tgtEl>
                                        <p:attrNameLst>
                                          <p:attrName>ppt_h</p:attrName>
                                        </p:attrNameLst>
                                      </p:cBhvr>
                                      <p:tavLst>
                                        <p:tav tm="0">
                                          <p:val>
                                            <p:strVal val="#ppt_h"/>
                                          </p:val>
                                        </p:tav>
                                        <p:tav tm="100000">
                                          <p:val>
                                            <p:strVal val="#ppt_h"/>
                                          </p:val>
                                        </p:tav>
                                      </p:tavLst>
                                    </p:anim>
                                    <p:anim calcmode="lin" valueType="num">
                                      <p:cBhvr>
                                        <p:cTn id="26" dur="500" fill="hold"/>
                                        <p:tgtEl>
                                          <p:spTgt spid="1026"/>
                                        </p:tgtEl>
                                        <p:attrNameLst>
                                          <p:attrName>ppt_x</p:attrName>
                                        </p:attrNameLst>
                                      </p:cBhvr>
                                      <p:tavLst>
                                        <p:tav tm="0">
                                          <p:val>
                                            <p:strVal val="#ppt_x-.2"/>
                                          </p:val>
                                        </p:tav>
                                        <p:tav tm="100000">
                                          <p:val>
                                            <p:strVal val="#ppt_x"/>
                                          </p:val>
                                        </p:tav>
                                      </p:tavLst>
                                    </p:anim>
                                    <p:anim calcmode="lin" valueType="num">
                                      <p:cBhvr>
                                        <p:cTn id="27" dur="500" fill="hold"/>
                                        <p:tgtEl>
                                          <p:spTgt spid="1026"/>
                                        </p:tgtEl>
                                        <p:attrNameLst>
                                          <p:attrName>ppt_y</p:attrName>
                                        </p:attrNameLst>
                                      </p:cBhvr>
                                      <p:tavLst>
                                        <p:tav tm="0">
                                          <p:val>
                                            <p:strVal val="#ppt_y"/>
                                          </p:val>
                                        </p:tav>
                                        <p:tav tm="100000">
                                          <p:val>
                                            <p:strVal val="#ppt_y"/>
                                          </p:val>
                                        </p:tav>
                                      </p:tavLst>
                                    </p:anim>
                                    <p:animEffect transition="in" filter="fade">
                                      <p:cBhvr>
                                        <p:cTn id="28" dur="500"/>
                                        <p:tgtEl>
                                          <p:spTgt spid="1026"/>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blinds(horizontal)">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b="1" dirty="0" smtClean="0"/>
              <a:t>Purchasing Habits of A Fraud</a:t>
            </a:r>
            <a:endParaRPr lang="en-US" b="1" dirty="0"/>
          </a:p>
        </p:txBody>
      </p:sp>
      <p:pic>
        <p:nvPicPr>
          <p:cNvPr id="5122" name="Picture 2"/>
          <p:cNvPicPr>
            <a:picLocks noGrp="1" noChangeAspect="1" noChangeArrowheads="1"/>
          </p:cNvPicPr>
          <p:nvPr>
            <p:ph idx="1"/>
          </p:nvPr>
        </p:nvPicPr>
        <p:blipFill>
          <a:blip r:embed="rId2"/>
          <a:srcRect/>
          <a:stretch>
            <a:fillRect/>
          </a:stretch>
        </p:blipFill>
        <p:spPr bwMode="auto">
          <a:xfrm>
            <a:off x="500034" y="1214422"/>
            <a:ext cx="4257676" cy="3786214"/>
          </a:xfrm>
          <a:prstGeom prst="rect">
            <a:avLst/>
          </a:prstGeom>
          <a:ln>
            <a:headEnd/>
            <a:tailEnd/>
          </a:ln>
        </p:spPr>
        <p:style>
          <a:lnRef idx="2">
            <a:schemeClr val="dk1"/>
          </a:lnRef>
          <a:fillRef idx="1">
            <a:schemeClr val="lt1"/>
          </a:fillRef>
          <a:effectRef idx="0">
            <a:schemeClr val="dk1"/>
          </a:effectRef>
          <a:fontRef idx="minor">
            <a:schemeClr val="dk1"/>
          </a:fontRef>
        </p:style>
      </p:pic>
      <p:sp>
        <p:nvSpPr>
          <p:cNvPr id="10" name="TextBox 9"/>
          <p:cNvSpPr txBox="1"/>
          <p:nvPr/>
        </p:nvSpPr>
        <p:spPr>
          <a:xfrm>
            <a:off x="500034" y="5429264"/>
            <a:ext cx="8286808" cy="33855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600" b="1" dirty="0" smtClean="0"/>
              <a:t>Grocery, Shopping, Misc: </a:t>
            </a:r>
            <a:r>
              <a:rPr lang="en-US" sz="1600" b="1" dirty="0" smtClean="0">
                <a:solidFill>
                  <a:srgbClr val="C00000"/>
                </a:solidFill>
              </a:rPr>
              <a:t>High Fraud Transaction </a:t>
            </a:r>
            <a:endParaRPr lang="en-US" sz="1600" b="1" dirty="0">
              <a:solidFill>
                <a:srgbClr val="C00000"/>
              </a:solidFill>
            </a:endParaRPr>
          </a:p>
        </p:txBody>
      </p:sp>
      <p:graphicFrame>
        <p:nvGraphicFramePr>
          <p:cNvPr id="7" name="Table 6"/>
          <p:cNvGraphicFramePr>
            <a:graphicFrameLocks noGrp="1"/>
          </p:cNvGraphicFramePr>
          <p:nvPr/>
        </p:nvGraphicFramePr>
        <p:xfrm>
          <a:off x="5000628" y="1214422"/>
          <a:ext cx="3500462" cy="3929097"/>
        </p:xfrm>
        <a:graphic>
          <a:graphicData uri="http://schemas.openxmlformats.org/drawingml/2006/table">
            <a:tbl>
              <a:tblPr/>
              <a:tblGrid>
                <a:gridCol w="1293649"/>
                <a:gridCol w="1278119"/>
                <a:gridCol w="928694"/>
              </a:tblGrid>
              <a:tr h="464069">
                <a:tc>
                  <a:txBody>
                    <a:bodyPr/>
                    <a:lstStyle/>
                    <a:p>
                      <a:pPr algn="l" fontAlgn="b"/>
                      <a:r>
                        <a:rPr lang="en-US" sz="1400" b="1" i="0" u="none" strike="noStrike" dirty="0" smtClean="0">
                          <a:solidFill>
                            <a:srgbClr val="000000"/>
                          </a:solidFill>
                          <a:latin typeface="Calibri"/>
                        </a:rPr>
                        <a:t>Category</a:t>
                      </a:r>
                      <a:endParaRPr lang="en-US" sz="14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400" b="1" i="0" u="none" strike="noStrike" kern="1200" dirty="0" smtClean="0">
                          <a:solidFill>
                            <a:srgbClr val="000000"/>
                          </a:solidFill>
                          <a:latin typeface="Calibri"/>
                          <a:ea typeface="+mn-ea"/>
                          <a:cs typeface="+mn-cs"/>
                        </a:rPr>
                        <a:t>Category</a:t>
                      </a:r>
                    </a:p>
                    <a:p>
                      <a:pPr algn="l" fontAlgn="b"/>
                      <a:r>
                        <a:rPr lang="en-US" sz="1400" b="1" i="0" u="none" strike="noStrike" kern="1200" dirty="0" smtClean="0">
                          <a:solidFill>
                            <a:srgbClr val="000000"/>
                          </a:solidFill>
                          <a:latin typeface="Calibri"/>
                          <a:ea typeface="+mn-ea"/>
                          <a:cs typeface="+mn-cs"/>
                        </a:rPr>
                        <a:t>count</a:t>
                      </a:r>
                      <a:endParaRPr lang="en-US" sz="1400" b="1" i="0" u="none" strike="noStrike" kern="1200" dirty="0">
                        <a:solidFill>
                          <a:srgbClr val="000000"/>
                        </a:solidFill>
                        <a:latin typeface="Calibri"/>
                        <a:ea typeface="+mn-ea"/>
                        <a:cs typeface="+mn-cs"/>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400" b="1" i="0" u="none" strike="noStrike" kern="1200" dirty="0">
                          <a:solidFill>
                            <a:srgbClr val="000000"/>
                          </a:solidFill>
                          <a:latin typeface="Calibri"/>
                          <a:ea typeface="+mn-ea"/>
                          <a:cs typeface="+mn-cs"/>
                        </a:rPr>
                        <a:t>P</a:t>
                      </a:r>
                      <a:r>
                        <a:rPr lang="en-US" sz="1400" b="1" i="0" u="none" strike="noStrike" kern="1200" dirty="0" smtClean="0">
                          <a:solidFill>
                            <a:srgbClr val="000000"/>
                          </a:solidFill>
                          <a:latin typeface="Calibri"/>
                          <a:ea typeface="+mn-ea"/>
                          <a:cs typeface="+mn-cs"/>
                        </a:rPr>
                        <a:t>ercentage</a:t>
                      </a:r>
                      <a:endParaRPr lang="en-US" sz="1400" b="1" i="0" u="none" strike="noStrike" kern="1200" dirty="0">
                        <a:solidFill>
                          <a:srgbClr val="000000"/>
                        </a:solidFill>
                        <a:latin typeface="Calibri"/>
                        <a:ea typeface="+mn-ea"/>
                        <a:cs typeface="+mn-cs"/>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47502">
                <a:tc>
                  <a:txBody>
                    <a:bodyPr/>
                    <a:lstStyle/>
                    <a:p>
                      <a:pPr algn="l" fontAlgn="b"/>
                      <a:r>
                        <a:rPr lang="en-US" sz="1400" b="1" i="0" u="none" strike="noStrike" dirty="0" err="1">
                          <a:solidFill>
                            <a:srgbClr val="000000"/>
                          </a:solidFill>
                          <a:latin typeface="Calibri"/>
                        </a:rPr>
                        <a:t>grocery_pos</a:t>
                      </a:r>
                      <a:endParaRPr lang="en-US" sz="14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US" sz="1400" b="1" i="0" u="none" strike="noStrike" kern="1200" dirty="0">
                          <a:solidFill>
                            <a:srgbClr val="000000"/>
                          </a:solidFill>
                          <a:latin typeface="Calibri"/>
                          <a:ea typeface="+mn-ea"/>
                          <a:cs typeface="+mn-cs"/>
                        </a:rPr>
                        <a:t>2228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kern="1200" dirty="0">
                          <a:solidFill>
                            <a:srgbClr val="000000"/>
                          </a:solidFill>
                          <a:latin typeface="Calibri"/>
                          <a:ea typeface="+mn-ea"/>
                          <a:cs typeface="+mn-cs"/>
                        </a:rPr>
                        <a:t>23.09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7502">
                <a:tc>
                  <a:txBody>
                    <a:bodyPr/>
                    <a:lstStyle/>
                    <a:p>
                      <a:pPr algn="l" fontAlgn="b"/>
                      <a:r>
                        <a:rPr lang="en-US" sz="1400" b="1" i="0" u="none" strike="noStrike" dirty="0" err="1">
                          <a:solidFill>
                            <a:srgbClr val="000000"/>
                          </a:solidFill>
                          <a:latin typeface="Calibri"/>
                        </a:rPr>
                        <a:t>shopping_net</a:t>
                      </a:r>
                      <a:endParaRPr lang="en-US" sz="14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US" sz="1400" b="1" i="0" u="none" strike="noStrike" kern="1200" dirty="0">
                          <a:solidFill>
                            <a:srgbClr val="000000"/>
                          </a:solidFill>
                          <a:latin typeface="Calibri"/>
                          <a:ea typeface="+mn-ea"/>
                          <a:cs typeface="+mn-cs"/>
                        </a:rPr>
                        <a:t>2219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kern="1200" dirty="0">
                          <a:solidFill>
                            <a:srgbClr val="000000"/>
                          </a:solidFill>
                          <a:latin typeface="Calibri"/>
                          <a:ea typeface="+mn-ea"/>
                          <a:cs typeface="+mn-cs"/>
                        </a:rPr>
                        <a:t>22.99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7502">
                <a:tc>
                  <a:txBody>
                    <a:bodyPr/>
                    <a:lstStyle/>
                    <a:p>
                      <a:pPr algn="l" fontAlgn="b"/>
                      <a:r>
                        <a:rPr lang="en-US" sz="1400" b="1" i="0" u="none" strike="noStrike" dirty="0" err="1">
                          <a:solidFill>
                            <a:srgbClr val="000000"/>
                          </a:solidFill>
                          <a:latin typeface="Calibri"/>
                        </a:rPr>
                        <a:t>misc_net</a:t>
                      </a:r>
                      <a:endParaRPr lang="en-US" sz="14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US" sz="1400" b="1" i="0" u="none" strike="noStrike" kern="1200" dirty="0">
                          <a:solidFill>
                            <a:srgbClr val="000000"/>
                          </a:solidFill>
                          <a:latin typeface="Calibri"/>
                          <a:ea typeface="+mn-ea"/>
                          <a:cs typeface="+mn-cs"/>
                        </a:rPr>
                        <a:t>1182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kern="1200" dirty="0">
                          <a:solidFill>
                            <a:srgbClr val="000000"/>
                          </a:solidFill>
                          <a:latin typeface="Calibri"/>
                          <a:ea typeface="+mn-ea"/>
                          <a:cs typeface="+mn-cs"/>
                        </a:rPr>
                        <a:t>12.25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7502">
                <a:tc>
                  <a:txBody>
                    <a:bodyPr/>
                    <a:lstStyle/>
                    <a:p>
                      <a:pPr algn="l" fontAlgn="b"/>
                      <a:r>
                        <a:rPr lang="en-US" sz="1400" b="1" i="0" u="none" strike="noStrike" dirty="0" err="1">
                          <a:solidFill>
                            <a:srgbClr val="000000"/>
                          </a:solidFill>
                          <a:latin typeface="Calibri"/>
                        </a:rPr>
                        <a:t>shopping_pos</a:t>
                      </a:r>
                      <a:endParaRPr lang="en-US" sz="14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US" sz="1400" b="1" i="0" u="none" strike="noStrike" kern="1200" dirty="0">
                          <a:solidFill>
                            <a:srgbClr val="000000"/>
                          </a:solidFill>
                          <a:latin typeface="Calibri"/>
                          <a:ea typeface="+mn-ea"/>
                          <a:cs typeface="+mn-cs"/>
                        </a:rPr>
                        <a:t>1056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kern="1200" dirty="0">
                          <a:solidFill>
                            <a:srgbClr val="000000"/>
                          </a:solidFill>
                          <a:latin typeface="Calibri"/>
                          <a:ea typeface="+mn-ea"/>
                          <a:cs typeface="+mn-cs"/>
                        </a:rPr>
                        <a:t>10.94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7502">
                <a:tc>
                  <a:txBody>
                    <a:bodyPr/>
                    <a:lstStyle/>
                    <a:p>
                      <a:pPr algn="l" fontAlgn="b"/>
                      <a:r>
                        <a:rPr lang="en-US" sz="1400" b="1" i="0" u="none" strike="noStrike" dirty="0" err="1">
                          <a:solidFill>
                            <a:srgbClr val="000000"/>
                          </a:solidFill>
                          <a:latin typeface="Calibri"/>
                        </a:rPr>
                        <a:t>gas_transport</a:t>
                      </a:r>
                      <a:endParaRPr lang="en-US" sz="14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US" sz="1400" b="1" i="0" u="none" strike="noStrike" kern="1200" dirty="0">
                          <a:solidFill>
                            <a:srgbClr val="000000"/>
                          </a:solidFill>
                          <a:latin typeface="Calibri"/>
                          <a:ea typeface="+mn-ea"/>
                          <a:cs typeface="+mn-cs"/>
                        </a:rPr>
                        <a:t>772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kern="1200" dirty="0">
                          <a:solidFill>
                            <a:srgbClr val="000000"/>
                          </a:solidFill>
                          <a:latin typeface="Calibri"/>
                          <a:ea typeface="+mn-ea"/>
                          <a:cs typeface="+mn-cs"/>
                        </a:rPr>
                        <a:t>8.00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7502">
                <a:tc>
                  <a:txBody>
                    <a:bodyPr/>
                    <a:lstStyle/>
                    <a:p>
                      <a:pPr algn="l" fontAlgn="b"/>
                      <a:r>
                        <a:rPr lang="en-US" sz="1400" b="1" i="0" u="none" strike="noStrike" dirty="0" err="1">
                          <a:solidFill>
                            <a:srgbClr val="000000"/>
                          </a:solidFill>
                          <a:latin typeface="Calibri"/>
                        </a:rPr>
                        <a:t>misc_pos</a:t>
                      </a:r>
                      <a:endParaRPr lang="en-US" sz="14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US" sz="1400" b="1" i="0" u="none" strike="noStrike" kern="1200" dirty="0">
                          <a:solidFill>
                            <a:srgbClr val="000000"/>
                          </a:solidFill>
                          <a:latin typeface="Calibri"/>
                          <a:ea typeface="+mn-ea"/>
                          <a:cs typeface="+mn-cs"/>
                        </a:rPr>
                        <a:t>322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kern="1200" dirty="0">
                          <a:solidFill>
                            <a:srgbClr val="000000"/>
                          </a:solidFill>
                          <a:latin typeface="Calibri"/>
                          <a:ea typeface="+mn-ea"/>
                          <a:cs typeface="+mn-cs"/>
                        </a:rPr>
                        <a:t>3.34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7502">
                <a:tc>
                  <a:txBody>
                    <a:bodyPr/>
                    <a:lstStyle/>
                    <a:p>
                      <a:pPr algn="l" fontAlgn="b"/>
                      <a:r>
                        <a:rPr lang="en-US" sz="1400" b="1" i="0" u="none" strike="noStrike" dirty="0" err="1">
                          <a:solidFill>
                            <a:srgbClr val="000000"/>
                          </a:solidFill>
                          <a:latin typeface="Calibri"/>
                        </a:rPr>
                        <a:t>kids_pets</a:t>
                      </a:r>
                      <a:endParaRPr lang="en-US" sz="14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US" sz="1400" b="1" i="0" u="none" strike="noStrike" kern="1200" dirty="0">
                          <a:solidFill>
                            <a:srgbClr val="000000"/>
                          </a:solidFill>
                          <a:latin typeface="Calibri"/>
                          <a:ea typeface="+mn-ea"/>
                          <a:cs typeface="+mn-cs"/>
                        </a:rPr>
                        <a:t>304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kern="1200" dirty="0">
                          <a:solidFill>
                            <a:srgbClr val="000000"/>
                          </a:solidFill>
                          <a:latin typeface="Calibri"/>
                          <a:ea typeface="+mn-ea"/>
                          <a:cs typeface="+mn-cs"/>
                        </a:rPr>
                        <a:t>3.15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7502">
                <a:tc>
                  <a:txBody>
                    <a:bodyPr/>
                    <a:lstStyle/>
                    <a:p>
                      <a:pPr algn="l" fontAlgn="b"/>
                      <a:r>
                        <a:rPr lang="en-US" sz="1400" b="1" i="0" u="none" strike="noStrike" dirty="0">
                          <a:solidFill>
                            <a:srgbClr val="000000"/>
                          </a:solidFill>
                          <a:latin typeface="Calibri"/>
                        </a:rPr>
                        <a:t>entertainment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US" sz="1400" b="1" i="0" u="none" strike="noStrike" kern="1200" dirty="0">
                          <a:solidFill>
                            <a:srgbClr val="000000"/>
                          </a:solidFill>
                          <a:latin typeface="Calibri"/>
                          <a:ea typeface="+mn-ea"/>
                          <a:cs typeface="+mn-cs"/>
                        </a:rPr>
                        <a:t>292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kern="1200" dirty="0">
                          <a:solidFill>
                            <a:srgbClr val="000000"/>
                          </a:solidFill>
                          <a:latin typeface="Calibri"/>
                          <a:ea typeface="+mn-ea"/>
                          <a:cs typeface="+mn-cs"/>
                        </a:rPr>
                        <a:t>3.03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7502">
                <a:tc>
                  <a:txBody>
                    <a:bodyPr/>
                    <a:lstStyle/>
                    <a:p>
                      <a:pPr algn="l" fontAlgn="b"/>
                      <a:r>
                        <a:rPr lang="en-US" sz="1400" b="1" i="0" u="none" strike="noStrike" dirty="0" err="1">
                          <a:solidFill>
                            <a:srgbClr val="000000"/>
                          </a:solidFill>
                          <a:latin typeface="Calibri"/>
                        </a:rPr>
                        <a:t>personal_care</a:t>
                      </a:r>
                      <a:endParaRPr lang="en-US" sz="14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US" sz="1400" b="1" i="0" u="none" strike="noStrike" kern="1200" dirty="0">
                          <a:solidFill>
                            <a:srgbClr val="000000"/>
                          </a:solidFill>
                          <a:latin typeface="Calibri"/>
                          <a:ea typeface="+mn-ea"/>
                          <a:cs typeface="+mn-cs"/>
                        </a:rPr>
                        <a:t>290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kern="1200" dirty="0">
                          <a:solidFill>
                            <a:srgbClr val="000000"/>
                          </a:solidFill>
                          <a:latin typeface="Calibri"/>
                          <a:ea typeface="+mn-ea"/>
                          <a:cs typeface="+mn-cs"/>
                        </a:rPr>
                        <a:t>3.00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7502">
                <a:tc>
                  <a:txBody>
                    <a:bodyPr/>
                    <a:lstStyle/>
                    <a:p>
                      <a:pPr algn="l" fontAlgn="b"/>
                      <a:r>
                        <a:rPr lang="en-US" sz="1400" b="1" i="0" u="none" strike="noStrike" dirty="0">
                          <a:solidFill>
                            <a:srgbClr val="000000"/>
                          </a:solidFill>
                          <a:latin typeface="Calibri"/>
                        </a:rPr>
                        <a:t>home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US" sz="1400" b="1" i="0" u="none" strike="noStrike" kern="1200" dirty="0">
                          <a:solidFill>
                            <a:srgbClr val="000000"/>
                          </a:solidFill>
                          <a:latin typeface="Calibri"/>
                          <a:ea typeface="+mn-ea"/>
                          <a:cs typeface="+mn-cs"/>
                        </a:rPr>
                        <a:t>265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kern="1200" dirty="0">
                          <a:solidFill>
                            <a:srgbClr val="000000"/>
                          </a:solidFill>
                          <a:latin typeface="Calibri"/>
                          <a:ea typeface="+mn-ea"/>
                          <a:cs typeface="+mn-cs"/>
                        </a:rPr>
                        <a:t>2.75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7502">
                <a:tc>
                  <a:txBody>
                    <a:bodyPr/>
                    <a:lstStyle/>
                    <a:p>
                      <a:pPr algn="l" fontAlgn="b"/>
                      <a:r>
                        <a:rPr lang="en-US" sz="1400" b="1" i="0" u="none" strike="noStrike" dirty="0" err="1">
                          <a:solidFill>
                            <a:srgbClr val="000000"/>
                          </a:solidFill>
                          <a:latin typeface="Calibri"/>
                        </a:rPr>
                        <a:t>food_dining</a:t>
                      </a:r>
                      <a:endParaRPr lang="en-US" sz="14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US" sz="1400" b="1" i="0" u="none" strike="noStrike" kern="1200" dirty="0">
                          <a:solidFill>
                            <a:srgbClr val="000000"/>
                          </a:solidFill>
                          <a:latin typeface="Calibri"/>
                          <a:ea typeface="+mn-ea"/>
                          <a:cs typeface="+mn-cs"/>
                        </a:rPr>
                        <a:t>205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kern="1200" dirty="0">
                          <a:solidFill>
                            <a:srgbClr val="000000"/>
                          </a:solidFill>
                          <a:latin typeface="Calibri"/>
                          <a:ea typeface="+mn-ea"/>
                          <a:cs typeface="+mn-cs"/>
                        </a:rPr>
                        <a:t>2.12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7502">
                <a:tc>
                  <a:txBody>
                    <a:bodyPr/>
                    <a:lstStyle/>
                    <a:p>
                      <a:pPr algn="l" fontAlgn="b"/>
                      <a:r>
                        <a:rPr lang="en-US" sz="1400" b="1" i="0" u="none" strike="noStrike" dirty="0" err="1">
                          <a:solidFill>
                            <a:srgbClr val="000000"/>
                          </a:solidFill>
                          <a:latin typeface="Calibri"/>
                        </a:rPr>
                        <a:t>health_fitness</a:t>
                      </a:r>
                      <a:endParaRPr lang="en-US" sz="14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US" sz="1400" b="1" i="0" u="none" strike="noStrike" kern="1200" dirty="0">
                          <a:solidFill>
                            <a:srgbClr val="000000"/>
                          </a:solidFill>
                          <a:latin typeface="Calibri"/>
                          <a:ea typeface="+mn-ea"/>
                          <a:cs typeface="+mn-cs"/>
                        </a:rPr>
                        <a:t>185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kern="1200" dirty="0">
                          <a:solidFill>
                            <a:srgbClr val="000000"/>
                          </a:solidFill>
                          <a:latin typeface="Calibri"/>
                          <a:ea typeface="+mn-ea"/>
                          <a:cs typeface="+mn-cs"/>
                        </a:rPr>
                        <a:t>1.92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7502">
                <a:tc>
                  <a:txBody>
                    <a:bodyPr/>
                    <a:lstStyle/>
                    <a:p>
                      <a:pPr algn="l" fontAlgn="b"/>
                      <a:r>
                        <a:rPr lang="en-US" sz="1400" b="1" i="0" u="none" strike="noStrike" dirty="0" err="1">
                          <a:solidFill>
                            <a:srgbClr val="000000"/>
                          </a:solidFill>
                          <a:latin typeface="Calibri"/>
                        </a:rPr>
                        <a:t>grocery_net</a:t>
                      </a:r>
                      <a:endParaRPr lang="en-US" sz="14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US" sz="1400" b="1" i="0" u="none" strike="noStrike" kern="1200" dirty="0">
                          <a:solidFill>
                            <a:srgbClr val="000000"/>
                          </a:solidFill>
                          <a:latin typeface="Calibri"/>
                          <a:ea typeface="+mn-ea"/>
                          <a:cs typeface="+mn-cs"/>
                        </a:rPr>
                        <a:t>175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kern="1200" dirty="0">
                          <a:solidFill>
                            <a:srgbClr val="000000"/>
                          </a:solidFill>
                          <a:latin typeface="Calibri"/>
                          <a:ea typeface="+mn-ea"/>
                          <a:cs typeface="+mn-cs"/>
                        </a:rPr>
                        <a:t>1.81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7502">
                <a:tc>
                  <a:txBody>
                    <a:bodyPr/>
                    <a:lstStyle/>
                    <a:p>
                      <a:pPr algn="l" fontAlgn="b"/>
                      <a:r>
                        <a:rPr lang="en-US" sz="1400" b="1" i="0" u="none" strike="noStrike" dirty="0">
                          <a:solidFill>
                            <a:srgbClr val="000000"/>
                          </a:solidFill>
                          <a:latin typeface="Calibri"/>
                        </a:rPr>
                        <a:t>travel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US" sz="1400" b="1" i="0" u="none" strike="noStrike" kern="1200" dirty="0">
                          <a:solidFill>
                            <a:srgbClr val="000000"/>
                          </a:solidFill>
                          <a:latin typeface="Calibri"/>
                          <a:ea typeface="+mn-ea"/>
                          <a:cs typeface="+mn-cs"/>
                        </a:rPr>
                        <a:t>156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kern="1200" dirty="0">
                          <a:solidFill>
                            <a:srgbClr val="000000"/>
                          </a:solidFill>
                          <a:latin typeface="Calibri"/>
                          <a:ea typeface="+mn-ea"/>
                          <a:cs typeface="+mn-cs"/>
                        </a:rPr>
                        <a:t>1.62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8" name="TextBox 7"/>
          <p:cNvSpPr txBox="1"/>
          <p:nvPr/>
        </p:nvSpPr>
        <p:spPr>
          <a:xfrm>
            <a:off x="500034" y="6143644"/>
            <a:ext cx="8286808" cy="33855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600" b="1" dirty="0" smtClean="0"/>
              <a:t>Travel, Health, Grocery net, Health Fitness </a:t>
            </a:r>
            <a:r>
              <a:rPr lang="en-US" sz="1600" b="1" dirty="0" smtClean="0">
                <a:solidFill>
                  <a:srgbClr val="C00000"/>
                </a:solidFill>
              </a:rPr>
              <a:t>: Less Transaction Among All Fraud Transaction</a:t>
            </a:r>
            <a:endParaRPr lang="en-US" sz="16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800" decel="100000"/>
                                        <p:tgtEl>
                                          <p:spTgt spid="5122"/>
                                        </p:tgtEl>
                                      </p:cBhvr>
                                    </p:animEffect>
                                    <p:anim calcmode="lin" valueType="num">
                                      <p:cBhvr>
                                        <p:cTn id="8" dur="800" decel="100000" fill="hold"/>
                                        <p:tgtEl>
                                          <p:spTgt spid="5122"/>
                                        </p:tgtEl>
                                        <p:attrNameLst>
                                          <p:attrName>style.rotation</p:attrName>
                                        </p:attrNameLst>
                                      </p:cBhvr>
                                      <p:tavLst>
                                        <p:tav tm="0">
                                          <p:val>
                                            <p:fltVal val="-90"/>
                                          </p:val>
                                        </p:tav>
                                        <p:tav tm="100000">
                                          <p:val>
                                            <p:fltVal val="0"/>
                                          </p:val>
                                        </p:tav>
                                      </p:tavLst>
                                    </p:anim>
                                    <p:anim calcmode="lin" valueType="num">
                                      <p:cBhvr>
                                        <p:cTn id="9" dur="800" decel="100000" fill="hold"/>
                                        <p:tgtEl>
                                          <p:spTgt spid="5122"/>
                                        </p:tgtEl>
                                        <p:attrNameLst>
                                          <p:attrName>ppt_x</p:attrName>
                                        </p:attrNameLst>
                                      </p:cBhvr>
                                      <p:tavLst>
                                        <p:tav tm="0">
                                          <p:val>
                                            <p:strVal val="#ppt_x+0.4"/>
                                          </p:val>
                                        </p:tav>
                                        <p:tav tm="100000">
                                          <p:val>
                                            <p:strVal val="#ppt_x-0.05"/>
                                          </p:val>
                                        </p:tav>
                                      </p:tavLst>
                                    </p:anim>
                                    <p:anim calcmode="lin" valueType="num">
                                      <p:cBhvr>
                                        <p:cTn id="10" dur="800" decel="100000" fill="hold"/>
                                        <p:tgtEl>
                                          <p:spTgt spid="512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512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5122"/>
                                        </p:tgtEl>
                                        <p:attrNameLst>
                                          <p:attrName>ppt_y</p:attrName>
                                        </p:attrNameLst>
                                      </p:cBhvr>
                                      <p:tavLst>
                                        <p:tav tm="0">
                                          <p:val>
                                            <p:strVal val="#ppt_y+0.1"/>
                                          </p:val>
                                        </p:tav>
                                        <p:tav tm="100000">
                                          <p:val>
                                            <p:strVal val="#ppt_y"/>
                                          </p:val>
                                        </p:tav>
                                      </p:tavLst>
                                    </p:anim>
                                  </p:childTnLst>
                                </p:cTn>
                              </p:par>
                              <p:par>
                                <p:cTn id="13" presetID="3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800" decel="100000"/>
                                        <p:tgtEl>
                                          <p:spTgt spid="7"/>
                                        </p:tgtEl>
                                      </p:cBhvr>
                                    </p:animEffect>
                                    <p:anim calcmode="lin" valueType="num">
                                      <p:cBhvr>
                                        <p:cTn id="16" dur="800" decel="100000" fill="hold"/>
                                        <p:tgtEl>
                                          <p:spTgt spid="7"/>
                                        </p:tgtEl>
                                        <p:attrNameLst>
                                          <p:attrName>style.rotation</p:attrName>
                                        </p:attrNameLst>
                                      </p:cBhvr>
                                      <p:tavLst>
                                        <p:tav tm="0">
                                          <p:val>
                                            <p:fltVal val="-90"/>
                                          </p:val>
                                        </p:tav>
                                        <p:tav tm="100000">
                                          <p:val>
                                            <p:fltVal val="0"/>
                                          </p:val>
                                        </p:tav>
                                      </p:tavLst>
                                    </p:anim>
                                    <p:anim calcmode="lin" valueType="num">
                                      <p:cBhvr>
                                        <p:cTn id="17" dur="800" decel="100000" fill="hold"/>
                                        <p:tgtEl>
                                          <p:spTgt spid="7"/>
                                        </p:tgtEl>
                                        <p:attrNameLst>
                                          <p:attrName>ppt_x</p:attrName>
                                        </p:attrNameLst>
                                      </p:cBhvr>
                                      <p:tavLst>
                                        <p:tav tm="0">
                                          <p:val>
                                            <p:strVal val="#ppt_x+0.4"/>
                                          </p:val>
                                        </p:tav>
                                        <p:tav tm="100000">
                                          <p:val>
                                            <p:strVal val="#ppt_x-0.05"/>
                                          </p:val>
                                        </p:tav>
                                      </p:tavLst>
                                    </p:anim>
                                    <p:anim calcmode="lin" valueType="num">
                                      <p:cBhvr>
                                        <p:cTn id="18" dur="800" decel="100000" fill="hold"/>
                                        <p:tgtEl>
                                          <p:spTgt spid="7"/>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7"/>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7"/>
                                        </p:tgtEl>
                                        <p:attrNameLst>
                                          <p:attrName>ppt_y</p:attrName>
                                        </p:attrNameLst>
                                      </p:cBhvr>
                                      <p:tavLst>
                                        <p:tav tm="0">
                                          <p:val>
                                            <p:strVal val="#ppt_y+0.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ox(in)">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ox(in)">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Fraud Don’t Discriminate Gender </a:t>
            </a:r>
            <a:endParaRPr lang="en-US" b="1" dirty="0"/>
          </a:p>
        </p:txBody>
      </p:sp>
      <p:pic>
        <p:nvPicPr>
          <p:cNvPr id="4" name="Content Placeholder 3" descr="male_feamle.png"/>
          <p:cNvPicPr>
            <a:picLocks noGrp="1" noChangeAspect="1"/>
          </p:cNvPicPr>
          <p:nvPr>
            <p:ph idx="1"/>
          </p:nvPr>
        </p:nvPicPr>
        <p:blipFill>
          <a:blip r:embed="rId2"/>
          <a:stretch>
            <a:fillRect/>
          </a:stretch>
        </p:blipFill>
        <p:spPr>
          <a:xfrm>
            <a:off x="214282" y="1571612"/>
            <a:ext cx="5286412" cy="4857784"/>
          </a:xfrm>
        </p:spPr>
        <p:style>
          <a:lnRef idx="2">
            <a:schemeClr val="dk1"/>
          </a:lnRef>
          <a:fillRef idx="1">
            <a:schemeClr val="lt1"/>
          </a:fillRef>
          <a:effectRef idx="0">
            <a:schemeClr val="dk1"/>
          </a:effectRef>
          <a:fontRef idx="minor">
            <a:schemeClr val="dk1"/>
          </a:fontRef>
        </p:style>
      </p:pic>
      <p:pic>
        <p:nvPicPr>
          <p:cNvPr id="45058" name="Picture 2"/>
          <p:cNvPicPr>
            <a:picLocks noChangeAspect="1" noChangeArrowheads="1"/>
          </p:cNvPicPr>
          <p:nvPr/>
        </p:nvPicPr>
        <p:blipFill>
          <a:blip r:embed="rId3"/>
          <a:srcRect r="34588"/>
          <a:stretch>
            <a:fillRect/>
          </a:stretch>
        </p:blipFill>
        <p:spPr bwMode="auto">
          <a:xfrm>
            <a:off x="6215074" y="2571744"/>
            <a:ext cx="1857388" cy="957266"/>
          </a:xfrm>
          <a:prstGeom prst="rect">
            <a:avLst/>
          </a:prstGeom>
          <a:noFill/>
          <a:ln w="9525">
            <a:noFill/>
            <a:miter lim="800000"/>
            <a:headEnd/>
            <a:tailEnd/>
          </a:ln>
          <a:effectLst/>
        </p:spPr>
      </p:pic>
      <p:sp>
        <p:nvSpPr>
          <p:cNvPr id="7" name="TextBox 6"/>
          <p:cNvSpPr txBox="1"/>
          <p:nvPr/>
        </p:nvSpPr>
        <p:spPr>
          <a:xfrm>
            <a:off x="5857884" y="1928802"/>
            <a:ext cx="294593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b="1" dirty="0" smtClean="0"/>
              <a:t>Over all % of Male &amp; Female </a:t>
            </a:r>
            <a:endParaRPr lang="en-US" b="1" dirty="0"/>
          </a:p>
        </p:txBody>
      </p:sp>
      <p:sp>
        <p:nvSpPr>
          <p:cNvPr id="8" name="Rectangle 7"/>
          <p:cNvSpPr/>
          <p:nvPr/>
        </p:nvSpPr>
        <p:spPr>
          <a:xfrm>
            <a:off x="5715008" y="1643050"/>
            <a:ext cx="3214710" cy="2071702"/>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059" name="Picture 3"/>
          <p:cNvPicPr>
            <a:picLocks noChangeAspect="1" noChangeArrowheads="1"/>
          </p:cNvPicPr>
          <p:nvPr/>
        </p:nvPicPr>
        <p:blipFill>
          <a:blip r:embed="rId4"/>
          <a:srcRect l="6667" r="3333" b="5556"/>
          <a:stretch>
            <a:fillRect/>
          </a:stretch>
        </p:blipFill>
        <p:spPr bwMode="auto">
          <a:xfrm>
            <a:off x="6357950" y="5072074"/>
            <a:ext cx="1857388" cy="1169467"/>
          </a:xfrm>
          <a:prstGeom prst="rect">
            <a:avLst/>
          </a:prstGeom>
          <a:noFill/>
          <a:ln w="9525">
            <a:noFill/>
            <a:miter lim="800000"/>
            <a:headEnd/>
            <a:tailEnd/>
          </a:ln>
          <a:effectLst/>
        </p:spPr>
      </p:pic>
      <p:sp>
        <p:nvSpPr>
          <p:cNvPr id="12" name="TextBox 11"/>
          <p:cNvSpPr txBox="1"/>
          <p:nvPr/>
        </p:nvSpPr>
        <p:spPr>
          <a:xfrm>
            <a:off x="5857884" y="4429132"/>
            <a:ext cx="29289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Male &amp; Female Fraud Affect</a:t>
            </a:r>
            <a:endParaRPr lang="en-US" dirty="0"/>
          </a:p>
        </p:txBody>
      </p:sp>
      <p:sp>
        <p:nvSpPr>
          <p:cNvPr id="13" name="Rectangle 12"/>
          <p:cNvSpPr/>
          <p:nvPr/>
        </p:nvSpPr>
        <p:spPr>
          <a:xfrm>
            <a:off x="5715008" y="4214818"/>
            <a:ext cx="3214710" cy="2214578"/>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US" b="1" dirty="0" smtClean="0"/>
              <a:t>Day Wise Fraud</a:t>
            </a:r>
            <a:endParaRPr lang="en-US" b="1" dirty="0"/>
          </a:p>
        </p:txBody>
      </p:sp>
      <p:sp>
        <p:nvSpPr>
          <p:cNvPr id="5" name="TextBox 4"/>
          <p:cNvSpPr txBox="1"/>
          <p:nvPr/>
        </p:nvSpPr>
        <p:spPr>
          <a:xfrm>
            <a:off x="428596" y="5587387"/>
            <a:ext cx="8286808" cy="59247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1000" b="1" dirty="0" smtClean="0">
              <a:solidFill>
                <a:srgbClr val="002060"/>
              </a:solidFill>
            </a:endParaRPr>
          </a:p>
          <a:p>
            <a:pPr algn="ctr"/>
            <a:r>
              <a:rPr lang="en-US" sz="1200" b="1" dirty="0" smtClean="0">
                <a:solidFill>
                  <a:srgbClr val="002060"/>
                </a:solidFill>
              </a:rPr>
              <a:t>Week ends has relatively high numbers o Fraud transaction</a:t>
            </a:r>
          </a:p>
          <a:p>
            <a:pPr algn="ctr"/>
            <a:endParaRPr lang="en-US" sz="1000" b="1" dirty="0" smtClean="0">
              <a:solidFill>
                <a:srgbClr val="002060"/>
              </a:solidFill>
            </a:endParaRPr>
          </a:p>
        </p:txBody>
      </p:sp>
      <p:pic>
        <p:nvPicPr>
          <p:cNvPr id="8" name="Content Placeholder 7" descr="day.png"/>
          <p:cNvPicPr>
            <a:picLocks noGrp="1" noChangeAspect="1"/>
          </p:cNvPicPr>
          <p:nvPr>
            <p:ph idx="1"/>
          </p:nvPr>
        </p:nvPicPr>
        <p:blipFill>
          <a:blip r:embed="rId2"/>
          <a:stretch>
            <a:fillRect/>
          </a:stretch>
        </p:blipFill>
        <p:spPr>
          <a:xfrm>
            <a:off x="457200" y="1805781"/>
            <a:ext cx="8229600" cy="3409169"/>
          </a:xfrm>
        </p:spPr>
        <p:style>
          <a:lnRef idx="2">
            <a:schemeClr val="dk1"/>
          </a:lnRef>
          <a:fillRef idx="1">
            <a:schemeClr val="lt1"/>
          </a:fillRef>
          <a:effectRef idx="0">
            <a:schemeClr val="dk1"/>
          </a:effectRef>
          <a:fontRef idx="minor">
            <a:schemeClr val="dk1"/>
          </a:fontRef>
        </p:style>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US" b="1" dirty="0" smtClean="0"/>
              <a:t>Age Vs Fraud Victims</a:t>
            </a:r>
            <a:endParaRPr lang="en-US" b="1" dirty="0"/>
          </a:p>
        </p:txBody>
      </p:sp>
      <p:pic>
        <p:nvPicPr>
          <p:cNvPr id="4" name="Content Placeholder 3" descr="age.png"/>
          <p:cNvPicPr>
            <a:picLocks noGrp="1" noChangeAspect="1"/>
          </p:cNvPicPr>
          <p:nvPr>
            <p:ph idx="1"/>
          </p:nvPr>
        </p:nvPicPr>
        <p:blipFill>
          <a:blip r:embed="rId2"/>
          <a:stretch>
            <a:fillRect/>
          </a:stretch>
        </p:blipFill>
        <p:spPr>
          <a:xfrm>
            <a:off x="457200" y="1805781"/>
            <a:ext cx="8229600" cy="32662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571472" y="5643578"/>
            <a:ext cx="7929618"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Any age group – As per the ratio of age group in the data set almost all got victimized on an same average </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mph" presetSubtype="2" fill="hold" grpId="0" nodeType="clickEffect">
                                  <p:stCondLst>
                                    <p:cond delay="0"/>
                                  </p:stCondLst>
                                  <p:childTnLst>
                                    <p:anim to="1.5" calcmode="lin" valueType="num">
                                      <p:cBhvr override="childStyle">
                                        <p:cTn id="6" dur="2000" fill="hold"/>
                                        <p:tgtEl>
                                          <p:spTgt spid="5"/>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b="1" dirty="0" smtClean="0"/>
              <a:t>Fraud Don’t Care About Distance</a:t>
            </a:r>
            <a:endParaRPr lang="en-US" b="1" dirty="0"/>
          </a:p>
        </p:txBody>
      </p:sp>
      <p:pic>
        <p:nvPicPr>
          <p:cNvPr id="4" name="Content Placeholder 3" descr="dis1.png"/>
          <p:cNvPicPr>
            <a:picLocks noGrp="1" noChangeAspect="1"/>
          </p:cNvPicPr>
          <p:nvPr>
            <p:ph idx="1"/>
          </p:nvPr>
        </p:nvPicPr>
        <p:blipFill>
          <a:blip r:embed="rId2"/>
          <a:stretch>
            <a:fillRect/>
          </a:stretch>
        </p:blipFill>
        <p:spPr>
          <a:xfrm>
            <a:off x="4643439" y="1142984"/>
            <a:ext cx="3857652" cy="3071834"/>
          </a:xfrm>
          <a:prstGeom prst="roundRect">
            <a:avLst>
              <a:gd name="adj" fmla="val 8594"/>
            </a:avLst>
          </a:prstGeom>
          <a:ln/>
        </p:spPr>
        <p:style>
          <a:lnRef idx="2">
            <a:schemeClr val="dk1"/>
          </a:lnRef>
          <a:fillRef idx="1">
            <a:schemeClr val="lt1"/>
          </a:fillRef>
          <a:effectRef idx="0">
            <a:schemeClr val="dk1"/>
          </a:effectRef>
          <a:fontRef idx="minor">
            <a:schemeClr val="dk1"/>
          </a:fontRef>
        </p:style>
      </p:pic>
      <p:pic>
        <p:nvPicPr>
          <p:cNvPr id="5" name="Picture 4" descr="dis.png"/>
          <p:cNvPicPr>
            <a:picLocks noChangeAspect="1"/>
          </p:cNvPicPr>
          <p:nvPr/>
        </p:nvPicPr>
        <p:blipFill>
          <a:blip r:embed="rId3"/>
          <a:stretch>
            <a:fillRect/>
          </a:stretch>
        </p:blipFill>
        <p:spPr>
          <a:xfrm>
            <a:off x="357158" y="1142984"/>
            <a:ext cx="3400181" cy="3143272"/>
          </a:xfrm>
          <a:prstGeom prst="roundRect">
            <a:avLst>
              <a:gd name="adj" fmla="val 8594"/>
            </a:avLst>
          </a:prstGeom>
          <a:ln/>
        </p:spPr>
        <p:style>
          <a:lnRef idx="2">
            <a:schemeClr val="dk1"/>
          </a:lnRef>
          <a:fillRef idx="1">
            <a:schemeClr val="lt1"/>
          </a:fillRef>
          <a:effectRef idx="0">
            <a:schemeClr val="dk1"/>
          </a:effectRef>
          <a:fontRef idx="minor">
            <a:schemeClr val="dk1"/>
          </a:fontRef>
        </p:style>
      </p:pic>
      <p:sp>
        <p:nvSpPr>
          <p:cNvPr id="7" name="TextBox 6"/>
          <p:cNvSpPr txBox="1"/>
          <p:nvPr/>
        </p:nvSpPr>
        <p:spPr>
          <a:xfrm>
            <a:off x="2000232" y="5214950"/>
            <a:ext cx="415979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Distance : Not a  Biased Fraud Transaction </a:t>
            </a:r>
            <a:endParaRPr lang="en-US"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800" decel="100000"/>
                                        <p:tgtEl>
                                          <p:spTgt spid="5"/>
                                        </p:tgtEl>
                                      </p:cBhvr>
                                    </p:animEffect>
                                    <p:anim calcmode="lin" valueType="num">
                                      <p:cBhvr>
                                        <p:cTn id="8" dur="800" decel="100000" fill="hold"/>
                                        <p:tgtEl>
                                          <p:spTgt spid="5"/>
                                        </p:tgtEl>
                                        <p:attrNameLst>
                                          <p:attrName>style.rotation</p:attrName>
                                        </p:attrNameLst>
                                      </p:cBhvr>
                                      <p:tavLst>
                                        <p:tav tm="0">
                                          <p:val>
                                            <p:fltVal val="-90"/>
                                          </p:val>
                                        </p:tav>
                                        <p:tav tm="100000">
                                          <p:val>
                                            <p:fltVal val="0"/>
                                          </p:val>
                                        </p:tav>
                                      </p:tavLst>
                                    </p:anim>
                                    <p:anim calcmode="lin" valueType="num">
                                      <p:cBhvr>
                                        <p:cTn id="9" dur="800" decel="100000" fill="hold"/>
                                        <p:tgtEl>
                                          <p:spTgt spid="5"/>
                                        </p:tgtEl>
                                        <p:attrNameLst>
                                          <p:attrName>ppt_x</p:attrName>
                                        </p:attrNameLst>
                                      </p:cBhvr>
                                      <p:tavLst>
                                        <p:tav tm="0">
                                          <p:val>
                                            <p:strVal val="#ppt_x+0.4"/>
                                          </p:val>
                                        </p:tav>
                                        <p:tav tm="100000">
                                          <p:val>
                                            <p:strVal val="#ppt_x-0.05"/>
                                          </p:val>
                                        </p:tav>
                                      </p:tavLst>
                                    </p:anim>
                                    <p:anim calcmode="lin" valueType="num">
                                      <p:cBhvr>
                                        <p:cTn id="10" dur="800" decel="100000" fill="hold"/>
                                        <p:tgtEl>
                                          <p:spTgt spid="5"/>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par>
                                <p:cTn id="13" presetID="3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800" decel="100000"/>
                                        <p:tgtEl>
                                          <p:spTgt spid="4"/>
                                        </p:tgtEl>
                                      </p:cBhvr>
                                    </p:animEffect>
                                    <p:anim calcmode="lin" valueType="num">
                                      <p:cBhvr>
                                        <p:cTn id="16" dur="800" decel="100000" fill="hold"/>
                                        <p:tgtEl>
                                          <p:spTgt spid="4"/>
                                        </p:tgtEl>
                                        <p:attrNameLst>
                                          <p:attrName>style.rotation</p:attrName>
                                        </p:attrNameLst>
                                      </p:cBhvr>
                                      <p:tavLst>
                                        <p:tav tm="0">
                                          <p:val>
                                            <p:fltVal val="-90"/>
                                          </p:val>
                                        </p:tav>
                                        <p:tav tm="100000">
                                          <p:val>
                                            <p:fltVal val="0"/>
                                          </p:val>
                                        </p:tav>
                                      </p:tavLst>
                                    </p:anim>
                                    <p:anim calcmode="lin" valueType="num">
                                      <p:cBhvr>
                                        <p:cTn id="17" dur="800" decel="100000" fill="hold"/>
                                        <p:tgtEl>
                                          <p:spTgt spid="4"/>
                                        </p:tgtEl>
                                        <p:attrNameLst>
                                          <p:attrName>ppt_x</p:attrName>
                                        </p:attrNameLst>
                                      </p:cBhvr>
                                      <p:tavLst>
                                        <p:tav tm="0">
                                          <p:val>
                                            <p:strVal val="#ppt_x+0.4"/>
                                          </p:val>
                                        </p:tav>
                                        <p:tav tm="100000">
                                          <p:val>
                                            <p:strVal val="#ppt_x-0.05"/>
                                          </p:val>
                                        </p:tav>
                                      </p:tavLst>
                                    </p:anim>
                                    <p:anim calcmode="lin" valueType="num">
                                      <p:cBhvr>
                                        <p:cTn id="18" dur="800" decel="100000" fill="hold"/>
                                        <p:tgtEl>
                                          <p:spTgt spid="4"/>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4"/>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4"/>
                                        </p:tgtEl>
                                        <p:attrNameLst>
                                          <p:attrName>ppt_y</p:attrName>
                                        </p:attrNameLst>
                                      </p:cBhvr>
                                      <p:tavLst>
                                        <p:tav tm="0">
                                          <p:val>
                                            <p:strVal val="#ppt_y+0.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grpId="0" nodeType="clickEffect">
                                  <p:stCondLst>
                                    <p:cond delay="0"/>
                                  </p:stCondLst>
                                  <p:childTnLst>
                                    <p:animEffect transition="out" filter="fade">
                                      <p:cBhvr>
                                        <p:cTn id="24" dur="500" tmFilter="0, 0; .2, .5; .8, .5; 1, 0"/>
                                        <p:tgtEl>
                                          <p:spTgt spid="7"/>
                                        </p:tgtEl>
                                      </p:cBhvr>
                                    </p:animEffect>
                                    <p:animScale>
                                      <p:cBhvr>
                                        <p:cTn id="25"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tate.png"/>
          <p:cNvPicPr>
            <a:picLocks noGrp="1" noChangeAspect="1"/>
          </p:cNvPicPr>
          <p:nvPr>
            <p:ph idx="1"/>
          </p:nvPr>
        </p:nvPicPr>
        <p:blipFill>
          <a:blip r:embed="rId2"/>
          <a:stretch>
            <a:fillRect/>
          </a:stretch>
        </p:blipFill>
        <p:spPr>
          <a:xfrm>
            <a:off x="0" y="714356"/>
            <a:ext cx="8929718" cy="4143404"/>
          </a:xfrm>
        </p:spPr>
      </p:pic>
      <p:sp>
        <p:nvSpPr>
          <p:cNvPr id="5" name="TextBox 4"/>
          <p:cNvSpPr txBox="1"/>
          <p:nvPr/>
        </p:nvSpPr>
        <p:spPr>
          <a:xfrm>
            <a:off x="571472" y="5072074"/>
            <a:ext cx="8286808" cy="1477328"/>
          </a:xfrm>
          <a:prstGeom prst="rect">
            <a:avLst/>
          </a:prstGeom>
          <a:noFill/>
        </p:spPr>
        <p:txBody>
          <a:bodyPr wrap="square" rtlCol="0">
            <a:spAutoFit/>
          </a:bodyPr>
          <a:lstStyle/>
          <a:p>
            <a:r>
              <a:rPr lang="en-US" b="1" dirty="0"/>
              <a:t>NY and OH among others have a higher percentage of fraudulent transactions than normal ones, while TX and MT are the opposite. However, it should be pointed out that the percentage differences in those states are not very significant but a correlation does exist</a:t>
            </a:r>
            <a:r>
              <a:rPr lang="en-US" b="1" dirty="0" smtClean="0"/>
              <a:t>.</a:t>
            </a:r>
            <a:endParaRPr lang="en-US" b="1" dirty="0"/>
          </a:p>
          <a:p>
            <a:endParaRPr lang="en-US" dirty="0"/>
          </a:p>
        </p:txBody>
      </p:sp>
      <p:sp>
        <p:nvSpPr>
          <p:cNvPr id="6" name="Rectangle 5"/>
          <p:cNvSpPr/>
          <p:nvPr/>
        </p:nvSpPr>
        <p:spPr>
          <a:xfrm>
            <a:off x="357158" y="4929198"/>
            <a:ext cx="8572560" cy="1714512"/>
          </a:xfrm>
          <a:prstGeom prst="rect">
            <a:avLst/>
          </a:prstGeom>
          <a:noFill/>
          <a:ln cmpd="dbl"/>
          <a:effectLst>
            <a:outerShdw blurRad="50800" dist="50800" dir="5400000" algn="ctr" rotWithShape="0">
              <a:srgbClr val="000000">
                <a:alpha val="99000"/>
              </a:srgb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TextBox 6"/>
          <p:cNvSpPr txBox="1"/>
          <p:nvPr/>
        </p:nvSpPr>
        <p:spPr>
          <a:xfrm>
            <a:off x="785786" y="77908"/>
            <a:ext cx="7358114" cy="70788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4000" b="1" dirty="0" smtClean="0"/>
              <a:t>State Wise Fraud</a:t>
            </a:r>
            <a:endParaRPr lang="en-US" sz="4000" b="1" dirty="0"/>
          </a:p>
        </p:txBody>
      </p:sp>
      <p:sp>
        <p:nvSpPr>
          <p:cNvPr id="8" name="Rectangle 7"/>
          <p:cNvSpPr/>
          <p:nvPr/>
        </p:nvSpPr>
        <p:spPr>
          <a:xfrm>
            <a:off x="214282" y="928670"/>
            <a:ext cx="8501122" cy="3857652"/>
          </a:xfrm>
          <a:prstGeom prst="rect">
            <a:avLst/>
          </a:prstGeom>
          <a:solidFill>
            <a:schemeClr val="accent1">
              <a:alpha val="0"/>
            </a:schemeClr>
          </a:solidFill>
          <a:ln w="63500" cmpd="thickThi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US" b="1" dirty="0" smtClean="0"/>
              <a:t>Last 24 hrs transaction is Crucial</a:t>
            </a:r>
            <a:endParaRPr lang="en-US" b="1" dirty="0"/>
          </a:p>
        </p:txBody>
      </p:sp>
      <p:sp>
        <p:nvSpPr>
          <p:cNvPr id="3" name="Content Placeholder 2"/>
          <p:cNvSpPr>
            <a:spLocks noGrp="1"/>
          </p:cNvSpPr>
          <p:nvPr>
            <p:ph idx="1"/>
          </p:nvPr>
        </p:nvSpPr>
        <p:spPr>
          <a:xfrm>
            <a:off x="457200" y="1600201"/>
            <a:ext cx="8229600" cy="3400435"/>
          </a:xfrm>
        </p:spPr>
        <p:style>
          <a:lnRef idx="2">
            <a:schemeClr val="dk1"/>
          </a:lnRef>
          <a:fillRef idx="1">
            <a:schemeClr val="lt1"/>
          </a:fillRef>
          <a:effectRef idx="0">
            <a:schemeClr val="dk1"/>
          </a:effectRef>
          <a:fontRef idx="minor">
            <a:schemeClr val="dk1"/>
          </a:fontRef>
        </p:style>
        <p:txBody>
          <a:bodyPr/>
          <a:lstStyle/>
          <a:p>
            <a:r>
              <a:rPr lang="en-US" dirty="0" smtClean="0"/>
              <a:t>It has been seen that last 24 hrs transaction is very much crucial to detect the fraud. </a:t>
            </a:r>
          </a:p>
          <a:p>
            <a:r>
              <a:rPr lang="en-US" dirty="0" smtClean="0"/>
              <a:t>The Same is Derived as new Feature.</a:t>
            </a:r>
          </a:p>
          <a:p>
            <a:r>
              <a:rPr lang="en-US" dirty="0" smtClean="0"/>
              <a:t>As Victim can’t report fraud within 2hrs, all transaction removed those done in last for fraud transaction 2 hrs time.</a:t>
            </a:r>
          </a:p>
          <a:p>
            <a:endParaRPr lang="en-US" dirty="0" smtClean="0"/>
          </a:p>
          <a:p>
            <a:endParaRPr lang="en-US" dirty="0" smtClean="0"/>
          </a:p>
          <a:p>
            <a:endParaRPr lang="en-US" dirty="0"/>
          </a:p>
        </p:txBody>
      </p:sp>
      <p:sp>
        <p:nvSpPr>
          <p:cNvPr id="4" name="Rectangle 3"/>
          <p:cNvSpPr/>
          <p:nvPr/>
        </p:nvSpPr>
        <p:spPr>
          <a:xfrm>
            <a:off x="785786" y="5357826"/>
            <a:ext cx="7786742" cy="857256"/>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28662" y="5429264"/>
            <a:ext cx="7429552" cy="369332"/>
          </a:xfrm>
          <a:prstGeom prst="rect">
            <a:avLst/>
          </a:prstGeom>
          <a:noFill/>
        </p:spPr>
        <p:txBody>
          <a:bodyPr wrap="square" rtlCol="0">
            <a:spAutoFit/>
          </a:bodyPr>
          <a:lstStyle/>
          <a:p>
            <a:r>
              <a:rPr lang="en-US" b="1" dirty="0" smtClean="0">
                <a:solidFill>
                  <a:srgbClr val="002060"/>
                </a:solidFill>
              </a:rPr>
              <a:t>Last 24 hrs transaction has 77% positive correlation with Fraud Transaction</a:t>
            </a:r>
            <a:endParaRPr lang="en-US" b="1"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b="1" dirty="0" smtClean="0"/>
              <a:t>Last 24 hrs transaction is Crucial	</a:t>
            </a:r>
            <a:endParaRPr lang="en-US" b="1" dirty="0"/>
          </a:p>
        </p:txBody>
      </p:sp>
      <p:sp>
        <p:nvSpPr>
          <p:cNvPr id="3" name="Content Placeholder 2"/>
          <p:cNvSpPr>
            <a:spLocks noGrp="1"/>
          </p:cNvSpPr>
          <p:nvPr>
            <p:ph idx="1"/>
          </p:nvPr>
        </p:nvSpPr>
        <p:spPr/>
        <p:txBody>
          <a:bodyPr/>
          <a:lstStyle/>
          <a:p>
            <a:endParaRPr lang="en-US" dirty="0" smtClean="0"/>
          </a:p>
          <a:p>
            <a:endParaRPr lang="en-US" dirty="0"/>
          </a:p>
        </p:txBody>
      </p:sp>
      <p:pic>
        <p:nvPicPr>
          <p:cNvPr id="4" name="Picture 3" descr="cor.png"/>
          <p:cNvPicPr>
            <a:picLocks noChangeAspect="1"/>
          </p:cNvPicPr>
          <p:nvPr/>
        </p:nvPicPr>
        <p:blipFill>
          <a:blip r:embed="rId2"/>
          <a:stretch>
            <a:fillRect/>
          </a:stretch>
        </p:blipFill>
        <p:spPr>
          <a:xfrm>
            <a:off x="571471" y="1357298"/>
            <a:ext cx="8521423" cy="5143536"/>
          </a:xfrm>
          <a:prstGeom prst="rect">
            <a:avLst/>
          </a:prstGeom>
        </p:spPr>
        <p:style>
          <a:lnRef idx="2">
            <a:schemeClr val="accent1"/>
          </a:lnRef>
          <a:fillRef idx="1">
            <a:schemeClr val="lt1"/>
          </a:fillRef>
          <a:effectRef idx="0">
            <a:schemeClr val="accent1"/>
          </a:effectRef>
          <a:fontRef idx="minor">
            <a:schemeClr val="dk1"/>
          </a:fontRef>
        </p:style>
      </p:pic>
      <p:cxnSp>
        <p:nvCxnSpPr>
          <p:cNvPr id="6" name="Straight Arrow Connector 5"/>
          <p:cNvCxnSpPr/>
          <p:nvPr/>
        </p:nvCxnSpPr>
        <p:spPr>
          <a:xfrm flipV="1">
            <a:off x="928662" y="5643578"/>
            <a:ext cx="1071570" cy="642942"/>
          </a:xfrm>
          <a:prstGeom prst="straightConnector1">
            <a:avLst/>
          </a:prstGeom>
          <a:ln w="101600" cmpd="sng">
            <a:prstDash val="sysDot"/>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4" presetClass="entr" presetSubtype="0" accel="10000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strVal val="#ppt_w*0.05"/>
                                          </p:val>
                                        </p:tav>
                                        <p:tav tm="100000">
                                          <p:val>
                                            <p:strVal val="#ppt_w"/>
                                          </p:val>
                                        </p:tav>
                                      </p:tavLst>
                                    </p:anim>
                                    <p:anim calcmode="lin" valueType="num">
                                      <p:cBhvr>
                                        <p:cTn id="14" dur="500" fill="hold"/>
                                        <p:tgtEl>
                                          <p:spTgt spid="6"/>
                                        </p:tgtEl>
                                        <p:attrNameLst>
                                          <p:attrName>ppt_h</p:attrName>
                                        </p:attrNameLst>
                                      </p:cBhvr>
                                      <p:tavLst>
                                        <p:tav tm="0">
                                          <p:val>
                                            <p:strVal val="#ppt_h"/>
                                          </p:val>
                                        </p:tav>
                                        <p:tav tm="100000">
                                          <p:val>
                                            <p:strVal val="#ppt_h"/>
                                          </p:val>
                                        </p:tav>
                                      </p:tavLst>
                                    </p:anim>
                                    <p:anim calcmode="lin" valueType="num">
                                      <p:cBhvr>
                                        <p:cTn id="15" dur="500" fill="hold"/>
                                        <p:tgtEl>
                                          <p:spTgt spid="6"/>
                                        </p:tgtEl>
                                        <p:attrNameLst>
                                          <p:attrName>ppt_x</p:attrName>
                                        </p:attrNameLst>
                                      </p:cBhvr>
                                      <p:tavLst>
                                        <p:tav tm="0">
                                          <p:val>
                                            <p:strVal val="#ppt_x-.2"/>
                                          </p:val>
                                        </p:tav>
                                        <p:tav tm="100000">
                                          <p:val>
                                            <p:strVal val="#ppt_x"/>
                                          </p:val>
                                        </p:tav>
                                      </p:tavLst>
                                    </p:anim>
                                    <p:anim calcmode="lin" valueType="num">
                                      <p:cBhvr>
                                        <p:cTn id="16" dur="500" fill="hold"/>
                                        <p:tgtEl>
                                          <p:spTgt spid="6"/>
                                        </p:tgtEl>
                                        <p:attrNameLst>
                                          <p:attrName>ppt_y</p:attrName>
                                        </p:attrNameLst>
                                      </p:cBhvr>
                                      <p:tavLst>
                                        <p:tav tm="0">
                                          <p:val>
                                            <p:strVal val="#ppt_y"/>
                                          </p:val>
                                        </p:tav>
                                        <p:tav tm="100000">
                                          <p:val>
                                            <p:strVal val="#ppt_y"/>
                                          </p:val>
                                        </p:tav>
                                      </p:tavLst>
                                    </p:anim>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b="1" dirty="0" smtClean="0">
                <a:solidFill>
                  <a:schemeClr val="tx2">
                    <a:lumMod val="75000"/>
                  </a:schemeClr>
                </a:solidFill>
              </a:rPr>
              <a:t>Agenda</a:t>
            </a:r>
            <a:endParaRPr lang="en-US" b="1" dirty="0">
              <a:solidFill>
                <a:schemeClr val="tx2">
                  <a:lumMod val="75000"/>
                </a:schemeClr>
              </a:solidFill>
            </a:endParaRPr>
          </a:p>
        </p:txBody>
      </p:sp>
      <p:sp>
        <p:nvSpPr>
          <p:cNvPr id="3" name="Content Placeholder 2"/>
          <p:cNvSpPr>
            <a:spLocks noGrp="1"/>
          </p:cNvSpPr>
          <p:nvPr>
            <p:ph idx="1"/>
          </p:nvPr>
        </p:nvSpPr>
        <p:spPr>
          <a:xfrm>
            <a:off x="500034" y="1142984"/>
            <a:ext cx="8186766" cy="5286412"/>
          </a:xfrm>
        </p:spPr>
        <p:style>
          <a:lnRef idx="2">
            <a:schemeClr val="dk1"/>
          </a:lnRef>
          <a:fillRef idx="1">
            <a:schemeClr val="lt1"/>
          </a:fillRef>
          <a:effectRef idx="0">
            <a:schemeClr val="dk1"/>
          </a:effectRef>
          <a:fontRef idx="minor">
            <a:schemeClr val="dk1"/>
          </a:fontRef>
        </p:style>
        <p:txBody>
          <a:bodyPr>
            <a:noAutofit/>
          </a:bodyPr>
          <a:lstStyle/>
          <a:p>
            <a:pPr>
              <a:buFont typeface="Wingdings" pitchFamily="2" charset="2"/>
              <a:buChar char="Ø"/>
            </a:pPr>
            <a:endParaRPr lang="en-US" sz="1400" b="1" dirty="0" smtClean="0">
              <a:solidFill>
                <a:schemeClr val="tx2"/>
              </a:solidFill>
            </a:endParaRPr>
          </a:p>
          <a:p>
            <a:pPr>
              <a:buFont typeface="Wingdings" pitchFamily="2" charset="2"/>
              <a:buChar char="Ø"/>
            </a:pPr>
            <a:endParaRPr lang="en-US" sz="1200" b="1" dirty="0">
              <a:solidFill>
                <a:schemeClr val="tx2"/>
              </a:solidFill>
            </a:endParaRPr>
          </a:p>
        </p:txBody>
      </p:sp>
      <p:sp>
        <p:nvSpPr>
          <p:cNvPr id="5" name="Rectangle 4"/>
          <p:cNvSpPr/>
          <p:nvPr/>
        </p:nvSpPr>
        <p:spPr>
          <a:xfrm>
            <a:off x="4857752" y="1214422"/>
            <a:ext cx="3357586" cy="2500330"/>
          </a:xfrm>
          <a:prstGeom prst="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857752" y="3786190"/>
            <a:ext cx="3429024" cy="2428892"/>
          </a:xfrm>
          <a:prstGeom prst="rect">
            <a:avLst/>
          </a:prstGeom>
          <a:solidFill>
            <a:schemeClr val="accent1">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Ø"/>
            </a:pPr>
            <a:r>
              <a:rPr lang="en-US" sz="1600" b="1" dirty="0" smtClean="0">
                <a:solidFill>
                  <a:schemeClr val="tx2"/>
                </a:solidFill>
              </a:rPr>
              <a:t>Different Model Performance Analysis</a:t>
            </a:r>
          </a:p>
          <a:p>
            <a:pPr>
              <a:buFont typeface="Wingdings" pitchFamily="2" charset="2"/>
              <a:buChar char="Ø"/>
            </a:pPr>
            <a:r>
              <a:rPr lang="en-US" sz="1600" b="1" dirty="0" smtClean="0">
                <a:solidFill>
                  <a:schemeClr val="tx2"/>
                </a:solidFill>
              </a:rPr>
              <a:t>Model Performance Over View </a:t>
            </a:r>
            <a:br>
              <a:rPr lang="en-US" sz="1600" b="1" dirty="0" smtClean="0">
                <a:solidFill>
                  <a:schemeClr val="tx2"/>
                </a:solidFill>
              </a:rPr>
            </a:br>
            <a:r>
              <a:rPr lang="en-US" sz="1600" b="1" dirty="0" smtClean="0">
                <a:solidFill>
                  <a:schemeClr val="tx2"/>
                </a:solidFill>
              </a:rPr>
              <a:t>% wise</a:t>
            </a:r>
          </a:p>
          <a:p>
            <a:pPr>
              <a:buFont typeface="Wingdings" pitchFamily="2" charset="2"/>
              <a:buChar char="Ø"/>
            </a:pPr>
            <a:r>
              <a:rPr lang="en-US" sz="1600" b="1" dirty="0" smtClean="0">
                <a:solidFill>
                  <a:schemeClr val="tx2"/>
                </a:solidFill>
              </a:rPr>
              <a:t>Final Model Selection </a:t>
            </a:r>
          </a:p>
          <a:p>
            <a:pPr>
              <a:buFont typeface="Wingdings" pitchFamily="2" charset="2"/>
              <a:buChar char="Ø"/>
            </a:pPr>
            <a:r>
              <a:rPr lang="en-US" sz="1600" b="1" dirty="0" smtClean="0">
                <a:solidFill>
                  <a:schemeClr val="tx2"/>
                </a:solidFill>
              </a:rPr>
              <a:t>Recall- To catch the Fraud</a:t>
            </a:r>
          </a:p>
          <a:p>
            <a:pPr>
              <a:buFont typeface="Wingdings" pitchFamily="2" charset="2"/>
              <a:buChar char="Ø"/>
            </a:pPr>
            <a:r>
              <a:rPr lang="en-US" sz="1600" b="1" dirty="0" smtClean="0">
                <a:solidFill>
                  <a:schemeClr val="tx2"/>
                </a:solidFill>
              </a:rPr>
              <a:t>Other Performance of XGB 8</a:t>
            </a:r>
          </a:p>
          <a:p>
            <a:pPr algn="ctr"/>
            <a:endParaRPr lang="en-US" sz="1600" dirty="0"/>
          </a:p>
        </p:txBody>
      </p:sp>
      <p:sp>
        <p:nvSpPr>
          <p:cNvPr id="7" name="TextBox 6"/>
          <p:cNvSpPr txBox="1"/>
          <p:nvPr/>
        </p:nvSpPr>
        <p:spPr>
          <a:xfrm>
            <a:off x="5143504" y="1214422"/>
            <a:ext cx="2786082" cy="2862322"/>
          </a:xfrm>
          <a:prstGeom prst="rect">
            <a:avLst/>
          </a:prstGeom>
          <a:noFill/>
        </p:spPr>
        <p:txBody>
          <a:bodyPr wrap="square" rtlCol="0">
            <a:spAutoFit/>
          </a:bodyPr>
          <a:lstStyle/>
          <a:p>
            <a:pPr>
              <a:buFont typeface="Wingdings" pitchFamily="2" charset="2"/>
              <a:buChar char="Ø"/>
            </a:pPr>
            <a:r>
              <a:rPr lang="en-US" b="1" dirty="0" smtClean="0">
                <a:solidFill>
                  <a:schemeClr val="tx2"/>
                </a:solidFill>
              </a:rPr>
              <a:t>Current Situation</a:t>
            </a:r>
          </a:p>
          <a:p>
            <a:pPr>
              <a:buFont typeface="Wingdings" pitchFamily="2" charset="2"/>
              <a:buChar char="Ø"/>
            </a:pPr>
            <a:r>
              <a:rPr lang="en-US" b="1" dirty="0" smtClean="0">
                <a:solidFill>
                  <a:schemeClr val="tx2"/>
                </a:solidFill>
              </a:rPr>
              <a:t>Objective</a:t>
            </a:r>
          </a:p>
          <a:p>
            <a:pPr>
              <a:buFont typeface="Wingdings" pitchFamily="2" charset="2"/>
              <a:buChar char="Ø"/>
            </a:pPr>
            <a:r>
              <a:rPr lang="en-US" b="1" dirty="0" smtClean="0">
                <a:solidFill>
                  <a:schemeClr val="tx2"/>
                </a:solidFill>
              </a:rPr>
              <a:t>Percentage Of Fraud</a:t>
            </a:r>
          </a:p>
          <a:p>
            <a:pPr>
              <a:buFont typeface="Wingdings" pitchFamily="2" charset="2"/>
              <a:buChar char="Ø"/>
            </a:pPr>
            <a:r>
              <a:rPr lang="en-US" b="1" dirty="0" smtClean="0">
                <a:solidFill>
                  <a:schemeClr val="tx2"/>
                </a:solidFill>
              </a:rPr>
              <a:t>Analysis</a:t>
            </a:r>
          </a:p>
          <a:p>
            <a:pPr>
              <a:buFont typeface="Wingdings" pitchFamily="2" charset="2"/>
              <a:buChar char="Ø"/>
            </a:pPr>
            <a:r>
              <a:rPr lang="en-US" b="1" dirty="0" smtClean="0">
                <a:solidFill>
                  <a:schemeClr val="tx2"/>
                </a:solidFill>
              </a:rPr>
              <a:t>Last 24 hrs transaction is Crucial</a:t>
            </a:r>
          </a:p>
          <a:p>
            <a:pPr>
              <a:buFont typeface="Wingdings" pitchFamily="2" charset="2"/>
              <a:buChar char="Ø"/>
            </a:pPr>
            <a:r>
              <a:rPr lang="en-US" b="1" dirty="0" smtClean="0">
                <a:solidFill>
                  <a:schemeClr val="tx2"/>
                </a:solidFill>
              </a:rPr>
              <a:t>ML-Importance-Use Case</a:t>
            </a:r>
          </a:p>
          <a:p>
            <a:pPr>
              <a:buFont typeface="Wingdings" pitchFamily="2" charset="2"/>
              <a:buChar char="Ø"/>
            </a:pPr>
            <a:r>
              <a:rPr lang="en-US" b="1" dirty="0" smtClean="0">
                <a:solidFill>
                  <a:schemeClr val="tx2"/>
                </a:solidFill>
              </a:rPr>
              <a:t>Cost benefit Analysis</a:t>
            </a:r>
          </a:p>
          <a:p>
            <a:pPr>
              <a:buFont typeface="Wingdings" pitchFamily="2" charset="2"/>
              <a:buChar char="Ø"/>
            </a:pPr>
            <a:r>
              <a:rPr lang="en-US" b="1" dirty="0" smtClean="0">
                <a:solidFill>
                  <a:schemeClr val="tx2"/>
                </a:solidFill>
              </a:rPr>
              <a:t>Recommendation</a:t>
            </a:r>
          </a:p>
          <a:p>
            <a:endParaRPr lang="en-US" dirty="0"/>
          </a:p>
        </p:txBody>
      </p:sp>
      <p:sp>
        <p:nvSpPr>
          <p:cNvPr id="8" name="Rectangle 7"/>
          <p:cNvSpPr/>
          <p:nvPr/>
        </p:nvSpPr>
        <p:spPr>
          <a:xfrm>
            <a:off x="714348" y="1857364"/>
            <a:ext cx="3571900" cy="78581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2">
                    <a:lumMod val="50000"/>
                  </a:schemeClr>
                </a:solidFill>
              </a:rPr>
              <a:t>INTUTIONAL </a:t>
            </a:r>
            <a:endParaRPr lang="en-US" b="1" dirty="0">
              <a:solidFill>
                <a:schemeClr val="tx2">
                  <a:lumMod val="50000"/>
                </a:schemeClr>
              </a:solidFill>
            </a:endParaRPr>
          </a:p>
        </p:txBody>
      </p:sp>
      <p:sp>
        <p:nvSpPr>
          <p:cNvPr id="10" name="Rectangle 9"/>
          <p:cNvSpPr/>
          <p:nvPr/>
        </p:nvSpPr>
        <p:spPr>
          <a:xfrm>
            <a:off x="714348" y="4357694"/>
            <a:ext cx="3571900" cy="78581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2">
                    <a:lumMod val="50000"/>
                  </a:schemeClr>
                </a:solidFill>
              </a:rPr>
              <a:t>TECHNICAL</a:t>
            </a:r>
            <a:endParaRPr lang="en-US" b="1" dirty="0">
              <a:solidFill>
                <a:schemeClr val="tx2">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animBg="1"/>
      <p:bldP spid="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US" b="1" dirty="0" smtClean="0"/>
              <a:t>ML-Importance-Use Case</a:t>
            </a:r>
            <a:endParaRPr lang="en-US" b="1" dirty="0"/>
          </a:p>
        </p:txBody>
      </p:sp>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lnSpcReduction="10000"/>
          </a:bodyPr>
          <a:lstStyle/>
          <a:p>
            <a:r>
              <a:rPr lang="en-US" dirty="0" smtClean="0"/>
              <a:t>Using ML we can detect the fraud on spot.</a:t>
            </a:r>
          </a:p>
          <a:p>
            <a:r>
              <a:rPr lang="en-US" dirty="0" smtClean="0"/>
              <a:t>And Can inform Customers about fraud Transaction.</a:t>
            </a:r>
          </a:p>
          <a:p>
            <a:r>
              <a:rPr lang="en-US" dirty="0" smtClean="0"/>
              <a:t>Immediate identification of fraud transaction can prevent the same.</a:t>
            </a:r>
          </a:p>
          <a:p>
            <a:r>
              <a:rPr lang="en-US" dirty="0" smtClean="0"/>
              <a:t>Hence the Goal of retaining High value customers and smooth growth can be saved.</a:t>
            </a:r>
          </a:p>
          <a:p>
            <a:r>
              <a:rPr lang="en-US" dirty="0" smtClean="0"/>
              <a:t>We Have used XGB 8 model to Detect the Fraud </a:t>
            </a:r>
          </a:p>
          <a:p>
            <a:pPr>
              <a:buNone/>
            </a:pPr>
            <a:endParaRPr lang="en-US" dirty="0" smtClean="0"/>
          </a:p>
          <a:p>
            <a:endParaRPr lang="en-US" dirty="0"/>
          </a:p>
          <a:p>
            <a:pPr>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74638"/>
            <a:ext cx="7972452" cy="725470"/>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b="1" dirty="0" smtClean="0">
                <a:solidFill>
                  <a:schemeClr val="tx2">
                    <a:lumMod val="60000"/>
                    <a:lumOff val="40000"/>
                  </a:schemeClr>
                </a:solidFill>
              </a:rPr>
              <a:t> ML saves </a:t>
            </a:r>
            <a:r>
              <a:rPr lang="en-US" b="1" dirty="0" smtClean="0">
                <a:solidFill>
                  <a:schemeClr val="tx2">
                    <a:lumMod val="50000"/>
                  </a:schemeClr>
                </a:solidFill>
              </a:rPr>
              <a:t>99.72%</a:t>
            </a:r>
            <a:r>
              <a:rPr lang="en-US" b="1" dirty="0" smtClean="0">
                <a:solidFill>
                  <a:srgbClr val="FF0000"/>
                </a:solidFill>
              </a:rPr>
              <a:t> /</a:t>
            </a:r>
            <a:r>
              <a:rPr lang="en-US" b="1" dirty="0">
                <a:solidFill>
                  <a:srgbClr val="FF0000"/>
                </a:solidFill>
              </a:rPr>
              <a:t>Month</a:t>
            </a:r>
          </a:p>
        </p:txBody>
      </p:sp>
      <p:sp>
        <p:nvSpPr>
          <p:cNvPr id="6" name="Content Placeholder 5"/>
          <p:cNvSpPr>
            <a:spLocks noGrp="1"/>
          </p:cNvSpPr>
          <p:nvPr>
            <p:ph idx="1"/>
          </p:nvPr>
        </p:nvSpPr>
        <p:spPr>
          <a:xfrm>
            <a:off x="357158" y="1285860"/>
            <a:ext cx="8329642" cy="4840303"/>
          </a:xfrm>
        </p:spPr>
        <p:txBody>
          <a:bodyPr/>
          <a:lstStyle/>
          <a:p>
            <a:endParaRPr lang="en-US" dirty="0" smtClean="0"/>
          </a:p>
          <a:p>
            <a:endParaRPr lang="en-US" dirty="0"/>
          </a:p>
          <a:p>
            <a:endParaRPr lang="en-US" dirty="0"/>
          </a:p>
        </p:txBody>
      </p:sp>
      <p:graphicFrame>
        <p:nvGraphicFramePr>
          <p:cNvPr id="11" name="Table 10"/>
          <p:cNvGraphicFramePr>
            <a:graphicFrameLocks noGrp="1"/>
          </p:cNvGraphicFramePr>
          <p:nvPr/>
        </p:nvGraphicFramePr>
        <p:xfrm>
          <a:off x="857223" y="1357297"/>
          <a:ext cx="7500991" cy="3710763"/>
        </p:xfrm>
        <a:graphic>
          <a:graphicData uri="http://schemas.openxmlformats.org/drawingml/2006/table">
            <a:tbl>
              <a:tblPr/>
              <a:tblGrid>
                <a:gridCol w="283377"/>
                <a:gridCol w="5212183"/>
                <a:gridCol w="2005431"/>
              </a:tblGrid>
              <a:tr h="399098">
                <a:tc>
                  <a:txBody>
                    <a:bodyPr/>
                    <a:lstStyle/>
                    <a:p>
                      <a:pPr algn="ctr" fontAlgn="ctr"/>
                      <a:r>
                        <a:rPr lang="en-US" sz="1600" b="1" i="0" u="none" strike="noStrike" dirty="0">
                          <a:solidFill>
                            <a:srgbClr val="FFFFFF"/>
                          </a:solidFill>
                          <a:latin typeface="Calibri"/>
                        </a:rPr>
                        <a:t>S. No</a:t>
                      </a:r>
                    </a:p>
                  </a:txBody>
                  <a:tcPr marL="5907" marR="5907" marT="590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4472C4"/>
                    </a:solidFill>
                  </a:tcPr>
                </a:tc>
                <a:tc>
                  <a:txBody>
                    <a:bodyPr/>
                    <a:lstStyle/>
                    <a:p>
                      <a:pPr algn="ctr" fontAlgn="b"/>
                      <a:r>
                        <a:rPr lang="en-US" sz="1600" b="1" i="0" u="none" strike="noStrike" dirty="0" smtClean="0">
                          <a:solidFill>
                            <a:srgbClr val="FFFFFF"/>
                          </a:solidFill>
                          <a:latin typeface="Calibri"/>
                        </a:rPr>
                        <a:t>Particular</a:t>
                      </a:r>
                      <a:endParaRPr lang="en-US" sz="1600" b="1" i="0" u="none" strike="noStrike" dirty="0">
                        <a:solidFill>
                          <a:srgbClr val="FFFFFF"/>
                        </a:solidFill>
                        <a:latin typeface="Calibri"/>
                      </a:endParaRPr>
                    </a:p>
                  </a:txBody>
                  <a:tcPr marL="5907" marR="5907" marT="59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4472C4"/>
                    </a:solidFill>
                  </a:tcPr>
                </a:tc>
                <a:tc>
                  <a:txBody>
                    <a:bodyPr/>
                    <a:lstStyle/>
                    <a:p>
                      <a:pPr algn="ctr" fontAlgn="b"/>
                      <a:r>
                        <a:rPr lang="en-US" sz="1600" b="1" i="0" u="none" strike="noStrike" dirty="0" smtClean="0">
                          <a:solidFill>
                            <a:srgbClr val="FFFFFF"/>
                          </a:solidFill>
                          <a:latin typeface="Calibri"/>
                        </a:rPr>
                        <a:t>Numbers</a:t>
                      </a:r>
                      <a:endParaRPr lang="en-US" sz="1600" b="1" i="0" u="none" strike="noStrike" dirty="0">
                        <a:solidFill>
                          <a:srgbClr val="FFFFFF"/>
                        </a:solidFill>
                        <a:latin typeface="Calibri"/>
                      </a:endParaRPr>
                    </a:p>
                  </a:txBody>
                  <a:tcPr marL="5907" marR="5907" marT="590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4472C4"/>
                    </a:solidFill>
                  </a:tcPr>
                </a:tc>
              </a:tr>
              <a:tr h="201937">
                <a:tc>
                  <a:txBody>
                    <a:bodyPr/>
                    <a:lstStyle/>
                    <a:p>
                      <a:pPr algn="ctr" fontAlgn="ctr"/>
                      <a:r>
                        <a:rPr lang="en-US" sz="1600" b="1" i="0" u="none" strike="noStrike">
                          <a:solidFill>
                            <a:srgbClr val="000000"/>
                          </a:solidFill>
                          <a:latin typeface="Calibri"/>
                        </a:rPr>
                        <a:t>1</a:t>
                      </a:r>
                    </a:p>
                  </a:txBody>
                  <a:tcPr marL="5907" marR="5907" marT="5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2F3"/>
                    </a:solidFill>
                  </a:tcPr>
                </a:tc>
                <a:tc>
                  <a:txBody>
                    <a:bodyPr/>
                    <a:lstStyle/>
                    <a:p>
                      <a:pPr algn="l" fontAlgn="b"/>
                      <a:r>
                        <a:rPr lang="en-US" sz="1600" b="0" i="0" u="none" strike="noStrike" dirty="0">
                          <a:solidFill>
                            <a:srgbClr val="000000"/>
                          </a:solidFill>
                          <a:latin typeface="Calibri"/>
                        </a:rPr>
                        <a:t>Cost incurred per month before the model was deployed </a:t>
                      </a:r>
                    </a:p>
                  </a:txBody>
                  <a:tcPr marL="5907" marR="5907" marT="59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r" fontAlgn="b"/>
                      <a:r>
                        <a:rPr lang="en-US" sz="1600" b="0" i="0" u="none" strike="noStrike" dirty="0" smtClean="0">
                          <a:solidFill>
                            <a:srgbClr val="000000"/>
                          </a:solidFill>
                          <a:latin typeface="+mn-lt"/>
                        </a:rPr>
                        <a:t>$</a:t>
                      </a:r>
                      <a:r>
                        <a:rPr lang="en-US" sz="1600" b="0" i="0" u="none" strike="noStrike" dirty="0" smtClean="0">
                          <a:solidFill>
                            <a:srgbClr val="000000"/>
                          </a:solidFill>
                          <a:latin typeface="Calibri"/>
                        </a:rPr>
                        <a:t>2,13,462.00 </a:t>
                      </a:r>
                      <a:endParaRPr lang="en-US" sz="1600" b="0" i="0" u="none" strike="noStrike" dirty="0">
                        <a:solidFill>
                          <a:srgbClr val="000000"/>
                        </a:solidFill>
                        <a:latin typeface="Calibri"/>
                      </a:endParaRPr>
                    </a:p>
                  </a:txBody>
                  <a:tcPr marL="5907" marR="5907" marT="59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2F3"/>
                    </a:solidFill>
                  </a:tcPr>
                </a:tc>
              </a:tr>
              <a:tr h="399098">
                <a:tc>
                  <a:txBody>
                    <a:bodyPr/>
                    <a:lstStyle/>
                    <a:p>
                      <a:pPr algn="ctr" fontAlgn="ctr"/>
                      <a:r>
                        <a:rPr lang="en-US" sz="1600" b="1" i="0" u="none" strike="noStrike">
                          <a:solidFill>
                            <a:srgbClr val="000000"/>
                          </a:solidFill>
                          <a:latin typeface="Calibri"/>
                        </a:rPr>
                        <a:t>2</a:t>
                      </a:r>
                    </a:p>
                  </a:txBody>
                  <a:tcPr marL="5907" marR="5907" marT="5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2F3"/>
                    </a:solidFill>
                  </a:tcPr>
                </a:tc>
                <a:tc>
                  <a:txBody>
                    <a:bodyPr/>
                    <a:lstStyle/>
                    <a:p>
                      <a:pPr algn="l" fontAlgn="b"/>
                      <a:r>
                        <a:rPr lang="en-US" sz="1600" b="0" i="0" u="none" strike="noStrike" dirty="0">
                          <a:solidFill>
                            <a:srgbClr val="000000"/>
                          </a:solidFill>
                          <a:latin typeface="Calibri"/>
                        </a:rPr>
                        <a:t>Average number of transactions per month detected as fraudulent by the model </a:t>
                      </a:r>
                    </a:p>
                  </a:txBody>
                  <a:tcPr marL="5907" marR="5907" marT="59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2F3"/>
                    </a:solidFill>
                  </a:tcPr>
                </a:tc>
                <a:tc>
                  <a:txBody>
                    <a:bodyPr/>
                    <a:lstStyle/>
                    <a:p>
                      <a:pPr algn="r" fontAlgn="b"/>
                      <a:r>
                        <a:rPr lang="en-US" sz="1600" b="0" i="0" u="none" strike="noStrike" dirty="0">
                          <a:solidFill>
                            <a:srgbClr val="000000"/>
                          </a:solidFill>
                          <a:latin typeface="Calibri"/>
                        </a:rPr>
                        <a:t>402</a:t>
                      </a:r>
                    </a:p>
                  </a:txBody>
                  <a:tcPr marL="5907" marR="5907" marT="59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2F3"/>
                    </a:solidFill>
                  </a:tcPr>
                </a:tc>
              </a:tr>
              <a:tr h="399098">
                <a:tc>
                  <a:txBody>
                    <a:bodyPr/>
                    <a:lstStyle/>
                    <a:p>
                      <a:pPr algn="ctr" fontAlgn="ctr"/>
                      <a:r>
                        <a:rPr lang="en-US" sz="1600" b="1" i="0" u="none" strike="noStrike">
                          <a:solidFill>
                            <a:srgbClr val="000000"/>
                          </a:solidFill>
                          <a:latin typeface="Calibri"/>
                        </a:rPr>
                        <a:t>3</a:t>
                      </a:r>
                    </a:p>
                  </a:txBody>
                  <a:tcPr marL="5907" marR="5907" marT="5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2F3"/>
                    </a:solidFill>
                  </a:tcPr>
                </a:tc>
                <a:tc>
                  <a:txBody>
                    <a:bodyPr/>
                    <a:lstStyle/>
                    <a:p>
                      <a:pPr algn="l" fontAlgn="b"/>
                      <a:r>
                        <a:rPr lang="en-US" sz="1600" b="0" i="0" u="none" strike="noStrike" dirty="0">
                          <a:solidFill>
                            <a:srgbClr val="000000"/>
                          </a:solidFill>
                          <a:latin typeface="Calibri"/>
                        </a:rPr>
                        <a:t>Cost of providing customer executive support per fraudulent transaction detected by the model</a:t>
                      </a:r>
                    </a:p>
                  </a:txBody>
                  <a:tcPr marL="5907" marR="5907" marT="59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2F3"/>
                    </a:solidFill>
                  </a:tcPr>
                </a:tc>
                <a:tc>
                  <a:txBody>
                    <a:bodyPr/>
                    <a:lstStyle/>
                    <a:p>
                      <a:pPr algn="r" fontAlgn="b"/>
                      <a:r>
                        <a:rPr lang="en-US" sz="1600" b="0" i="0" u="none" strike="noStrike" dirty="0" smtClean="0">
                          <a:solidFill>
                            <a:srgbClr val="000000"/>
                          </a:solidFill>
                          <a:latin typeface="Calibri"/>
                        </a:rPr>
                        <a:t>                                                                             </a:t>
                      </a:r>
                      <a:r>
                        <a:rPr lang="en-US" sz="1600" b="0" i="0" u="none" strike="noStrike" dirty="0" smtClean="0">
                          <a:solidFill>
                            <a:srgbClr val="000000"/>
                          </a:solidFill>
                          <a:latin typeface="+mn-lt"/>
                        </a:rPr>
                        <a:t>$</a:t>
                      </a:r>
                      <a:r>
                        <a:rPr lang="en-US" sz="1600" b="0" i="0" u="none" strike="noStrike" dirty="0" smtClean="0">
                          <a:solidFill>
                            <a:srgbClr val="000000"/>
                          </a:solidFill>
                          <a:latin typeface="Calibri"/>
                        </a:rPr>
                        <a:t>1.50 </a:t>
                      </a:r>
                      <a:endParaRPr lang="en-US" sz="1600" b="0" i="0" u="none" strike="noStrike" dirty="0">
                        <a:solidFill>
                          <a:srgbClr val="000000"/>
                        </a:solidFill>
                        <a:latin typeface="Calibri"/>
                      </a:endParaRPr>
                    </a:p>
                  </a:txBody>
                  <a:tcPr marL="5907" marR="5907" marT="59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2F3"/>
                    </a:solidFill>
                  </a:tcPr>
                </a:tc>
              </a:tr>
              <a:tr h="399098">
                <a:tc>
                  <a:txBody>
                    <a:bodyPr/>
                    <a:lstStyle/>
                    <a:p>
                      <a:pPr algn="ctr" fontAlgn="ctr"/>
                      <a:r>
                        <a:rPr lang="en-US" sz="1600" b="1" i="0" u="none" strike="noStrike">
                          <a:solidFill>
                            <a:srgbClr val="000000"/>
                          </a:solidFill>
                          <a:latin typeface="Calibri"/>
                        </a:rPr>
                        <a:t>4</a:t>
                      </a:r>
                    </a:p>
                  </a:txBody>
                  <a:tcPr marL="5907" marR="5907" marT="5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2F3"/>
                    </a:solidFill>
                  </a:tcPr>
                </a:tc>
                <a:tc>
                  <a:txBody>
                    <a:bodyPr/>
                    <a:lstStyle/>
                    <a:p>
                      <a:pPr algn="l" fontAlgn="b"/>
                      <a:r>
                        <a:rPr lang="en-US" sz="1600" b="0" i="0" u="none" strike="noStrike" dirty="0">
                          <a:solidFill>
                            <a:srgbClr val="000000"/>
                          </a:solidFill>
                          <a:latin typeface="Calibri"/>
                        </a:rPr>
                        <a:t>Total cost of providing customer support per month for fraudulent transactions detected by the model </a:t>
                      </a:r>
                    </a:p>
                  </a:txBody>
                  <a:tcPr marL="5907" marR="5907" marT="59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2F3"/>
                    </a:solidFill>
                  </a:tcPr>
                </a:tc>
                <a:tc>
                  <a:txBody>
                    <a:bodyPr/>
                    <a:lstStyle/>
                    <a:p>
                      <a:pPr algn="r" fontAlgn="b"/>
                      <a:r>
                        <a:rPr lang="en-US" sz="1600" b="0" i="0" u="none" strike="noStrike" dirty="0" smtClean="0">
                          <a:solidFill>
                            <a:srgbClr val="000000"/>
                          </a:solidFill>
                          <a:latin typeface="Calibri"/>
                        </a:rPr>
                        <a:t>                                                                         </a:t>
                      </a:r>
                      <a:r>
                        <a:rPr lang="en-US" sz="1600" b="0" i="0" u="none" strike="noStrike" dirty="0" smtClean="0">
                          <a:solidFill>
                            <a:srgbClr val="000000"/>
                          </a:solidFill>
                          <a:latin typeface="+mn-lt"/>
                        </a:rPr>
                        <a:t>$</a:t>
                      </a:r>
                      <a:r>
                        <a:rPr lang="en-US" sz="1600" b="0" i="0" u="none" strike="noStrike" dirty="0" smtClean="0">
                          <a:solidFill>
                            <a:srgbClr val="000000"/>
                          </a:solidFill>
                          <a:latin typeface="Calibri"/>
                        </a:rPr>
                        <a:t>603.00 </a:t>
                      </a:r>
                      <a:endParaRPr lang="en-US" sz="1600" b="0" i="0" u="none" strike="noStrike" dirty="0">
                        <a:solidFill>
                          <a:srgbClr val="000000"/>
                        </a:solidFill>
                        <a:latin typeface="Calibri"/>
                      </a:endParaRPr>
                    </a:p>
                  </a:txBody>
                  <a:tcPr marL="5907" marR="5907" marT="59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2F3"/>
                    </a:solidFill>
                  </a:tcPr>
                </a:tc>
              </a:tr>
              <a:tr h="399098">
                <a:tc>
                  <a:txBody>
                    <a:bodyPr/>
                    <a:lstStyle/>
                    <a:p>
                      <a:pPr algn="ctr" fontAlgn="ctr"/>
                      <a:r>
                        <a:rPr lang="en-US" sz="1600" b="1" i="0" u="none" strike="noStrike">
                          <a:solidFill>
                            <a:srgbClr val="000000"/>
                          </a:solidFill>
                          <a:latin typeface="Calibri"/>
                        </a:rPr>
                        <a:t>5</a:t>
                      </a:r>
                    </a:p>
                  </a:txBody>
                  <a:tcPr marL="5907" marR="5907" marT="5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2F3"/>
                    </a:solidFill>
                  </a:tcPr>
                </a:tc>
                <a:tc>
                  <a:txBody>
                    <a:bodyPr/>
                    <a:lstStyle/>
                    <a:p>
                      <a:pPr algn="l" fontAlgn="b"/>
                      <a:r>
                        <a:rPr lang="en-US" sz="1600" b="0" i="0" u="none" strike="noStrike" dirty="0">
                          <a:solidFill>
                            <a:srgbClr val="000000"/>
                          </a:solidFill>
                          <a:latin typeface="Calibri"/>
                        </a:rPr>
                        <a:t>Average number of transactions per month that are fraudulent but not detected by the model </a:t>
                      </a:r>
                    </a:p>
                  </a:txBody>
                  <a:tcPr marL="5907" marR="5907" marT="59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2F3"/>
                    </a:solidFill>
                  </a:tcPr>
                </a:tc>
                <a:tc>
                  <a:txBody>
                    <a:bodyPr/>
                    <a:lstStyle/>
                    <a:p>
                      <a:pPr algn="r" fontAlgn="b"/>
                      <a:r>
                        <a:rPr lang="en-US" sz="1600" b="0" i="0" u="none" strike="noStrike" dirty="0" smtClean="0">
                          <a:solidFill>
                            <a:srgbClr val="000000"/>
                          </a:solidFill>
                          <a:latin typeface="Calibri"/>
                        </a:rPr>
                        <a:t>0</a:t>
                      </a:r>
                      <a:endParaRPr lang="en-US" sz="1600" b="0" i="0" u="none" strike="noStrike" dirty="0">
                        <a:solidFill>
                          <a:srgbClr val="000000"/>
                        </a:solidFill>
                        <a:latin typeface="Calibri"/>
                      </a:endParaRPr>
                    </a:p>
                  </a:txBody>
                  <a:tcPr marL="5907" marR="5907" marT="59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2F3"/>
                    </a:solidFill>
                  </a:tcPr>
                </a:tc>
              </a:tr>
              <a:tr h="399098">
                <a:tc>
                  <a:txBody>
                    <a:bodyPr/>
                    <a:lstStyle/>
                    <a:p>
                      <a:pPr algn="ctr" fontAlgn="ctr"/>
                      <a:r>
                        <a:rPr lang="en-US" sz="1600" b="1" i="0" u="none" strike="noStrike">
                          <a:solidFill>
                            <a:srgbClr val="000000"/>
                          </a:solidFill>
                          <a:latin typeface="Calibri"/>
                        </a:rPr>
                        <a:t>6</a:t>
                      </a:r>
                    </a:p>
                  </a:txBody>
                  <a:tcPr marL="5907" marR="5907" marT="5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2F3"/>
                    </a:solidFill>
                  </a:tcPr>
                </a:tc>
                <a:tc>
                  <a:txBody>
                    <a:bodyPr/>
                    <a:lstStyle/>
                    <a:p>
                      <a:pPr algn="l" fontAlgn="b"/>
                      <a:r>
                        <a:rPr lang="en-US" sz="1600" b="0" i="0" u="none" strike="noStrike" dirty="0">
                          <a:solidFill>
                            <a:srgbClr val="000000"/>
                          </a:solidFill>
                          <a:latin typeface="Calibri"/>
                        </a:rPr>
                        <a:t>Cost incurred due to fraudulent transactions left undetected by the model </a:t>
                      </a:r>
                    </a:p>
                  </a:txBody>
                  <a:tcPr marL="5907" marR="5907" marT="59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2F3"/>
                    </a:solidFill>
                  </a:tcPr>
                </a:tc>
                <a:tc>
                  <a:txBody>
                    <a:bodyPr/>
                    <a:lstStyle/>
                    <a:p>
                      <a:pPr algn="r" fontAlgn="b"/>
                      <a:r>
                        <a:rPr lang="en-US" sz="1600" b="0" i="0" u="none" strike="noStrike" dirty="0" smtClean="0">
                          <a:solidFill>
                            <a:srgbClr val="000000"/>
                          </a:solidFill>
                          <a:latin typeface="+mn-lt"/>
                        </a:rPr>
                        <a:t>$</a:t>
                      </a:r>
                      <a:r>
                        <a:rPr lang="en-US" sz="1600" b="0" i="0" u="none" strike="noStrike" dirty="0" smtClean="0">
                          <a:solidFill>
                            <a:srgbClr val="000000"/>
                          </a:solidFill>
                          <a:latin typeface="Calibri"/>
                        </a:rPr>
                        <a:t>0.00</a:t>
                      </a:r>
                      <a:endParaRPr lang="en-US" sz="1600" b="0" i="0" u="none" strike="noStrike" dirty="0">
                        <a:solidFill>
                          <a:srgbClr val="000000"/>
                        </a:solidFill>
                        <a:latin typeface="Calibri"/>
                      </a:endParaRPr>
                    </a:p>
                  </a:txBody>
                  <a:tcPr marL="5907" marR="5907" marT="59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2F3"/>
                    </a:solidFill>
                  </a:tcPr>
                </a:tc>
              </a:tr>
              <a:tr h="201937">
                <a:tc>
                  <a:txBody>
                    <a:bodyPr/>
                    <a:lstStyle/>
                    <a:p>
                      <a:pPr algn="ctr" fontAlgn="ctr"/>
                      <a:r>
                        <a:rPr lang="en-US" sz="1600" b="1" i="0" u="none" strike="noStrike">
                          <a:solidFill>
                            <a:srgbClr val="000000"/>
                          </a:solidFill>
                          <a:latin typeface="Calibri"/>
                        </a:rPr>
                        <a:t>7</a:t>
                      </a:r>
                    </a:p>
                  </a:txBody>
                  <a:tcPr marL="5907" marR="5907" marT="5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2F3"/>
                    </a:solidFill>
                  </a:tcPr>
                </a:tc>
                <a:tc>
                  <a:txBody>
                    <a:bodyPr/>
                    <a:lstStyle/>
                    <a:p>
                      <a:pPr algn="l" fontAlgn="b"/>
                      <a:r>
                        <a:rPr lang="en-US" sz="1600" b="0" i="0" u="none" strike="noStrike" dirty="0">
                          <a:solidFill>
                            <a:srgbClr val="000000"/>
                          </a:solidFill>
                          <a:latin typeface="Calibri"/>
                        </a:rPr>
                        <a:t>Cost incurred per month after the model is built and deployed </a:t>
                      </a:r>
                    </a:p>
                  </a:txBody>
                  <a:tcPr marL="5907" marR="5907" marT="59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r" fontAlgn="b"/>
                      <a:r>
                        <a:rPr lang="en-US" sz="1600" b="0" i="0" u="none" strike="noStrike" dirty="0" smtClean="0">
                          <a:solidFill>
                            <a:srgbClr val="000000"/>
                          </a:solidFill>
                          <a:latin typeface="+mn-lt"/>
                        </a:rPr>
                        <a:t>$</a:t>
                      </a:r>
                      <a:r>
                        <a:rPr lang="en-US" sz="1600" b="0" i="0" u="none" strike="noStrike" dirty="0" smtClean="0">
                          <a:solidFill>
                            <a:srgbClr val="000000"/>
                          </a:solidFill>
                          <a:latin typeface="Calibri"/>
                        </a:rPr>
                        <a:t>603.00 </a:t>
                      </a:r>
                      <a:endParaRPr lang="en-US" sz="1600" b="0" i="0" u="none" strike="noStrike" dirty="0">
                        <a:solidFill>
                          <a:srgbClr val="000000"/>
                        </a:solidFill>
                        <a:latin typeface="Calibri"/>
                      </a:endParaRPr>
                    </a:p>
                  </a:txBody>
                  <a:tcPr marL="5907" marR="5907" marT="59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2F3"/>
                    </a:solidFill>
                  </a:tcPr>
                </a:tc>
              </a:tr>
              <a:tr h="201937">
                <a:tc>
                  <a:txBody>
                    <a:bodyPr/>
                    <a:lstStyle/>
                    <a:p>
                      <a:pPr algn="ctr" fontAlgn="ctr"/>
                      <a:r>
                        <a:rPr lang="en-US" sz="1600" b="1" i="0" u="none" strike="noStrike">
                          <a:solidFill>
                            <a:srgbClr val="000000"/>
                          </a:solidFill>
                          <a:latin typeface="Calibri"/>
                        </a:rPr>
                        <a:t>8</a:t>
                      </a:r>
                    </a:p>
                  </a:txBody>
                  <a:tcPr marL="5907" marR="5907" marT="59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2F3"/>
                    </a:solidFill>
                  </a:tcPr>
                </a:tc>
                <a:tc>
                  <a:txBody>
                    <a:bodyPr/>
                    <a:lstStyle/>
                    <a:p>
                      <a:pPr algn="l" fontAlgn="b"/>
                      <a:r>
                        <a:rPr lang="en-US" sz="1600" b="0" i="0" u="none" strike="noStrike" dirty="0">
                          <a:solidFill>
                            <a:srgbClr val="000000"/>
                          </a:solidFill>
                          <a:latin typeface="Calibri"/>
                        </a:rPr>
                        <a:t>Final savings = Cost incurred before - Cost incurred </a:t>
                      </a:r>
                      <a:r>
                        <a:rPr lang="en-US" sz="1600" b="0" i="0" u="none" strike="noStrike" dirty="0" smtClean="0">
                          <a:solidFill>
                            <a:srgbClr val="000000"/>
                          </a:solidFill>
                          <a:latin typeface="Calibri"/>
                        </a:rPr>
                        <a:t>after</a:t>
                      </a:r>
                      <a:endParaRPr lang="en-US" sz="1600" b="0" i="0" u="none" strike="noStrike" dirty="0">
                        <a:solidFill>
                          <a:srgbClr val="000000"/>
                        </a:solidFill>
                        <a:latin typeface="Calibri"/>
                      </a:endParaRPr>
                    </a:p>
                  </a:txBody>
                  <a:tcPr marL="5907" marR="5907" marT="59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2F3"/>
                    </a:solidFill>
                  </a:tcPr>
                </a:tc>
                <a:tc>
                  <a:txBody>
                    <a:bodyPr/>
                    <a:lstStyle/>
                    <a:p>
                      <a:pPr algn="r" fontAlgn="b"/>
                      <a:r>
                        <a:rPr lang="en-US" sz="1600" b="1" i="0" u="none" strike="noStrike" dirty="0" smtClean="0">
                          <a:solidFill>
                            <a:schemeClr val="tx2">
                              <a:lumMod val="50000"/>
                            </a:schemeClr>
                          </a:solidFill>
                          <a:latin typeface="+mn-lt"/>
                        </a:rPr>
                        <a:t>$2,12,859.00</a:t>
                      </a:r>
                      <a:endParaRPr lang="en-US" sz="1600" b="1" i="0" u="none" strike="noStrike" dirty="0">
                        <a:solidFill>
                          <a:schemeClr val="tx2">
                            <a:lumMod val="50000"/>
                          </a:schemeClr>
                        </a:solidFill>
                        <a:latin typeface="Calibri"/>
                      </a:endParaRPr>
                    </a:p>
                  </a:txBody>
                  <a:tcPr marL="5907" marR="5907" marT="59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2F3"/>
                    </a:solidFill>
                  </a:tcPr>
                </a:tc>
              </a:tr>
            </a:tbl>
          </a:graphicData>
        </a:graphic>
      </p:graphicFrame>
      <p:sp>
        <p:nvSpPr>
          <p:cNvPr id="5" name="Right Arrow 4"/>
          <p:cNvSpPr/>
          <p:nvPr/>
        </p:nvSpPr>
        <p:spPr>
          <a:xfrm>
            <a:off x="500034" y="5072074"/>
            <a:ext cx="6858048" cy="1785926"/>
          </a:xfrm>
          <a:prstGeom prst="rightArrow">
            <a:avLst/>
          </a:prstGeom>
          <a:solidFill>
            <a:srgbClr val="FFFF00">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2060"/>
              </a:solidFill>
            </a:endParaRPr>
          </a:p>
        </p:txBody>
      </p:sp>
      <p:sp>
        <p:nvSpPr>
          <p:cNvPr id="7" name="TextBox 6"/>
          <p:cNvSpPr txBox="1"/>
          <p:nvPr/>
        </p:nvSpPr>
        <p:spPr>
          <a:xfrm>
            <a:off x="1285852" y="5715016"/>
            <a:ext cx="5286412" cy="369332"/>
          </a:xfrm>
          <a:prstGeom prst="rect">
            <a:avLst/>
          </a:prstGeom>
          <a:noFill/>
        </p:spPr>
        <p:txBody>
          <a:bodyPr wrap="square" rtlCol="0">
            <a:spAutoFit/>
          </a:bodyPr>
          <a:lstStyle/>
          <a:p>
            <a:pPr>
              <a:buFont typeface="Arial" pitchFamily="34" charset="0"/>
              <a:buChar char="•"/>
            </a:pPr>
            <a:r>
              <a:rPr lang="en-US" b="1" dirty="0" smtClean="0">
                <a:solidFill>
                  <a:srgbClr val="002060"/>
                </a:solidFill>
              </a:rPr>
              <a:t>XGB 8 helps to Save : </a:t>
            </a:r>
            <a:r>
              <a:rPr lang="en-US" b="1" dirty="0" smtClean="0">
                <a:solidFill>
                  <a:srgbClr val="FF0000"/>
                </a:solidFill>
              </a:rPr>
              <a:t>$</a:t>
            </a:r>
            <a:r>
              <a:rPr lang="en-US" b="1" dirty="0" smtClean="0">
                <a:solidFill>
                  <a:schemeClr val="tx2">
                    <a:lumMod val="50000"/>
                  </a:schemeClr>
                </a:solidFill>
              </a:rPr>
              <a:t>2,12,859.00</a:t>
            </a:r>
            <a:r>
              <a:rPr lang="en-US" b="1" dirty="0" smtClean="0">
                <a:solidFill>
                  <a:srgbClr val="002060"/>
                </a:solidFill>
              </a:rPr>
              <a:t>/Per Month </a:t>
            </a:r>
          </a:p>
        </p:txBody>
      </p:sp>
      <p:sp>
        <p:nvSpPr>
          <p:cNvPr id="8" name="TextBox 7"/>
          <p:cNvSpPr txBox="1"/>
          <p:nvPr/>
        </p:nvSpPr>
        <p:spPr>
          <a:xfrm>
            <a:off x="6000760" y="5715016"/>
            <a:ext cx="2716449"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b="1" dirty="0" smtClean="0"/>
              <a:t>After Deploying the model</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8" presetClass="emph" presetSubtype="0" fill="hold" grpId="1" nodeType="clickEffect">
                                  <p:stCondLst>
                                    <p:cond delay="0"/>
                                  </p:stCondLst>
                                  <p:childTnLst>
                                    <p:animRot by="21600000">
                                      <p:cBhvr>
                                        <p:cTn id="29" dur="2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bldP spid="8"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US" dirty="0" smtClean="0"/>
              <a:t>Recommendation</a:t>
            </a:r>
            <a:endParaRPr lang="en-US"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a:bodyPr>
          <a:lstStyle/>
          <a:p>
            <a:r>
              <a:rPr lang="en-US" b="1" dirty="0" smtClean="0">
                <a:solidFill>
                  <a:schemeClr val="accent4">
                    <a:lumMod val="75000"/>
                  </a:schemeClr>
                </a:solidFill>
              </a:rPr>
              <a:t>Bank Should Block All The Transaction Those Will Be Detected by the Model as Fraud.</a:t>
            </a:r>
          </a:p>
          <a:p>
            <a:endParaRPr lang="en-US" b="1" dirty="0" smtClean="0">
              <a:solidFill>
                <a:schemeClr val="accent4">
                  <a:lumMod val="75000"/>
                </a:schemeClr>
              </a:solidFill>
            </a:endParaRPr>
          </a:p>
          <a:p>
            <a:r>
              <a:rPr lang="en-US" b="1" dirty="0" smtClean="0">
                <a:solidFill>
                  <a:srgbClr val="FF0000"/>
                </a:solidFill>
              </a:rPr>
              <a:t>Bank Should Inform Immediately Through all Medium (Over Call, Mail, </a:t>
            </a:r>
            <a:r>
              <a:rPr lang="en-US" b="1" dirty="0" err="1" smtClean="0">
                <a:solidFill>
                  <a:srgbClr val="FF0000"/>
                </a:solidFill>
              </a:rPr>
              <a:t>Msg</a:t>
            </a:r>
            <a:r>
              <a:rPr lang="en-US" b="1" dirty="0" smtClean="0">
                <a:solidFill>
                  <a:srgbClr val="FF0000"/>
                </a:solidFill>
              </a:rPr>
              <a:t>) </a:t>
            </a:r>
            <a:r>
              <a:rPr lang="en-US" b="1" dirty="0" smtClean="0">
                <a:solidFill>
                  <a:schemeClr val="accent4">
                    <a:lumMod val="75000"/>
                  </a:schemeClr>
                </a:solidFill>
              </a:rPr>
              <a:t>The Customer, Regarding The Transaction which will be been pointed by the model as Fraud.</a:t>
            </a:r>
          </a:p>
          <a:p>
            <a:pPr>
              <a:buNone/>
            </a:pPr>
            <a:endParaRPr lang="en-US" b="1" dirty="0">
              <a:solidFill>
                <a:schemeClr val="accent4">
                  <a:lumMod val="75000"/>
                </a:schemeClr>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prstGeom prst="rightArrow">
            <a:avLst/>
          </a:prstGeom>
        </p:spPr>
        <p:style>
          <a:lnRef idx="0">
            <a:schemeClr val="accent2"/>
          </a:lnRef>
          <a:fillRef idx="3">
            <a:schemeClr val="accent2"/>
          </a:fillRef>
          <a:effectRef idx="3">
            <a:schemeClr val="accent2"/>
          </a:effectRef>
          <a:fontRef idx="minor">
            <a:schemeClr val="lt1"/>
          </a:fontRef>
        </p:style>
        <p:txBody>
          <a:bodyPr rtlCol="0" anchor="ctr">
            <a:normAutofit/>
          </a:bodyPr>
          <a:lstStyle/>
          <a:p>
            <a:pPr>
              <a:buFont typeface="Wingdings" pitchFamily="2" charset="2"/>
              <a:buChar char="v"/>
            </a:pPr>
            <a:r>
              <a:rPr lang="en-US" sz="8000" b="1" dirty="0" smtClean="0"/>
              <a:t>Technical Part</a:t>
            </a:r>
          </a:p>
        </p:txBody>
      </p:sp>
      <p:sp>
        <p:nvSpPr>
          <p:cNvPr id="5" name="Oval 4"/>
          <p:cNvSpPr/>
          <p:nvPr/>
        </p:nvSpPr>
        <p:spPr>
          <a:xfrm>
            <a:off x="1000100" y="928670"/>
            <a:ext cx="6429420" cy="592933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3600" dirty="0" smtClean="0"/>
              <a:t>If You are Interested On Technical Part Welcome To The Same!  </a:t>
            </a:r>
            <a:endParaRPr 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strVal val="#ppt_w*0.05"/>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anim calcmode="lin" valueType="num">
                                      <p:cBhvr>
                                        <p:cTn id="9" dur="500" fill="hold"/>
                                        <p:tgtEl>
                                          <p:spTgt spid="4"/>
                                        </p:tgtEl>
                                        <p:attrNameLst>
                                          <p:attrName>ppt_x</p:attrName>
                                        </p:attrNameLst>
                                      </p:cBhvr>
                                      <p:tavLst>
                                        <p:tav tm="0">
                                          <p:val>
                                            <p:strVal val="#ppt_x-.2"/>
                                          </p:val>
                                        </p:tav>
                                        <p:tav tm="100000">
                                          <p:val>
                                            <p:strVal val="#ppt_x"/>
                                          </p:val>
                                        </p:tav>
                                      </p:tavLst>
                                    </p:anim>
                                    <p:anim calcmode="lin" valueType="num">
                                      <p:cBhvr>
                                        <p:cTn id="10" dur="500" fill="hold"/>
                                        <p:tgtEl>
                                          <p:spTgt spid="4"/>
                                        </p:tgtEl>
                                        <p:attrNameLst>
                                          <p:attrName>ppt_y</p:attrName>
                                        </p:attrNameLst>
                                      </p:cBhvr>
                                      <p:tavLst>
                                        <p:tav tm="0">
                                          <p:val>
                                            <p:strVal val="#ppt_y"/>
                                          </p:val>
                                        </p:tav>
                                        <p:tav tm="100000">
                                          <p:val>
                                            <p:strVal val="#ppt_y"/>
                                          </p:val>
                                        </p:tav>
                                      </p:tavLst>
                                    </p:anim>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5">
                                            <p:bg/>
                                          </p:spTgt>
                                        </p:tgtEl>
                                        <p:attrNameLst>
                                          <p:attrName>style.visibility</p:attrName>
                                        </p:attrNameLst>
                                      </p:cBhvr>
                                      <p:to>
                                        <p:strVal val="visible"/>
                                      </p:to>
                                    </p:set>
                                    <p:animEffect transition="in" filter="box(in)">
                                      <p:cBhvr>
                                        <p:cTn id="16" dur="500"/>
                                        <p:tgtEl>
                                          <p:spTgt spid="5">
                                            <p:bg/>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box(in)">
                                      <p:cBhvr>
                                        <p:cTn id="19" dur="5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6" presetClass="emph" presetSubtype="0" fill="hold" nodeType="clickEffect">
                                  <p:stCondLst>
                                    <p:cond delay="0"/>
                                  </p:stCondLst>
                                  <p:childTnLst>
                                    <p:animEffect transition="out" filter="fade">
                                      <p:cBhvr>
                                        <p:cTn id="23" dur="500" tmFilter="0, 0; .2, .5; .8, .5; 1, 0"/>
                                        <p:tgtEl>
                                          <p:spTgt spid="5">
                                            <p:txEl>
                                              <p:pRg st="0" end="0"/>
                                            </p:txEl>
                                          </p:spTgt>
                                        </p:tgtEl>
                                      </p:cBhvr>
                                    </p:animEffect>
                                    <p:animScale>
                                      <p:cBhvr>
                                        <p:cTn id="24" dur="250" autoRev="1" fill="hold"/>
                                        <p:tgtEl>
                                          <p:spTgt spid="5">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uild="allAtOnce"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style>
          <a:lnRef idx="1">
            <a:schemeClr val="accent3"/>
          </a:lnRef>
          <a:fillRef idx="2">
            <a:schemeClr val="accent3"/>
          </a:fillRef>
          <a:effectRef idx="1">
            <a:schemeClr val="accent3"/>
          </a:effectRef>
          <a:fontRef idx="minor">
            <a:schemeClr val="dk1"/>
          </a:fontRef>
        </p:style>
        <p:txBody>
          <a:bodyPr/>
          <a:lstStyle/>
          <a:p>
            <a:r>
              <a:rPr lang="en-US" b="1" dirty="0" smtClean="0"/>
              <a:t>About The Data Provide</a:t>
            </a:r>
            <a:endParaRPr lang="en-US" b="1" dirty="0"/>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normAutofit fontScale="92500" lnSpcReduction="20000"/>
          </a:bodyPr>
          <a:lstStyle/>
          <a:p>
            <a:r>
              <a:rPr lang="en-US" dirty="0" smtClean="0">
                <a:solidFill>
                  <a:srgbClr val="00B0F0"/>
                </a:solidFill>
              </a:rPr>
              <a:t>2 Data sets:  “</a:t>
            </a:r>
            <a:r>
              <a:rPr lang="en-US" dirty="0" err="1" smtClean="0">
                <a:solidFill>
                  <a:srgbClr val="00B0F0"/>
                </a:solidFill>
              </a:rPr>
              <a:t>fraudTrain</a:t>
            </a:r>
            <a:r>
              <a:rPr lang="en-US" dirty="0" smtClean="0">
                <a:solidFill>
                  <a:srgbClr val="00B0F0"/>
                </a:solidFill>
              </a:rPr>
              <a:t>” , “</a:t>
            </a:r>
            <a:r>
              <a:rPr lang="en-US" dirty="0" err="1" smtClean="0">
                <a:solidFill>
                  <a:srgbClr val="00B0F0"/>
                </a:solidFill>
              </a:rPr>
              <a:t>fraudTest</a:t>
            </a:r>
            <a:r>
              <a:rPr lang="en-US" dirty="0" smtClean="0">
                <a:solidFill>
                  <a:srgbClr val="00B0F0"/>
                </a:solidFill>
              </a:rPr>
              <a:t>”</a:t>
            </a:r>
          </a:p>
          <a:p>
            <a:r>
              <a:rPr lang="en-US" dirty="0" smtClean="0"/>
              <a:t>After Merging:</a:t>
            </a:r>
          </a:p>
          <a:p>
            <a:r>
              <a:rPr lang="en-US" b="1" dirty="0" smtClean="0">
                <a:solidFill>
                  <a:srgbClr val="00B0F0"/>
                </a:solidFill>
              </a:rPr>
              <a:t>Rows = 1852394 ,     Columns = 23</a:t>
            </a:r>
          </a:p>
          <a:p>
            <a:r>
              <a:rPr lang="en-US" dirty="0" smtClean="0"/>
              <a:t>Columns are:</a:t>
            </a:r>
          </a:p>
          <a:p>
            <a:pPr>
              <a:buNone/>
            </a:pPr>
            <a:r>
              <a:rPr lang="en-US" sz="2000" dirty="0" smtClean="0"/>
              <a:t>'</a:t>
            </a:r>
            <a:r>
              <a:rPr lang="en-US" sz="2000" dirty="0" err="1" smtClean="0"/>
              <a:t>trans_date_trans_time</a:t>
            </a:r>
            <a:r>
              <a:rPr lang="en-US" sz="2000" dirty="0" smtClean="0"/>
              <a:t>‘  	 'state’		 '</a:t>
            </a:r>
            <a:r>
              <a:rPr lang="en-US" sz="2000" dirty="0" err="1" smtClean="0"/>
              <a:t>is_fraud</a:t>
            </a:r>
            <a:r>
              <a:rPr lang="en-US" sz="2000" dirty="0" smtClean="0"/>
              <a:t>’</a:t>
            </a:r>
          </a:p>
          <a:p>
            <a:pPr>
              <a:buNone/>
            </a:pPr>
            <a:r>
              <a:rPr lang="en-US" sz="2000" dirty="0" smtClean="0"/>
              <a:t> '</a:t>
            </a:r>
            <a:r>
              <a:rPr lang="en-US" sz="2000" dirty="0" err="1" smtClean="0"/>
              <a:t>cc_num</a:t>
            </a:r>
            <a:r>
              <a:rPr lang="en-US" sz="2000" dirty="0" smtClean="0"/>
              <a:t>',		 ‘zip’</a:t>
            </a:r>
          </a:p>
          <a:p>
            <a:pPr>
              <a:buNone/>
            </a:pPr>
            <a:r>
              <a:rPr lang="en-US" sz="2000" dirty="0" smtClean="0"/>
              <a:t> 'merchant',		 ‘lat’</a:t>
            </a:r>
          </a:p>
          <a:p>
            <a:pPr>
              <a:buNone/>
            </a:pPr>
            <a:r>
              <a:rPr lang="en-US" sz="2000" dirty="0" smtClean="0"/>
              <a:t> 'category',		‘long’</a:t>
            </a:r>
          </a:p>
          <a:p>
            <a:pPr>
              <a:buNone/>
            </a:pPr>
            <a:r>
              <a:rPr lang="en-US" sz="2000" dirty="0" smtClean="0"/>
              <a:t> 'amt', 			‘</a:t>
            </a:r>
            <a:r>
              <a:rPr lang="en-US" sz="2000" dirty="0" err="1" smtClean="0"/>
              <a:t>city_pop</a:t>
            </a:r>
            <a:r>
              <a:rPr lang="en-US" sz="2000" dirty="0" smtClean="0"/>
              <a:t>’</a:t>
            </a:r>
          </a:p>
          <a:p>
            <a:pPr>
              <a:buNone/>
            </a:pPr>
            <a:r>
              <a:rPr lang="en-US" sz="2000" dirty="0" smtClean="0"/>
              <a:t>'gender',			‘job’</a:t>
            </a:r>
          </a:p>
          <a:p>
            <a:pPr>
              <a:buNone/>
            </a:pPr>
            <a:r>
              <a:rPr lang="en-US" sz="2000" dirty="0" smtClean="0"/>
              <a:t> 'street',			‘dob’</a:t>
            </a:r>
          </a:p>
          <a:p>
            <a:pPr>
              <a:buNone/>
            </a:pPr>
            <a:r>
              <a:rPr lang="en-US" sz="2000" dirty="0" smtClean="0"/>
              <a:t> 'city',			‘</a:t>
            </a:r>
            <a:r>
              <a:rPr lang="en-US" sz="2000" dirty="0" err="1" smtClean="0"/>
              <a:t>trans_num</a:t>
            </a:r>
            <a:r>
              <a:rPr lang="en-US" sz="2000" dirty="0" smtClean="0"/>
              <a:t>’</a:t>
            </a:r>
          </a:p>
          <a:p>
            <a:pPr>
              <a:buNone/>
            </a:pPr>
            <a:r>
              <a:rPr lang="en-US" sz="2000" dirty="0" smtClean="0"/>
              <a:t> '</a:t>
            </a:r>
            <a:r>
              <a:rPr lang="en-US" sz="2000" dirty="0" err="1" smtClean="0"/>
              <a:t>merch_lat</a:t>
            </a:r>
            <a:r>
              <a:rPr lang="en-US" sz="2000" dirty="0" smtClean="0"/>
              <a:t>', 		'</a:t>
            </a:r>
            <a:r>
              <a:rPr lang="en-US" sz="2000" dirty="0" err="1" smtClean="0"/>
              <a:t>merch_long</a:t>
            </a:r>
            <a:r>
              <a:rPr lang="en-US" sz="2000" dirty="0" smtClean="0"/>
              <a:t>', 			</a:t>
            </a:r>
            <a:endParaRPr 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style>
          <a:lnRef idx="1">
            <a:schemeClr val="accent3"/>
          </a:lnRef>
          <a:fillRef idx="2">
            <a:schemeClr val="accent3"/>
          </a:fillRef>
          <a:effectRef idx="1">
            <a:schemeClr val="accent3"/>
          </a:effectRef>
          <a:fontRef idx="minor">
            <a:schemeClr val="dk1"/>
          </a:fontRef>
        </p:style>
        <p:txBody>
          <a:bodyPr/>
          <a:lstStyle/>
          <a:p>
            <a:r>
              <a:rPr lang="en-US" b="1" dirty="0" smtClean="0"/>
              <a:t>New Derived Features</a:t>
            </a:r>
            <a:endParaRPr lang="en-US" b="1" dirty="0"/>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noAutofit/>
          </a:bodyPr>
          <a:lstStyle/>
          <a:p>
            <a:pPr>
              <a:buNone/>
            </a:pPr>
            <a:endParaRPr lang="en-US" sz="1200" dirty="0" smtClean="0"/>
          </a:p>
        </p:txBody>
      </p:sp>
      <p:cxnSp>
        <p:nvCxnSpPr>
          <p:cNvPr id="5" name="Straight Connector 4"/>
          <p:cNvCxnSpPr/>
          <p:nvPr/>
        </p:nvCxnSpPr>
        <p:spPr>
          <a:xfrm rot="5400000">
            <a:off x="1607323" y="3821909"/>
            <a:ext cx="4214842" cy="1588"/>
          </a:xfrm>
          <a:prstGeom prst="line">
            <a:avLst/>
          </a:prstGeom>
          <a:ln w="60325" cmpd="sng">
            <a:prstDash val="sysDash"/>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214810" y="1643051"/>
            <a:ext cx="3071834" cy="4832092"/>
          </a:xfrm>
          <a:prstGeom prst="rect">
            <a:avLst/>
          </a:prstGeom>
          <a:noFill/>
        </p:spPr>
        <p:txBody>
          <a:bodyPr wrap="square" rtlCol="0">
            <a:spAutoFit/>
          </a:bodyPr>
          <a:lstStyle/>
          <a:p>
            <a:pPr>
              <a:buFont typeface="Arial" pitchFamily="34" charset="0"/>
              <a:buChar char="•"/>
            </a:pPr>
            <a:r>
              <a:rPr lang="en-US" sz="1400" dirty="0" smtClean="0"/>
              <a:t>'</a:t>
            </a:r>
            <a:r>
              <a:rPr lang="en-US" sz="1400" dirty="0" err="1" smtClean="0"/>
              <a:t>day_name_Wednesday</a:t>
            </a:r>
            <a:r>
              <a:rPr lang="en-US" sz="1400" dirty="0" smtClean="0"/>
              <a:t>', </a:t>
            </a:r>
          </a:p>
          <a:p>
            <a:pPr>
              <a:buFont typeface="Arial" pitchFamily="34" charset="0"/>
              <a:buChar char="•"/>
            </a:pPr>
            <a:r>
              <a:rPr lang="en-US" sz="1400" dirty="0" smtClean="0"/>
              <a:t>'</a:t>
            </a:r>
            <a:r>
              <a:rPr lang="en-US" sz="1400" dirty="0" err="1" smtClean="0"/>
              <a:t>category_entertainment</a:t>
            </a:r>
            <a:r>
              <a:rPr lang="en-US" sz="1400" dirty="0" smtClean="0"/>
              <a:t>', </a:t>
            </a:r>
          </a:p>
          <a:p>
            <a:pPr>
              <a:buFont typeface="Arial" pitchFamily="34" charset="0"/>
              <a:buChar char="•"/>
            </a:pPr>
            <a:r>
              <a:rPr lang="en-US" sz="1400" dirty="0" smtClean="0"/>
              <a:t>'</a:t>
            </a:r>
            <a:r>
              <a:rPr lang="en-US" sz="1400" dirty="0" err="1" smtClean="0"/>
              <a:t>category_food_dining</a:t>
            </a:r>
            <a:r>
              <a:rPr lang="en-US" sz="1400" dirty="0" smtClean="0"/>
              <a:t>', </a:t>
            </a:r>
          </a:p>
          <a:p>
            <a:pPr>
              <a:buFont typeface="Arial" pitchFamily="34" charset="0"/>
              <a:buChar char="•"/>
            </a:pPr>
            <a:r>
              <a:rPr lang="en-US" sz="1400" dirty="0" smtClean="0"/>
              <a:t>'</a:t>
            </a:r>
            <a:r>
              <a:rPr lang="en-US" sz="1400" dirty="0" err="1" smtClean="0"/>
              <a:t>category_gas_transport</a:t>
            </a:r>
            <a:r>
              <a:rPr lang="en-US" sz="1400" dirty="0" smtClean="0"/>
              <a:t>', </a:t>
            </a:r>
          </a:p>
          <a:p>
            <a:pPr>
              <a:buFont typeface="Arial" pitchFamily="34" charset="0"/>
              <a:buChar char="•"/>
            </a:pPr>
            <a:r>
              <a:rPr lang="en-US" sz="1400" dirty="0" smtClean="0"/>
              <a:t>'</a:t>
            </a:r>
            <a:r>
              <a:rPr lang="en-US" sz="1400" dirty="0" err="1" smtClean="0"/>
              <a:t>category_grocery_net</a:t>
            </a:r>
            <a:r>
              <a:rPr lang="en-US" sz="1400" dirty="0" smtClean="0"/>
              <a:t>', </a:t>
            </a:r>
          </a:p>
          <a:p>
            <a:pPr>
              <a:buFont typeface="Arial" pitchFamily="34" charset="0"/>
              <a:buChar char="•"/>
            </a:pPr>
            <a:r>
              <a:rPr lang="en-US" sz="1400" dirty="0" smtClean="0"/>
              <a:t>'</a:t>
            </a:r>
            <a:r>
              <a:rPr lang="en-US" sz="1400" dirty="0" err="1" smtClean="0"/>
              <a:t>category_grocery_pos</a:t>
            </a:r>
            <a:r>
              <a:rPr lang="en-US" sz="1400" dirty="0" smtClean="0"/>
              <a:t>', </a:t>
            </a:r>
          </a:p>
          <a:p>
            <a:pPr>
              <a:buFont typeface="Arial" pitchFamily="34" charset="0"/>
              <a:buChar char="•"/>
            </a:pPr>
            <a:r>
              <a:rPr lang="en-US" sz="1400" dirty="0" smtClean="0"/>
              <a:t>'</a:t>
            </a:r>
            <a:r>
              <a:rPr lang="en-US" sz="1400" dirty="0" err="1" smtClean="0"/>
              <a:t>category_health_fitness</a:t>
            </a:r>
            <a:r>
              <a:rPr lang="en-US" sz="1400" dirty="0" smtClean="0"/>
              <a:t>', </a:t>
            </a:r>
          </a:p>
          <a:p>
            <a:pPr>
              <a:buFont typeface="Arial" pitchFamily="34" charset="0"/>
              <a:buChar char="•"/>
            </a:pPr>
            <a:r>
              <a:rPr lang="en-US" sz="1400" dirty="0" smtClean="0"/>
              <a:t>'</a:t>
            </a:r>
            <a:r>
              <a:rPr lang="en-US" sz="1400" dirty="0" err="1" smtClean="0"/>
              <a:t>category_home</a:t>
            </a:r>
            <a:r>
              <a:rPr lang="en-US" sz="1400" dirty="0" smtClean="0"/>
              <a:t>', </a:t>
            </a:r>
          </a:p>
          <a:p>
            <a:pPr>
              <a:buFont typeface="Arial" pitchFamily="34" charset="0"/>
              <a:buChar char="•"/>
            </a:pPr>
            <a:r>
              <a:rPr lang="en-US" sz="1400" dirty="0" smtClean="0"/>
              <a:t>'</a:t>
            </a:r>
            <a:r>
              <a:rPr lang="en-US" sz="1400" dirty="0" err="1" smtClean="0"/>
              <a:t>category_kids_pets</a:t>
            </a:r>
            <a:r>
              <a:rPr lang="en-US" sz="1400" dirty="0" smtClean="0"/>
              <a:t>', </a:t>
            </a:r>
          </a:p>
          <a:p>
            <a:pPr>
              <a:buFont typeface="Arial" pitchFamily="34" charset="0"/>
              <a:buChar char="•"/>
            </a:pPr>
            <a:r>
              <a:rPr lang="en-US" sz="1400" dirty="0" smtClean="0"/>
              <a:t>'</a:t>
            </a:r>
            <a:r>
              <a:rPr lang="en-US" sz="1400" dirty="0" err="1" smtClean="0"/>
              <a:t>category_misc_net</a:t>
            </a:r>
            <a:r>
              <a:rPr lang="en-US" sz="1400" dirty="0" smtClean="0"/>
              <a:t>', </a:t>
            </a:r>
          </a:p>
          <a:p>
            <a:pPr>
              <a:buFont typeface="Arial" pitchFamily="34" charset="0"/>
              <a:buChar char="•"/>
            </a:pPr>
            <a:r>
              <a:rPr lang="en-US" sz="1400" dirty="0" smtClean="0"/>
              <a:t>'</a:t>
            </a:r>
            <a:r>
              <a:rPr lang="en-US" sz="1400" dirty="0" err="1" smtClean="0"/>
              <a:t>category_misc_pos</a:t>
            </a:r>
            <a:r>
              <a:rPr lang="en-US" sz="1400" dirty="0" smtClean="0"/>
              <a:t>', </a:t>
            </a:r>
          </a:p>
          <a:p>
            <a:pPr>
              <a:buFont typeface="Arial" pitchFamily="34" charset="0"/>
              <a:buChar char="•"/>
            </a:pPr>
            <a:r>
              <a:rPr lang="en-US" sz="1400" dirty="0" smtClean="0"/>
              <a:t>'</a:t>
            </a:r>
            <a:r>
              <a:rPr lang="en-US" sz="1400" dirty="0" err="1" smtClean="0"/>
              <a:t>category_personal_care</a:t>
            </a:r>
            <a:r>
              <a:rPr lang="en-US" sz="1400" dirty="0" smtClean="0"/>
              <a:t>', </a:t>
            </a:r>
          </a:p>
          <a:p>
            <a:pPr>
              <a:buFont typeface="Arial" pitchFamily="34" charset="0"/>
              <a:buChar char="•"/>
            </a:pPr>
            <a:r>
              <a:rPr lang="en-US" sz="1400" dirty="0" smtClean="0"/>
              <a:t>'</a:t>
            </a:r>
            <a:r>
              <a:rPr lang="en-US" sz="1400" dirty="0" err="1" smtClean="0"/>
              <a:t>category_shopping_net</a:t>
            </a:r>
            <a:r>
              <a:rPr lang="en-US" sz="1400" dirty="0" smtClean="0"/>
              <a:t>', </a:t>
            </a:r>
          </a:p>
          <a:p>
            <a:pPr>
              <a:buFont typeface="Arial" pitchFamily="34" charset="0"/>
              <a:buChar char="•"/>
            </a:pPr>
            <a:r>
              <a:rPr lang="en-US" sz="1400" dirty="0" smtClean="0"/>
              <a:t>'</a:t>
            </a:r>
            <a:r>
              <a:rPr lang="en-US" sz="1400" dirty="0" err="1" smtClean="0"/>
              <a:t>category_shopping_pos</a:t>
            </a:r>
            <a:r>
              <a:rPr lang="en-US" sz="1400" dirty="0" smtClean="0"/>
              <a:t>‘, </a:t>
            </a:r>
          </a:p>
          <a:p>
            <a:pPr>
              <a:buFont typeface="Arial" pitchFamily="34" charset="0"/>
              <a:buChar char="•"/>
            </a:pPr>
            <a:r>
              <a:rPr lang="en-US" sz="1400" dirty="0" smtClean="0"/>
              <a:t>‘</a:t>
            </a:r>
            <a:r>
              <a:rPr lang="en-US" sz="1400" dirty="0" err="1" smtClean="0"/>
              <a:t>dis</a:t>
            </a:r>
            <a:r>
              <a:rPr lang="en-US" sz="1400" dirty="0" smtClean="0"/>
              <a:t>’</a:t>
            </a:r>
          </a:p>
          <a:p>
            <a:r>
              <a:rPr lang="en-US" sz="1400" dirty="0" smtClean="0"/>
              <a:t> '</a:t>
            </a:r>
            <a:r>
              <a:rPr lang="en-US" sz="1400" dirty="0" err="1" smtClean="0"/>
              <a:t>day_name_Saturday</a:t>
            </a:r>
            <a:r>
              <a:rPr lang="en-US" sz="1400" dirty="0" smtClean="0"/>
              <a:t>', </a:t>
            </a:r>
          </a:p>
          <a:p>
            <a:r>
              <a:rPr lang="en-US" sz="1400" dirty="0" smtClean="0"/>
              <a:t>'</a:t>
            </a:r>
            <a:r>
              <a:rPr lang="en-US" sz="1400" dirty="0" err="1" smtClean="0"/>
              <a:t>day_name_Sunday</a:t>
            </a:r>
            <a:r>
              <a:rPr lang="en-US" sz="1400" dirty="0" smtClean="0"/>
              <a:t>', </a:t>
            </a:r>
          </a:p>
          <a:p>
            <a:r>
              <a:rPr lang="en-US" sz="1400" dirty="0" smtClean="0"/>
              <a:t>'</a:t>
            </a:r>
            <a:r>
              <a:rPr lang="en-US" sz="1400" dirty="0" err="1" smtClean="0"/>
              <a:t>day_name_Thursday</a:t>
            </a:r>
            <a:r>
              <a:rPr lang="en-US" sz="1400" dirty="0" smtClean="0"/>
              <a:t>', </a:t>
            </a:r>
          </a:p>
          <a:p>
            <a:r>
              <a:rPr lang="en-US" sz="1400" dirty="0" smtClean="0"/>
              <a:t>'</a:t>
            </a:r>
            <a:r>
              <a:rPr lang="en-US" sz="1400" dirty="0" err="1" smtClean="0"/>
              <a:t>day_name_Tuesday</a:t>
            </a:r>
            <a:r>
              <a:rPr lang="en-US" sz="1400" dirty="0" smtClean="0"/>
              <a:t>', </a:t>
            </a:r>
          </a:p>
          <a:p>
            <a:pPr>
              <a:buFont typeface="Arial" pitchFamily="34" charset="0"/>
              <a:buChar char="•"/>
            </a:pPr>
            <a:endParaRPr lang="en-US" sz="1400" dirty="0" smtClean="0"/>
          </a:p>
          <a:p>
            <a:endParaRPr lang="en-US" sz="1400" dirty="0" smtClean="0"/>
          </a:p>
          <a:p>
            <a:endParaRPr lang="en-US" sz="1400" dirty="0"/>
          </a:p>
        </p:txBody>
      </p:sp>
      <p:sp>
        <p:nvSpPr>
          <p:cNvPr id="8" name="TextBox 7"/>
          <p:cNvSpPr txBox="1"/>
          <p:nvPr/>
        </p:nvSpPr>
        <p:spPr>
          <a:xfrm>
            <a:off x="571472" y="1643050"/>
            <a:ext cx="2428892" cy="4185761"/>
          </a:xfrm>
          <a:prstGeom prst="rect">
            <a:avLst/>
          </a:prstGeom>
          <a:noFill/>
        </p:spPr>
        <p:txBody>
          <a:bodyPr wrap="square" rtlCol="0">
            <a:spAutoFit/>
          </a:bodyPr>
          <a:lstStyle/>
          <a:p>
            <a:r>
              <a:rPr lang="en-US" sz="1400" dirty="0" smtClean="0"/>
              <a:t>'</a:t>
            </a:r>
            <a:r>
              <a:rPr lang="en-US" sz="1400" dirty="0" err="1" smtClean="0"/>
              <a:t>trans_date</a:t>
            </a:r>
            <a:r>
              <a:rPr lang="en-US" sz="1400" dirty="0" smtClean="0"/>
              <a:t>', 			</a:t>
            </a:r>
          </a:p>
          <a:p>
            <a:r>
              <a:rPr lang="en-US" sz="1400" dirty="0" smtClean="0"/>
              <a:t>'last_60_trans_count', </a:t>
            </a:r>
          </a:p>
          <a:p>
            <a:r>
              <a:rPr lang="en-US" sz="1400" dirty="0" smtClean="0"/>
              <a:t>'last_2_trans_count_fraud', </a:t>
            </a:r>
          </a:p>
          <a:p>
            <a:r>
              <a:rPr lang="en-US" sz="1400" dirty="0" smtClean="0"/>
              <a:t>'last_24_trans_count_fraud', </a:t>
            </a:r>
          </a:p>
          <a:p>
            <a:r>
              <a:rPr lang="en-US" sz="1400" dirty="0" smtClean="0"/>
              <a:t>'last_24_trans_count', ‘</a:t>
            </a:r>
          </a:p>
          <a:p>
            <a:r>
              <a:rPr lang="en-US" sz="1400" dirty="0" smtClean="0"/>
              <a:t>average_amnount_last_60days‘</a:t>
            </a:r>
          </a:p>
          <a:p>
            <a:r>
              <a:rPr lang="en-US" sz="1400" dirty="0" smtClean="0"/>
              <a:t>'age', </a:t>
            </a:r>
          </a:p>
          <a:p>
            <a:r>
              <a:rPr lang="en-US" sz="1400" dirty="0" smtClean="0"/>
              <a:t>'</a:t>
            </a:r>
            <a:r>
              <a:rPr lang="en-US" sz="1400" dirty="0" err="1" smtClean="0"/>
              <a:t>cust_merchant_distance</a:t>
            </a:r>
            <a:r>
              <a:rPr lang="en-US" sz="1400" dirty="0" smtClean="0"/>
              <a:t>', </a:t>
            </a:r>
          </a:p>
          <a:p>
            <a:r>
              <a:rPr lang="en-US" sz="1400" dirty="0" smtClean="0"/>
              <a:t>'hour', </a:t>
            </a:r>
          </a:p>
          <a:p>
            <a:r>
              <a:rPr lang="en-US" sz="1400" dirty="0" smtClean="0"/>
              <a:t>'Year', </a:t>
            </a:r>
          </a:p>
          <a:p>
            <a:r>
              <a:rPr lang="en-US" sz="1400" dirty="0" smtClean="0"/>
              <a:t>'Month', ‘</a:t>
            </a:r>
          </a:p>
          <a:p>
            <a:r>
              <a:rPr lang="en-US" sz="1400" dirty="0" smtClean="0"/>
              <a:t>minutes', </a:t>
            </a:r>
          </a:p>
          <a:p>
            <a:r>
              <a:rPr lang="en-US" sz="1400" dirty="0" smtClean="0"/>
              <a:t>'</a:t>
            </a:r>
            <a:r>
              <a:rPr lang="en-US" sz="1400" dirty="0" err="1" smtClean="0"/>
              <a:t>age_group</a:t>
            </a:r>
            <a:r>
              <a:rPr lang="en-US" sz="1400" dirty="0" smtClean="0"/>
              <a:t>', </a:t>
            </a:r>
          </a:p>
          <a:p>
            <a:r>
              <a:rPr lang="en-US" sz="1400" dirty="0" smtClean="0"/>
              <a:t>'</a:t>
            </a:r>
            <a:r>
              <a:rPr lang="en-US" sz="1400" dirty="0" err="1" smtClean="0"/>
              <a:t>distance_flag</a:t>
            </a:r>
            <a:r>
              <a:rPr lang="en-US" sz="1400" dirty="0" smtClean="0"/>
              <a:t>', </a:t>
            </a:r>
          </a:p>
          <a:p>
            <a:r>
              <a:rPr lang="en-US" sz="1400" dirty="0" smtClean="0"/>
              <a:t>'</a:t>
            </a:r>
            <a:r>
              <a:rPr lang="en-US" sz="1400" dirty="0" err="1" smtClean="0"/>
              <a:t>gender_M</a:t>
            </a:r>
            <a:r>
              <a:rPr lang="en-US" sz="1400" dirty="0" smtClean="0"/>
              <a:t>', </a:t>
            </a:r>
          </a:p>
          <a:p>
            <a:r>
              <a:rPr lang="en-US" sz="1400" dirty="0" smtClean="0"/>
              <a:t>'</a:t>
            </a:r>
            <a:r>
              <a:rPr lang="en-US" sz="1400" dirty="0" err="1" smtClean="0"/>
              <a:t>day_name_Monday</a:t>
            </a:r>
            <a:r>
              <a:rPr lang="en-US" sz="1400" dirty="0" smtClean="0"/>
              <a:t>',</a:t>
            </a:r>
          </a:p>
          <a:p>
            <a:endParaRPr lang="en-US" sz="1400"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a:p>
        </p:txBody>
      </p:sp>
      <p:sp>
        <p:nvSpPr>
          <p:cNvPr id="4" name="Right Arrow 3"/>
          <p:cNvSpPr/>
          <p:nvPr/>
        </p:nvSpPr>
        <p:spPr>
          <a:xfrm>
            <a:off x="785786" y="2857496"/>
            <a:ext cx="7072362" cy="30003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85786" y="4000504"/>
            <a:ext cx="6643734" cy="58477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3200" b="1" dirty="0" smtClean="0">
                <a:solidFill>
                  <a:schemeClr val="tx1"/>
                </a:solidFill>
              </a:rPr>
              <a:t>Different Model Performance Analysis</a:t>
            </a:r>
            <a:endParaRPr lang="en-US" sz="3200" b="1" dirty="0">
              <a:solidFill>
                <a:schemeClr val="tx1"/>
              </a:solidFill>
            </a:endParaRPr>
          </a:p>
        </p:txBody>
      </p:sp>
      <p:sp>
        <p:nvSpPr>
          <p:cNvPr id="6" name="Title 5"/>
          <p:cNvSpPr>
            <a:spLocks noGrp="1"/>
          </p:cNvSpPr>
          <p:nvPr>
            <p:ph type="title"/>
          </p:nvPr>
        </p:nvSpPr>
        <p:spPr/>
        <p:txBody>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strVal val="#ppt_w*0.05"/>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anim calcmode="lin" valueType="num">
                                      <p:cBhvr>
                                        <p:cTn id="9" dur="500" fill="hold"/>
                                        <p:tgtEl>
                                          <p:spTgt spid="4"/>
                                        </p:tgtEl>
                                        <p:attrNameLst>
                                          <p:attrName>ppt_x</p:attrName>
                                        </p:attrNameLst>
                                      </p:cBhvr>
                                      <p:tavLst>
                                        <p:tav tm="0">
                                          <p:val>
                                            <p:strVal val="#ppt_x-.2"/>
                                          </p:val>
                                        </p:tav>
                                        <p:tav tm="100000">
                                          <p:val>
                                            <p:strVal val="#ppt_x"/>
                                          </p:val>
                                        </p:tav>
                                      </p:tavLst>
                                    </p:anim>
                                    <p:anim calcmode="lin" valueType="num">
                                      <p:cBhvr>
                                        <p:cTn id="10" dur="500" fill="hold"/>
                                        <p:tgtEl>
                                          <p:spTgt spid="4"/>
                                        </p:tgtEl>
                                        <p:attrNameLst>
                                          <p:attrName>ppt_y</p:attrName>
                                        </p:attrNameLst>
                                      </p:cBhvr>
                                      <p:tavLst>
                                        <p:tav tm="0">
                                          <p:val>
                                            <p:strVal val="#ppt_y"/>
                                          </p:val>
                                        </p:tav>
                                        <p:tav tm="100000">
                                          <p:val>
                                            <p:strVal val="#ppt_y"/>
                                          </p:val>
                                        </p:tav>
                                      </p:tavLst>
                                    </p:anim>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style>
          <a:lnRef idx="1">
            <a:schemeClr val="accent3"/>
          </a:lnRef>
          <a:fillRef idx="2">
            <a:schemeClr val="accent3"/>
          </a:fillRef>
          <a:effectRef idx="1">
            <a:schemeClr val="accent3"/>
          </a:effectRef>
          <a:fontRef idx="minor">
            <a:schemeClr val="dk1"/>
          </a:fontRef>
        </p:style>
        <p:txBody>
          <a:bodyPr>
            <a:noAutofit/>
          </a:bodyPr>
          <a:lstStyle/>
          <a:p>
            <a:r>
              <a:rPr lang="en-US" sz="3200" dirty="0" smtClean="0"/>
              <a:t>DT with 11 Features Performance With features</a:t>
            </a:r>
            <a:endParaRPr lang="en-US" sz="3200" dirty="0"/>
          </a:p>
        </p:txBody>
      </p:sp>
      <p:pic>
        <p:nvPicPr>
          <p:cNvPr id="1028" name="Picture 4"/>
          <p:cNvPicPr>
            <a:picLocks noGrp="1" noChangeAspect="1" noChangeArrowheads="1"/>
          </p:cNvPicPr>
          <p:nvPr>
            <p:ph idx="1"/>
          </p:nvPr>
        </p:nvPicPr>
        <p:blipFill>
          <a:blip r:embed="rId2" cstate="print"/>
          <a:srcRect/>
          <a:stretch>
            <a:fillRect/>
          </a:stretch>
        </p:blipFill>
        <p:spPr bwMode="auto">
          <a:xfrm>
            <a:off x="5715008" y="2143116"/>
            <a:ext cx="2500330" cy="1000132"/>
          </a:xfrm>
          <a:prstGeom prst="rect">
            <a:avLst/>
          </a:prstGeom>
          <a:ln>
            <a:headEnd/>
            <a:tailEnd/>
          </a:ln>
        </p:spPr>
        <p:style>
          <a:lnRef idx="2">
            <a:schemeClr val="dk1"/>
          </a:lnRef>
          <a:fillRef idx="1">
            <a:schemeClr val="lt1"/>
          </a:fillRef>
          <a:effectRef idx="0">
            <a:schemeClr val="dk1"/>
          </a:effectRef>
          <a:fontRef idx="minor">
            <a:schemeClr val="dk1"/>
          </a:fontRef>
        </p:style>
      </p:pic>
      <p:sp>
        <p:nvSpPr>
          <p:cNvPr id="7" name="Rounded Rectangle 6"/>
          <p:cNvSpPr/>
          <p:nvPr/>
        </p:nvSpPr>
        <p:spPr>
          <a:xfrm>
            <a:off x="642910" y="1428736"/>
            <a:ext cx="2786082"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Performance</a:t>
            </a:r>
            <a:endParaRPr lang="en-US" b="1" dirty="0"/>
          </a:p>
        </p:txBody>
      </p:sp>
      <p:sp>
        <p:nvSpPr>
          <p:cNvPr id="8" name="Rounded Rectangle 7"/>
          <p:cNvSpPr/>
          <p:nvPr/>
        </p:nvSpPr>
        <p:spPr>
          <a:xfrm>
            <a:off x="5572132" y="1428736"/>
            <a:ext cx="2571768"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AUC </a:t>
            </a:r>
            <a:endParaRPr lang="en-US" b="1" dirty="0"/>
          </a:p>
        </p:txBody>
      </p:sp>
      <p:sp>
        <p:nvSpPr>
          <p:cNvPr id="10" name="Rectangle 9"/>
          <p:cNvSpPr/>
          <p:nvPr/>
        </p:nvSpPr>
        <p:spPr>
          <a:xfrm>
            <a:off x="571472" y="5857892"/>
            <a:ext cx="8286808"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Model will not be taken as Here False Features are More Compare to Lighter Model</a:t>
            </a:r>
            <a:endParaRPr lang="en-US" dirty="0"/>
          </a:p>
        </p:txBody>
      </p:sp>
      <p:pic>
        <p:nvPicPr>
          <p:cNvPr id="3074" name="Picture 2"/>
          <p:cNvPicPr>
            <a:picLocks noChangeAspect="1" noChangeArrowheads="1"/>
          </p:cNvPicPr>
          <p:nvPr/>
        </p:nvPicPr>
        <p:blipFill>
          <a:blip r:embed="rId3"/>
          <a:srcRect/>
          <a:stretch>
            <a:fillRect/>
          </a:stretch>
        </p:blipFill>
        <p:spPr bwMode="auto">
          <a:xfrm>
            <a:off x="0" y="2143116"/>
            <a:ext cx="4857752" cy="3286148"/>
          </a:xfrm>
          <a:prstGeom prst="rect">
            <a:avLst/>
          </a:prstGeom>
          <a:ln>
            <a:headEnd/>
            <a:tailEnd/>
          </a:ln>
        </p:spPr>
        <p:style>
          <a:lnRef idx="2">
            <a:schemeClr val="dk1"/>
          </a:lnRef>
          <a:fillRef idx="1">
            <a:schemeClr val="lt1"/>
          </a:fillRef>
          <a:effectRef idx="0">
            <a:schemeClr val="dk1"/>
          </a:effectRef>
          <a:fontRef idx="minor">
            <a:schemeClr val="dk1"/>
          </a:fontRef>
        </p:style>
      </p:pic>
      <p:sp>
        <p:nvSpPr>
          <p:cNvPr id="14" name="Rounded Rectangle 13"/>
          <p:cNvSpPr/>
          <p:nvPr/>
        </p:nvSpPr>
        <p:spPr>
          <a:xfrm>
            <a:off x="5715008" y="3286124"/>
            <a:ext cx="2571768"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Missed Fraud = 0</a:t>
            </a:r>
            <a:endParaRPr lang="en-US" b="1" dirty="0"/>
          </a:p>
        </p:txBody>
      </p:sp>
      <p:pic>
        <p:nvPicPr>
          <p:cNvPr id="2050" name="Picture 2"/>
          <p:cNvPicPr>
            <a:picLocks noChangeAspect="1" noChangeArrowheads="1"/>
          </p:cNvPicPr>
          <p:nvPr/>
        </p:nvPicPr>
        <p:blipFill>
          <a:blip r:embed="rId4"/>
          <a:srcRect/>
          <a:stretch>
            <a:fillRect/>
          </a:stretch>
        </p:blipFill>
        <p:spPr bwMode="auto">
          <a:xfrm>
            <a:off x="5214942" y="3786190"/>
            <a:ext cx="3429024" cy="1820860"/>
          </a:xfrm>
          <a:prstGeom prst="rect">
            <a:avLst/>
          </a:prstGeom>
          <a:ln>
            <a:headEnd/>
            <a:tailEnd/>
          </a:ln>
        </p:spPr>
        <p:style>
          <a:lnRef idx="2">
            <a:schemeClr val="dk1"/>
          </a:lnRef>
          <a:fillRef idx="1">
            <a:schemeClr val="lt1"/>
          </a:fillRef>
          <a:effectRef idx="0">
            <a:schemeClr val="dk1"/>
          </a:effectRef>
          <a:fontRef idx="minor">
            <a:schemeClr val="dk1"/>
          </a:fontRef>
        </p:style>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diamond(in)">
                                      <p:cBhvr>
                                        <p:cTn id="7" dur="2000"/>
                                        <p:tgtEl>
                                          <p:spTgt spid="3074"/>
                                        </p:tgtEl>
                                      </p:cBhvr>
                                    </p:animEffect>
                                  </p:childTnLst>
                                </p:cTn>
                              </p:par>
                              <p:par>
                                <p:cTn id="8" presetID="8" presetClass="entr" presetSubtype="16" fill="hold" nodeType="with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diamond(in)">
                                      <p:cBhvr>
                                        <p:cTn id="10" dur="2000"/>
                                        <p:tgtEl>
                                          <p:spTgt spid="102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anim calcmode="lin" valueType="num">
                                      <p:cBhvr additive="base">
                                        <p:cTn id="15" dur="500" fill="hold"/>
                                        <p:tgtEl>
                                          <p:spTgt spid="2050"/>
                                        </p:tgtEl>
                                        <p:attrNameLst>
                                          <p:attrName>ppt_x</p:attrName>
                                        </p:attrNameLst>
                                      </p:cBhvr>
                                      <p:tavLst>
                                        <p:tav tm="0">
                                          <p:val>
                                            <p:strVal val="#ppt_x"/>
                                          </p:val>
                                        </p:tav>
                                        <p:tav tm="100000">
                                          <p:val>
                                            <p:strVal val="#ppt_x"/>
                                          </p:val>
                                        </p:tav>
                                      </p:tavLst>
                                    </p:anim>
                                    <p:anim calcmode="lin" valueType="num">
                                      <p:cBhvr additive="base">
                                        <p:cTn id="16"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style>
          <a:lnRef idx="1">
            <a:schemeClr val="accent3"/>
          </a:lnRef>
          <a:fillRef idx="2">
            <a:schemeClr val="accent3"/>
          </a:fillRef>
          <a:effectRef idx="1">
            <a:schemeClr val="accent3"/>
          </a:effectRef>
          <a:fontRef idx="minor">
            <a:schemeClr val="dk1"/>
          </a:fontRef>
        </p:style>
        <p:txBody>
          <a:bodyPr>
            <a:noAutofit/>
          </a:bodyPr>
          <a:lstStyle/>
          <a:p>
            <a:r>
              <a:rPr lang="en-US" sz="3200" dirty="0" smtClean="0"/>
              <a:t>DT with 8 Features Performance With features</a:t>
            </a:r>
            <a:endParaRPr lang="en-US" sz="3200" dirty="0"/>
          </a:p>
        </p:txBody>
      </p:sp>
      <p:pic>
        <p:nvPicPr>
          <p:cNvPr id="1028" name="Picture 4"/>
          <p:cNvPicPr>
            <a:picLocks noGrp="1" noChangeAspect="1" noChangeArrowheads="1"/>
          </p:cNvPicPr>
          <p:nvPr>
            <p:ph idx="1"/>
          </p:nvPr>
        </p:nvPicPr>
        <p:blipFill>
          <a:blip r:embed="rId2" cstate="print"/>
          <a:srcRect/>
          <a:stretch>
            <a:fillRect/>
          </a:stretch>
        </p:blipFill>
        <p:spPr bwMode="auto">
          <a:xfrm>
            <a:off x="5429256" y="2143116"/>
            <a:ext cx="3026443" cy="1435247"/>
          </a:xfrm>
          <a:prstGeom prst="rect">
            <a:avLst/>
          </a:prstGeom>
          <a:ln>
            <a:headEnd/>
            <a:tailEnd/>
          </a:ln>
        </p:spPr>
        <p:style>
          <a:lnRef idx="2">
            <a:schemeClr val="dk1"/>
          </a:lnRef>
          <a:fillRef idx="1">
            <a:schemeClr val="lt1"/>
          </a:fillRef>
          <a:effectRef idx="0">
            <a:schemeClr val="dk1"/>
          </a:effectRef>
          <a:fontRef idx="minor">
            <a:schemeClr val="dk1"/>
          </a:fontRef>
        </p:style>
      </p:pic>
      <p:sp>
        <p:nvSpPr>
          <p:cNvPr id="7" name="Rounded Rectangle 6"/>
          <p:cNvSpPr/>
          <p:nvPr/>
        </p:nvSpPr>
        <p:spPr>
          <a:xfrm>
            <a:off x="642910" y="1357298"/>
            <a:ext cx="2786082"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Performance</a:t>
            </a:r>
            <a:endParaRPr lang="en-US" b="1" dirty="0"/>
          </a:p>
        </p:txBody>
      </p:sp>
      <p:sp>
        <p:nvSpPr>
          <p:cNvPr id="8" name="Rounded Rectangle 7"/>
          <p:cNvSpPr/>
          <p:nvPr/>
        </p:nvSpPr>
        <p:spPr>
          <a:xfrm>
            <a:off x="5572132" y="1428736"/>
            <a:ext cx="2571768"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AUC</a:t>
            </a:r>
            <a:endParaRPr lang="en-US" b="1" dirty="0"/>
          </a:p>
        </p:txBody>
      </p:sp>
      <p:sp>
        <p:nvSpPr>
          <p:cNvPr id="10" name="Rectangle 9"/>
          <p:cNvSpPr/>
          <p:nvPr/>
        </p:nvSpPr>
        <p:spPr>
          <a:xfrm>
            <a:off x="571472" y="5857892"/>
            <a:ext cx="8286808"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Model is Good Model </a:t>
            </a:r>
            <a:r>
              <a:rPr lang="en-US" smtClean="0"/>
              <a:t>we May Consider</a:t>
            </a:r>
            <a:r>
              <a:rPr lang="en-US" dirty="0" smtClean="0"/>
              <a:t>! </a:t>
            </a:r>
            <a:endParaRPr lang="en-US" dirty="0"/>
          </a:p>
        </p:txBody>
      </p:sp>
      <p:sp>
        <p:nvSpPr>
          <p:cNvPr id="12" name="Rounded Rectangle 11"/>
          <p:cNvSpPr/>
          <p:nvPr/>
        </p:nvSpPr>
        <p:spPr>
          <a:xfrm>
            <a:off x="5786446" y="3714752"/>
            <a:ext cx="2500330"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Missed Fraud = 0</a:t>
            </a:r>
            <a:endParaRPr lang="en-US" b="1" dirty="0"/>
          </a:p>
        </p:txBody>
      </p:sp>
      <p:pic>
        <p:nvPicPr>
          <p:cNvPr id="1032" name="Picture 8"/>
          <p:cNvPicPr>
            <a:picLocks noChangeAspect="1" noChangeArrowheads="1"/>
          </p:cNvPicPr>
          <p:nvPr/>
        </p:nvPicPr>
        <p:blipFill>
          <a:blip r:embed="rId3"/>
          <a:srcRect/>
          <a:stretch>
            <a:fillRect/>
          </a:stretch>
        </p:blipFill>
        <p:spPr bwMode="auto">
          <a:xfrm>
            <a:off x="214282" y="2143117"/>
            <a:ext cx="4577416" cy="3643337"/>
          </a:xfrm>
          <a:prstGeom prst="rect">
            <a:avLst/>
          </a:prstGeom>
          <a:ln>
            <a:headEnd/>
            <a:tailEnd/>
          </a:ln>
        </p:spPr>
        <p:style>
          <a:lnRef idx="2">
            <a:schemeClr val="dk1"/>
          </a:lnRef>
          <a:fillRef idx="1">
            <a:schemeClr val="lt1"/>
          </a:fillRef>
          <a:effectRef idx="0">
            <a:schemeClr val="dk1"/>
          </a:effectRef>
          <a:fontRef idx="minor">
            <a:schemeClr val="dk1"/>
          </a:fontRef>
        </p:style>
      </p:pic>
      <p:pic>
        <p:nvPicPr>
          <p:cNvPr id="3074" name="Picture 2"/>
          <p:cNvPicPr>
            <a:picLocks noChangeAspect="1" noChangeArrowheads="1"/>
          </p:cNvPicPr>
          <p:nvPr/>
        </p:nvPicPr>
        <p:blipFill>
          <a:blip r:embed="rId4"/>
          <a:srcRect/>
          <a:stretch>
            <a:fillRect/>
          </a:stretch>
        </p:blipFill>
        <p:spPr bwMode="auto">
          <a:xfrm>
            <a:off x="5286380" y="4214818"/>
            <a:ext cx="3071834" cy="1530892"/>
          </a:xfrm>
          <a:prstGeom prst="rect">
            <a:avLst/>
          </a:prstGeom>
          <a:ln>
            <a:headEnd/>
            <a:tailEnd/>
          </a:ln>
        </p:spPr>
        <p:style>
          <a:lnRef idx="2">
            <a:schemeClr val="dk1"/>
          </a:lnRef>
          <a:fillRef idx="1">
            <a:schemeClr val="lt1"/>
          </a:fillRef>
          <a:effectRef idx="0">
            <a:schemeClr val="dk1"/>
          </a:effectRef>
          <a:fontRef idx="minor">
            <a:schemeClr val="dk1"/>
          </a:fontRef>
        </p:style>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animEffect transition="in" filter="diamond(in)">
                                      <p:cBhvr>
                                        <p:cTn id="7" dur="2000"/>
                                        <p:tgtEl>
                                          <p:spTgt spid="1032"/>
                                        </p:tgtEl>
                                      </p:cBhvr>
                                    </p:animEffect>
                                  </p:childTnLst>
                                </p:cTn>
                              </p:par>
                              <p:par>
                                <p:cTn id="8" presetID="8" presetClass="entr" presetSubtype="16" fill="hold" nodeType="with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diamond(in)">
                                      <p:cBhvr>
                                        <p:cTn id="10" dur="2000"/>
                                        <p:tgtEl>
                                          <p:spTgt spid="102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anim calcmode="lin" valueType="num">
                                      <p:cBhvr additive="base">
                                        <p:cTn id="15" dur="500" fill="hold"/>
                                        <p:tgtEl>
                                          <p:spTgt spid="3074"/>
                                        </p:tgtEl>
                                        <p:attrNameLst>
                                          <p:attrName>ppt_x</p:attrName>
                                        </p:attrNameLst>
                                      </p:cBhvr>
                                      <p:tavLst>
                                        <p:tav tm="0">
                                          <p:val>
                                            <p:strVal val="#ppt_x"/>
                                          </p:val>
                                        </p:tav>
                                        <p:tav tm="100000">
                                          <p:val>
                                            <p:strVal val="#ppt_x"/>
                                          </p:val>
                                        </p:tav>
                                      </p:tavLst>
                                    </p:anim>
                                    <p:anim calcmode="lin" valueType="num">
                                      <p:cBhvr additive="base">
                                        <p:cTn id="16"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style>
          <a:lnRef idx="1">
            <a:schemeClr val="accent3"/>
          </a:lnRef>
          <a:fillRef idx="2">
            <a:schemeClr val="accent3"/>
          </a:fillRef>
          <a:effectRef idx="1">
            <a:schemeClr val="accent3"/>
          </a:effectRef>
          <a:fontRef idx="minor">
            <a:schemeClr val="dk1"/>
          </a:fontRef>
        </p:style>
        <p:txBody>
          <a:bodyPr>
            <a:noAutofit/>
          </a:bodyPr>
          <a:lstStyle/>
          <a:p>
            <a:r>
              <a:rPr lang="en-US" sz="3200" dirty="0" smtClean="0"/>
              <a:t>RF with 11 Features Performance With features</a:t>
            </a:r>
            <a:endParaRPr lang="en-US" sz="3200" dirty="0"/>
          </a:p>
        </p:txBody>
      </p:sp>
      <p:pic>
        <p:nvPicPr>
          <p:cNvPr id="1028" name="Picture 4"/>
          <p:cNvPicPr>
            <a:picLocks noGrp="1" noChangeAspect="1" noChangeArrowheads="1"/>
          </p:cNvPicPr>
          <p:nvPr>
            <p:ph idx="1"/>
          </p:nvPr>
        </p:nvPicPr>
        <p:blipFill>
          <a:blip r:embed="rId2" cstate="print"/>
          <a:srcRect/>
          <a:stretch>
            <a:fillRect/>
          </a:stretch>
        </p:blipFill>
        <p:spPr bwMode="auto">
          <a:xfrm>
            <a:off x="5500694" y="2143116"/>
            <a:ext cx="2571769" cy="1143008"/>
          </a:xfrm>
          <a:prstGeom prst="rect">
            <a:avLst/>
          </a:prstGeom>
          <a:ln>
            <a:headEnd/>
            <a:tailEnd/>
          </a:ln>
        </p:spPr>
        <p:style>
          <a:lnRef idx="2">
            <a:schemeClr val="dk1"/>
          </a:lnRef>
          <a:fillRef idx="1">
            <a:schemeClr val="lt1"/>
          </a:fillRef>
          <a:effectRef idx="0">
            <a:schemeClr val="dk1"/>
          </a:effectRef>
          <a:fontRef idx="minor">
            <a:schemeClr val="dk1"/>
          </a:fontRef>
        </p:style>
      </p:pic>
      <p:sp>
        <p:nvSpPr>
          <p:cNvPr id="7" name="Rounded Rectangle 6"/>
          <p:cNvSpPr/>
          <p:nvPr/>
        </p:nvSpPr>
        <p:spPr>
          <a:xfrm>
            <a:off x="642910" y="1357298"/>
            <a:ext cx="2786082"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Performance</a:t>
            </a:r>
            <a:endParaRPr lang="en-US" b="1" dirty="0"/>
          </a:p>
        </p:txBody>
      </p:sp>
      <p:sp>
        <p:nvSpPr>
          <p:cNvPr id="8" name="Rounded Rectangle 7"/>
          <p:cNvSpPr/>
          <p:nvPr/>
        </p:nvSpPr>
        <p:spPr>
          <a:xfrm>
            <a:off x="5572132" y="1428736"/>
            <a:ext cx="2571768"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AUC</a:t>
            </a:r>
            <a:endParaRPr lang="en-US" b="1" dirty="0"/>
          </a:p>
        </p:txBody>
      </p:sp>
      <p:sp>
        <p:nvSpPr>
          <p:cNvPr id="10" name="Rectangle 9"/>
          <p:cNvSpPr/>
          <p:nvPr/>
        </p:nvSpPr>
        <p:spPr>
          <a:xfrm>
            <a:off x="571472" y="5857892"/>
            <a:ext cx="8286808"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Model will not be taken as Here False Negative is Higher Than any DT models  </a:t>
            </a:r>
            <a:endParaRPr lang="en-US" dirty="0"/>
          </a:p>
        </p:txBody>
      </p:sp>
      <p:sp>
        <p:nvSpPr>
          <p:cNvPr id="12" name="Rounded Rectangle 11"/>
          <p:cNvSpPr/>
          <p:nvPr/>
        </p:nvSpPr>
        <p:spPr>
          <a:xfrm>
            <a:off x="5500694" y="3357562"/>
            <a:ext cx="2500330"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Missed Fraud = 5982</a:t>
            </a:r>
            <a:endParaRPr lang="en-US" b="1" dirty="0"/>
          </a:p>
        </p:txBody>
      </p:sp>
      <p:pic>
        <p:nvPicPr>
          <p:cNvPr id="4099" name="Picture 3"/>
          <p:cNvPicPr>
            <a:picLocks noChangeAspect="1" noChangeArrowheads="1"/>
          </p:cNvPicPr>
          <p:nvPr/>
        </p:nvPicPr>
        <p:blipFill>
          <a:blip r:embed="rId3"/>
          <a:srcRect/>
          <a:stretch>
            <a:fillRect/>
          </a:stretch>
        </p:blipFill>
        <p:spPr bwMode="auto">
          <a:xfrm>
            <a:off x="214282" y="2071678"/>
            <a:ext cx="4714908" cy="3500462"/>
          </a:xfrm>
          <a:prstGeom prst="rect">
            <a:avLst/>
          </a:prstGeom>
          <a:ln>
            <a:headEnd/>
            <a:tailEnd/>
          </a:ln>
        </p:spPr>
        <p:style>
          <a:lnRef idx="2">
            <a:schemeClr val="dk1"/>
          </a:lnRef>
          <a:fillRef idx="1">
            <a:schemeClr val="lt1"/>
          </a:fillRef>
          <a:effectRef idx="0">
            <a:schemeClr val="dk1"/>
          </a:effectRef>
          <a:fontRef idx="minor">
            <a:schemeClr val="dk1"/>
          </a:fontRef>
        </p:style>
      </p:pic>
      <p:pic>
        <p:nvPicPr>
          <p:cNvPr id="4098" name="Picture 2"/>
          <p:cNvPicPr>
            <a:picLocks noChangeAspect="1" noChangeArrowheads="1"/>
          </p:cNvPicPr>
          <p:nvPr/>
        </p:nvPicPr>
        <p:blipFill>
          <a:blip r:embed="rId4"/>
          <a:srcRect/>
          <a:stretch>
            <a:fillRect/>
          </a:stretch>
        </p:blipFill>
        <p:spPr bwMode="auto">
          <a:xfrm>
            <a:off x="5143504" y="3786190"/>
            <a:ext cx="3286148" cy="1928826"/>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checkerboard(across)">
                                      <p:cBhvr>
                                        <p:cTn id="7" dur="500"/>
                                        <p:tgtEl>
                                          <p:spTgt spid="4099"/>
                                        </p:tgtEl>
                                      </p:cBhvr>
                                    </p:animEffect>
                                  </p:childTnLst>
                                </p:cTn>
                              </p:par>
                              <p:par>
                                <p:cTn id="8" presetID="5" presetClass="entr" presetSubtype="10" fill="hold" nodeType="with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checkerboard(across)">
                                      <p:cBhvr>
                                        <p:cTn id="10" dur="500"/>
                                        <p:tgtEl>
                                          <p:spTgt spid="102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098"/>
                                        </p:tgtEl>
                                        <p:attrNameLst>
                                          <p:attrName>style.visibility</p:attrName>
                                        </p:attrNameLst>
                                      </p:cBhvr>
                                      <p:to>
                                        <p:strVal val="visible"/>
                                      </p:to>
                                    </p:set>
                                    <p:anim calcmode="lin" valueType="num">
                                      <p:cBhvr additive="base">
                                        <p:cTn id="15" dur="500" fill="hold"/>
                                        <p:tgtEl>
                                          <p:spTgt spid="4098"/>
                                        </p:tgtEl>
                                        <p:attrNameLst>
                                          <p:attrName>ppt_x</p:attrName>
                                        </p:attrNameLst>
                                      </p:cBhvr>
                                      <p:tavLst>
                                        <p:tav tm="0">
                                          <p:val>
                                            <p:strVal val="#ppt_x"/>
                                          </p:val>
                                        </p:tav>
                                        <p:tav tm="100000">
                                          <p:val>
                                            <p:strVal val="#ppt_x"/>
                                          </p:val>
                                        </p:tav>
                                      </p:tavLst>
                                    </p:anim>
                                    <p:anim calcmode="lin" valueType="num">
                                      <p:cBhvr additive="base">
                                        <p:cTn id="16"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Situation </a:t>
            </a:r>
            <a:endParaRPr lang="en-US" dirty="0"/>
          </a:p>
        </p:txBody>
      </p:sp>
      <p:sp>
        <p:nvSpPr>
          <p:cNvPr id="3" name="Content Placeholder 2"/>
          <p:cNvSpPr>
            <a:spLocks noGrp="1"/>
          </p:cNvSpPr>
          <p:nvPr>
            <p:ph idx="1"/>
          </p:nvPr>
        </p:nvSpPr>
        <p:spPr/>
        <p:txBody>
          <a:bodyPr>
            <a:normAutofit/>
          </a:bodyPr>
          <a:lstStyle/>
          <a:p>
            <a:pPr marL="347472" lvl="0" indent="-347472">
              <a:spcBef>
                <a:spcPts val="200"/>
              </a:spcBef>
              <a:buClr>
                <a:srgbClr val="EE283C"/>
              </a:buClr>
              <a:buSzPts val="2000"/>
              <a:buFont typeface="Arial"/>
              <a:buChar char="•"/>
            </a:pPr>
            <a:r>
              <a:rPr lang="en-US" sz="1400" b="1" i="1" dirty="0" err="1" smtClean="0">
                <a:solidFill>
                  <a:srgbClr val="000000"/>
                </a:solidFill>
                <a:latin typeface="Lato"/>
                <a:ea typeface="Lato"/>
                <a:cs typeface="Lato"/>
                <a:sym typeface="Lato"/>
              </a:rPr>
              <a:t>Finex</a:t>
            </a:r>
            <a:r>
              <a:rPr lang="en-US" sz="1400" b="1" i="1" dirty="0" smtClean="0">
                <a:solidFill>
                  <a:srgbClr val="000000"/>
                </a:solidFill>
                <a:latin typeface="Lato"/>
                <a:ea typeface="Lato"/>
                <a:cs typeface="Lato"/>
                <a:sym typeface="Lato"/>
              </a:rPr>
              <a:t> is A leading Bank In Florida US</a:t>
            </a:r>
          </a:p>
          <a:p>
            <a:pPr marL="347472" lvl="0" indent="-347472">
              <a:spcBef>
                <a:spcPts val="200"/>
              </a:spcBef>
              <a:buClr>
                <a:srgbClr val="EE283C"/>
              </a:buClr>
              <a:buSzPts val="2000"/>
              <a:buFont typeface="Arial"/>
              <a:buChar char="•"/>
            </a:pPr>
            <a:r>
              <a:rPr lang="en-US" sz="1400" b="1" i="1" dirty="0" smtClean="0">
                <a:solidFill>
                  <a:srgbClr val="000000"/>
                </a:solidFill>
                <a:latin typeface="Lato"/>
                <a:ea typeface="Lato"/>
                <a:cs typeface="Lato"/>
                <a:sym typeface="Lato"/>
              </a:rPr>
              <a:t>Products: Credit Card, ATM</a:t>
            </a:r>
            <a:r>
              <a:rPr lang="en-US" sz="1400" b="1" i="1" smtClean="0">
                <a:solidFill>
                  <a:srgbClr val="000000"/>
                </a:solidFill>
                <a:latin typeface="Lato"/>
                <a:ea typeface="Lato"/>
                <a:cs typeface="Lato"/>
                <a:sym typeface="Lato"/>
              </a:rPr>
              <a:t>, Online-Banking </a:t>
            </a:r>
            <a:r>
              <a:rPr lang="en-US" sz="1400" b="1" i="1" dirty="0" smtClean="0">
                <a:solidFill>
                  <a:srgbClr val="000000"/>
                </a:solidFill>
                <a:latin typeface="Lato"/>
                <a:ea typeface="Lato"/>
                <a:cs typeface="Lato"/>
                <a:sym typeface="Lato"/>
              </a:rPr>
              <a:t>and Others </a:t>
            </a:r>
          </a:p>
          <a:p>
            <a:pPr marL="347472" lvl="0" indent="-347472">
              <a:spcBef>
                <a:spcPts val="200"/>
              </a:spcBef>
              <a:buClr>
                <a:srgbClr val="EE283C"/>
              </a:buClr>
              <a:buSzPts val="2000"/>
              <a:buFont typeface="Arial"/>
              <a:buChar char="•"/>
            </a:pPr>
            <a:r>
              <a:rPr lang="en-US" sz="1400" b="1" i="1" dirty="0" smtClean="0">
                <a:solidFill>
                  <a:srgbClr val="000000"/>
                </a:solidFill>
                <a:latin typeface="Lato"/>
                <a:ea typeface="Lato"/>
                <a:cs typeface="Lato"/>
                <a:sym typeface="Lato"/>
              </a:rPr>
              <a:t>Goal: To retain high value customers for smooth growth </a:t>
            </a:r>
          </a:p>
          <a:p>
            <a:pPr marL="347472" lvl="0" indent="-347472">
              <a:spcBef>
                <a:spcPts val="200"/>
              </a:spcBef>
              <a:buClr>
                <a:srgbClr val="EE283C"/>
              </a:buClr>
              <a:buSzPts val="2000"/>
              <a:buFont typeface="Arial"/>
              <a:buChar char="•"/>
            </a:pPr>
            <a:r>
              <a:rPr lang="en-US" sz="2800" b="1" i="1" dirty="0" smtClean="0">
                <a:solidFill>
                  <a:srgbClr val="000000"/>
                </a:solidFill>
                <a:latin typeface="Lato"/>
                <a:ea typeface="Lato"/>
                <a:cs typeface="Lato"/>
                <a:sym typeface="Lato"/>
              </a:rPr>
              <a:t>Problem: ?</a:t>
            </a:r>
            <a:endParaRPr lang="en-US" sz="2800" dirty="0" smtClean="0">
              <a:solidFill>
                <a:srgbClr val="000000"/>
              </a:solidFill>
              <a:latin typeface="Lato"/>
              <a:ea typeface="Lato"/>
              <a:cs typeface="Lato"/>
              <a:sym typeface="Lato"/>
            </a:endParaRPr>
          </a:p>
          <a:p>
            <a:pPr marL="800100" lvl="0" indent="-215900">
              <a:spcBef>
                <a:spcPts val="200"/>
              </a:spcBef>
              <a:buClr>
                <a:srgbClr val="000000"/>
              </a:buClr>
              <a:buSzPts val="2000"/>
              <a:buNone/>
            </a:pPr>
            <a:endParaRPr lang="en-US" sz="2000" dirty="0" smtClean="0">
              <a:solidFill>
                <a:srgbClr val="000000"/>
              </a:solidFill>
              <a:latin typeface="Lato"/>
              <a:ea typeface="Lato"/>
              <a:cs typeface="Lato"/>
              <a:sym typeface="Lato"/>
            </a:endParaRPr>
          </a:p>
          <a:p>
            <a:pPr marL="800100" lvl="0" indent="-215900">
              <a:spcBef>
                <a:spcPts val="200"/>
              </a:spcBef>
              <a:buClr>
                <a:srgbClr val="000000"/>
              </a:buClr>
              <a:buSzPts val="2000"/>
              <a:buNone/>
            </a:pPr>
            <a:endParaRPr lang="en-US" sz="2000" dirty="0" smtClean="0">
              <a:solidFill>
                <a:srgbClr val="000000"/>
              </a:solidFill>
              <a:latin typeface="Lato"/>
              <a:ea typeface="Lato"/>
              <a:cs typeface="Lato"/>
              <a:sym typeface="Lato"/>
            </a:endParaRPr>
          </a:p>
          <a:p>
            <a:pPr marL="800100" lvl="0" indent="-215900">
              <a:spcBef>
                <a:spcPts val="200"/>
              </a:spcBef>
              <a:buClr>
                <a:srgbClr val="000000"/>
              </a:buClr>
              <a:buSzPts val="2000"/>
              <a:buNone/>
            </a:pPr>
            <a:endParaRPr lang="en-US" sz="2000" dirty="0" smtClean="0">
              <a:solidFill>
                <a:srgbClr val="000000"/>
              </a:solidFill>
              <a:latin typeface="Lato"/>
              <a:ea typeface="Lato"/>
              <a:cs typeface="Lato"/>
              <a:sym typeface="Lato"/>
            </a:endParaRPr>
          </a:p>
          <a:p>
            <a:pPr marL="800100" lvl="0" indent="-215900">
              <a:spcBef>
                <a:spcPts val="200"/>
              </a:spcBef>
              <a:buClr>
                <a:srgbClr val="000000"/>
              </a:buClr>
              <a:buSzPts val="2000"/>
              <a:buNone/>
            </a:pPr>
            <a:endParaRPr lang="en-US" sz="2000" dirty="0" smtClean="0">
              <a:solidFill>
                <a:srgbClr val="000000"/>
              </a:solidFill>
              <a:latin typeface="Lato"/>
              <a:ea typeface="Lato"/>
              <a:cs typeface="Lato"/>
              <a:sym typeface="Lato"/>
            </a:endParaRPr>
          </a:p>
          <a:p>
            <a:pPr marL="800100" lvl="0" indent="-215900">
              <a:spcBef>
                <a:spcPts val="200"/>
              </a:spcBef>
              <a:buClr>
                <a:srgbClr val="000000"/>
              </a:buClr>
              <a:buSzPts val="2000"/>
              <a:buNone/>
            </a:pPr>
            <a:endParaRPr lang="en-US" sz="2000" dirty="0" smtClean="0">
              <a:solidFill>
                <a:srgbClr val="000000"/>
              </a:solidFill>
              <a:latin typeface="Lato"/>
              <a:ea typeface="Lato"/>
              <a:cs typeface="Lato"/>
              <a:sym typeface="Lato"/>
            </a:endParaRPr>
          </a:p>
          <a:p>
            <a:pPr marL="800100" lvl="0" indent="-215900">
              <a:spcBef>
                <a:spcPts val="200"/>
              </a:spcBef>
              <a:buClr>
                <a:srgbClr val="000000"/>
              </a:buClr>
              <a:buSzPts val="2000"/>
              <a:buNone/>
            </a:pPr>
            <a:endParaRPr lang="en-US" sz="2000" dirty="0" smtClean="0">
              <a:solidFill>
                <a:srgbClr val="000000"/>
              </a:solidFill>
              <a:latin typeface="Lato"/>
              <a:ea typeface="Lato"/>
              <a:cs typeface="Lato"/>
              <a:sym typeface="Lato"/>
            </a:endParaRPr>
          </a:p>
          <a:p>
            <a:endParaRPr lang="en-US" sz="2000" dirty="0"/>
          </a:p>
        </p:txBody>
      </p:sp>
      <p:pic>
        <p:nvPicPr>
          <p:cNvPr id="46083" name="Picture 3"/>
          <p:cNvPicPr>
            <a:picLocks noChangeAspect="1" noChangeArrowheads="1"/>
          </p:cNvPicPr>
          <p:nvPr/>
        </p:nvPicPr>
        <p:blipFill>
          <a:blip r:embed="rId2"/>
          <a:srcRect/>
          <a:stretch>
            <a:fillRect/>
          </a:stretch>
        </p:blipFill>
        <p:spPr bwMode="auto">
          <a:xfrm>
            <a:off x="857224" y="2786058"/>
            <a:ext cx="1267899" cy="1231500"/>
          </a:xfrm>
          <a:prstGeom prst="rect">
            <a:avLst/>
          </a:prstGeom>
          <a:noFill/>
          <a:ln w="9525">
            <a:noFill/>
            <a:miter lim="800000"/>
            <a:headEnd/>
            <a:tailEnd/>
          </a:ln>
          <a:effectLst/>
        </p:spPr>
      </p:pic>
      <p:cxnSp>
        <p:nvCxnSpPr>
          <p:cNvPr id="7" name="Straight Arrow Connector 6"/>
          <p:cNvCxnSpPr/>
          <p:nvPr/>
        </p:nvCxnSpPr>
        <p:spPr>
          <a:xfrm rot="5400000" flipH="1" flipV="1">
            <a:off x="1893869" y="3321049"/>
            <a:ext cx="1071570" cy="1588"/>
          </a:xfrm>
          <a:prstGeom prst="straightConnector1">
            <a:avLst/>
          </a:prstGeom>
          <a:ln w="85725">
            <a:tailEnd type="arrow"/>
          </a:ln>
        </p:spPr>
        <p:style>
          <a:lnRef idx="1">
            <a:schemeClr val="accent1"/>
          </a:lnRef>
          <a:fillRef idx="0">
            <a:schemeClr val="accent1"/>
          </a:fillRef>
          <a:effectRef idx="0">
            <a:schemeClr val="accent1"/>
          </a:effectRef>
          <a:fontRef idx="minor">
            <a:schemeClr val="tx1"/>
          </a:fontRef>
        </p:style>
      </p:cxnSp>
      <p:sp>
        <p:nvSpPr>
          <p:cNvPr id="10" name="Right Arrow 9"/>
          <p:cNvSpPr/>
          <p:nvPr/>
        </p:nvSpPr>
        <p:spPr>
          <a:xfrm>
            <a:off x="3643306" y="3214686"/>
            <a:ext cx="1500198" cy="285752"/>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p:cNvSpPr/>
          <p:nvPr/>
        </p:nvSpPr>
        <p:spPr>
          <a:xfrm>
            <a:off x="5500694" y="3071810"/>
            <a:ext cx="1785950" cy="642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Loss Of Bank </a:t>
            </a:r>
            <a:endParaRPr lang="en-US" dirty="0"/>
          </a:p>
        </p:txBody>
      </p:sp>
      <p:cxnSp>
        <p:nvCxnSpPr>
          <p:cNvPr id="14" name="Straight Arrow Connector 13"/>
          <p:cNvCxnSpPr/>
          <p:nvPr/>
        </p:nvCxnSpPr>
        <p:spPr>
          <a:xfrm rot="5400000">
            <a:off x="6001554" y="4071148"/>
            <a:ext cx="571504" cy="1588"/>
          </a:xfrm>
          <a:prstGeom prst="straightConnector1">
            <a:avLst/>
          </a:prstGeom>
          <a:ln w="508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643570" y="4357694"/>
            <a:ext cx="1571636" cy="642942"/>
          </a:xfrm>
          <a:prstGeom prst="rect">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gn="ctr"/>
            <a:r>
              <a:rPr lang="en-US" sz="1200" b="1" dirty="0" smtClean="0">
                <a:solidFill>
                  <a:srgbClr val="000000"/>
                </a:solidFill>
                <a:latin typeface="Lato"/>
                <a:ea typeface="Lato"/>
                <a:cs typeface="Lato"/>
                <a:sym typeface="Lato"/>
              </a:rPr>
              <a:t>Higher Interest Rate To Over Come The Loss</a:t>
            </a:r>
          </a:p>
          <a:p>
            <a:pPr algn="ctr"/>
            <a:endParaRPr lang="en-US" sz="1200" b="1" dirty="0"/>
          </a:p>
        </p:txBody>
      </p:sp>
      <p:sp>
        <p:nvSpPr>
          <p:cNvPr id="18" name="Rectangle 17"/>
          <p:cNvSpPr/>
          <p:nvPr/>
        </p:nvSpPr>
        <p:spPr>
          <a:xfrm>
            <a:off x="3286116" y="4500570"/>
            <a:ext cx="1571636" cy="428628"/>
          </a:xfrm>
          <a:prstGeom prst="rect">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gn="ctr"/>
            <a:r>
              <a:rPr lang="en-US" sz="1200" b="1" dirty="0" smtClean="0">
                <a:solidFill>
                  <a:srgbClr val="000000"/>
                </a:solidFill>
                <a:latin typeface="Lato"/>
                <a:ea typeface="Lato"/>
                <a:cs typeface="Lato"/>
                <a:sym typeface="Lato"/>
              </a:rPr>
              <a:t>Customer </a:t>
            </a:r>
          </a:p>
          <a:p>
            <a:pPr algn="ctr"/>
            <a:endParaRPr lang="en-US" sz="1200" b="1" dirty="0"/>
          </a:p>
        </p:txBody>
      </p:sp>
      <p:cxnSp>
        <p:nvCxnSpPr>
          <p:cNvPr id="20" name="Straight Arrow Connector 19"/>
          <p:cNvCxnSpPr>
            <a:stCxn id="17" idx="1"/>
          </p:cNvCxnSpPr>
          <p:nvPr/>
        </p:nvCxnSpPr>
        <p:spPr>
          <a:xfrm rot="10800000" flipV="1">
            <a:off x="4857752" y="4679164"/>
            <a:ext cx="785818" cy="35719"/>
          </a:xfrm>
          <a:prstGeom prst="straightConnector1">
            <a:avLst/>
          </a:prstGeom>
          <a:ln w="508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143108" y="3929066"/>
            <a:ext cx="928694" cy="642942"/>
          </a:xfrm>
          <a:prstGeom prst="straightConnector1">
            <a:avLst/>
          </a:prstGeom>
          <a:ln w="508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10800000" flipV="1">
            <a:off x="3214678" y="5000636"/>
            <a:ext cx="571504" cy="500066"/>
          </a:xfrm>
          <a:prstGeom prst="straightConnector1">
            <a:avLst/>
          </a:prstGeom>
          <a:ln w="508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571736" y="5643578"/>
            <a:ext cx="1571636" cy="428628"/>
          </a:xfrm>
          <a:prstGeom prst="rect">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gn="ctr"/>
            <a:r>
              <a:rPr lang="en-US" sz="1200" b="1" dirty="0" smtClean="0">
                <a:solidFill>
                  <a:srgbClr val="000000"/>
                </a:solidFill>
                <a:latin typeface="Lato"/>
                <a:ea typeface="Lato"/>
                <a:cs typeface="Lato"/>
                <a:sym typeface="Lato"/>
              </a:rPr>
              <a:t>Time Waste</a:t>
            </a:r>
            <a:endParaRPr lang="en-US" sz="1200" b="1" dirty="0"/>
          </a:p>
        </p:txBody>
      </p:sp>
      <p:sp>
        <p:nvSpPr>
          <p:cNvPr id="30" name="Rectangle 29"/>
          <p:cNvSpPr/>
          <p:nvPr/>
        </p:nvSpPr>
        <p:spPr>
          <a:xfrm>
            <a:off x="4572000" y="5572140"/>
            <a:ext cx="1571636" cy="428628"/>
          </a:xfrm>
          <a:prstGeom prst="rect">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gn="ctr"/>
            <a:r>
              <a:rPr lang="en-US" sz="1200" b="1" dirty="0" smtClean="0">
                <a:solidFill>
                  <a:srgbClr val="000000"/>
                </a:solidFill>
                <a:latin typeface="Lato"/>
                <a:ea typeface="Lato"/>
                <a:cs typeface="Lato"/>
                <a:sym typeface="Lato"/>
              </a:rPr>
              <a:t>Money Waste</a:t>
            </a:r>
            <a:endParaRPr lang="en-US" sz="1200" b="1" dirty="0"/>
          </a:p>
        </p:txBody>
      </p:sp>
      <p:cxnSp>
        <p:nvCxnSpPr>
          <p:cNvPr id="31" name="Straight Arrow Connector 30"/>
          <p:cNvCxnSpPr/>
          <p:nvPr/>
        </p:nvCxnSpPr>
        <p:spPr>
          <a:xfrm>
            <a:off x="4500562" y="5000636"/>
            <a:ext cx="571504" cy="500066"/>
          </a:xfrm>
          <a:prstGeom prst="straightConnector1">
            <a:avLst/>
          </a:prstGeom>
          <a:ln w="508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357158" y="4429132"/>
            <a:ext cx="1357322" cy="857256"/>
          </a:xfrm>
          <a:prstGeom prst="rect">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b="1" i="1" dirty="0" smtClean="0">
                <a:solidFill>
                  <a:srgbClr val="000000"/>
                </a:solidFill>
                <a:latin typeface="Lato"/>
                <a:sym typeface="Lato"/>
              </a:rPr>
              <a:t>Loosing Customers </a:t>
            </a:r>
            <a:endParaRPr lang="en-US" sz="1600" b="1" i="1" dirty="0"/>
          </a:p>
        </p:txBody>
      </p:sp>
      <p:cxnSp>
        <p:nvCxnSpPr>
          <p:cNvPr id="36" name="Straight Arrow Connector 35"/>
          <p:cNvCxnSpPr/>
          <p:nvPr/>
        </p:nvCxnSpPr>
        <p:spPr>
          <a:xfrm rot="10800000">
            <a:off x="1785918" y="4786322"/>
            <a:ext cx="1428760" cy="1588"/>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428596" y="5715016"/>
            <a:ext cx="1357322" cy="857256"/>
          </a:xfrm>
          <a:prstGeom prst="rect">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b="1" i="1" dirty="0" smtClean="0">
                <a:solidFill>
                  <a:srgbClr val="C00000"/>
                </a:solidFill>
                <a:latin typeface="Lato"/>
                <a:sym typeface="Lato"/>
              </a:rPr>
              <a:t>Threat Toward The Goal</a:t>
            </a:r>
            <a:endParaRPr lang="en-US" sz="1600" b="1" i="1" dirty="0">
              <a:solidFill>
                <a:srgbClr val="C00000"/>
              </a:solidFill>
            </a:endParaRPr>
          </a:p>
        </p:txBody>
      </p:sp>
      <p:sp>
        <p:nvSpPr>
          <p:cNvPr id="42" name="Down Arrow 41"/>
          <p:cNvSpPr/>
          <p:nvPr/>
        </p:nvSpPr>
        <p:spPr>
          <a:xfrm>
            <a:off x="857224" y="5357826"/>
            <a:ext cx="500066" cy="285752"/>
          </a:xfrm>
          <a:prstGeom prst="down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Elbow Connector 43"/>
          <p:cNvCxnSpPr>
            <a:stCxn id="11" idx="3"/>
          </p:cNvCxnSpPr>
          <p:nvPr/>
        </p:nvCxnSpPr>
        <p:spPr>
          <a:xfrm flipH="1">
            <a:off x="2000232" y="3393281"/>
            <a:ext cx="5286412" cy="2893239"/>
          </a:xfrm>
          <a:prstGeom prst="bentConnector3">
            <a:avLst>
              <a:gd name="adj1" fmla="val -4324"/>
            </a:avLst>
          </a:prstGeom>
          <a:ln w="952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6083"/>
                                        </p:tgtEl>
                                        <p:attrNameLst>
                                          <p:attrName>style.visibility</p:attrName>
                                        </p:attrNameLst>
                                      </p:cBhvr>
                                      <p:to>
                                        <p:strVal val="visible"/>
                                      </p:to>
                                    </p:set>
                                    <p:anim calcmode="lin" valueType="num">
                                      <p:cBhvr additive="base">
                                        <p:cTn id="31" dur="500" fill="hold"/>
                                        <p:tgtEl>
                                          <p:spTgt spid="46083"/>
                                        </p:tgtEl>
                                        <p:attrNameLst>
                                          <p:attrName>ppt_x</p:attrName>
                                        </p:attrNameLst>
                                      </p:cBhvr>
                                      <p:tavLst>
                                        <p:tav tm="0">
                                          <p:val>
                                            <p:strVal val="#ppt_x"/>
                                          </p:val>
                                        </p:tav>
                                        <p:tav tm="100000">
                                          <p:val>
                                            <p:strVal val="#ppt_x"/>
                                          </p:val>
                                        </p:tav>
                                      </p:tavLst>
                                    </p:anim>
                                    <p:anim calcmode="lin" valueType="num">
                                      <p:cBhvr additive="base">
                                        <p:cTn id="32" dur="500" fill="hold"/>
                                        <p:tgtEl>
                                          <p:spTgt spid="4608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20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54" presetClass="entr" presetSubtype="0" accel="10000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500" fill="hold"/>
                                        <p:tgtEl>
                                          <p:spTgt spid="10"/>
                                        </p:tgtEl>
                                        <p:attrNameLst>
                                          <p:attrName>ppt_w</p:attrName>
                                        </p:attrNameLst>
                                      </p:cBhvr>
                                      <p:tavLst>
                                        <p:tav tm="0">
                                          <p:val>
                                            <p:strVal val="#ppt_w*0.05"/>
                                          </p:val>
                                        </p:tav>
                                        <p:tav tm="100000">
                                          <p:val>
                                            <p:strVal val="#ppt_w"/>
                                          </p:val>
                                        </p:tav>
                                      </p:tavLst>
                                    </p:anim>
                                    <p:anim calcmode="lin" valueType="num">
                                      <p:cBhvr>
                                        <p:cTn id="43" dur="500" fill="hold"/>
                                        <p:tgtEl>
                                          <p:spTgt spid="10"/>
                                        </p:tgtEl>
                                        <p:attrNameLst>
                                          <p:attrName>ppt_h</p:attrName>
                                        </p:attrNameLst>
                                      </p:cBhvr>
                                      <p:tavLst>
                                        <p:tav tm="0">
                                          <p:val>
                                            <p:strVal val="#ppt_h"/>
                                          </p:val>
                                        </p:tav>
                                        <p:tav tm="100000">
                                          <p:val>
                                            <p:strVal val="#ppt_h"/>
                                          </p:val>
                                        </p:tav>
                                      </p:tavLst>
                                    </p:anim>
                                    <p:anim calcmode="lin" valueType="num">
                                      <p:cBhvr>
                                        <p:cTn id="44" dur="500" fill="hold"/>
                                        <p:tgtEl>
                                          <p:spTgt spid="10"/>
                                        </p:tgtEl>
                                        <p:attrNameLst>
                                          <p:attrName>ppt_x</p:attrName>
                                        </p:attrNameLst>
                                      </p:cBhvr>
                                      <p:tavLst>
                                        <p:tav tm="0">
                                          <p:val>
                                            <p:strVal val="#ppt_x-.2"/>
                                          </p:val>
                                        </p:tav>
                                        <p:tav tm="100000">
                                          <p:val>
                                            <p:strVal val="#ppt_x"/>
                                          </p:val>
                                        </p:tav>
                                      </p:tavLst>
                                    </p:anim>
                                    <p:anim calcmode="lin" valueType="num">
                                      <p:cBhvr>
                                        <p:cTn id="45" dur="500" fill="hold"/>
                                        <p:tgtEl>
                                          <p:spTgt spid="10"/>
                                        </p:tgtEl>
                                        <p:attrNameLst>
                                          <p:attrName>ppt_y</p:attrName>
                                        </p:attrNameLst>
                                      </p:cBhvr>
                                      <p:tavLst>
                                        <p:tav tm="0">
                                          <p:val>
                                            <p:strVal val="#ppt_y"/>
                                          </p:val>
                                        </p:tav>
                                        <p:tav tm="100000">
                                          <p:val>
                                            <p:strVal val="#ppt_y"/>
                                          </p:val>
                                        </p:tav>
                                      </p:tavLst>
                                    </p:anim>
                                    <p:animEffect transition="in" filter="fade">
                                      <p:cBhvr>
                                        <p:cTn id="46" dur="500"/>
                                        <p:tgtEl>
                                          <p:spTgt spid="10"/>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blinds(horizontal)">
                                      <p:cBhvr>
                                        <p:cTn id="51" dur="500"/>
                                        <p:tgtEl>
                                          <p:spTgt spid="11"/>
                                        </p:tgtEl>
                                      </p:cBhvr>
                                    </p:animEffect>
                                  </p:childTnLst>
                                </p:cTn>
                              </p:par>
                            </p:childTnLst>
                          </p:cTn>
                        </p:par>
                      </p:childTnLst>
                    </p:cTn>
                  </p:par>
                  <p:par>
                    <p:cTn id="52" fill="hold">
                      <p:stCondLst>
                        <p:cond delay="indefinite"/>
                      </p:stCondLst>
                      <p:childTnLst>
                        <p:par>
                          <p:cTn id="53" fill="hold">
                            <p:stCondLst>
                              <p:cond delay="0"/>
                            </p:stCondLst>
                            <p:childTnLst>
                              <p:par>
                                <p:cTn id="54" presetID="30" presetClass="entr" presetSubtype="0" fill="hold"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fade">
                                      <p:cBhvr>
                                        <p:cTn id="56" dur="800" decel="100000"/>
                                        <p:tgtEl>
                                          <p:spTgt spid="14"/>
                                        </p:tgtEl>
                                      </p:cBhvr>
                                    </p:animEffect>
                                    <p:anim calcmode="lin" valueType="num">
                                      <p:cBhvr>
                                        <p:cTn id="57" dur="800" decel="100000" fill="hold"/>
                                        <p:tgtEl>
                                          <p:spTgt spid="14"/>
                                        </p:tgtEl>
                                        <p:attrNameLst>
                                          <p:attrName>style.rotation</p:attrName>
                                        </p:attrNameLst>
                                      </p:cBhvr>
                                      <p:tavLst>
                                        <p:tav tm="0">
                                          <p:val>
                                            <p:fltVal val="-90"/>
                                          </p:val>
                                        </p:tav>
                                        <p:tav tm="100000">
                                          <p:val>
                                            <p:fltVal val="0"/>
                                          </p:val>
                                        </p:tav>
                                      </p:tavLst>
                                    </p:anim>
                                    <p:anim calcmode="lin" valueType="num">
                                      <p:cBhvr>
                                        <p:cTn id="58" dur="800" decel="100000" fill="hold"/>
                                        <p:tgtEl>
                                          <p:spTgt spid="14"/>
                                        </p:tgtEl>
                                        <p:attrNameLst>
                                          <p:attrName>ppt_x</p:attrName>
                                        </p:attrNameLst>
                                      </p:cBhvr>
                                      <p:tavLst>
                                        <p:tav tm="0">
                                          <p:val>
                                            <p:strVal val="#ppt_x+0.4"/>
                                          </p:val>
                                        </p:tav>
                                        <p:tav tm="100000">
                                          <p:val>
                                            <p:strVal val="#ppt_x-0.05"/>
                                          </p:val>
                                        </p:tav>
                                      </p:tavLst>
                                    </p:anim>
                                    <p:anim calcmode="lin" valueType="num">
                                      <p:cBhvr>
                                        <p:cTn id="59" dur="800" decel="100000" fill="hold"/>
                                        <p:tgtEl>
                                          <p:spTgt spid="14"/>
                                        </p:tgtEl>
                                        <p:attrNameLst>
                                          <p:attrName>ppt_y</p:attrName>
                                        </p:attrNameLst>
                                      </p:cBhvr>
                                      <p:tavLst>
                                        <p:tav tm="0">
                                          <p:val>
                                            <p:strVal val="#ppt_y-0.4"/>
                                          </p:val>
                                        </p:tav>
                                        <p:tav tm="100000">
                                          <p:val>
                                            <p:strVal val="#ppt_y+0.1"/>
                                          </p:val>
                                        </p:tav>
                                      </p:tavLst>
                                    </p:anim>
                                    <p:anim calcmode="lin" valueType="num">
                                      <p:cBhvr>
                                        <p:cTn id="60" dur="200" accel="100000" fill="hold">
                                          <p:stCondLst>
                                            <p:cond delay="800"/>
                                          </p:stCondLst>
                                        </p:cTn>
                                        <p:tgtEl>
                                          <p:spTgt spid="14"/>
                                        </p:tgtEl>
                                        <p:attrNameLst>
                                          <p:attrName>ppt_x</p:attrName>
                                        </p:attrNameLst>
                                      </p:cBhvr>
                                      <p:tavLst>
                                        <p:tav tm="0">
                                          <p:val>
                                            <p:strVal val="#ppt_x-0.05"/>
                                          </p:val>
                                        </p:tav>
                                        <p:tav tm="100000">
                                          <p:val>
                                            <p:strVal val="#ppt_x"/>
                                          </p:val>
                                        </p:tav>
                                      </p:tavLst>
                                    </p:anim>
                                    <p:anim calcmode="lin" valueType="num">
                                      <p:cBhvr>
                                        <p:cTn id="61" dur="200" accel="100000" fill="hold">
                                          <p:stCondLst>
                                            <p:cond delay="800"/>
                                          </p:stCondLst>
                                        </p:cTn>
                                        <p:tgtEl>
                                          <p:spTgt spid="14"/>
                                        </p:tgtEl>
                                        <p:attrNameLst>
                                          <p:attrName>ppt_y</p:attrName>
                                        </p:attrNameLst>
                                      </p:cBhvr>
                                      <p:tavLst>
                                        <p:tav tm="0">
                                          <p:val>
                                            <p:strVal val="#ppt_y+0.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 presetClass="entr" presetSubtype="16" fill="hold" grpId="0" nodeType="click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box(in)">
                                      <p:cBhvr>
                                        <p:cTn id="66" dur="500"/>
                                        <p:tgtEl>
                                          <p:spTgt spid="17"/>
                                        </p:tgtEl>
                                      </p:cBhvr>
                                    </p:animEffect>
                                  </p:childTnLst>
                                </p:cTn>
                              </p:par>
                            </p:childTnLst>
                          </p:cTn>
                        </p:par>
                      </p:childTnLst>
                    </p:cTn>
                  </p:par>
                  <p:par>
                    <p:cTn id="67" fill="hold">
                      <p:stCondLst>
                        <p:cond delay="indefinite"/>
                      </p:stCondLst>
                      <p:childTnLst>
                        <p:par>
                          <p:cTn id="68" fill="hold">
                            <p:stCondLst>
                              <p:cond delay="0"/>
                            </p:stCondLst>
                            <p:childTnLst>
                              <p:par>
                                <p:cTn id="69" presetID="54" presetClass="entr" presetSubtype="0" accel="100000" fill="hold" nodeType="click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p:cTn id="71" dur="500" fill="hold"/>
                                        <p:tgtEl>
                                          <p:spTgt spid="20"/>
                                        </p:tgtEl>
                                        <p:attrNameLst>
                                          <p:attrName>ppt_w</p:attrName>
                                        </p:attrNameLst>
                                      </p:cBhvr>
                                      <p:tavLst>
                                        <p:tav tm="0">
                                          <p:val>
                                            <p:strVal val="#ppt_w*0.05"/>
                                          </p:val>
                                        </p:tav>
                                        <p:tav tm="100000">
                                          <p:val>
                                            <p:strVal val="#ppt_w"/>
                                          </p:val>
                                        </p:tav>
                                      </p:tavLst>
                                    </p:anim>
                                    <p:anim calcmode="lin" valueType="num">
                                      <p:cBhvr>
                                        <p:cTn id="72" dur="500" fill="hold"/>
                                        <p:tgtEl>
                                          <p:spTgt spid="20"/>
                                        </p:tgtEl>
                                        <p:attrNameLst>
                                          <p:attrName>ppt_h</p:attrName>
                                        </p:attrNameLst>
                                      </p:cBhvr>
                                      <p:tavLst>
                                        <p:tav tm="0">
                                          <p:val>
                                            <p:strVal val="#ppt_h"/>
                                          </p:val>
                                        </p:tav>
                                        <p:tav tm="100000">
                                          <p:val>
                                            <p:strVal val="#ppt_h"/>
                                          </p:val>
                                        </p:tav>
                                      </p:tavLst>
                                    </p:anim>
                                    <p:anim calcmode="lin" valueType="num">
                                      <p:cBhvr>
                                        <p:cTn id="73" dur="500" fill="hold"/>
                                        <p:tgtEl>
                                          <p:spTgt spid="20"/>
                                        </p:tgtEl>
                                        <p:attrNameLst>
                                          <p:attrName>ppt_x</p:attrName>
                                        </p:attrNameLst>
                                      </p:cBhvr>
                                      <p:tavLst>
                                        <p:tav tm="0">
                                          <p:val>
                                            <p:strVal val="#ppt_x-.2"/>
                                          </p:val>
                                        </p:tav>
                                        <p:tav tm="100000">
                                          <p:val>
                                            <p:strVal val="#ppt_x"/>
                                          </p:val>
                                        </p:tav>
                                      </p:tavLst>
                                    </p:anim>
                                    <p:anim calcmode="lin" valueType="num">
                                      <p:cBhvr>
                                        <p:cTn id="74" dur="500" fill="hold"/>
                                        <p:tgtEl>
                                          <p:spTgt spid="20"/>
                                        </p:tgtEl>
                                        <p:attrNameLst>
                                          <p:attrName>ppt_y</p:attrName>
                                        </p:attrNameLst>
                                      </p:cBhvr>
                                      <p:tavLst>
                                        <p:tav tm="0">
                                          <p:val>
                                            <p:strVal val="#ppt_y"/>
                                          </p:val>
                                        </p:tav>
                                        <p:tav tm="100000">
                                          <p:val>
                                            <p:strVal val="#ppt_y"/>
                                          </p:val>
                                        </p:tav>
                                      </p:tavLst>
                                    </p:anim>
                                    <p:animEffect transition="in" filter="fade">
                                      <p:cBhvr>
                                        <p:cTn id="75" dur="500"/>
                                        <p:tgtEl>
                                          <p:spTgt spid="20"/>
                                        </p:tgtEl>
                                      </p:cBhvr>
                                    </p:animEffect>
                                  </p:childTnLst>
                                </p:cTn>
                              </p:par>
                            </p:childTnLst>
                          </p:cTn>
                        </p:par>
                      </p:childTnLst>
                    </p:cTn>
                  </p:par>
                  <p:par>
                    <p:cTn id="76" fill="hold">
                      <p:stCondLst>
                        <p:cond delay="indefinite"/>
                      </p:stCondLst>
                      <p:childTnLst>
                        <p:par>
                          <p:cTn id="77" fill="hold">
                            <p:stCondLst>
                              <p:cond delay="0"/>
                            </p:stCondLst>
                            <p:childTnLst>
                              <p:par>
                                <p:cTn id="78" presetID="8" presetClass="entr" presetSubtype="16" fill="hold" grpId="0" nodeType="click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diamond(in)">
                                      <p:cBhvr>
                                        <p:cTn id="80" dur="2000"/>
                                        <p:tgtEl>
                                          <p:spTgt spid="18"/>
                                        </p:tgtEl>
                                      </p:cBhvr>
                                    </p:animEffect>
                                  </p:childTnLst>
                                </p:cTn>
                              </p:par>
                            </p:childTnLst>
                          </p:cTn>
                        </p:par>
                      </p:childTnLst>
                    </p:cTn>
                  </p:par>
                  <p:par>
                    <p:cTn id="81" fill="hold">
                      <p:stCondLst>
                        <p:cond delay="indefinite"/>
                      </p:stCondLst>
                      <p:childTnLst>
                        <p:par>
                          <p:cTn id="82" fill="hold">
                            <p:stCondLst>
                              <p:cond delay="0"/>
                            </p:stCondLst>
                            <p:childTnLst>
                              <p:par>
                                <p:cTn id="83" presetID="54" presetClass="entr" presetSubtype="0" accel="100000" fill="hold" nodeType="clickEffect">
                                  <p:stCondLst>
                                    <p:cond delay="0"/>
                                  </p:stCondLst>
                                  <p:childTnLst>
                                    <p:set>
                                      <p:cBhvr>
                                        <p:cTn id="84" dur="1" fill="hold">
                                          <p:stCondLst>
                                            <p:cond delay="0"/>
                                          </p:stCondLst>
                                        </p:cTn>
                                        <p:tgtEl>
                                          <p:spTgt spid="31"/>
                                        </p:tgtEl>
                                        <p:attrNameLst>
                                          <p:attrName>style.visibility</p:attrName>
                                        </p:attrNameLst>
                                      </p:cBhvr>
                                      <p:to>
                                        <p:strVal val="visible"/>
                                      </p:to>
                                    </p:set>
                                    <p:anim calcmode="lin" valueType="num">
                                      <p:cBhvr>
                                        <p:cTn id="85" dur="500" fill="hold"/>
                                        <p:tgtEl>
                                          <p:spTgt spid="31"/>
                                        </p:tgtEl>
                                        <p:attrNameLst>
                                          <p:attrName>ppt_w</p:attrName>
                                        </p:attrNameLst>
                                      </p:cBhvr>
                                      <p:tavLst>
                                        <p:tav tm="0">
                                          <p:val>
                                            <p:strVal val="#ppt_w*0.05"/>
                                          </p:val>
                                        </p:tav>
                                        <p:tav tm="100000">
                                          <p:val>
                                            <p:strVal val="#ppt_w"/>
                                          </p:val>
                                        </p:tav>
                                      </p:tavLst>
                                    </p:anim>
                                    <p:anim calcmode="lin" valueType="num">
                                      <p:cBhvr>
                                        <p:cTn id="86" dur="500" fill="hold"/>
                                        <p:tgtEl>
                                          <p:spTgt spid="31"/>
                                        </p:tgtEl>
                                        <p:attrNameLst>
                                          <p:attrName>ppt_h</p:attrName>
                                        </p:attrNameLst>
                                      </p:cBhvr>
                                      <p:tavLst>
                                        <p:tav tm="0">
                                          <p:val>
                                            <p:strVal val="#ppt_h"/>
                                          </p:val>
                                        </p:tav>
                                        <p:tav tm="100000">
                                          <p:val>
                                            <p:strVal val="#ppt_h"/>
                                          </p:val>
                                        </p:tav>
                                      </p:tavLst>
                                    </p:anim>
                                    <p:anim calcmode="lin" valueType="num">
                                      <p:cBhvr>
                                        <p:cTn id="87" dur="500" fill="hold"/>
                                        <p:tgtEl>
                                          <p:spTgt spid="31"/>
                                        </p:tgtEl>
                                        <p:attrNameLst>
                                          <p:attrName>ppt_x</p:attrName>
                                        </p:attrNameLst>
                                      </p:cBhvr>
                                      <p:tavLst>
                                        <p:tav tm="0">
                                          <p:val>
                                            <p:strVal val="#ppt_x-.2"/>
                                          </p:val>
                                        </p:tav>
                                        <p:tav tm="100000">
                                          <p:val>
                                            <p:strVal val="#ppt_x"/>
                                          </p:val>
                                        </p:tav>
                                      </p:tavLst>
                                    </p:anim>
                                    <p:anim calcmode="lin" valueType="num">
                                      <p:cBhvr>
                                        <p:cTn id="88" dur="500" fill="hold"/>
                                        <p:tgtEl>
                                          <p:spTgt spid="31"/>
                                        </p:tgtEl>
                                        <p:attrNameLst>
                                          <p:attrName>ppt_y</p:attrName>
                                        </p:attrNameLst>
                                      </p:cBhvr>
                                      <p:tavLst>
                                        <p:tav tm="0">
                                          <p:val>
                                            <p:strVal val="#ppt_y"/>
                                          </p:val>
                                        </p:tav>
                                        <p:tav tm="100000">
                                          <p:val>
                                            <p:strVal val="#ppt_y"/>
                                          </p:val>
                                        </p:tav>
                                      </p:tavLst>
                                    </p:anim>
                                    <p:animEffect transition="in" filter="fade">
                                      <p:cBhvr>
                                        <p:cTn id="89" dur="500"/>
                                        <p:tgtEl>
                                          <p:spTgt spid="31"/>
                                        </p:tgtEl>
                                      </p:cBhvr>
                                    </p:animEffect>
                                  </p:childTnLst>
                                </p:cTn>
                              </p:par>
                              <p:par>
                                <p:cTn id="90" presetID="54" presetClass="entr" presetSubtype="0" accel="100000" fill="hold" nodeType="withEffect">
                                  <p:stCondLst>
                                    <p:cond delay="0"/>
                                  </p:stCondLst>
                                  <p:childTnLst>
                                    <p:set>
                                      <p:cBhvr>
                                        <p:cTn id="91" dur="1" fill="hold">
                                          <p:stCondLst>
                                            <p:cond delay="0"/>
                                          </p:stCondLst>
                                        </p:cTn>
                                        <p:tgtEl>
                                          <p:spTgt spid="27"/>
                                        </p:tgtEl>
                                        <p:attrNameLst>
                                          <p:attrName>style.visibility</p:attrName>
                                        </p:attrNameLst>
                                      </p:cBhvr>
                                      <p:to>
                                        <p:strVal val="visible"/>
                                      </p:to>
                                    </p:set>
                                    <p:anim calcmode="lin" valueType="num">
                                      <p:cBhvr>
                                        <p:cTn id="92" dur="500" fill="hold"/>
                                        <p:tgtEl>
                                          <p:spTgt spid="27"/>
                                        </p:tgtEl>
                                        <p:attrNameLst>
                                          <p:attrName>ppt_w</p:attrName>
                                        </p:attrNameLst>
                                      </p:cBhvr>
                                      <p:tavLst>
                                        <p:tav tm="0">
                                          <p:val>
                                            <p:strVal val="#ppt_w*0.05"/>
                                          </p:val>
                                        </p:tav>
                                        <p:tav tm="100000">
                                          <p:val>
                                            <p:strVal val="#ppt_w"/>
                                          </p:val>
                                        </p:tav>
                                      </p:tavLst>
                                    </p:anim>
                                    <p:anim calcmode="lin" valueType="num">
                                      <p:cBhvr>
                                        <p:cTn id="93" dur="500" fill="hold"/>
                                        <p:tgtEl>
                                          <p:spTgt spid="27"/>
                                        </p:tgtEl>
                                        <p:attrNameLst>
                                          <p:attrName>ppt_h</p:attrName>
                                        </p:attrNameLst>
                                      </p:cBhvr>
                                      <p:tavLst>
                                        <p:tav tm="0">
                                          <p:val>
                                            <p:strVal val="#ppt_h"/>
                                          </p:val>
                                        </p:tav>
                                        <p:tav tm="100000">
                                          <p:val>
                                            <p:strVal val="#ppt_h"/>
                                          </p:val>
                                        </p:tav>
                                      </p:tavLst>
                                    </p:anim>
                                    <p:anim calcmode="lin" valueType="num">
                                      <p:cBhvr>
                                        <p:cTn id="94" dur="500" fill="hold"/>
                                        <p:tgtEl>
                                          <p:spTgt spid="27"/>
                                        </p:tgtEl>
                                        <p:attrNameLst>
                                          <p:attrName>ppt_x</p:attrName>
                                        </p:attrNameLst>
                                      </p:cBhvr>
                                      <p:tavLst>
                                        <p:tav tm="0">
                                          <p:val>
                                            <p:strVal val="#ppt_x-.2"/>
                                          </p:val>
                                        </p:tav>
                                        <p:tav tm="100000">
                                          <p:val>
                                            <p:strVal val="#ppt_x"/>
                                          </p:val>
                                        </p:tav>
                                      </p:tavLst>
                                    </p:anim>
                                    <p:anim calcmode="lin" valueType="num">
                                      <p:cBhvr>
                                        <p:cTn id="95" dur="500" fill="hold"/>
                                        <p:tgtEl>
                                          <p:spTgt spid="27"/>
                                        </p:tgtEl>
                                        <p:attrNameLst>
                                          <p:attrName>ppt_y</p:attrName>
                                        </p:attrNameLst>
                                      </p:cBhvr>
                                      <p:tavLst>
                                        <p:tav tm="0">
                                          <p:val>
                                            <p:strVal val="#ppt_y"/>
                                          </p:val>
                                        </p:tav>
                                        <p:tav tm="100000">
                                          <p:val>
                                            <p:strVal val="#ppt_y"/>
                                          </p:val>
                                        </p:tav>
                                      </p:tavLst>
                                    </p:anim>
                                    <p:animEffect transition="in" filter="fade">
                                      <p:cBhvr>
                                        <p:cTn id="96" dur="500"/>
                                        <p:tgtEl>
                                          <p:spTgt spid="27"/>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30"/>
                                        </p:tgtEl>
                                        <p:attrNameLst>
                                          <p:attrName>style.visibility</p:attrName>
                                        </p:attrNameLst>
                                      </p:cBhvr>
                                      <p:to>
                                        <p:strVal val="visible"/>
                                      </p:to>
                                    </p:set>
                                    <p:animEffect transition="in" filter="blinds(horizontal)">
                                      <p:cBhvr>
                                        <p:cTn id="101" dur="500"/>
                                        <p:tgtEl>
                                          <p:spTgt spid="30"/>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grpId="0" nodeType="clickEffect">
                                  <p:stCondLst>
                                    <p:cond delay="0"/>
                                  </p:stCondLst>
                                  <p:childTnLst>
                                    <p:set>
                                      <p:cBhvr>
                                        <p:cTn id="105" dur="1" fill="hold">
                                          <p:stCondLst>
                                            <p:cond delay="0"/>
                                          </p:stCondLst>
                                        </p:cTn>
                                        <p:tgtEl>
                                          <p:spTgt spid="29"/>
                                        </p:tgtEl>
                                        <p:attrNameLst>
                                          <p:attrName>style.visibility</p:attrName>
                                        </p:attrNameLst>
                                      </p:cBhvr>
                                      <p:to>
                                        <p:strVal val="visible"/>
                                      </p:to>
                                    </p:set>
                                    <p:animEffect transition="in" filter="blinds(horizontal)">
                                      <p:cBhvr>
                                        <p:cTn id="106" dur="500"/>
                                        <p:tgtEl>
                                          <p:spTgt spid="29"/>
                                        </p:tgtEl>
                                      </p:cBhvr>
                                    </p:animEffect>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nodeType="clickEffect">
                                  <p:stCondLst>
                                    <p:cond delay="0"/>
                                  </p:stCondLst>
                                  <p:childTnLst>
                                    <p:set>
                                      <p:cBhvr>
                                        <p:cTn id="110" dur="1" fill="hold">
                                          <p:stCondLst>
                                            <p:cond delay="0"/>
                                          </p:stCondLst>
                                        </p:cTn>
                                        <p:tgtEl>
                                          <p:spTgt spid="36"/>
                                        </p:tgtEl>
                                        <p:attrNameLst>
                                          <p:attrName>style.visibility</p:attrName>
                                        </p:attrNameLst>
                                      </p:cBhvr>
                                      <p:to>
                                        <p:strVal val="visible"/>
                                      </p:to>
                                    </p:set>
                                    <p:anim calcmode="lin" valueType="num">
                                      <p:cBhvr additive="base">
                                        <p:cTn id="111" dur="500" fill="hold"/>
                                        <p:tgtEl>
                                          <p:spTgt spid="36"/>
                                        </p:tgtEl>
                                        <p:attrNameLst>
                                          <p:attrName>ppt_x</p:attrName>
                                        </p:attrNameLst>
                                      </p:cBhvr>
                                      <p:tavLst>
                                        <p:tav tm="0">
                                          <p:val>
                                            <p:strVal val="#ppt_x"/>
                                          </p:val>
                                        </p:tav>
                                        <p:tav tm="100000">
                                          <p:val>
                                            <p:strVal val="#ppt_x"/>
                                          </p:val>
                                        </p:tav>
                                      </p:tavLst>
                                    </p:anim>
                                    <p:anim calcmode="lin" valueType="num">
                                      <p:cBhvr additive="base">
                                        <p:cTn id="112"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4" presetClass="entr" presetSubtype="16" fill="hold" grpId="0" nodeType="clickEffect">
                                  <p:stCondLst>
                                    <p:cond delay="0"/>
                                  </p:stCondLst>
                                  <p:childTnLst>
                                    <p:set>
                                      <p:cBhvr>
                                        <p:cTn id="116" dur="1" fill="hold">
                                          <p:stCondLst>
                                            <p:cond delay="0"/>
                                          </p:stCondLst>
                                        </p:cTn>
                                        <p:tgtEl>
                                          <p:spTgt spid="33"/>
                                        </p:tgtEl>
                                        <p:attrNameLst>
                                          <p:attrName>style.visibility</p:attrName>
                                        </p:attrNameLst>
                                      </p:cBhvr>
                                      <p:to>
                                        <p:strVal val="visible"/>
                                      </p:to>
                                    </p:set>
                                    <p:animEffect transition="in" filter="box(in)">
                                      <p:cBhvr>
                                        <p:cTn id="117" dur="500"/>
                                        <p:tgtEl>
                                          <p:spTgt spid="33"/>
                                        </p:tgtEl>
                                      </p:cBhvr>
                                    </p:animEffect>
                                  </p:childTnLst>
                                </p:cTn>
                              </p:par>
                            </p:childTnLst>
                          </p:cTn>
                        </p:par>
                      </p:childTnLst>
                    </p:cTn>
                  </p:par>
                  <p:par>
                    <p:cTn id="118" fill="hold">
                      <p:stCondLst>
                        <p:cond delay="indefinite"/>
                      </p:stCondLst>
                      <p:childTnLst>
                        <p:par>
                          <p:cTn id="119" fill="hold">
                            <p:stCondLst>
                              <p:cond delay="0"/>
                            </p:stCondLst>
                            <p:childTnLst>
                              <p:par>
                                <p:cTn id="120" presetID="2" presetClass="entr" presetSubtype="4" fill="hold" grpId="0" nodeType="clickEffect">
                                  <p:stCondLst>
                                    <p:cond delay="0"/>
                                  </p:stCondLst>
                                  <p:childTnLst>
                                    <p:set>
                                      <p:cBhvr>
                                        <p:cTn id="121" dur="1" fill="hold">
                                          <p:stCondLst>
                                            <p:cond delay="0"/>
                                          </p:stCondLst>
                                        </p:cTn>
                                        <p:tgtEl>
                                          <p:spTgt spid="42"/>
                                        </p:tgtEl>
                                        <p:attrNameLst>
                                          <p:attrName>style.visibility</p:attrName>
                                        </p:attrNameLst>
                                      </p:cBhvr>
                                      <p:to>
                                        <p:strVal val="visible"/>
                                      </p:to>
                                    </p:set>
                                    <p:anim calcmode="lin" valueType="num">
                                      <p:cBhvr additive="base">
                                        <p:cTn id="122" dur="500" fill="hold"/>
                                        <p:tgtEl>
                                          <p:spTgt spid="42"/>
                                        </p:tgtEl>
                                        <p:attrNameLst>
                                          <p:attrName>ppt_x</p:attrName>
                                        </p:attrNameLst>
                                      </p:cBhvr>
                                      <p:tavLst>
                                        <p:tav tm="0">
                                          <p:val>
                                            <p:strVal val="#ppt_x"/>
                                          </p:val>
                                        </p:tav>
                                        <p:tav tm="100000">
                                          <p:val>
                                            <p:strVal val="#ppt_x"/>
                                          </p:val>
                                        </p:tav>
                                      </p:tavLst>
                                    </p:anim>
                                    <p:anim calcmode="lin" valueType="num">
                                      <p:cBhvr additive="base">
                                        <p:cTn id="123" dur="500" fill="hold"/>
                                        <p:tgtEl>
                                          <p:spTgt spid="42"/>
                                        </p:tgtEl>
                                        <p:attrNameLst>
                                          <p:attrName>ppt_y</p:attrName>
                                        </p:attrNameLst>
                                      </p:cBhvr>
                                      <p:tavLst>
                                        <p:tav tm="0">
                                          <p:val>
                                            <p:strVal val="1+#ppt_h/2"/>
                                          </p:val>
                                        </p:tav>
                                        <p:tav tm="100000">
                                          <p:val>
                                            <p:strVal val="#ppt_y"/>
                                          </p:val>
                                        </p:tav>
                                      </p:tavLst>
                                    </p:anim>
                                  </p:childTnLst>
                                </p:cTn>
                              </p:par>
                              <p:par>
                                <p:cTn id="124" presetID="2" presetClass="entr" presetSubtype="4" fill="hold" nodeType="withEffect">
                                  <p:stCondLst>
                                    <p:cond delay="0"/>
                                  </p:stCondLst>
                                  <p:childTnLst>
                                    <p:set>
                                      <p:cBhvr>
                                        <p:cTn id="125" dur="1" fill="hold">
                                          <p:stCondLst>
                                            <p:cond delay="0"/>
                                          </p:stCondLst>
                                        </p:cTn>
                                        <p:tgtEl>
                                          <p:spTgt spid="44"/>
                                        </p:tgtEl>
                                        <p:attrNameLst>
                                          <p:attrName>style.visibility</p:attrName>
                                        </p:attrNameLst>
                                      </p:cBhvr>
                                      <p:to>
                                        <p:strVal val="visible"/>
                                      </p:to>
                                    </p:set>
                                    <p:anim calcmode="lin" valueType="num">
                                      <p:cBhvr additive="base">
                                        <p:cTn id="126" dur="500" fill="hold"/>
                                        <p:tgtEl>
                                          <p:spTgt spid="44"/>
                                        </p:tgtEl>
                                        <p:attrNameLst>
                                          <p:attrName>ppt_x</p:attrName>
                                        </p:attrNameLst>
                                      </p:cBhvr>
                                      <p:tavLst>
                                        <p:tav tm="0">
                                          <p:val>
                                            <p:strVal val="#ppt_x"/>
                                          </p:val>
                                        </p:tav>
                                        <p:tav tm="100000">
                                          <p:val>
                                            <p:strVal val="#ppt_x"/>
                                          </p:val>
                                        </p:tav>
                                      </p:tavLst>
                                    </p:anim>
                                    <p:anim calcmode="lin" valueType="num">
                                      <p:cBhvr additive="base">
                                        <p:cTn id="127"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8" presetClass="entr" presetSubtype="16" fill="hold" grpId="0" nodeType="clickEffect">
                                  <p:stCondLst>
                                    <p:cond delay="0"/>
                                  </p:stCondLst>
                                  <p:childTnLst>
                                    <p:set>
                                      <p:cBhvr>
                                        <p:cTn id="131" dur="1" fill="hold">
                                          <p:stCondLst>
                                            <p:cond delay="0"/>
                                          </p:stCondLst>
                                        </p:cTn>
                                        <p:tgtEl>
                                          <p:spTgt spid="41"/>
                                        </p:tgtEl>
                                        <p:attrNameLst>
                                          <p:attrName>style.visibility</p:attrName>
                                        </p:attrNameLst>
                                      </p:cBhvr>
                                      <p:to>
                                        <p:strVal val="visible"/>
                                      </p:to>
                                    </p:set>
                                    <p:animEffect transition="in" filter="diamond(in)">
                                      <p:cBhvr>
                                        <p:cTn id="132" dur="2000"/>
                                        <p:tgtEl>
                                          <p:spTgt spid="41"/>
                                        </p:tgtEl>
                                      </p:cBhvr>
                                    </p:animEffect>
                                  </p:childTnLst>
                                </p:cTn>
                              </p:par>
                            </p:childTnLst>
                          </p:cTn>
                        </p:par>
                        <p:par>
                          <p:cTn id="133" fill="hold">
                            <p:stCondLst>
                              <p:cond delay="2000"/>
                            </p:stCondLst>
                            <p:childTnLst>
                              <p:par>
                                <p:cTn id="134" presetID="3" presetClass="entr" presetSubtype="10" fill="hold" nodeType="afterEffect">
                                  <p:stCondLst>
                                    <p:cond delay="0"/>
                                  </p:stCondLst>
                                  <p:childTnLst>
                                    <p:set>
                                      <p:cBhvr>
                                        <p:cTn id="135" dur="1" fill="hold">
                                          <p:stCondLst>
                                            <p:cond delay="0"/>
                                          </p:stCondLst>
                                        </p:cTn>
                                        <p:tgtEl>
                                          <p:spTgt spid="24"/>
                                        </p:tgtEl>
                                        <p:attrNameLst>
                                          <p:attrName>style.visibility</p:attrName>
                                        </p:attrNameLst>
                                      </p:cBhvr>
                                      <p:to>
                                        <p:strVal val="visible"/>
                                      </p:to>
                                    </p:set>
                                    <p:animEffect transition="in" filter="blinds(horizontal)">
                                      <p:cBhvr>
                                        <p:cTn id="13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animBg="1"/>
      <p:bldP spid="11" grpId="0" animBg="1"/>
      <p:bldP spid="17" grpId="0" animBg="1"/>
      <p:bldP spid="18" grpId="0" animBg="1"/>
      <p:bldP spid="29" grpId="0" animBg="1"/>
      <p:bldP spid="30" grpId="0" animBg="1"/>
      <p:bldP spid="33" grpId="0" animBg="1"/>
      <p:bldP spid="41" grpId="0" animBg="1"/>
      <p:bldP spid="4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style>
          <a:lnRef idx="1">
            <a:schemeClr val="accent3"/>
          </a:lnRef>
          <a:fillRef idx="2">
            <a:schemeClr val="accent3"/>
          </a:fillRef>
          <a:effectRef idx="1">
            <a:schemeClr val="accent3"/>
          </a:effectRef>
          <a:fontRef idx="minor">
            <a:schemeClr val="dk1"/>
          </a:fontRef>
        </p:style>
        <p:txBody>
          <a:bodyPr>
            <a:noAutofit/>
          </a:bodyPr>
          <a:lstStyle/>
          <a:p>
            <a:r>
              <a:rPr lang="en-US" sz="2800" dirty="0" smtClean="0"/>
              <a:t>XGB with 11 Features Performance With features</a:t>
            </a:r>
            <a:endParaRPr lang="en-US" sz="2800" dirty="0"/>
          </a:p>
        </p:txBody>
      </p:sp>
      <p:pic>
        <p:nvPicPr>
          <p:cNvPr id="1028" name="Picture 4"/>
          <p:cNvPicPr>
            <a:picLocks noGrp="1" noChangeAspect="1" noChangeArrowheads="1"/>
          </p:cNvPicPr>
          <p:nvPr>
            <p:ph idx="1"/>
          </p:nvPr>
        </p:nvPicPr>
        <p:blipFill>
          <a:blip r:embed="rId2" cstate="print"/>
          <a:srcRect/>
          <a:stretch>
            <a:fillRect/>
          </a:stretch>
        </p:blipFill>
        <p:spPr bwMode="auto">
          <a:xfrm>
            <a:off x="5572132" y="2143116"/>
            <a:ext cx="3143273" cy="1000132"/>
          </a:xfrm>
          <a:prstGeom prst="rect">
            <a:avLst/>
          </a:prstGeom>
          <a:ln>
            <a:headEnd/>
            <a:tailEnd/>
          </a:ln>
        </p:spPr>
        <p:style>
          <a:lnRef idx="2">
            <a:schemeClr val="dk1"/>
          </a:lnRef>
          <a:fillRef idx="1">
            <a:schemeClr val="lt1"/>
          </a:fillRef>
          <a:effectRef idx="0">
            <a:schemeClr val="dk1"/>
          </a:effectRef>
          <a:fontRef idx="minor">
            <a:schemeClr val="dk1"/>
          </a:fontRef>
        </p:style>
      </p:pic>
      <p:sp>
        <p:nvSpPr>
          <p:cNvPr id="7" name="Rounded Rectangle 6"/>
          <p:cNvSpPr/>
          <p:nvPr/>
        </p:nvSpPr>
        <p:spPr>
          <a:xfrm>
            <a:off x="642910" y="1357298"/>
            <a:ext cx="2786082"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Performance</a:t>
            </a:r>
            <a:endParaRPr lang="en-US" b="1" dirty="0"/>
          </a:p>
        </p:txBody>
      </p:sp>
      <p:sp>
        <p:nvSpPr>
          <p:cNvPr id="8" name="Rounded Rectangle 7"/>
          <p:cNvSpPr/>
          <p:nvPr/>
        </p:nvSpPr>
        <p:spPr>
          <a:xfrm>
            <a:off x="5572132" y="1428736"/>
            <a:ext cx="2571768"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AUC</a:t>
            </a:r>
            <a:endParaRPr lang="en-US" b="1" dirty="0"/>
          </a:p>
        </p:txBody>
      </p:sp>
      <p:sp>
        <p:nvSpPr>
          <p:cNvPr id="10" name="Rectangle 9"/>
          <p:cNvSpPr/>
          <p:nvPr/>
        </p:nvSpPr>
        <p:spPr>
          <a:xfrm>
            <a:off x="571472" y="5857892"/>
            <a:ext cx="8286808"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Model Has Worked the Best with 0 False Negative    </a:t>
            </a:r>
            <a:endParaRPr lang="en-US" dirty="0"/>
          </a:p>
        </p:txBody>
      </p:sp>
      <p:sp>
        <p:nvSpPr>
          <p:cNvPr id="12" name="Rounded Rectangle 11"/>
          <p:cNvSpPr/>
          <p:nvPr/>
        </p:nvSpPr>
        <p:spPr>
          <a:xfrm>
            <a:off x="5786446" y="3357562"/>
            <a:ext cx="2500330"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Missed Fraud = 0</a:t>
            </a:r>
            <a:endParaRPr lang="en-US" b="1" dirty="0"/>
          </a:p>
        </p:txBody>
      </p:sp>
      <p:pic>
        <p:nvPicPr>
          <p:cNvPr id="5122" name="Picture 2"/>
          <p:cNvPicPr>
            <a:picLocks noChangeAspect="1" noChangeArrowheads="1"/>
          </p:cNvPicPr>
          <p:nvPr/>
        </p:nvPicPr>
        <p:blipFill>
          <a:blip r:embed="rId3"/>
          <a:srcRect/>
          <a:stretch>
            <a:fillRect/>
          </a:stretch>
        </p:blipFill>
        <p:spPr bwMode="auto">
          <a:xfrm>
            <a:off x="285721" y="2143116"/>
            <a:ext cx="4572031" cy="3143271"/>
          </a:xfrm>
          <a:prstGeom prst="rect">
            <a:avLst/>
          </a:prstGeom>
          <a:ln>
            <a:headEnd/>
            <a:tailEnd/>
          </a:ln>
        </p:spPr>
        <p:style>
          <a:lnRef idx="2">
            <a:schemeClr val="dk1"/>
          </a:lnRef>
          <a:fillRef idx="1">
            <a:schemeClr val="lt1"/>
          </a:fillRef>
          <a:effectRef idx="0">
            <a:schemeClr val="dk1"/>
          </a:effectRef>
          <a:fontRef idx="minor">
            <a:schemeClr val="dk1"/>
          </a:fontRef>
        </p:style>
      </p:pic>
      <p:pic>
        <p:nvPicPr>
          <p:cNvPr id="11" name="Picture 2"/>
          <p:cNvPicPr>
            <a:picLocks noChangeAspect="1" noChangeArrowheads="1"/>
          </p:cNvPicPr>
          <p:nvPr/>
        </p:nvPicPr>
        <p:blipFill>
          <a:blip r:embed="rId4"/>
          <a:srcRect/>
          <a:stretch>
            <a:fillRect/>
          </a:stretch>
        </p:blipFill>
        <p:spPr bwMode="auto">
          <a:xfrm>
            <a:off x="5072066" y="3786190"/>
            <a:ext cx="3571900" cy="1859791"/>
          </a:xfrm>
          <a:prstGeom prst="rect">
            <a:avLst/>
          </a:prstGeom>
          <a:ln>
            <a:headEnd/>
            <a:tailEnd/>
          </a:ln>
        </p:spPr>
        <p:style>
          <a:lnRef idx="2">
            <a:schemeClr val="dk1"/>
          </a:lnRef>
          <a:fillRef idx="1">
            <a:schemeClr val="lt1"/>
          </a:fillRef>
          <a:effectRef idx="0">
            <a:schemeClr val="dk1"/>
          </a:effectRef>
          <a:fontRef idx="minor">
            <a:schemeClr val="dk1"/>
          </a:fontRef>
        </p:style>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plus(in)">
                                      <p:cBhvr>
                                        <p:cTn id="7" dur="2000"/>
                                        <p:tgtEl>
                                          <p:spTgt spid="5122"/>
                                        </p:tgtEl>
                                      </p:cBhvr>
                                    </p:animEffect>
                                  </p:childTnLst>
                                </p:cTn>
                              </p:par>
                              <p:par>
                                <p:cTn id="8" presetID="13" presetClass="entr" presetSubtype="16" fill="hold" nodeType="with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plus(in)">
                                      <p:cBhvr>
                                        <p:cTn id="10" dur="2000"/>
                                        <p:tgtEl>
                                          <p:spTgt spid="1028"/>
                                        </p:tgtEl>
                                      </p:cBhvr>
                                    </p:animEffect>
                                  </p:childTnLst>
                                </p:cTn>
                              </p:par>
                            </p:childTnLst>
                          </p:cTn>
                        </p:par>
                      </p:childTnLst>
                    </p:cTn>
                  </p:par>
                  <p:par>
                    <p:cTn id="11" fill="hold">
                      <p:stCondLst>
                        <p:cond delay="indefinite"/>
                      </p:stCondLst>
                      <p:childTnLst>
                        <p:par>
                          <p:cTn id="12" fill="hold">
                            <p:stCondLst>
                              <p:cond delay="0"/>
                            </p:stCondLst>
                            <p:childTnLst>
                              <p:par>
                                <p:cTn id="13" presetID="3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800" decel="100000"/>
                                        <p:tgtEl>
                                          <p:spTgt spid="11"/>
                                        </p:tgtEl>
                                      </p:cBhvr>
                                    </p:animEffect>
                                    <p:anim calcmode="lin" valueType="num">
                                      <p:cBhvr>
                                        <p:cTn id="16" dur="800" decel="100000" fill="hold"/>
                                        <p:tgtEl>
                                          <p:spTgt spid="11"/>
                                        </p:tgtEl>
                                        <p:attrNameLst>
                                          <p:attrName>style.rotation</p:attrName>
                                        </p:attrNameLst>
                                      </p:cBhvr>
                                      <p:tavLst>
                                        <p:tav tm="0">
                                          <p:val>
                                            <p:fltVal val="-90"/>
                                          </p:val>
                                        </p:tav>
                                        <p:tav tm="100000">
                                          <p:val>
                                            <p:fltVal val="0"/>
                                          </p:val>
                                        </p:tav>
                                      </p:tavLst>
                                    </p:anim>
                                    <p:anim calcmode="lin" valueType="num">
                                      <p:cBhvr>
                                        <p:cTn id="17" dur="800" decel="100000" fill="hold"/>
                                        <p:tgtEl>
                                          <p:spTgt spid="11"/>
                                        </p:tgtEl>
                                        <p:attrNameLst>
                                          <p:attrName>ppt_x</p:attrName>
                                        </p:attrNameLst>
                                      </p:cBhvr>
                                      <p:tavLst>
                                        <p:tav tm="0">
                                          <p:val>
                                            <p:strVal val="#ppt_x+0.4"/>
                                          </p:val>
                                        </p:tav>
                                        <p:tav tm="100000">
                                          <p:val>
                                            <p:strVal val="#ppt_x-0.05"/>
                                          </p:val>
                                        </p:tav>
                                      </p:tavLst>
                                    </p:anim>
                                    <p:anim calcmode="lin" valueType="num">
                                      <p:cBhvr>
                                        <p:cTn id="18" dur="800" decel="100000" fill="hold"/>
                                        <p:tgtEl>
                                          <p:spTgt spid="11"/>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11"/>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11"/>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style>
          <a:lnRef idx="1">
            <a:schemeClr val="accent3"/>
          </a:lnRef>
          <a:fillRef idx="2">
            <a:schemeClr val="accent3"/>
          </a:fillRef>
          <a:effectRef idx="1">
            <a:schemeClr val="accent3"/>
          </a:effectRef>
          <a:fontRef idx="minor">
            <a:schemeClr val="dk1"/>
          </a:fontRef>
        </p:style>
        <p:txBody>
          <a:bodyPr>
            <a:noAutofit/>
          </a:bodyPr>
          <a:lstStyle/>
          <a:p>
            <a:r>
              <a:rPr lang="en-US" sz="2800" b="1" dirty="0" smtClean="0"/>
              <a:t>XGB with 8 Features Performance With features</a:t>
            </a:r>
            <a:endParaRPr lang="en-US" sz="2800" b="1" dirty="0"/>
          </a:p>
        </p:txBody>
      </p:sp>
      <p:pic>
        <p:nvPicPr>
          <p:cNvPr id="1028" name="Picture 4"/>
          <p:cNvPicPr>
            <a:picLocks noGrp="1" noChangeAspect="1" noChangeArrowheads="1"/>
          </p:cNvPicPr>
          <p:nvPr>
            <p:ph idx="1"/>
          </p:nvPr>
        </p:nvPicPr>
        <p:blipFill>
          <a:blip r:embed="rId2"/>
          <a:srcRect/>
          <a:stretch>
            <a:fillRect/>
          </a:stretch>
        </p:blipFill>
        <p:spPr bwMode="auto">
          <a:xfrm>
            <a:off x="4975495" y="2143116"/>
            <a:ext cx="3765956" cy="1285884"/>
          </a:xfrm>
          <a:prstGeom prst="rect">
            <a:avLst/>
          </a:prstGeom>
          <a:ln>
            <a:headEnd/>
            <a:tailEnd/>
          </a:ln>
        </p:spPr>
        <p:style>
          <a:lnRef idx="2">
            <a:schemeClr val="dk1"/>
          </a:lnRef>
          <a:fillRef idx="1">
            <a:schemeClr val="lt1"/>
          </a:fillRef>
          <a:effectRef idx="0">
            <a:schemeClr val="dk1"/>
          </a:effectRef>
          <a:fontRef idx="minor">
            <a:schemeClr val="dk1"/>
          </a:fontRef>
        </p:style>
      </p:pic>
      <p:sp>
        <p:nvSpPr>
          <p:cNvPr id="7" name="Rounded Rectangle 6"/>
          <p:cNvSpPr/>
          <p:nvPr/>
        </p:nvSpPr>
        <p:spPr>
          <a:xfrm>
            <a:off x="642910" y="1357298"/>
            <a:ext cx="2786082"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Performance</a:t>
            </a:r>
            <a:endParaRPr lang="en-US" b="1" dirty="0"/>
          </a:p>
        </p:txBody>
      </p:sp>
      <p:sp>
        <p:nvSpPr>
          <p:cNvPr id="8" name="Rounded Rectangle 7"/>
          <p:cNvSpPr/>
          <p:nvPr/>
        </p:nvSpPr>
        <p:spPr>
          <a:xfrm>
            <a:off x="5572132" y="1428736"/>
            <a:ext cx="2571768"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AUC</a:t>
            </a:r>
            <a:endParaRPr lang="en-US" b="1" dirty="0"/>
          </a:p>
        </p:txBody>
      </p:sp>
      <p:sp>
        <p:nvSpPr>
          <p:cNvPr id="10" name="Rectangle 9"/>
          <p:cNvSpPr/>
          <p:nvPr/>
        </p:nvSpPr>
        <p:spPr>
          <a:xfrm>
            <a:off x="571472" y="5857892"/>
            <a:ext cx="8286808"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Model Has Worked the Best with 0 False Negative and has less Features   </a:t>
            </a:r>
            <a:endParaRPr lang="en-US" dirty="0"/>
          </a:p>
        </p:txBody>
      </p:sp>
      <p:sp>
        <p:nvSpPr>
          <p:cNvPr id="12" name="Rounded Rectangle 11"/>
          <p:cNvSpPr/>
          <p:nvPr/>
        </p:nvSpPr>
        <p:spPr>
          <a:xfrm>
            <a:off x="5786446" y="3571876"/>
            <a:ext cx="2500330"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Missed Fraud = 0</a:t>
            </a:r>
            <a:endParaRPr lang="en-US" b="1" dirty="0"/>
          </a:p>
        </p:txBody>
      </p:sp>
      <p:pic>
        <p:nvPicPr>
          <p:cNvPr id="5122" name="Picture 2"/>
          <p:cNvPicPr>
            <a:picLocks noChangeAspect="1" noChangeArrowheads="1"/>
          </p:cNvPicPr>
          <p:nvPr/>
        </p:nvPicPr>
        <p:blipFill>
          <a:blip r:embed="rId3"/>
          <a:srcRect/>
          <a:stretch>
            <a:fillRect/>
          </a:stretch>
        </p:blipFill>
        <p:spPr bwMode="auto">
          <a:xfrm>
            <a:off x="142844" y="2143116"/>
            <a:ext cx="4643470" cy="3143271"/>
          </a:xfrm>
          <a:prstGeom prst="rect">
            <a:avLst/>
          </a:prstGeom>
          <a:ln>
            <a:headEnd/>
            <a:tailEnd/>
          </a:ln>
        </p:spPr>
        <p:style>
          <a:lnRef idx="2">
            <a:schemeClr val="dk1"/>
          </a:lnRef>
          <a:fillRef idx="1">
            <a:schemeClr val="lt1"/>
          </a:fillRef>
          <a:effectRef idx="0">
            <a:schemeClr val="dk1"/>
          </a:effectRef>
          <a:fontRef idx="minor">
            <a:schemeClr val="dk1"/>
          </a:fontRef>
        </p:style>
      </p:pic>
      <p:pic>
        <p:nvPicPr>
          <p:cNvPr id="1026" name="Picture 2"/>
          <p:cNvPicPr>
            <a:picLocks noChangeAspect="1" noChangeArrowheads="1"/>
          </p:cNvPicPr>
          <p:nvPr/>
        </p:nvPicPr>
        <p:blipFill>
          <a:blip r:embed="rId4"/>
          <a:srcRect/>
          <a:stretch>
            <a:fillRect/>
          </a:stretch>
        </p:blipFill>
        <p:spPr bwMode="auto">
          <a:xfrm>
            <a:off x="4929190" y="4000504"/>
            <a:ext cx="3714776" cy="1645477"/>
          </a:xfrm>
          <a:prstGeom prst="rect">
            <a:avLst/>
          </a:prstGeom>
          <a:ln>
            <a:headEnd/>
            <a:tailEnd/>
          </a:ln>
        </p:spPr>
        <p:style>
          <a:lnRef idx="2">
            <a:schemeClr val="dk1"/>
          </a:lnRef>
          <a:fillRef idx="1">
            <a:schemeClr val="lt1"/>
          </a:fillRef>
          <a:effectRef idx="0">
            <a:schemeClr val="dk1"/>
          </a:effectRef>
          <a:fontRef idx="minor">
            <a:schemeClr val="dk1"/>
          </a:fontRef>
        </p:style>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8"/>
                                        </p:tgtEl>
                                        <p:attrNameLst>
                                          <p:attrName>style.visibility</p:attrName>
                                        </p:attrNameLst>
                                      </p:cBhvr>
                                      <p:to>
                                        <p:strVal val="visible"/>
                                      </p:to>
                                    </p:set>
                                    <p:anim calcmode="lin" valueType="num">
                                      <p:cBhvr additive="base">
                                        <p:cTn id="11" dur="500" fill="hold"/>
                                        <p:tgtEl>
                                          <p:spTgt spid="1028"/>
                                        </p:tgtEl>
                                        <p:attrNameLst>
                                          <p:attrName>ppt_x</p:attrName>
                                        </p:attrNameLst>
                                      </p:cBhvr>
                                      <p:tavLst>
                                        <p:tav tm="0">
                                          <p:val>
                                            <p:strVal val="#ppt_x"/>
                                          </p:val>
                                        </p:tav>
                                        <p:tav tm="100000">
                                          <p:val>
                                            <p:strVal val="#ppt_x"/>
                                          </p:val>
                                        </p:tav>
                                      </p:tavLst>
                                    </p:anim>
                                    <p:anim calcmode="lin" valueType="num">
                                      <p:cBhvr additive="base">
                                        <p:cTn id="12"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800" decel="100000"/>
                                        <p:tgtEl>
                                          <p:spTgt spid="10"/>
                                        </p:tgtEl>
                                      </p:cBhvr>
                                    </p:animEffect>
                                    <p:anim calcmode="lin" valueType="num">
                                      <p:cBhvr>
                                        <p:cTn id="18" dur="800" decel="100000" fill="hold"/>
                                        <p:tgtEl>
                                          <p:spTgt spid="10"/>
                                        </p:tgtEl>
                                        <p:attrNameLst>
                                          <p:attrName>style.rotation</p:attrName>
                                        </p:attrNameLst>
                                      </p:cBhvr>
                                      <p:tavLst>
                                        <p:tav tm="0">
                                          <p:val>
                                            <p:fltVal val="-90"/>
                                          </p:val>
                                        </p:tav>
                                        <p:tav tm="100000">
                                          <p:val>
                                            <p:fltVal val="0"/>
                                          </p:val>
                                        </p:tav>
                                      </p:tavLst>
                                    </p:anim>
                                    <p:anim calcmode="lin" valueType="num">
                                      <p:cBhvr>
                                        <p:cTn id="19" dur="800" decel="100000" fill="hold"/>
                                        <p:tgtEl>
                                          <p:spTgt spid="10"/>
                                        </p:tgtEl>
                                        <p:attrNameLst>
                                          <p:attrName>ppt_x</p:attrName>
                                        </p:attrNameLst>
                                      </p:cBhvr>
                                      <p:tavLst>
                                        <p:tav tm="0">
                                          <p:val>
                                            <p:strVal val="#ppt_x+0.4"/>
                                          </p:val>
                                        </p:tav>
                                        <p:tav tm="100000">
                                          <p:val>
                                            <p:strVal val="#ppt_x-0.05"/>
                                          </p:val>
                                        </p:tav>
                                      </p:tavLst>
                                    </p:anim>
                                    <p:anim calcmode="lin" valueType="num">
                                      <p:cBhvr>
                                        <p:cTn id="20" dur="800" decel="100000" fill="hold"/>
                                        <p:tgtEl>
                                          <p:spTgt spid="10"/>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10"/>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1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style>
          <a:lnRef idx="1">
            <a:schemeClr val="accent3"/>
          </a:lnRef>
          <a:fillRef idx="2">
            <a:schemeClr val="accent3"/>
          </a:fillRef>
          <a:effectRef idx="1">
            <a:schemeClr val="accent3"/>
          </a:effectRef>
          <a:fontRef idx="minor">
            <a:schemeClr val="dk1"/>
          </a:fontRef>
        </p:style>
        <p:txBody>
          <a:bodyPr/>
          <a:lstStyle/>
          <a:p>
            <a:r>
              <a:rPr lang="en-US" b="1" dirty="0" smtClean="0"/>
              <a:t>Recall- To catch the Fraud</a:t>
            </a:r>
            <a:endParaRPr lang="en-US" b="1" dirty="0"/>
          </a:p>
        </p:txBody>
      </p:sp>
      <p:sp>
        <p:nvSpPr>
          <p:cNvPr id="3" name="Content Placeholder 2"/>
          <p:cNvSpPr>
            <a:spLocks noGrp="1"/>
          </p:cNvSpPr>
          <p:nvPr>
            <p:ph idx="1"/>
          </p:nvPr>
        </p:nvSpPr>
        <p:spPr>
          <a:xfrm>
            <a:off x="457200" y="1214422"/>
            <a:ext cx="8229600" cy="4911741"/>
          </a:xfrm>
        </p:spPr>
        <p:style>
          <a:lnRef idx="2">
            <a:schemeClr val="dk1"/>
          </a:lnRef>
          <a:fillRef idx="1">
            <a:schemeClr val="lt1"/>
          </a:fillRef>
          <a:effectRef idx="0">
            <a:schemeClr val="dk1"/>
          </a:effectRef>
          <a:fontRef idx="minor">
            <a:schemeClr val="dk1"/>
          </a:fontRef>
        </p:style>
        <p:txBody>
          <a:bodyPr/>
          <a:lstStyle/>
          <a:p>
            <a:r>
              <a:rPr lang="en-US" sz="2000" dirty="0" smtClean="0"/>
              <a:t>Recall= TP/(TP+FN)</a:t>
            </a:r>
          </a:p>
          <a:p>
            <a:r>
              <a:rPr lang="en-US" sz="2000" dirty="0" smtClean="0"/>
              <a:t>TP = True Positive</a:t>
            </a:r>
          </a:p>
          <a:p>
            <a:r>
              <a:rPr lang="en-US" sz="2000" dirty="0" smtClean="0"/>
              <a:t>FN = False Negative</a:t>
            </a:r>
          </a:p>
          <a:p>
            <a:r>
              <a:rPr lang="en-US" sz="2000" dirty="0" smtClean="0"/>
              <a:t>In Fraud Detection False Negative should be less.</a:t>
            </a:r>
          </a:p>
          <a:p>
            <a:pPr>
              <a:buNone/>
            </a:pPr>
            <a:endParaRPr lang="en-US" sz="2000" dirty="0"/>
          </a:p>
          <a:p>
            <a:pPr>
              <a:buNone/>
            </a:pPr>
            <a:endParaRPr lang="en-US" sz="2000" dirty="0" smtClean="0"/>
          </a:p>
          <a:p>
            <a:pPr>
              <a:buNone/>
            </a:pPr>
            <a:r>
              <a:rPr lang="en-US" sz="2000" dirty="0" smtClean="0"/>
              <a:t># In 24 months data all fraud transaction are Detected by the Model </a:t>
            </a:r>
            <a:r>
              <a:rPr lang="en-US" sz="2000" dirty="0" err="1" smtClean="0"/>
              <a:t>xgb</a:t>
            </a:r>
            <a:r>
              <a:rPr lang="en-US" sz="2000" dirty="0" smtClean="0"/>
              <a:t> with 8 features .</a:t>
            </a:r>
          </a:p>
          <a:p>
            <a:pPr>
              <a:buNone/>
            </a:pPr>
            <a:r>
              <a:rPr lang="en-US" sz="2000" dirty="0" smtClean="0"/>
              <a:t># Per Month Misses = 0</a:t>
            </a:r>
          </a:p>
          <a:p>
            <a:pPr>
              <a:buNone/>
            </a:pPr>
            <a:endParaRPr lang="en-US" sz="2000" dirty="0" smtClean="0"/>
          </a:p>
          <a:p>
            <a:pPr>
              <a:buNone/>
            </a:pPr>
            <a:r>
              <a:rPr lang="en-US" dirty="0" smtClean="0"/>
              <a:t> </a:t>
            </a:r>
          </a:p>
          <a:p>
            <a:endParaRPr lang="en-US" dirty="0" smtClean="0"/>
          </a:p>
        </p:txBody>
      </p:sp>
      <p:sp>
        <p:nvSpPr>
          <p:cNvPr id="8" name="TextBox 7"/>
          <p:cNvSpPr txBox="1"/>
          <p:nvPr/>
        </p:nvSpPr>
        <p:spPr>
          <a:xfrm>
            <a:off x="642910" y="5000636"/>
            <a:ext cx="2000264" cy="369332"/>
          </a:xfrm>
          <a:prstGeom prst="rect">
            <a:avLst/>
          </a:prstGeom>
          <a:noFill/>
        </p:spPr>
        <p:txBody>
          <a:bodyPr wrap="square" rtlCol="0">
            <a:spAutoFit/>
          </a:bodyPr>
          <a:lstStyle/>
          <a:p>
            <a:r>
              <a:rPr lang="en-US" b="1" dirty="0" smtClean="0"/>
              <a:t>Test missed = 0</a:t>
            </a:r>
            <a:endParaRPr lang="en-US" b="1" dirty="0"/>
          </a:p>
        </p:txBody>
      </p:sp>
      <p:sp>
        <p:nvSpPr>
          <p:cNvPr id="9" name="TextBox 8"/>
          <p:cNvSpPr txBox="1"/>
          <p:nvPr/>
        </p:nvSpPr>
        <p:spPr>
          <a:xfrm>
            <a:off x="4714876" y="5000636"/>
            <a:ext cx="2000264" cy="369332"/>
          </a:xfrm>
          <a:prstGeom prst="rect">
            <a:avLst/>
          </a:prstGeom>
          <a:noFill/>
        </p:spPr>
        <p:txBody>
          <a:bodyPr wrap="square" rtlCol="0">
            <a:spAutoFit/>
          </a:bodyPr>
          <a:lstStyle/>
          <a:p>
            <a:r>
              <a:rPr lang="en-US" b="1" dirty="0" smtClean="0"/>
              <a:t>Train missed = 0</a:t>
            </a:r>
            <a:endParaRPr lang="en-US" b="1" dirty="0"/>
          </a:p>
        </p:txBody>
      </p:sp>
      <p:sp>
        <p:nvSpPr>
          <p:cNvPr id="10" name="Oval 9"/>
          <p:cNvSpPr/>
          <p:nvPr/>
        </p:nvSpPr>
        <p:spPr>
          <a:xfrm>
            <a:off x="642910" y="4857760"/>
            <a:ext cx="1785950" cy="642942"/>
          </a:xfrm>
          <a:prstGeom prst="ellipse">
            <a:avLst/>
          </a:prstGeom>
          <a:solidFill>
            <a:schemeClr val="accent1">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643438" y="4857760"/>
            <a:ext cx="2071702" cy="714380"/>
          </a:xfrm>
          <a:prstGeom prst="ellipse">
            <a:avLst/>
          </a:prstGeom>
          <a:solidFill>
            <a:schemeClr val="accent1">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4" name="Rounded Rectangle 13"/>
          <p:cNvSpPr/>
          <p:nvPr/>
        </p:nvSpPr>
        <p:spPr>
          <a:xfrm>
            <a:off x="500034" y="2714620"/>
            <a:ext cx="7858180" cy="500066"/>
          </a:xfrm>
          <a:prstGeom prst="roundRect">
            <a:avLst/>
          </a:prstGeom>
          <a:solidFill>
            <a:schemeClr val="accent1">
              <a:alpha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solidFill>
                  <a:srgbClr val="C00000"/>
                </a:solidFill>
              </a:rPr>
              <a:t>We have taken here Recall to Get the main performance of Models</a:t>
            </a:r>
          </a:p>
          <a:p>
            <a:pPr algn="ctr"/>
            <a:endParaRPr lang="en-US" sz="2000" dirty="0">
              <a:solidFill>
                <a:schemeClr val="tx1">
                  <a:lumMod val="95000"/>
                  <a:lumOff val="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a:bodyPr>
          <a:lstStyle/>
          <a:p>
            <a:r>
              <a:rPr lang="en-US" b="1" dirty="0" smtClean="0"/>
              <a:t>Final Model Selection</a:t>
            </a:r>
            <a:endParaRPr lang="en-US" b="1" dirty="0"/>
          </a:p>
        </p:txBody>
      </p:sp>
      <p:graphicFrame>
        <p:nvGraphicFramePr>
          <p:cNvPr id="4" name="Content Placeholder 3"/>
          <p:cNvGraphicFramePr>
            <a:graphicFrameLocks noGrp="1"/>
          </p:cNvGraphicFramePr>
          <p:nvPr>
            <p:ph idx="1"/>
          </p:nvPr>
        </p:nvGraphicFramePr>
        <p:xfrm>
          <a:off x="500034" y="1600200"/>
          <a:ext cx="8186766" cy="3543312"/>
        </p:xfrm>
        <a:graphic>
          <a:graphicData uri="http://schemas.openxmlformats.org/drawingml/2006/table">
            <a:tbl>
              <a:tblPr firstRow="1" bandRow="1">
                <a:tableStyleId>{00A15C55-8517-42AA-B614-E9B94910E393}</a:tableStyleId>
              </a:tblPr>
              <a:tblGrid>
                <a:gridCol w="1535001"/>
                <a:gridCol w="1193921"/>
                <a:gridCol w="1364461"/>
                <a:gridCol w="1364461"/>
                <a:gridCol w="1364461"/>
                <a:gridCol w="1364461"/>
              </a:tblGrid>
              <a:tr h="671602">
                <a:tc>
                  <a:txBody>
                    <a:bodyPr/>
                    <a:lstStyle/>
                    <a:p>
                      <a:pPr algn="ctr" fontAlgn="b"/>
                      <a:r>
                        <a:rPr lang="en-US" sz="2000" u="none" strike="noStrike" dirty="0"/>
                        <a:t>Model Name</a:t>
                      </a:r>
                      <a:endParaRPr lang="en-US" sz="2000" b="1" i="0" u="none" strike="noStrike" dirty="0">
                        <a:solidFill>
                          <a:srgbClr val="000000"/>
                        </a:solidFill>
                        <a:latin typeface="Calibri"/>
                      </a:endParaRPr>
                    </a:p>
                  </a:txBody>
                  <a:tcPr marL="9525" marR="9525" marT="9525" marB="0" anchor="b"/>
                </a:tc>
                <a:tc>
                  <a:txBody>
                    <a:bodyPr/>
                    <a:lstStyle/>
                    <a:p>
                      <a:pPr algn="ctr" fontAlgn="b"/>
                      <a:r>
                        <a:rPr lang="en-US" sz="2000" u="none" strike="noStrike" dirty="0"/>
                        <a:t>Accuracy</a:t>
                      </a:r>
                      <a:endParaRPr lang="en-US" sz="2000" b="1" i="0" u="none" strike="noStrike" dirty="0">
                        <a:solidFill>
                          <a:srgbClr val="000000"/>
                        </a:solidFill>
                        <a:latin typeface="Calibri"/>
                      </a:endParaRPr>
                    </a:p>
                  </a:txBody>
                  <a:tcPr marL="9525" marR="9525" marT="9525" marB="0" anchor="b"/>
                </a:tc>
                <a:tc>
                  <a:txBody>
                    <a:bodyPr/>
                    <a:lstStyle/>
                    <a:p>
                      <a:pPr algn="ctr" fontAlgn="b"/>
                      <a:r>
                        <a:rPr lang="en-US" sz="2000" u="none" strike="noStrike" dirty="0"/>
                        <a:t>Precision</a:t>
                      </a:r>
                      <a:endParaRPr lang="en-US" sz="2000" b="1" i="0" u="none" strike="noStrike" dirty="0">
                        <a:solidFill>
                          <a:srgbClr val="000000"/>
                        </a:solidFill>
                        <a:latin typeface="Calibri"/>
                      </a:endParaRPr>
                    </a:p>
                  </a:txBody>
                  <a:tcPr marL="9525" marR="9525" marT="9525" marB="0" anchor="b"/>
                </a:tc>
                <a:tc>
                  <a:txBody>
                    <a:bodyPr/>
                    <a:lstStyle/>
                    <a:p>
                      <a:pPr algn="ctr" fontAlgn="b"/>
                      <a:r>
                        <a:rPr lang="en-US" sz="2000" u="none" strike="noStrike" dirty="0"/>
                        <a:t>Recall</a:t>
                      </a:r>
                      <a:endParaRPr lang="en-US" sz="2000" b="1" i="0" u="none" strike="noStrike" dirty="0">
                        <a:solidFill>
                          <a:srgbClr val="000000"/>
                        </a:solidFill>
                        <a:latin typeface="Calibri"/>
                      </a:endParaRPr>
                    </a:p>
                  </a:txBody>
                  <a:tcPr marL="9525" marR="9525" marT="9525" marB="0" anchor="b"/>
                </a:tc>
                <a:tc>
                  <a:txBody>
                    <a:bodyPr/>
                    <a:lstStyle/>
                    <a:p>
                      <a:pPr algn="ctr" fontAlgn="b"/>
                      <a:r>
                        <a:rPr lang="en-US" sz="2000" u="none" strike="noStrike" dirty="0"/>
                        <a:t>AUC</a:t>
                      </a:r>
                      <a:endParaRPr lang="en-US" sz="2000" b="1" i="0" u="none" strike="noStrike" dirty="0">
                        <a:solidFill>
                          <a:srgbClr val="000000"/>
                        </a:solidFill>
                        <a:latin typeface="Calibri"/>
                      </a:endParaRPr>
                    </a:p>
                  </a:txBody>
                  <a:tcPr marL="9525" marR="9525" marT="9525" marB="0" anchor="b"/>
                </a:tc>
                <a:tc>
                  <a:txBody>
                    <a:bodyPr/>
                    <a:lstStyle/>
                    <a:p>
                      <a:pPr algn="ctr" fontAlgn="b"/>
                      <a:r>
                        <a:rPr lang="en-US" sz="2000" u="none" strike="noStrike" dirty="0" smtClean="0"/>
                        <a:t>F1_score</a:t>
                      </a:r>
                      <a:endParaRPr lang="en-US" sz="2000" b="1" i="0" u="none" strike="noStrike" dirty="0">
                        <a:solidFill>
                          <a:srgbClr val="000000"/>
                        </a:solidFill>
                        <a:latin typeface="Calibri"/>
                      </a:endParaRPr>
                    </a:p>
                  </a:txBody>
                  <a:tcPr marL="9525" marR="9525" marT="9525" marB="0" anchor="b"/>
                </a:tc>
              </a:tr>
              <a:tr h="574342">
                <a:tc>
                  <a:txBody>
                    <a:bodyPr/>
                    <a:lstStyle/>
                    <a:p>
                      <a:pPr algn="ctr" fontAlgn="b"/>
                      <a:r>
                        <a:rPr lang="en-US" sz="2000" b="1" u="none" strike="noStrike" dirty="0">
                          <a:solidFill>
                            <a:srgbClr val="0070C0"/>
                          </a:solidFill>
                        </a:rPr>
                        <a:t>xgb_over_8</a:t>
                      </a:r>
                      <a:endParaRPr lang="en-US" sz="2000" b="1" i="0" u="none" strike="noStrike" dirty="0">
                        <a:solidFill>
                          <a:srgbClr val="0070C0"/>
                        </a:solidFill>
                        <a:latin typeface="Calibri"/>
                      </a:endParaRPr>
                    </a:p>
                  </a:txBody>
                  <a:tcPr marL="9525" marR="9525" marT="9525" marB="0" anchor="b"/>
                </a:tc>
                <a:tc>
                  <a:txBody>
                    <a:bodyPr/>
                    <a:lstStyle/>
                    <a:p>
                      <a:pPr algn="ctr" fontAlgn="b"/>
                      <a:r>
                        <a:rPr lang="en-US" sz="2000" u="none" strike="noStrike" dirty="0" smtClean="0"/>
                        <a:t>99.90</a:t>
                      </a:r>
                      <a:endParaRPr lang="en-US" sz="2000" b="0" i="0" u="none" strike="noStrike" dirty="0">
                        <a:solidFill>
                          <a:srgbClr val="000000"/>
                        </a:solidFill>
                        <a:latin typeface="Calibri"/>
                      </a:endParaRPr>
                    </a:p>
                  </a:txBody>
                  <a:tcPr marL="9525" marR="9525" marT="9525" marB="0" anchor="b"/>
                </a:tc>
                <a:tc>
                  <a:txBody>
                    <a:bodyPr/>
                    <a:lstStyle/>
                    <a:p>
                      <a:pPr algn="ctr" fontAlgn="b"/>
                      <a:r>
                        <a:rPr lang="en-US" sz="2000" u="none" strike="noStrike"/>
                        <a:t>99.80</a:t>
                      </a:r>
                      <a:endParaRPr lang="en-US" sz="2000" b="0" i="0" u="none" strike="noStrike">
                        <a:solidFill>
                          <a:srgbClr val="000000"/>
                        </a:solidFill>
                        <a:latin typeface="Calibri"/>
                      </a:endParaRPr>
                    </a:p>
                  </a:txBody>
                  <a:tcPr marL="9525" marR="9525" marT="9525" marB="0" anchor="b"/>
                </a:tc>
                <a:tc>
                  <a:txBody>
                    <a:bodyPr/>
                    <a:lstStyle/>
                    <a:p>
                      <a:pPr algn="ctr" fontAlgn="b"/>
                      <a:r>
                        <a:rPr lang="en-US" sz="2000" u="none" strike="noStrike"/>
                        <a:t>100.00</a:t>
                      </a:r>
                      <a:endParaRPr lang="en-US" sz="2000" b="0" i="0" u="none" strike="noStrike">
                        <a:solidFill>
                          <a:srgbClr val="000000"/>
                        </a:solidFill>
                        <a:latin typeface="Calibri"/>
                      </a:endParaRPr>
                    </a:p>
                  </a:txBody>
                  <a:tcPr marL="9525" marR="9525" marT="9525" marB="0" anchor="b"/>
                </a:tc>
                <a:tc>
                  <a:txBody>
                    <a:bodyPr/>
                    <a:lstStyle/>
                    <a:p>
                      <a:pPr algn="ctr" fontAlgn="b"/>
                      <a:r>
                        <a:rPr lang="en-US" sz="2000" u="none" strike="noStrike"/>
                        <a:t>100.00</a:t>
                      </a:r>
                      <a:endParaRPr lang="en-US" sz="2000" b="0" i="0" u="none" strike="noStrike">
                        <a:solidFill>
                          <a:srgbClr val="000000"/>
                        </a:solidFill>
                        <a:latin typeface="Calibri"/>
                      </a:endParaRPr>
                    </a:p>
                  </a:txBody>
                  <a:tcPr marL="9525" marR="9525" marT="9525" marB="0" anchor="b"/>
                </a:tc>
                <a:tc>
                  <a:txBody>
                    <a:bodyPr/>
                    <a:lstStyle/>
                    <a:p>
                      <a:pPr algn="ctr" fontAlgn="b"/>
                      <a:r>
                        <a:rPr lang="en-US" sz="2000" u="none" strike="noStrike"/>
                        <a:t>99.90</a:t>
                      </a:r>
                      <a:endParaRPr lang="en-US" sz="2000" b="0" i="0" u="none" strike="noStrike">
                        <a:solidFill>
                          <a:srgbClr val="000000"/>
                        </a:solidFill>
                        <a:latin typeface="Calibri"/>
                      </a:endParaRPr>
                    </a:p>
                  </a:txBody>
                  <a:tcPr marL="9525" marR="9525" marT="9525" marB="0" anchor="b"/>
                </a:tc>
              </a:tr>
              <a:tr h="574342">
                <a:tc>
                  <a:txBody>
                    <a:bodyPr/>
                    <a:lstStyle/>
                    <a:p>
                      <a:pPr algn="ctr" fontAlgn="b"/>
                      <a:r>
                        <a:rPr lang="en-US" sz="2000" b="1" u="none" strike="noStrike" dirty="0">
                          <a:solidFill>
                            <a:srgbClr val="0070C0"/>
                          </a:solidFill>
                        </a:rPr>
                        <a:t>xgb_over_11</a:t>
                      </a:r>
                      <a:endParaRPr lang="en-US" sz="2000" b="1" i="0" u="none" strike="noStrike" dirty="0">
                        <a:solidFill>
                          <a:srgbClr val="0070C0"/>
                        </a:solidFill>
                        <a:latin typeface="Calibri"/>
                      </a:endParaRPr>
                    </a:p>
                  </a:txBody>
                  <a:tcPr marL="9525" marR="9525" marT="9525" marB="0" anchor="b"/>
                </a:tc>
                <a:tc>
                  <a:txBody>
                    <a:bodyPr/>
                    <a:lstStyle/>
                    <a:p>
                      <a:pPr algn="ctr" fontAlgn="b"/>
                      <a:r>
                        <a:rPr lang="en-US" sz="2000" u="none" strike="noStrike" dirty="0"/>
                        <a:t>99.90</a:t>
                      </a:r>
                      <a:endParaRPr lang="en-US" sz="2000" b="0" i="0" u="none" strike="noStrike" dirty="0">
                        <a:solidFill>
                          <a:srgbClr val="000000"/>
                        </a:solidFill>
                        <a:latin typeface="Calibri"/>
                      </a:endParaRPr>
                    </a:p>
                  </a:txBody>
                  <a:tcPr marL="9525" marR="9525" marT="9525" marB="0" anchor="b"/>
                </a:tc>
                <a:tc>
                  <a:txBody>
                    <a:bodyPr/>
                    <a:lstStyle/>
                    <a:p>
                      <a:pPr algn="ctr" fontAlgn="b"/>
                      <a:r>
                        <a:rPr lang="en-US" sz="2000" u="none" strike="noStrike"/>
                        <a:t>99.80</a:t>
                      </a:r>
                      <a:endParaRPr lang="en-US" sz="2000" b="0" i="0" u="none" strike="noStrike">
                        <a:solidFill>
                          <a:srgbClr val="000000"/>
                        </a:solidFill>
                        <a:latin typeface="Calibri"/>
                      </a:endParaRPr>
                    </a:p>
                  </a:txBody>
                  <a:tcPr marL="9525" marR="9525" marT="9525" marB="0" anchor="b"/>
                </a:tc>
                <a:tc>
                  <a:txBody>
                    <a:bodyPr/>
                    <a:lstStyle/>
                    <a:p>
                      <a:pPr algn="ctr" fontAlgn="b"/>
                      <a:r>
                        <a:rPr lang="en-US" sz="2000" u="none" strike="noStrike"/>
                        <a:t>100.00</a:t>
                      </a:r>
                      <a:endParaRPr lang="en-US" sz="2000" b="0" i="0" u="none" strike="noStrike">
                        <a:solidFill>
                          <a:srgbClr val="000000"/>
                        </a:solidFill>
                        <a:latin typeface="Calibri"/>
                      </a:endParaRPr>
                    </a:p>
                  </a:txBody>
                  <a:tcPr marL="9525" marR="9525" marT="9525" marB="0" anchor="b"/>
                </a:tc>
                <a:tc>
                  <a:txBody>
                    <a:bodyPr/>
                    <a:lstStyle/>
                    <a:p>
                      <a:pPr algn="ctr" fontAlgn="b"/>
                      <a:r>
                        <a:rPr lang="en-US" sz="2000" u="none" strike="noStrike"/>
                        <a:t>100.00</a:t>
                      </a:r>
                      <a:endParaRPr lang="en-US" sz="2000" b="0" i="0" u="none" strike="noStrike">
                        <a:solidFill>
                          <a:srgbClr val="000000"/>
                        </a:solidFill>
                        <a:latin typeface="Calibri"/>
                      </a:endParaRPr>
                    </a:p>
                  </a:txBody>
                  <a:tcPr marL="9525" marR="9525" marT="9525" marB="0" anchor="b"/>
                </a:tc>
                <a:tc>
                  <a:txBody>
                    <a:bodyPr/>
                    <a:lstStyle/>
                    <a:p>
                      <a:pPr algn="ctr" fontAlgn="b"/>
                      <a:r>
                        <a:rPr lang="en-US" sz="2000" u="none" strike="noStrike"/>
                        <a:t>99.90</a:t>
                      </a:r>
                      <a:endParaRPr lang="en-US" sz="2000" b="0" i="0" u="none" strike="noStrike">
                        <a:solidFill>
                          <a:srgbClr val="000000"/>
                        </a:solidFill>
                        <a:latin typeface="Calibri"/>
                      </a:endParaRPr>
                    </a:p>
                  </a:txBody>
                  <a:tcPr marL="9525" marR="9525" marT="9525" marB="0" anchor="b"/>
                </a:tc>
              </a:tr>
              <a:tr h="574342">
                <a:tc>
                  <a:txBody>
                    <a:bodyPr/>
                    <a:lstStyle/>
                    <a:p>
                      <a:pPr algn="ctr" fontAlgn="b"/>
                      <a:r>
                        <a:rPr lang="en-US" sz="2000" b="1" u="none" strike="noStrike" dirty="0">
                          <a:solidFill>
                            <a:srgbClr val="0070C0"/>
                          </a:solidFill>
                        </a:rPr>
                        <a:t>dt_over8</a:t>
                      </a:r>
                      <a:endParaRPr lang="en-US" sz="2000" b="1" i="0" u="none" strike="noStrike" dirty="0">
                        <a:solidFill>
                          <a:srgbClr val="0070C0"/>
                        </a:solidFill>
                        <a:latin typeface="Calibri"/>
                      </a:endParaRPr>
                    </a:p>
                  </a:txBody>
                  <a:tcPr marL="9525" marR="9525" marT="9525" marB="0" anchor="b"/>
                </a:tc>
                <a:tc>
                  <a:txBody>
                    <a:bodyPr/>
                    <a:lstStyle/>
                    <a:p>
                      <a:pPr algn="ctr" fontAlgn="b"/>
                      <a:r>
                        <a:rPr lang="en-US" sz="2000" u="none" strike="noStrike" dirty="0"/>
                        <a:t>99.90</a:t>
                      </a:r>
                      <a:endParaRPr lang="en-US" sz="2000" b="0" i="0" u="none" strike="noStrike" dirty="0">
                        <a:solidFill>
                          <a:srgbClr val="000000"/>
                        </a:solidFill>
                        <a:latin typeface="Calibri"/>
                      </a:endParaRPr>
                    </a:p>
                  </a:txBody>
                  <a:tcPr marL="9525" marR="9525" marT="9525" marB="0" anchor="b"/>
                </a:tc>
                <a:tc>
                  <a:txBody>
                    <a:bodyPr/>
                    <a:lstStyle/>
                    <a:p>
                      <a:pPr algn="ctr" fontAlgn="b"/>
                      <a:r>
                        <a:rPr lang="en-US" sz="2000" u="none" strike="noStrike"/>
                        <a:t>99.80</a:t>
                      </a:r>
                      <a:endParaRPr lang="en-US" sz="2000" b="0" i="0" u="none" strike="noStrike">
                        <a:solidFill>
                          <a:srgbClr val="000000"/>
                        </a:solidFill>
                        <a:latin typeface="Calibri"/>
                      </a:endParaRPr>
                    </a:p>
                  </a:txBody>
                  <a:tcPr marL="9525" marR="9525" marT="9525" marB="0" anchor="b"/>
                </a:tc>
                <a:tc>
                  <a:txBody>
                    <a:bodyPr/>
                    <a:lstStyle/>
                    <a:p>
                      <a:pPr algn="ctr" fontAlgn="b"/>
                      <a:r>
                        <a:rPr lang="en-US" sz="2000" u="none" strike="noStrike"/>
                        <a:t>99.97</a:t>
                      </a:r>
                      <a:endParaRPr lang="en-US" sz="2000" b="0" i="0" u="none" strike="noStrike">
                        <a:solidFill>
                          <a:srgbClr val="000000"/>
                        </a:solidFill>
                        <a:latin typeface="Calibri"/>
                      </a:endParaRPr>
                    </a:p>
                  </a:txBody>
                  <a:tcPr marL="9525" marR="9525" marT="9525" marB="0" anchor="b"/>
                </a:tc>
                <a:tc>
                  <a:txBody>
                    <a:bodyPr/>
                    <a:lstStyle/>
                    <a:p>
                      <a:pPr algn="ctr" fontAlgn="b"/>
                      <a:r>
                        <a:rPr lang="en-US" sz="2000" u="none" strike="noStrike"/>
                        <a:t>100.00</a:t>
                      </a:r>
                      <a:endParaRPr lang="en-US" sz="2000" b="0" i="0" u="none" strike="noStrike">
                        <a:solidFill>
                          <a:srgbClr val="000000"/>
                        </a:solidFill>
                        <a:latin typeface="Calibri"/>
                      </a:endParaRPr>
                    </a:p>
                  </a:txBody>
                  <a:tcPr marL="9525" marR="9525" marT="9525" marB="0" anchor="b"/>
                </a:tc>
                <a:tc>
                  <a:txBody>
                    <a:bodyPr/>
                    <a:lstStyle/>
                    <a:p>
                      <a:pPr algn="ctr" fontAlgn="b"/>
                      <a:r>
                        <a:rPr lang="en-US" sz="2000" u="none" strike="noStrike"/>
                        <a:t>99.90</a:t>
                      </a:r>
                      <a:endParaRPr lang="en-US" sz="2000" b="0" i="0" u="none" strike="noStrike">
                        <a:solidFill>
                          <a:srgbClr val="000000"/>
                        </a:solidFill>
                        <a:latin typeface="Calibri"/>
                      </a:endParaRPr>
                    </a:p>
                  </a:txBody>
                  <a:tcPr marL="9525" marR="9525" marT="9525" marB="0" anchor="b"/>
                </a:tc>
              </a:tr>
              <a:tr h="574342">
                <a:tc>
                  <a:txBody>
                    <a:bodyPr/>
                    <a:lstStyle/>
                    <a:p>
                      <a:pPr algn="ctr" fontAlgn="b"/>
                      <a:r>
                        <a:rPr lang="en-US" sz="2000" b="1" u="none" strike="noStrike" dirty="0">
                          <a:solidFill>
                            <a:srgbClr val="0070C0"/>
                          </a:solidFill>
                        </a:rPr>
                        <a:t>dt_over11</a:t>
                      </a:r>
                      <a:endParaRPr lang="en-US" sz="2000" b="1" i="0" u="none" strike="noStrike" dirty="0">
                        <a:solidFill>
                          <a:srgbClr val="0070C0"/>
                        </a:solidFill>
                        <a:latin typeface="Calibri"/>
                      </a:endParaRPr>
                    </a:p>
                  </a:txBody>
                  <a:tcPr marL="9525" marR="9525" marT="9525" marB="0" anchor="b"/>
                </a:tc>
                <a:tc>
                  <a:txBody>
                    <a:bodyPr/>
                    <a:lstStyle/>
                    <a:p>
                      <a:pPr algn="ctr" fontAlgn="b"/>
                      <a:r>
                        <a:rPr lang="en-US" sz="2000" u="none" strike="noStrike" dirty="0"/>
                        <a:t>99.90</a:t>
                      </a:r>
                      <a:endParaRPr lang="en-US" sz="2000" b="0" i="0" u="none" strike="noStrike" dirty="0">
                        <a:solidFill>
                          <a:srgbClr val="000000"/>
                        </a:solidFill>
                        <a:latin typeface="Calibri"/>
                      </a:endParaRPr>
                    </a:p>
                  </a:txBody>
                  <a:tcPr marL="9525" marR="9525" marT="9525" marB="0" anchor="b"/>
                </a:tc>
                <a:tc>
                  <a:txBody>
                    <a:bodyPr/>
                    <a:lstStyle/>
                    <a:p>
                      <a:pPr algn="ctr" fontAlgn="b"/>
                      <a:r>
                        <a:rPr lang="en-US" sz="2000" u="none" strike="noStrike"/>
                        <a:t>99.80</a:t>
                      </a:r>
                      <a:endParaRPr lang="en-US" sz="2000" b="0" i="0" u="none" strike="noStrike">
                        <a:solidFill>
                          <a:srgbClr val="000000"/>
                        </a:solidFill>
                        <a:latin typeface="Calibri"/>
                      </a:endParaRPr>
                    </a:p>
                  </a:txBody>
                  <a:tcPr marL="9525" marR="9525" marT="9525" marB="0" anchor="b"/>
                </a:tc>
                <a:tc>
                  <a:txBody>
                    <a:bodyPr/>
                    <a:lstStyle/>
                    <a:p>
                      <a:pPr algn="ctr" fontAlgn="b"/>
                      <a:r>
                        <a:rPr lang="en-US" sz="2000" u="none" strike="noStrike"/>
                        <a:t>99.95</a:t>
                      </a:r>
                      <a:endParaRPr lang="en-US" sz="2000" b="0" i="0" u="none" strike="noStrike">
                        <a:solidFill>
                          <a:srgbClr val="000000"/>
                        </a:solidFill>
                        <a:latin typeface="Calibri"/>
                      </a:endParaRPr>
                    </a:p>
                  </a:txBody>
                  <a:tcPr marL="9525" marR="9525" marT="9525" marB="0" anchor="b"/>
                </a:tc>
                <a:tc>
                  <a:txBody>
                    <a:bodyPr/>
                    <a:lstStyle/>
                    <a:p>
                      <a:pPr algn="ctr" fontAlgn="b"/>
                      <a:r>
                        <a:rPr lang="en-US" sz="2000" u="none" strike="noStrike"/>
                        <a:t>100.00</a:t>
                      </a:r>
                      <a:endParaRPr lang="en-US" sz="2000" b="0" i="0" u="none" strike="noStrike">
                        <a:solidFill>
                          <a:srgbClr val="000000"/>
                        </a:solidFill>
                        <a:latin typeface="Calibri"/>
                      </a:endParaRPr>
                    </a:p>
                  </a:txBody>
                  <a:tcPr marL="9525" marR="9525" marT="9525" marB="0" anchor="b"/>
                </a:tc>
                <a:tc>
                  <a:txBody>
                    <a:bodyPr/>
                    <a:lstStyle/>
                    <a:p>
                      <a:pPr algn="ctr" fontAlgn="b"/>
                      <a:r>
                        <a:rPr lang="en-US" sz="2000" u="none" strike="noStrike"/>
                        <a:t>99.90</a:t>
                      </a:r>
                      <a:endParaRPr lang="en-US" sz="2000" b="0" i="0" u="none" strike="noStrike">
                        <a:solidFill>
                          <a:srgbClr val="000000"/>
                        </a:solidFill>
                        <a:latin typeface="Calibri"/>
                      </a:endParaRPr>
                    </a:p>
                  </a:txBody>
                  <a:tcPr marL="9525" marR="9525" marT="9525" marB="0" anchor="b"/>
                </a:tc>
              </a:tr>
              <a:tr h="574342">
                <a:tc>
                  <a:txBody>
                    <a:bodyPr/>
                    <a:lstStyle/>
                    <a:p>
                      <a:pPr algn="ctr" fontAlgn="b"/>
                      <a:r>
                        <a:rPr lang="en-US" sz="2000" b="1" u="none" strike="noStrike" dirty="0">
                          <a:solidFill>
                            <a:srgbClr val="0070C0"/>
                          </a:solidFill>
                        </a:rPr>
                        <a:t>rf_over11</a:t>
                      </a:r>
                      <a:endParaRPr lang="en-US" sz="2000" b="1" i="0" u="none" strike="noStrike" dirty="0">
                        <a:solidFill>
                          <a:srgbClr val="0070C0"/>
                        </a:solidFill>
                        <a:latin typeface="Calibri"/>
                      </a:endParaRPr>
                    </a:p>
                  </a:txBody>
                  <a:tcPr marL="9525" marR="9525" marT="9525" marB="0" anchor="b"/>
                </a:tc>
                <a:tc>
                  <a:txBody>
                    <a:bodyPr/>
                    <a:lstStyle/>
                    <a:p>
                      <a:pPr algn="ctr" fontAlgn="b"/>
                      <a:r>
                        <a:rPr lang="en-US" sz="2000" u="none" strike="noStrike" dirty="0"/>
                        <a:t>98.80</a:t>
                      </a:r>
                      <a:endParaRPr lang="en-US" sz="2000" b="0" i="0" u="none" strike="noStrike" dirty="0">
                        <a:solidFill>
                          <a:srgbClr val="000000"/>
                        </a:solidFill>
                        <a:latin typeface="Calibri"/>
                      </a:endParaRPr>
                    </a:p>
                  </a:txBody>
                  <a:tcPr marL="9525" marR="9525" marT="9525" marB="0" anchor="b"/>
                </a:tc>
                <a:tc>
                  <a:txBody>
                    <a:bodyPr/>
                    <a:lstStyle/>
                    <a:p>
                      <a:pPr algn="ctr" fontAlgn="b"/>
                      <a:r>
                        <a:rPr lang="en-US" sz="2000" u="none" strike="noStrike" dirty="0"/>
                        <a:t>99.70</a:t>
                      </a:r>
                      <a:endParaRPr lang="en-US" sz="2000" b="0" i="0" u="none" strike="noStrike" dirty="0">
                        <a:solidFill>
                          <a:srgbClr val="000000"/>
                        </a:solidFill>
                        <a:latin typeface="Calibri"/>
                      </a:endParaRPr>
                    </a:p>
                  </a:txBody>
                  <a:tcPr marL="9525" marR="9525" marT="9525" marB="0" anchor="b"/>
                </a:tc>
                <a:tc>
                  <a:txBody>
                    <a:bodyPr/>
                    <a:lstStyle/>
                    <a:p>
                      <a:pPr algn="ctr" fontAlgn="b"/>
                      <a:r>
                        <a:rPr lang="en-US" sz="2000" u="none" strike="noStrike" dirty="0"/>
                        <a:t>97.80</a:t>
                      </a:r>
                      <a:endParaRPr lang="en-US" sz="2000" b="0" i="0" u="none" strike="noStrike" dirty="0">
                        <a:solidFill>
                          <a:srgbClr val="000000"/>
                        </a:solidFill>
                        <a:latin typeface="Calibri"/>
                      </a:endParaRPr>
                    </a:p>
                  </a:txBody>
                  <a:tcPr marL="9525" marR="9525" marT="9525" marB="0" anchor="b"/>
                </a:tc>
                <a:tc>
                  <a:txBody>
                    <a:bodyPr/>
                    <a:lstStyle/>
                    <a:p>
                      <a:pPr algn="ctr" fontAlgn="b"/>
                      <a:r>
                        <a:rPr lang="en-US" sz="2000" u="none" strike="noStrike" dirty="0"/>
                        <a:t>99.00</a:t>
                      </a:r>
                      <a:endParaRPr lang="en-US" sz="2000" b="0" i="0" u="none" strike="noStrike" dirty="0">
                        <a:solidFill>
                          <a:srgbClr val="000000"/>
                        </a:solidFill>
                        <a:latin typeface="Calibri"/>
                      </a:endParaRPr>
                    </a:p>
                  </a:txBody>
                  <a:tcPr marL="9525" marR="9525" marT="9525" marB="0" anchor="b"/>
                </a:tc>
                <a:tc>
                  <a:txBody>
                    <a:bodyPr/>
                    <a:lstStyle/>
                    <a:p>
                      <a:pPr algn="ctr" fontAlgn="b"/>
                      <a:r>
                        <a:rPr lang="en-US" sz="2000" u="none" strike="noStrike" dirty="0"/>
                        <a:t>98.70</a:t>
                      </a:r>
                      <a:endParaRPr lang="en-US" sz="2000" b="0" i="0" u="none" strike="noStrike" dirty="0">
                        <a:solidFill>
                          <a:srgbClr val="000000"/>
                        </a:solidFill>
                        <a:latin typeface="Calibri"/>
                      </a:endParaRPr>
                    </a:p>
                  </a:txBody>
                  <a:tcPr marL="9525" marR="9525" marT="9525" marB="0" anchor="b"/>
                </a:tc>
              </a:tr>
            </a:tbl>
          </a:graphicData>
        </a:graphic>
      </p:graphicFrame>
      <p:sp>
        <p:nvSpPr>
          <p:cNvPr id="5" name="Content Placeholder 3"/>
          <p:cNvSpPr txBox="1">
            <a:spLocks/>
          </p:cNvSpPr>
          <p:nvPr/>
        </p:nvSpPr>
        <p:spPr>
          <a:xfrm>
            <a:off x="571472" y="5357826"/>
            <a:ext cx="8001056" cy="1285884"/>
          </a:xfrm>
          <a:prstGeom prst="rightArrow">
            <a:avLst/>
          </a:prstGeom>
          <a:solidFill>
            <a:srgbClr val="FFFF00">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1" i="0" u="none" strike="noStrike" kern="1200" cap="none" spc="0" normalizeH="0" baseline="0" noProof="0" dirty="0" smtClean="0">
                <a:ln>
                  <a:noFill/>
                </a:ln>
                <a:solidFill>
                  <a:srgbClr val="002060"/>
                </a:solidFill>
                <a:effectLst/>
                <a:uLnTx/>
                <a:uFillTx/>
                <a:latin typeface="+mn-lt"/>
                <a:ea typeface="+mn-ea"/>
                <a:cs typeface="+mn-cs"/>
              </a:rPr>
              <a:t>We Have Further Taken XGB 8: Final Model</a:t>
            </a:r>
            <a:endParaRPr kumimoji="0" lang="en-US" sz="2400" b="1"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plus(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4" presetClass="path" presetSubtype="0" accel="50000" decel="50000" fill="hold" grpId="0" nodeType="clickEffect">
                                  <p:stCondLst>
                                    <p:cond delay="0"/>
                                  </p:stCondLst>
                                  <p:childTnLst>
                                    <p:animMotion origin="layout" path="M 0 -0.12558 L 0 -0.52151 " pathEditMode="relative" rAng="0" ptsTypes="AA">
                                      <p:cBhvr>
                                        <p:cTn id="11" dur="2000" fill="hold"/>
                                        <p:tgtEl>
                                          <p:spTgt spid="5"/>
                                        </p:tgtEl>
                                        <p:attrNameLst>
                                          <p:attrName>ppt_x</p:attrName>
                                          <p:attrName>ppt_y</p:attrName>
                                        </p:attrNameLst>
                                      </p:cBhvr>
                                      <p:rCtr x="0" y="-19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endParaRPr lang="en-US" dirty="0"/>
          </a:p>
        </p:txBody>
      </p:sp>
      <p:sp>
        <p:nvSpPr>
          <p:cNvPr id="4" name="Rectangle 3"/>
          <p:cNvSpPr/>
          <p:nvPr/>
        </p:nvSpPr>
        <p:spPr>
          <a:xfrm>
            <a:off x="785786" y="2967334"/>
            <a:ext cx="7000924" cy="1446550"/>
          </a:xfrm>
          <a:prstGeom prst="rect">
            <a:avLst/>
          </a:prstGeom>
          <a:noFill/>
        </p:spPr>
        <p:txBody>
          <a:bodyPr wrap="square" lIns="91440" tIns="45720" rIns="91440" bIns="45720">
            <a:spAutoFit/>
          </a:bodyPr>
          <a:lstStyle/>
          <a:p>
            <a:pPr algn="ctr"/>
            <a:r>
              <a:rPr lang="en-US" sz="8800" b="1" cap="none" spc="0" dirty="0" smtClean="0">
                <a:ln w="28575" cmpd="sng">
                  <a:solidFill>
                    <a:srgbClr val="FFFF00"/>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a:t>
            </a: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n-US" sz="8800" b="1" cap="none" spc="0" dirty="0" smtClean="0">
                <a:ln w="17780" cmpd="sng">
                  <a:solidFill>
                    <a:srgbClr val="FFFF00"/>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You</a:t>
            </a:r>
            <a:endParaRPr lang="en-US" sz="8800" b="1" cap="none" spc="0" dirty="0">
              <a:ln w="17780" cmpd="sng">
                <a:solidFill>
                  <a:srgbClr val="FFFF00"/>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strVal val="#ppt_w*0.05"/>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anim calcmode="lin" valueType="num">
                                      <p:cBhvr>
                                        <p:cTn id="9" dur="500" fill="hold"/>
                                        <p:tgtEl>
                                          <p:spTgt spid="4"/>
                                        </p:tgtEl>
                                        <p:attrNameLst>
                                          <p:attrName>ppt_x</p:attrName>
                                        </p:attrNameLst>
                                      </p:cBhvr>
                                      <p:tavLst>
                                        <p:tav tm="0">
                                          <p:val>
                                            <p:strVal val="#ppt_x-.2"/>
                                          </p:val>
                                        </p:tav>
                                        <p:tav tm="100000">
                                          <p:val>
                                            <p:strVal val="#ppt_x"/>
                                          </p:val>
                                        </p:tav>
                                      </p:tavLst>
                                    </p:anim>
                                    <p:anim calcmode="lin" valueType="num">
                                      <p:cBhvr>
                                        <p:cTn id="10" dur="500" fill="hold"/>
                                        <p:tgtEl>
                                          <p:spTgt spid="4"/>
                                        </p:tgtEl>
                                        <p:attrNameLst>
                                          <p:attrName>ppt_y</p:attrName>
                                        </p:attrNameLst>
                                      </p:cBhvr>
                                      <p:tavLst>
                                        <p:tav tm="0">
                                          <p:val>
                                            <p:strVal val="#ppt_y"/>
                                          </p:val>
                                        </p:tav>
                                        <p:tav tm="100000">
                                          <p:val>
                                            <p:strVal val="#ppt_y"/>
                                          </p:val>
                                        </p:tav>
                                      </p:tavLst>
                                    </p:anim>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44" y="142853"/>
            <a:ext cx="8858312" cy="785818"/>
          </a:xfrm>
        </p:spPr>
        <p:style>
          <a:lnRef idx="1">
            <a:schemeClr val="accent3"/>
          </a:lnRef>
          <a:fillRef idx="2">
            <a:schemeClr val="accent3"/>
          </a:fillRef>
          <a:effectRef idx="1">
            <a:schemeClr val="accent3"/>
          </a:effectRef>
          <a:fontRef idx="minor">
            <a:schemeClr val="dk1"/>
          </a:fontRef>
        </p:style>
        <p:txBody>
          <a:bodyPr>
            <a:normAutofit/>
          </a:bodyPr>
          <a:lstStyle/>
          <a:p>
            <a:r>
              <a:rPr lang="en-US" b="1" dirty="0" smtClean="0"/>
              <a:t>Objective: To Make The Goal Safe</a:t>
            </a:r>
            <a:r>
              <a:rPr lang="en-US" dirty="0" smtClean="0"/>
              <a:t>	</a:t>
            </a:r>
            <a:endParaRPr lang="en-US" dirty="0"/>
          </a:p>
        </p:txBody>
      </p:sp>
      <p:sp>
        <p:nvSpPr>
          <p:cNvPr id="3" name="Subtitle 2"/>
          <p:cNvSpPr>
            <a:spLocks noGrp="1"/>
          </p:cNvSpPr>
          <p:nvPr>
            <p:ph type="subTitle" idx="1"/>
          </p:nvPr>
        </p:nvSpPr>
        <p:spPr>
          <a:xfrm>
            <a:off x="357158" y="1214422"/>
            <a:ext cx="8429684" cy="5286412"/>
          </a:xfrm>
        </p:spPr>
        <p:style>
          <a:lnRef idx="2">
            <a:schemeClr val="dk1"/>
          </a:lnRef>
          <a:fillRef idx="1">
            <a:schemeClr val="lt1"/>
          </a:fillRef>
          <a:effectRef idx="0">
            <a:schemeClr val="dk1"/>
          </a:effectRef>
          <a:fontRef idx="minor">
            <a:schemeClr val="dk1"/>
          </a:fontRef>
        </p:style>
        <p:txBody>
          <a:bodyPr>
            <a:normAutofit/>
          </a:bodyPr>
          <a:lstStyle/>
          <a:p>
            <a:pPr marL="914400" indent="-914400" algn="l">
              <a:buFont typeface="+mj-lt"/>
              <a:buAutoNum type="arabicPeriod"/>
            </a:pPr>
            <a:r>
              <a:rPr lang="en-US" sz="2400" b="1" dirty="0" smtClean="0">
                <a:solidFill>
                  <a:schemeClr val="tx2">
                    <a:lumMod val="75000"/>
                  </a:schemeClr>
                </a:solidFill>
              </a:rPr>
              <a:t>Prevent Fraud Transactions</a:t>
            </a:r>
          </a:p>
          <a:p>
            <a:pPr marL="914400" indent="-914400" algn="l">
              <a:buFont typeface="+mj-lt"/>
              <a:buAutoNum type="arabicPeriod"/>
            </a:pPr>
            <a:endParaRPr lang="en-US" sz="2400" b="1" dirty="0" smtClean="0">
              <a:solidFill>
                <a:srgbClr val="FF0000"/>
              </a:solidFill>
            </a:endParaRPr>
          </a:p>
          <a:p>
            <a:pPr marL="914400" indent="-914400" algn="l">
              <a:buFont typeface="+mj-lt"/>
              <a:buAutoNum type="arabicPeriod"/>
            </a:pPr>
            <a:endParaRPr lang="en-US" sz="2400" b="1" dirty="0" smtClean="0">
              <a:solidFill>
                <a:srgbClr val="FF0000"/>
              </a:solidFill>
            </a:endParaRPr>
          </a:p>
          <a:p>
            <a:pPr marL="914400" indent="-914400" algn="l">
              <a:buFont typeface="+mj-lt"/>
              <a:buAutoNum type="arabicPeriod"/>
            </a:pPr>
            <a:endParaRPr lang="en-US" sz="2400" b="1" dirty="0" smtClean="0">
              <a:solidFill>
                <a:srgbClr val="FF0000"/>
              </a:solidFill>
            </a:endParaRPr>
          </a:p>
          <a:p>
            <a:pPr marL="914400" indent="-914400" algn="l">
              <a:buFont typeface="+mj-lt"/>
              <a:buAutoNum type="arabicPeriod"/>
            </a:pPr>
            <a:r>
              <a:rPr lang="en-US" sz="2400" b="1" dirty="0" smtClean="0">
                <a:solidFill>
                  <a:srgbClr val="FF0000"/>
                </a:solidFill>
              </a:rPr>
              <a:t>Save Money of Bank &amp; Consumers</a:t>
            </a:r>
          </a:p>
          <a:p>
            <a:pPr marL="914400" indent="-914400" algn="l">
              <a:buFont typeface="+mj-lt"/>
              <a:buAutoNum type="arabicPeriod"/>
            </a:pPr>
            <a:endParaRPr lang="en-US" sz="2400" b="1" dirty="0" smtClean="0">
              <a:solidFill>
                <a:schemeClr val="tx2">
                  <a:lumMod val="60000"/>
                  <a:lumOff val="40000"/>
                </a:schemeClr>
              </a:solidFill>
            </a:endParaRPr>
          </a:p>
          <a:p>
            <a:pPr marL="914400" indent="-914400" algn="l">
              <a:buFont typeface="+mj-lt"/>
              <a:buAutoNum type="arabicPeriod"/>
            </a:pPr>
            <a:endParaRPr lang="en-US" sz="2400" b="1" dirty="0" smtClean="0">
              <a:solidFill>
                <a:schemeClr val="tx2">
                  <a:lumMod val="60000"/>
                  <a:lumOff val="40000"/>
                </a:schemeClr>
              </a:solidFill>
            </a:endParaRPr>
          </a:p>
          <a:p>
            <a:pPr marL="914400" indent="-914400" algn="l">
              <a:buFont typeface="+mj-lt"/>
              <a:buAutoNum type="arabicPeriod"/>
            </a:pPr>
            <a:endParaRPr lang="en-US" sz="2400" b="1" dirty="0" smtClean="0">
              <a:solidFill>
                <a:schemeClr val="tx2">
                  <a:lumMod val="60000"/>
                  <a:lumOff val="40000"/>
                </a:schemeClr>
              </a:solidFill>
            </a:endParaRPr>
          </a:p>
          <a:p>
            <a:pPr marL="914400" indent="-914400" algn="l">
              <a:buFont typeface="+mj-lt"/>
              <a:buAutoNum type="arabicPeriod"/>
            </a:pPr>
            <a:endParaRPr lang="en-US" sz="2400" b="1" dirty="0" smtClean="0">
              <a:solidFill>
                <a:schemeClr val="tx2">
                  <a:lumMod val="60000"/>
                  <a:lumOff val="40000"/>
                </a:schemeClr>
              </a:solidFill>
            </a:endParaRPr>
          </a:p>
          <a:p>
            <a:pPr marL="914400" indent="-914400" algn="l">
              <a:buFont typeface="+mj-lt"/>
              <a:buAutoNum type="arabicPeriod"/>
            </a:pPr>
            <a:r>
              <a:rPr lang="en-US" sz="2400" b="1" dirty="0" smtClean="0">
                <a:solidFill>
                  <a:schemeClr val="tx2">
                    <a:lumMod val="60000"/>
                    <a:lumOff val="40000"/>
                  </a:schemeClr>
                </a:solidFill>
              </a:rPr>
              <a:t>Enhance Customer Trust </a:t>
            </a:r>
          </a:p>
          <a:p>
            <a:endParaRPr lang="en-US" b="1" dirty="0" smtClean="0">
              <a:solidFill>
                <a:schemeClr val="tx2">
                  <a:lumMod val="75000"/>
                </a:schemeClr>
              </a:solidFill>
            </a:endParaRPr>
          </a:p>
          <a:p>
            <a:endParaRPr lang="en-US" dirty="0" smtClean="0">
              <a:solidFill>
                <a:schemeClr val="tx2">
                  <a:lumMod val="75000"/>
                </a:schemeClr>
              </a:solidFill>
            </a:endParaRPr>
          </a:p>
          <a:p>
            <a:endParaRPr lang="en-US" dirty="0">
              <a:solidFill>
                <a:schemeClr val="tx1"/>
              </a:solidFill>
            </a:endParaRPr>
          </a:p>
        </p:txBody>
      </p:sp>
      <p:pic>
        <p:nvPicPr>
          <p:cNvPr id="1026" name="Picture 2"/>
          <p:cNvPicPr>
            <a:picLocks noChangeAspect="1" noChangeArrowheads="1"/>
          </p:cNvPicPr>
          <p:nvPr/>
        </p:nvPicPr>
        <p:blipFill>
          <a:blip r:embed="rId2"/>
          <a:srcRect/>
          <a:stretch>
            <a:fillRect/>
          </a:stretch>
        </p:blipFill>
        <p:spPr bwMode="auto">
          <a:xfrm>
            <a:off x="5072066" y="1285860"/>
            <a:ext cx="2357454" cy="1214446"/>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29322" y="2857496"/>
            <a:ext cx="2668723" cy="1214446"/>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4857752" y="4572008"/>
            <a:ext cx="2224077" cy="1649571"/>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anim calcmode="lin" valueType="num">
                                      <p:cBhvr additive="base">
                                        <p:cTn id="13" dur="500" fill="hold"/>
                                        <p:tgtEl>
                                          <p:spTgt spid="1027"/>
                                        </p:tgtEl>
                                        <p:attrNameLst>
                                          <p:attrName>ppt_x</p:attrName>
                                        </p:attrNameLst>
                                      </p:cBhvr>
                                      <p:tavLst>
                                        <p:tav tm="0">
                                          <p:val>
                                            <p:strVal val="#ppt_x"/>
                                          </p:val>
                                        </p:tav>
                                        <p:tav tm="100000">
                                          <p:val>
                                            <p:strVal val="#ppt_x"/>
                                          </p:val>
                                        </p:tav>
                                      </p:tavLst>
                                    </p:anim>
                                    <p:anim calcmode="lin" valueType="num">
                                      <p:cBhvr additive="base">
                                        <p:cTn id="14"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anim calcmode="lin" valueType="num">
                                      <p:cBhvr additive="base">
                                        <p:cTn id="19" dur="500" fill="hold"/>
                                        <p:tgtEl>
                                          <p:spTgt spid="1028"/>
                                        </p:tgtEl>
                                        <p:attrNameLst>
                                          <p:attrName>ppt_x</p:attrName>
                                        </p:attrNameLst>
                                      </p:cBhvr>
                                      <p:tavLst>
                                        <p:tav tm="0">
                                          <p:val>
                                            <p:strVal val="#ppt_x"/>
                                          </p:val>
                                        </p:tav>
                                        <p:tav tm="100000">
                                          <p:val>
                                            <p:strVal val="#ppt_x"/>
                                          </p:val>
                                        </p:tav>
                                      </p:tavLst>
                                    </p:anim>
                                    <p:anim calcmode="lin" valueType="num">
                                      <p:cBhvr additive="base">
                                        <p:cTn id="20"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blinds(horizontal)">
                                      <p:cBhvr>
                                        <p:cTn id="25" dur="500"/>
                                        <p:tgtEl>
                                          <p:spTgt spid="3">
                                            <p:txEl>
                                              <p:pRg st="0" end="0"/>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linds(horizontal)">
                                      <p:cBhvr>
                                        <p:cTn id="28" dur="500"/>
                                        <p:tgtEl>
                                          <p:spTgt spid="3">
                                            <p:txEl>
                                              <p:pRg st="4" end="4"/>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blinds(horizontal)">
                                      <p:cBhvr>
                                        <p:cTn id="3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76" y="285727"/>
            <a:ext cx="8929718" cy="714381"/>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b="1" dirty="0" smtClean="0"/>
              <a:t>CC Fraud</a:t>
            </a:r>
            <a:r>
              <a:rPr lang="en-US" dirty="0" smtClean="0"/>
              <a:t>	</a:t>
            </a:r>
            <a:endParaRPr lang="en-US" dirty="0"/>
          </a:p>
        </p:txBody>
      </p:sp>
      <p:sp>
        <p:nvSpPr>
          <p:cNvPr id="3" name="Subtitle 2"/>
          <p:cNvSpPr>
            <a:spLocks noGrp="1"/>
          </p:cNvSpPr>
          <p:nvPr>
            <p:ph type="subTitle" idx="1"/>
          </p:nvPr>
        </p:nvSpPr>
        <p:spPr>
          <a:xfrm>
            <a:off x="428596" y="1214422"/>
            <a:ext cx="8429684" cy="5286412"/>
          </a:xfrm>
        </p:spPr>
        <p:style>
          <a:lnRef idx="2">
            <a:schemeClr val="dk1"/>
          </a:lnRef>
          <a:fillRef idx="1">
            <a:schemeClr val="lt1"/>
          </a:fillRef>
          <a:effectRef idx="0">
            <a:schemeClr val="dk1"/>
          </a:effectRef>
          <a:fontRef idx="minor">
            <a:schemeClr val="dk1"/>
          </a:fontRef>
        </p:style>
        <p:txBody>
          <a:bodyPr>
            <a:normAutofit/>
          </a:bodyPr>
          <a:lstStyle/>
          <a:p>
            <a:r>
              <a:rPr lang="en-US" sz="2800" b="1" dirty="0">
                <a:solidFill>
                  <a:schemeClr val="tx2">
                    <a:lumMod val="75000"/>
                  </a:schemeClr>
                </a:solidFill>
              </a:rPr>
              <a:t>Credit card fraud</a:t>
            </a:r>
            <a:r>
              <a:rPr lang="en-US" sz="2800" dirty="0">
                <a:solidFill>
                  <a:schemeClr val="tx2">
                    <a:lumMod val="75000"/>
                  </a:schemeClr>
                </a:solidFill>
              </a:rPr>
              <a:t> is an inclusive term for </a:t>
            </a:r>
            <a:r>
              <a:rPr lang="en-US" sz="2800" dirty="0" smtClean="0">
                <a:solidFill>
                  <a:schemeClr val="tx2">
                    <a:lumMod val="75000"/>
                  </a:schemeClr>
                </a:solidFill>
              </a:rPr>
              <a:t>fraud</a:t>
            </a:r>
            <a:r>
              <a:rPr lang="en-US" sz="2800" dirty="0">
                <a:solidFill>
                  <a:schemeClr val="tx2">
                    <a:lumMod val="75000"/>
                  </a:schemeClr>
                </a:solidFill>
              </a:rPr>
              <a:t> committed using a </a:t>
            </a:r>
            <a:r>
              <a:rPr lang="en-US" sz="2800" dirty="0" smtClean="0">
                <a:solidFill>
                  <a:schemeClr val="tx2">
                    <a:lumMod val="75000"/>
                  </a:schemeClr>
                </a:solidFill>
              </a:rPr>
              <a:t>payment card, </a:t>
            </a:r>
            <a:r>
              <a:rPr lang="en-US" sz="2800" dirty="0">
                <a:solidFill>
                  <a:schemeClr val="tx2">
                    <a:lumMod val="75000"/>
                  </a:schemeClr>
                </a:solidFill>
              </a:rPr>
              <a:t>such as a credit </a:t>
            </a:r>
            <a:r>
              <a:rPr lang="en-US" sz="2800" dirty="0" smtClean="0">
                <a:solidFill>
                  <a:schemeClr val="tx2">
                    <a:lumMod val="75000"/>
                  </a:schemeClr>
                </a:solidFill>
              </a:rPr>
              <a:t>card</a:t>
            </a:r>
            <a:r>
              <a:rPr lang="en-US" sz="2800" dirty="0">
                <a:solidFill>
                  <a:schemeClr val="tx2">
                    <a:lumMod val="75000"/>
                  </a:schemeClr>
                </a:solidFill>
              </a:rPr>
              <a:t> or debit </a:t>
            </a:r>
            <a:r>
              <a:rPr lang="en-US" sz="2800" dirty="0" smtClean="0">
                <a:solidFill>
                  <a:schemeClr val="tx2">
                    <a:lumMod val="75000"/>
                  </a:schemeClr>
                </a:solidFill>
              </a:rPr>
              <a:t>card</a:t>
            </a:r>
          </a:p>
          <a:p>
            <a:endParaRPr lang="en-US" dirty="0">
              <a:solidFill>
                <a:schemeClr val="tx2">
                  <a:lumMod val="75000"/>
                </a:schemeClr>
              </a:solidFill>
            </a:endParaRPr>
          </a:p>
          <a:p>
            <a:endParaRPr lang="en-US" dirty="0" smtClean="0">
              <a:solidFill>
                <a:schemeClr val="tx2">
                  <a:lumMod val="75000"/>
                </a:schemeClr>
              </a:solidFill>
            </a:endParaRPr>
          </a:p>
          <a:p>
            <a:pPr>
              <a:buFont typeface="Arial" pitchFamily="34" charset="0"/>
              <a:buChar char="•"/>
            </a:pPr>
            <a:endParaRPr lang="en-US" dirty="0" smtClean="0">
              <a:solidFill>
                <a:schemeClr val="tx2">
                  <a:lumMod val="75000"/>
                </a:schemeClr>
              </a:solidFill>
            </a:endParaRPr>
          </a:p>
          <a:p>
            <a:pPr>
              <a:buFont typeface="Arial" pitchFamily="34" charset="0"/>
              <a:buChar char="•"/>
            </a:pPr>
            <a:endParaRPr lang="en-US" dirty="0" smtClean="0">
              <a:solidFill>
                <a:schemeClr val="tx2">
                  <a:lumMod val="75000"/>
                </a:schemeClr>
              </a:solidFill>
            </a:endParaRPr>
          </a:p>
          <a:p>
            <a:pPr>
              <a:buFont typeface="Arial" pitchFamily="34" charset="0"/>
              <a:buChar char="•"/>
            </a:pPr>
            <a:r>
              <a:rPr lang="en-US" sz="2400" dirty="0" smtClean="0">
                <a:solidFill>
                  <a:srgbClr val="C00000"/>
                </a:solidFill>
              </a:rPr>
              <a:t> Every year 50 Billion Dollar is Being Fraud</a:t>
            </a:r>
          </a:p>
          <a:p>
            <a:pPr>
              <a:buFont typeface="Arial" pitchFamily="34" charset="0"/>
              <a:buChar char="•"/>
            </a:pPr>
            <a:r>
              <a:rPr lang="en-US" sz="2400" dirty="0">
                <a:solidFill>
                  <a:srgbClr val="C00000"/>
                </a:solidFill>
              </a:rPr>
              <a:t>  </a:t>
            </a:r>
            <a:r>
              <a:rPr lang="en-US" sz="2400" dirty="0" smtClean="0">
                <a:solidFill>
                  <a:srgbClr val="C00000"/>
                </a:solidFill>
              </a:rPr>
              <a:t>That is 6% of Total World GDP</a:t>
            </a:r>
          </a:p>
          <a:p>
            <a:endParaRPr lang="en-US" dirty="0">
              <a:solidFill>
                <a:schemeClr val="tx1"/>
              </a:solidFill>
            </a:endParaRPr>
          </a:p>
        </p:txBody>
      </p:sp>
      <p:pic>
        <p:nvPicPr>
          <p:cNvPr id="2050" name="Picture 2"/>
          <p:cNvPicPr>
            <a:picLocks noChangeAspect="1" noChangeArrowheads="1"/>
          </p:cNvPicPr>
          <p:nvPr/>
        </p:nvPicPr>
        <p:blipFill>
          <a:blip r:embed="rId2"/>
          <a:srcRect/>
          <a:stretch>
            <a:fillRect/>
          </a:stretch>
        </p:blipFill>
        <p:spPr bwMode="auto">
          <a:xfrm>
            <a:off x="5572132" y="2643182"/>
            <a:ext cx="3000396" cy="2214578"/>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785786" y="2571744"/>
            <a:ext cx="3428993" cy="2286016"/>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20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 calcmode="lin" valueType="num">
                                      <p:cBhvr additive="base">
                                        <p:cTn id="12" dur="500" fill="hold"/>
                                        <p:tgtEl>
                                          <p:spTgt spid="2050"/>
                                        </p:tgtEl>
                                        <p:attrNameLst>
                                          <p:attrName>ppt_x</p:attrName>
                                        </p:attrNameLst>
                                      </p:cBhvr>
                                      <p:tavLst>
                                        <p:tav tm="0">
                                          <p:val>
                                            <p:strVal val="#ppt_x"/>
                                          </p:val>
                                        </p:tav>
                                        <p:tav tm="100000">
                                          <p:val>
                                            <p:strVal val="#ppt_x"/>
                                          </p:val>
                                        </p:tav>
                                      </p:tavLst>
                                    </p:anim>
                                    <p:anim calcmode="lin" valueType="num">
                                      <p:cBhvr additive="base">
                                        <p:cTn id="13"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bg/>
                                          </p:spTgt>
                                        </p:tgtEl>
                                        <p:attrNameLst>
                                          <p:attrName>style.visibility</p:attrName>
                                        </p:attrNameLst>
                                      </p:cBhvr>
                                      <p:to>
                                        <p:strVal val="visible"/>
                                      </p:to>
                                    </p:set>
                                    <p:anim calcmode="lin" valueType="num">
                                      <p:cBhvr additive="base">
                                        <p:cTn id="18" dur="500" fill="hold"/>
                                        <p:tgtEl>
                                          <p:spTgt spid="3">
                                            <p:bg/>
                                          </p:spTgt>
                                        </p:tgtEl>
                                        <p:attrNameLst>
                                          <p:attrName>ppt_x</p:attrName>
                                        </p:attrNameLst>
                                      </p:cBhvr>
                                      <p:tavLst>
                                        <p:tav tm="0">
                                          <p:val>
                                            <p:strVal val="#ppt_x"/>
                                          </p:val>
                                        </p:tav>
                                        <p:tav tm="100000">
                                          <p:val>
                                            <p:strVal val="#ppt_x"/>
                                          </p:val>
                                        </p:tav>
                                      </p:tavLst>
                                    </p:anim>
                                    <p:anim calcmode="lin" valueType="num">
                                      <p:cBhvr additive="base">
                                        <p:cTn id="19" dur="500" fill="hold"/>
                                        <p:tgtEl>
                                          <p:spTgt spid="3">
                                            <p:bg/>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 calcmode="lin" valueType="num">
                                      <p:cBhvr additive="base">
                                        <p:cTn id="2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 calcmode="lin" valueType="num">
                                      <p:cBhvr additive="base">
                                        <p:cTn id="2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 calcmode="lin" valueType="num">
                                      <p:cBhvr additive="base">
                                        <p:cTn id="3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b="1" dirty="0" err="1" smtClean="0"/>
              <a:t>Finex</a:t>
            </a:r>
            <a:r>
              <a:rPr lang="en-US" b="1" dirty="0" smtClean="0"/>
              <a:t> Bank</a:t>
            </a:r>
            <a:r>
              <a:rPr lang="en-US" b="1" dirty="0"/>
              <a:t> </a:t>
            </a:r>
            <a:r>
              <a:rPr lang="en-US" b="1" dirty="0" smtClean="0"/>
              <a:t>Fraud- What Happened? </a:t>
            </a:r>
            <a:endParaRPr lang="en-US" b="1" dirty="0"/>
          </a:p>
        </p:txBody>
      </p:sp>
      <p:graphicFrame>
        <p:nvGraphicFramePr>
          <p:cNvPr id="5" name="Content Placeholder 4"/>
          <p:cNvGraphicFramePr>
            <a:graphicFrameLocks noGrp="1"/>
          </p:cNvGraphicFramePr>
          <p:nvPr>
            <p:ph idx="1"/>
          </p:nvPr>
        </p:nvGraphicFramePr>
        <p:xfrm>
          <a:off x="357157" y="1600200"/>
          <a:ext cx="8329643" cy="4186252"/>
        </p:xfrm>
        <a:graphic>
          <a:graphicData uri="http://schemas.openxmlformats.org/drawingml/2006/table">
            <a:tbl>
              <a:tblPr firstRow="1" bandRow="1">
                <a:tableStyleId>{073A0DAA-6AF3-43AB-8588-CEC1D06C72B9}</a:tableStyleId>
              </a:tblPr>
              <a:tblGrid>
                <a:gridCol w="549500"/>
                <a:gridCol w="5003595"/>
                <a:gridCol w="2776548"/>
              </a:tblGrid>
              <a:tr h="1046563">
                <a:tc>
                  <a:txBody>
                    <a:bodyPr/>
                    <a:lstStyle/>
                    <a:p>
                      <a:pPr algn="ctr"/>
                      <a:r>
                        <a:rPr lang="en-US" sz="2800" dirty="0" smtClean="0"/>
                        <a:t>SL</a:t>
                      </a:r>
                      <a:endParaRPr lang="en-US" sz="2800" dirty="0"/>
                    </a:p>
                  </a:txBody>
                  <a:tcPr anchor="ctr"/>
                </a:tc>
                <a:tc>
                  <a:txBody>
                    <a:bodyPr/>
                    <a:lstStyle/>
                    <a:p>
                      <a:pPr algn="ctr"/>
                      <a:r>
                        <a:rPr lang="en-US" sz="2800" dirty="0" smtClean="0"/>
                        <a:t>Particular</a:t>
                      </a:r>
                      <a:endParaRPr lang="en-US" sz="2800" dirty="0"/>
                    </a:p>
                  </a:txBody>
                  <a:tcPr anchor="ctr"/>
                </a:tc>
                <a:tc>
                  <a:txBody>
                    <a:bodyPr/>
                    <a:lstStyle/>
                    <a:p>
                      <a:pPr algn="ctr"/>
                      <a:r>
                        <a:rPr lang="en-US" sz="2800" dirty="0" smtClean="0"/>
                        <a:t>Numbers</a:t>
                      </a:r>
                      <a:endParaRPr lang="en-US" sz="2800" dirty="0"/>
                    </a:p>
                  </a:txBody>
                  <a:tcPr anchor="ctr"/>
                </a:tc>
              </a:tr>
              <a:tr h="1046563">
                <a:tc>
                  <a:txBody>
                    <a:bodyPr/>
                    <a:lstStyle/>
                    <a:p>
                      <a:pPr algn="ctr"/>
                      <a:r>
                        <a:rPr lang="en-US" dirty="0" smtClean="0"/>
                        <a:t>1</a:t>
                      </a:r>
                      <a:endParaRPr lang="en-US" dirty="0"/>
                    </a:p>
                  </a:txBody>
                  <a:tcPr anchor="ctr"/>
                </a:tc>
                <a:tc>
                  <a:txBody>
                    <a:bodyPr/>
                    <a:lstStyle/>
                    <a:p>
                      <a:pPr algn="ctr" fontAlgn="b"/>
                      <a:r>
                        <a:rPr lang="en-US" sz="1600" u="none" strike="noStrike" dirty="0"/>
                        <a:t>Average number of transactions per month</a:t>
                      </a:r>
                      <a:endParaRPr lang="en-US" sz="1600" b="0" i="0" u="none" strike="noStrike" dirty="0">
                        <a:solidFill>
                          <a:srgbClr val="000000"/>
                        </a:solidFill>
                        <a:latin typeface="Calibri"/>
                      </a:endParaRPr>
                    </a:p>
                  </a:txBody>
                  <a:tcPr marL="9525" marR="9525" marT="9525" marB="0" anchor="ctr"/>
                </a:tc>
                <a:tc>
                  <a:txBody>
                    <a:bodyPr/>
                    <a:lstStyle/>
                    <a:p>
                      <a:pPr algn="ctr" fontAlgn="b"/>
                      <a:r>
                        <a:rPr lang="en-US" sz="1600" u="none" strike="noStrike" dirty="0" smtClean="0"/>
                        <a:t>77183</a:t>
                      </a:r>
                      <a:endParaRPr lang="en-US" sz="1600" b="0" i="0" u="none" strike="noStrike" dirty="0">
                        <a:solidFill>
                          <a:srgbClr val="000000"/>
                        </a:solidFill>
                        <a:latin typeface="Calibri"/>
                      </a:endParaRPr>
                    </a:p>
                  </a:txBody>
                  <a:tcPr marL="9525" marR="9525" marT="9525" marB="0" anchor="ctr"/>
                </a:tc>
              </a:tr>
              <a:tr h="1046563">
                <a:tc>
                  <a:txBody>
                    <a:bodyPr/>
                    <a:lstStyle/>
                    <a:p>
                      <a:pPr algn="ctr"/>
                      <a:r>
                        <a:rPr lang="en-US" dirty="0" smtClean="0"/>
                        <a:t>2</a:t>
                      </a:r>
                      <a:endParaRPr lang="en-US" dirty="0"/>
                    </a:p>
                  </a:txBody>
                  <a:tcPr anchor="ctr"/>
                </a:tc>
                <a:tc>
                  <a:txBody>
                    <a:bodyPr/>
                    <a:lstStyle/>
                    <a:p>
                      <a:pPr algn="ctr" fontAlgn="b"/>
                      <a:r>
                        <a:rPr lang="en-US" sz="1600" u="none" strike="noStrike" dirty="0"/>
                        <a:t>Average number of fraudulent transaction per month</a:t>
                      </a:r>
                      <a:endParaRPr lang="en-US" sz="1600" b="0" i="0" u="none" strike="noStrike" dirty="0">
                        <a:solidFill>
                          <a:srgbClr val="000000"/>
                        </a:solidFill>
                        <a:latin typeface="Calibri"/>
                      </a:endParaRPr>
                    </a:p>
                  </a:txBody>
                  <a:tcPr marL="9525" marR="9525" marT="9525" marB="0" anchor="ctr"/>
                </a:tc>
                <a:tc>
                  <a:txBody>
                    <a:bodyPr/>
                    <a:lstStyle/>
                    <a:p>
                      <a:pPr algn="ctr" fontAlgn="b"/>
                      <a:r>
                        <a:rPr lang="en-US" sz="1600" u="none" strike="noStrike" dirty="0"/>
                        <a:t>402</a:t>
                      </a:r>
                      <a:endParaRPr lang="en-US" sz="1600" b="0" i="0" u="none" strike="noStrike" dirty="0">
                        <a:solidFill>
                          <a:srgbClr val="000000"/>
                        </a:solidFill>
                        <a:latin typeface="Calibri"/>
                      </a:endParaRPr>
                    </a:p>
                  </a:txBody>
                  <a:tcPr marL="9525" marR="9525" marT="9525" marB="0" anchor="ctr"/>
                </a:tc>
              </a:tr>
              <a:tr h="1046563">
                <a:tc>
                  <a:txBody>
                    <a:bodyPr/>
                    <a:lstStyle/>
                    <a:p>
                      <a:pPr algn="ctr"/>
                      <a:r>
                        <a:rPr lang="en-US" dirty="0" smtClean="0"/>
                        <a:t>3</a:t>
                      </a:r>
                      <a:endParaRPr lang="en-US" dirty="0"/>
                    </a:p>
                  </a:txBody>
                  <a:tcPr anchor="ctr"/>
                </a:tc>
                <a:tc>
                  <a:txBody>
                    <a:bodyPr/>
                    <a:lstStyle/>
                    <a:p>
                      <a:pPr algn="ctr" fontAlgn="b"/>
                      <a:r>
                        <a:rPr lang="en-US" sz="1600" u="none" strike="noStrike" dirty="0"/>
                        <a:t>Average amount per fraud transaction</a:t>
                      </a:r>
                      <a:endParaRPr lang="en-US" sz="1600" b="0" i="0" u="none" strike="noStrike" dirty="0">
                        <a:solidFill>
                          <a:srgbClr val="000000"/>
                        </a:solidFill>
                        <a:latin typeface="Calibri"/>
                      </a:endParaRPr>
                    </a:p>
                  </a:txBody>
                  <a:tcPr marL="9525" marR="9525" marT="9525" marB="0" anchor="ctr"/>
                </a:tc>
                <a:tc>
                  <a:txBody>
                    <a:bodyPr/>
                    <a:lstStyle/>
                    <a:p>
                      <a:pPr algn="ctr" fontAlgn="b"/>
                      <a:r>
                        <a:rPr lang="en-US" sz="1600" u="none" strike="noStrike" dirty="0" smtClean="0"/>
                        <a:t>531 $</a:t>
                      </a:r>
                      <a:endParaRPr lang="en-US" sz="1600" b="0" i="0" u="none" strike="noStrike" dirty="0">
                        <a:solidFill>
                          <a:srgbClr val="000000"/>
                        </a:solidFill>
                        <a:latin typeface="Calibri"/>
                      </a:endParaRPr>
                    </a:p>
                  </a:txBody>
                  <a:tcPr marL="9525" marR="9525" marT="9525" marB="0" anchor="ctr"/>
                </a:tc>
              </a:tr>
            </a:tbl>
          </a:graphicData>
        </a:graphic>
      </p:graphicFrame>
      <p:sp>
        <p:nvSpPr>
          <p:cNvPr id="4" name="TextBox 3"/>
          <p:cNvSpPr txBox="1"/>
          <p:nvPr/>
        </p:nvSpPr>
        <p:spPr>
          <a:xfrm rot="19277419">
            <a:off x="-472583" y="2094895"/>
            <a:ext cx="3402491"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dirty="0" smtClean="0"/>
              <a:t>Before Applying ML</a:t>
            </a:r>
            <a:endParaRPr lang="en-US" dirty="0"/>
          </a:p>
        </p:txBody>
      </p:sp>
      <p:sp>
        <p:nvSpPr>
          <p:cNvPr id="6" name="Rectangle 5"/>
          <p:cNvSpPr/>
          <p:nvPr/>
        </p:nvSpPr>
        <p:spPr>
          <a:xfrm>
            <a:off x="642910" y="6000768"/>
            <a:ext cx="800105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2">
                    <a:lumMod val="50000"/>
                  </a:schemeClr>
                </a:solidFill>
              </a:rPr>
              <a:t>2,13,462-/Month is being Stolen From the Bank </a:t>
            </a:r>
            <a:endParaRPr lang="en-US" b="1" dirty="0">
              <a:solidFill>
                <a:schemeClr val="tx2">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mph" presetSubtype="0" fill="hold" grpId="1" nodeType="clickEffect">
                                  <p:stCondLst>
                                    <p:cond delay="0"/>
                                  </p:stCondLst>
                                  <p:childTnLst>
                                    <p:animRot by="21600000">
                                      <p:cBhvr>
                                        <p:cTn id="11" dur="2000" fill="hold"/>
                                        <p:tgtEl>
                                          <p:spTgt spid="4"/>
                                        </p:tgtEl>
                                        <p:attrNameLst>
                                          <p:attrName>r</p:attrName>
                                        </p:attrNameLst>
                                      </p:cBhvr>
                                    </p:animRo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1" nodeType="clickEffect">
                                  <p:stCondLst>
                                    <p:cond delay="0"/>
                                  </p:stCondLst>
                                  <p:childTnLst>
                                    <p:animEffect transition="out" filter="fade">
                                      <p:cBhvr>
                                        <p:cTn id="21" dur="500" tmFilter="0, 0; .2, .5; .8, .5; 1, 0"/>
                                        <p:tgtEl>
                                          <p:spTgt spid="6"/>
                                        </p:tgtEl>
                                      </p:cBhvr>
                                    </p:animEffect>
                                    <p:animScale>
                                      <p:cBhvr>
                                        <p:cTn id="22"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6"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642942"/>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b="1" dirty="0" smtClean="0"/>
              <a:t>Our Understanding </a:t>
            </a:r>
            <a:endParaRPr lang="en-US" b="1" dirty="0"/>
          </a:p>
        </p:txBody>
      </p:sp>
      <p:pic>
        <p:nvPicPr>
          <p:cNvPr id="6146" name="Picture 2"/>
          <p:cNvPicPr>
            <a:picLocks noGrp="1" noChangeAspect="1" noChangeArrowheads="1"/>
          </p:cNvPicPr>
          <p:nvPr>
            <p:ph idx="1"/>
          </p:nvPr>
        </p:nvPicPr>
        <p:blipFill>
          <a:blip r:embed="rId2"/>
          <a:srcRect/>
          <a:stretch>
            <a:fillRect/>
          </a:stretch>
        </p:blipFill>
        <p:spPr bwMode="auto">
          <a:xfrm>
            <a:off x="642910" y="3143248"/>
            <a:ext cx="7764750" cy="3425250"/>
          </a:xfrm>
          <a:prstGeom prst="rect">
            <a:avLst/>
          </a:prstGeom>
          <a:ln>
            <a:headEnd/>
            <a:tailEnd/>
          </a:ln>
        </p:spPr>
        <p:style>
          <a:lnRef idx="2">
            <a:schemeClr val="dk1"/>
          </a:lnRef>
          <a:fillRef idx="1">
            <a:schemeClr val="lt1"/>
          </a:fillRef>
          <a:effectRef idx="0">
            <a:schemeClr val="dk1"/>
          </a:effectRef>
          <a:fontRef idx="minor">
            <a:schemeClr val="dk1"/>
          </a:fontRef>
        </p:style>
      </p:pic>
      <p:pic>
        <p:nvPicPr>
          <p:cNvPr id="3075" name="Picture 3"/>
          <p:cNvPicPr>
            <a:picLocks noChangeAspect="1" noChangeArrowheads="1"/>
          </p:cNvPicPr>
          <p:nvPr/>
        </p:nvPicPr>
        <p:blipFill>
          <a:blip r:embed="rId3"/>
          <a:srcRect/>
          <a:stretch>
            <a:fillRect/>
          </a:stretch>
        </p:blipFill>
        <p:spPr bwMode="auto">
          <a:xfrm>
            <a:off x="1000132" y="1142984"/>
            <a:ext cx="7000892" cy="1714512"/>
          </a:xfrm>
          <a:prstGeom prst="rect">
            <a:avLst/>
          </a:prstGeom>
          <a:ln>
            <a:headEnd/>
            <a:tailEnd/>
          </a:ln>
        </p:spPr>
        <p:style>
          <a:lnRef idx="2">
            <a:schemeClr val="accent1"/>
          </a:lnRef>
          <a:fillRef idx="1">
            <a:schemeClr val="lt1"/>
          </a:fillRef>
          <a:effectRef idx="0">
            <a:schemeClr val="accent1"/>
          </a:effectRef>
          <a:fontRef idx="minor">
            <a:schemeClr val="dk1"/>
          </a:fontRef>
        </p:style>
      </p:pic>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20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style>
          <a:lnRef idx="1">
            <a:schemeClr val="accent3"/>
          </a:lnRef>
          <a:fillRef idx="2">
            <a:schemeClr val="accent3"/>
          </a:fillRef>
          <a:effectRef idx="1">
            <a:schemeClr val="accent3"/>
          </a:effectRef>
          <a:fontRef idx="minor">
            <a:schemeClr val="dk1"/>
          </a:fontRef>
        </p:style>
        <p:txBody>
          <a:bodyPr/>
          <a:lstStyle/>
          <a:p>
            <a:r>
              <a:rPr lang="en-US" b="1" dirty="0" smtClean="0"/>
              <a:t>Percentage Of Fraud</a:t>
            </a:r>
            <a:endParaRPr lang="en-US" b="1" dirty="0"/>
          </a:p>
        </p:txBody>
      </p:sp>
      <p:pic>
        <p:nvPicPr>
          <p:cNvPr id="8" name="Content Placeholder 7" descr="ratio.png"/>
          <p:cNvPicPr>
            <a:picLocks noGrp="1" noChangeAspect="1"/>
          </p:cNvPicPr>
          <p:nvPr>
            <p:ph idx="1"/>
          </p:nvPr>
        </p:nvPicPr>
        <p:blipFill>
          <a:blip r:embed="rId2"/>
          <a:stretch>
            <a:fillRect/>
          </a:stretch>
        </p:blipFill>
        <p:spPr>
          <a:xfrm>
            <a:off x="1571604" y="1357299"/>
            <a:ext cx="5357850" cy="4071966"/>
          </a:xfrm>
          <a:prstGeom prst="rect">
            <a:avLst/>
          </a:prstGeom>
          <a:ln w="88900" cap="sq" cmpd="thickThin">
            <a:solidFill>
              <a:srgbClr val="000000"/>
            </a:solidFill>
            <a:prstDash val="solid"/>
            <a:miter lim="800000"/>
          </a:ln>
          <a:effectLst>
            <a:innerShdw blurRad="76200">
              <a:srgbClr val="000000"/>
            </a:innerShdw>
          </a:effectLst>
        </p:spPr>
      </p:pic>
      <p:sp>
        <p:nvSpPr>
          <p:cNvPr id="6" name="Rectangle 5"/>
          <p:cNvSpPr/>
          <p:nvPr/>
        </p:nvSpPr>
        <p:spPr>
          <a:xfrm>
            <a:off x="571472" y="5929330"/>
            <a:ext cx="7215238"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85786" y="5929330"/>
            <a:ext cx="8001056" cy="369332"/>
          </a:xfrm>
          <a:prstGeom prst="rect">
            <a:avLst/>
          </a:prstGeom>
          <a:noFill/>
        </p:spPr>
        <p:txBody>
          <a:bodyPr wrap="square" rtlCol="0">
            <a:spAutoFit/>
          </a:bodyPr>
          <a:lstStyle/>
          <a:p>
            <a:r>
              <a:rPr lang="en-US" b="1" dirty="0" smtClean="0">
                <a:solidFill>
                  <a:schemeClr val="bg1"/>
                </a:solidFill>
              </a:rPr>
              <a:t>In Given Data % of fraud = 0.52% </a:t>
            </a:r>
            <a:r>
              <a:rPr lang="en-US" b="1" dirty="0" err="1" smtClean="0">
                <a:solidFill>
                  <a:schemeClr val="bg1"/>
                </a:solidFill>
              </a:rPr>
              <a:t>vs</a:t>
            </a:r>
            <a:r>
              <a:rPr lang="en-US" b="1" dirty="0" smtClean="0">
                <a:solidFill>
                  <a:schemeClr val="bg1"/>
                </a:solidFill>
              </a:rPr>
              <a:t> 99.47% </a:t>
            </a:r>
            <a:r>
              <a:rPr lang="en-US" b="1" dirty="0" err="1" smtClean="0">
                <a:solidFill>
                  <a:schemeClr val="bg1"/>
                </a:solidFill>
              </a:rPr>
              <a:t>Geniun</a:t>
            </a:r>
            <a:r>
              <a:rPr lang="en-US" b="1" dirty="0" smtClean="0">
                <a:solidFill>
                  <a:schemeClr val="bg1"/>
                </a:solidFill>
              </a:rPr>
              <a:t> Transaction</a:t>
            </a:r>
            <a:endParaRPr lang="en-US" b="1" dirty="0">
              <a:solidFill>
                <a:schemeClr val="bg1"/>
              </a:solidFill>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style>
          <a:lnRef idx="1">
            <a:schemeClr val="accent3"/>
          </a:lnRef>
          <a:fillRef idx="2">
            <a:schemeClr val="accent3"/>
          </a:fillRef>
          <a:effectRef idx="1">
            <a:schemeClr val="accent3"/>
          </a:effectRef>
          <a:fontRef idx="minor">
            <a:schemeClr val="dk1"/>
          </a:fontRef>
        </p:style>
        <p:txBody>
          <a:bodyPr>
            <a:normAutofit/>
          </a:bodyPr>
          <a:lstStyle/>
          <a:p>
            <a:r>
              <a:rPr lang="en-US" sz="3600" b="1" dirty="0" smtClean="0"/>
              <a:t>Amount Distribution </a:t>
            </a:r>
            <a:endParaRPr lang="en-US" sz="3600" b="1" dirty="0"/>
          </a:p>
        </p:txBody>
      </p:sp>
      <p:pic>
        <p:nvPicPr>
          <p:cNvPr id="6" name="Content Placeholder 5" descr="dif.png"/>
          <p:cNvPicPr>
            <a:picLocks noGrp="1" noChangeAspect="1"/>
          </p:cNvPicPr>
          <p:nvPr>
            <p:ph idx="1"/>
          </p:nvPr>
        </p:nvPicPr>
        <p:blipFill>
          <a:blip r:embed="rId2"/>
          <a:stretch>
            <a:fillRect/>
          </a:stretch>
        </p:blipFill>
        <p:spPr>
          <a:xfrm>
            <a:off x="285720" y="1643050"/>
            <a:ext cx="8501122" cy="3214710"/>
          </a:xfrm>
          <a:prstGeom prst="rect">
            <a:avLst/>
          </a:prstGeom>
          <a:ln w="228600" cap="sq" cmpd="thickThin">
            <a:solidFill>
              <a:srgbClr val="000000"/>
            </a:solidFill>
            <a:prstDash val="solid"/>
            <a:miter lim="800000"/>
          </a:ln>
          <a:effectLst>
            <a:innerShdw blurRad="76200">
              <a:srgbClr val="000000"/>
            </a:innerShdw>
          </a:effectLst>
        </p:spPr>
      </p:pic>
      <p:sp>
        <p:nvSpPr>
          <p:cNvPr id="7" name="TextBox 6"/>
          <p:cNvSpPr txBox="1"/>
          <p:nvPr/>
        </p:nvSpPr>
        <p:spPr>
          <a:xfrm>
            <a:off x="214282" y="5214950"/>
            <a:ext cx="8501122"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buFont typeface="Arial" pitchFamily="34" charset="0"/>
              <a:buChar char="•"/>
            </a:pPr>
            <a:r>
              <a:rPr lang="en-US" sz="1400" b="1" dirty="0" smtClean="0"/>
              <a:t>Fraud people max transaction amount don’t cross 1500</a:t>
            </a:r>
            <a:r>
              <a:rPr lang="en-US" sz="1400" b="1" dirty="0" smtClean="0">
                <a:solidFill>
                  <a:srgbClr val="FF0000"/>
                </a:solidFill>
              </a:rPr>
              <a:t>, max transaction is done by fraud is in mid range</a:t>
            </a:r>
            <a:r>
              <a:rPr lang="en-US" sz="1400" b="1" dirty="0" smtClean="0">
                <a:solidFill>
                  <a:srgbClr val="00B0F0"/>
                </a:solidFill>
              </a:rPr>
              <a:t>.  </a:t>
            </a:r>
          </a:p>
          <a:p>
            <a:pPr>
              <a:buFont typeface="Arial" pitchFamily="34" charset="0"/>
              <a:buChar char="•"/>
            </a:pPr>
            <a:r>
              <a:rPr lang="en-US" sz="1400" b="1" dirty="0" smtClean="0">
                <a:solidFill>
                  <a:srgbClr val="00B0F0"/>
                </a:solidFill>
              </a:rPr>
              <a:t>(1$-10$) (200$-400$) and (600$-1250$) </a:t>
            </a:r>
            <a:r>
              <a:rPr lang="en-US" sz="1400" b="1" dirty="0" smtClean="0">
                <a:solidFill>
                  <a:srgbClr val="C00000"/>
                </a:solidFill>
              </a:rPr>
              <a:t>Fraud transaction are heights in these ranges in </a:t>
            </a:r>
          </a:p>
          <a:p>
            <a:endParaRPr lang="en-US" sz="1400" b="1" dirty="0" smtClean="0">
              <a:solidFill>
                <a:srgbClr val="FF0000"/>
              </a:solidFill>
            </a:endParaRPr>
          </a:p>
        </p:txBody>
      </p:sp>
      <p:sp>
        <p:nvSpPr>
          <p:cNvPr id="5" name="TextBox 4"/>
          <p:cNvSpPr txBox="1"/>
          <p:nvPr/>
        </p:nvSpPr>
        <p:spPr>
          <a:xfrm>
            <a:off x="785786" y="6286520"/>
            <a:ext cx="7215238" cy="27699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200" dirty="0" smtClean="0"/>
              <a:t>Note: We have limit the amount less than or equal to 1450 as fraud max bill amount is lesser than the limit</a:t>
            </a:r>
            <a:endParaRPr lang="en-US" sz="1200"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grpId="0" nodeType="clickEffect">
                                  <p:stCondLst>
                                    <p:cond delay="0"/>
                                  </p:stCondLst>
                                  <p:childTnLst>
                                    <p:animEffect transition="out" filter="fade">
                                      <p:cBhvr>
                                        <p:cTn id="26" dur="500" tmFilter="0, 0; .2, .5; .8, .5; 1, 0"/>
                                        <p:tgtEl>
                                          <p:spTgt spid="5"/>
                                        </p:tgtEl>
                                      </p:cBhvr>
                                    </p:animEffect>
                                    <p:animScale>
                                      <p:cBhvr>
                                        <p:cTn id="2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834</TotalTime>
  <Words>1140</Words>
  <Application>Microsoft Office PowerPoint</Application>
  <PresentationFormat>On-screen Show (4:3)</PresentationFormat>
  <Paragraphs>328</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Credit Card Fraud Detection- CAPSTONE</vt:lpstr>
      <vt:lpstr>Agenda</vt:lpstr>
      <vt:lpstr>Situation </vt:lpstr>
      <vt:lpstr>Objective: To Make The Goal Safe </vt:lpstr>
      <vt:lpstr>CC Fraud </vt:lpstr>
      <vt:lpstr>Finex Bank Fraud- What Happened? </vt:lpstr>
      <vt:lpstr>Our Understanding </vt:lpstr>
      <vt:lpstr>Percentage Of Fraud</vt:lpstr>
      <vt:lpstr>Amount Distribution </vt:lpstr>
      <vt:lpstr>Amount Transaction Month_Year</vt:lpstr>
      <vt:lpstr>Same Card Multiple Fraud</vt:lpstr>
      <vt:lpstr>Purchasing Habits of A Fraud</vt:lpstr>
      <vt:lpstr>Fraud Don’t Discriminate Gender </vt:lpstr>
      <vt:lpstr>Day Wise Fraud</vt:lpstr>
      <vt:lpstr>Age Vs Fraud Victims</vt:lpstr>
      <vt:lpstr>Fraud Don’t Care About Distance</vt:lpstr>
      <vt:lpstr>Slide 17</vt:lpstr>
      <vt:lpstr>Last 24 hrs transaction is Crucial</vt:lpstr>
      <vt:lpstr>Last 24 hrs transaction is Crucial </vt:lpstr>
      <vt:lpstr>ML-Importance-Use Case</vt:lpstr>
      <vt:lpstr> ML saves 99.72% /Month</vt:lpstr>
      <vt:lpstr>Recommendation</vt:lpstr>
      <vt:lpstr>Slide 23</vt:lpstr>
      <vt:lpstr>About The Data Provide</vt:lpstr>
      <vt:lpstr>New Derived Features</vt:lpstr>
      <vt:lpstr>Slide 26</vt:lpstr>
      <vt:lpstr>DT with 11 Features Performance With features</vt:lpstr>
      <vt:lpstr>DT with 8 Features Performance With features</vt:lpstr>
      <vt:lpstr>RF with 11 Features Performance With features</vt:lpstr>
      <vt:lpstr>XGB with 11 Features Performance With features</vt:lpstr>
      <vt:lpstr>XGB with 8 Features Performance With features</vt:lpstr>
      <vt:lpstr>Recall- To catch the Fraud</vt:lpstr>
      <vt:lpstr>Final Model Selection</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Fraud Deection</dc:title>
  <dc:creator>Neel</dc:creator>
  <cp:lastModifiedBy>Neel</cp:lastModifiedBy>
  <cp:revision>124</cp:revision>
  <dcterms:created xsi:type="dcterms:W3CDTF">2022-11-30T17:31:35Z</dcterms:created>
  <dcterms:modified xsi:type="dcterms:W3CDTF">2022-12-20T14:58:28Z</dcterms:modified>
</cp:coreProperties>
</file>