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Teko"/>
      <p:regular r:id="rId22"/>
      <p:bold r:id="rId23"/>
    </p:embeddedFont>
    <p:embeddedFont>
      <p:font typeface="Constantia"/>
      <p:regular r:id="rId24"/>
      <p:bold r:id="rId25"/>
      <p:italic r:id="rId26"/>
      <p:boldItalic r:id="rId27"/>
    </p:embeddedFont>
    <p:embeddedFont>
      <p:font typeface="Quattrocento Sans"/>
      <p:regular r:id="rId28"/>
      <p:bold r:id="rId29"/>
      <p:italic r:id="rId30"/>
      <p:boldItalic r:id="rId31"/>
    </p:embeddedFon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46ZIcZPoGoz71PYdp+xXRSvr7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D9F1A2-A08E-4505-834A-EE4E10485FF8}">
  <a:tblStyle styleId="{19D9F1A2-A08E-4505-834A-EE4E10485FF8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  <a:tblStyle styleId="{A71F6763-5646-4A67-A2C5-837A913363C0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Teko-regular.fntdata"/><Relationship Id="rId21" Type="http://schemas.openxmlformats.org/officeDocument/2006/relationships/slide" Target="slides/slide15.xml"/><Relationship Id="rId24" Type="http://schemas.openxmlformats.org/officeDocument/2006/relationships/font" Target="fonts/Constantia-regular.fntdata"/><Relationship Id="rId23" Type="http://schemas.openxmlformats.org/officeDocument/2006/relationships/font" Target="fonts/Tek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nstantia-italic.fntdata"/><Relationship Id="rId25" Type="http://schemas.openxmlformats.org/officeDocument/2006/relationships/font" Target="fonts/Constantia-bold.fntdata"/><Relationship Id="rId28" Type="http://schemas.openxmlformats.org/officeDocument/2006/relationships/font" Target="fonts/QuattrocentoSans-regular.fntdata"/><Relationship Id="rId27" Type="http://schemas.openxmlformats.org/officeDocument/2006/relationships/font" Target="fonts/Constanti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" type="body"/>
          </p:nvPr>
        </p:nvSpPr>
        <p:spPr>
          <a:xfrm rot="5400000">
            <a:off x="3901440" y="-1356360"/>
            <a:ext cx="438912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/>
          <p:nvPr>
            <p:ph type="title"/>
          </p:nvPr>
        </p:nvSpPr>
        <p:spPr>
          <a:xfrm rot="5400000">
            <a:off x="7604918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" type="body"/>
          </p:nvPr>
        </p:nvSpPr>
        <p:spPr>
          <a:xfrm rot="5400000">
            <a:off x="2016918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sz="5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3" type="body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4" type="body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Calibri"/>
              <a:buNone/>
              <a:defRPr b="0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2" type="body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/>
          <p:nvPr/>
        </p:nvSpPr>
        <p:spPr>
          <a:xfrm flipH="1" rot="-10380000">
            <a:off x="4221004" y="1108077"/>
            <a:ext cx="70104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2" name="Google Shape;72;p25"/>
          <p:cNvSpPr/>
          <p:nvPr/>
        </p:nvSpPr>
        <p:spPr>
          <a:xfrm flipH="1" rot="-10380000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3" name="Google Shape;73;p25"/>
          <p:cNvSpPr txBox="1"/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b="1"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10769600" y="6356351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5"/>
          <p:cNvSpPr/>
          <p:nvPr>
            <p:ph idx="2" type="pic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dk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5"/>
          <p:cNvSpPr/>
          <p:nvPr/>
        </p:nvSpPr>
        <p:spPr>
          <a:xfrm flipH="1" rot="10800000">
            <a:off x="-12700" y="5816600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0" name="Google Shape;80;p25"/>
          <p:cNvSpPr/>
          <p:nvPr/>
        </p:nvSpPr>
        <p:spPr>
          <a:xfrm flipH="1" rot="10800000">
            <a:off x="5842000" y="6219826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-12700" y="-7144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5842000" y="-7144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6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6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18" name="Google Shape;18;p16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6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862149" y="1123406"/>
            <a:ext cx="9407178" cy="9405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Font typeface="Teko"/>
              <a:buNone/>
            </a:pPr>
            <a:r>
              <a:rPr lang="en-US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rPr>
              <a:t>POST OPERATIVE PATIENT  </a:t>
            </a:r>
            <a:r>
              <a:rPr b="1" lang="en-US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rPr>
              <a:t>DATA</a:t>
            </a:r>
            <a:endParaRPr b="1">
              <a:solidFill>
                <a:schemeClr val="accent2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906204" y="2390504"/>
            <a:ext cx="4078941" cy="3291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 NUMBER. : 7&amp;8</a:t>
            </a:r>
            <a:r>
              <a:rPr i="1"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i="1"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4780" lvl="0" marL="0" rtl="0" algn="l">
              <a:spcBef>
                <a:spcPts val="480"/>
              </a:spcBef>
              <a:spcAft>
                <a:spcPts val="0"/>
              </a:spcAft>
              <a:buClr>
                <a:srgbClr val="C8FBEC"/>
              </a:buClr>
              <a:buSzPts val="2280"/>
              <a:buFont typeface="Noto Sans Symbols"/>
              <a:buChar char="⮚"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Alekhya Bulusu</a:t>
            </a:r>
            <a:endParaRPr/>
          </a:p>
          <a:p>
            <a:pPr indent="-144780" lvl="0" marL="0" rtl="0" algn="l">
              <a:spcBef>
                <a:spcPts val="480"/>
              </a:spcBef>
              <a:spcAft>
                <a:spcPts val="0"/>
              </a:spcAft>
              <a:buClr>
                <a:srgbClr val="C8FBEC"/>
              </a:buClr>
              <a:buSzPts val="2280"/>
              <a:buFont typeface="Noto Sans Symbols"/>
              <a:buChar char="⮚"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Sushma  Alimineti</a:t>
            </a:r>
            <a:endParaRPr/>
          </a:p>
          <a:p>
            <a:pPr indent="-144780" lvl="0" marL="0" rtl="0" algn="l">
              <a:spcBef>
                <a:spcPts val="480"/>
              </a:spcBef>
              <a:spcAft>
                <a:spcPts val="0"/>
              </a:spcAft>
              <a:buClr>
                <a:srgbClr val="C8FBEC"/>
              </a:buClr>
              <a:buSzPts val="2280"/>
              <a:buFont typeface="Noto Sans Symbols"/>
              <a:buChar char="⮚"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Amulya Kuntala</a:t>
            </a:r>
            <a:endParaRPr/>
          </a:p>
          <a:p>
            <a:pPr indent="-144780" lvl="0" marL="0" rtl="0" algn="l">
              <a:spcBef>
                <a:spcPts val="480"/>
              </a:spcBef>
              <a:spcAft>
                <a:spcPts val="0"/>
              </a:spcAft>
              <a:buClr>
                <a:srgbClr val="C8FBEC"/>
              </a:buClr>
              <a:buSzPts val="2280"/>
              <a:buFont typeface="Noto Sans Symbols"/>
              <a:buChar char="⮚"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Nagaphani  Musunuri</a:t>
            </a:r>
            <a:endParaRPr b="1" sz="2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5720" rtl="0" algn="r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 sz="1800"/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4188" y="125506"/>
            <a:ext cx="1247869" cy="1247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de 1.jpg" id="100" name="Google Shape;10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1166" y="2521131"/>
            <a:ext cx="5512525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609600" y="300446"/>
            <a:ext cx="10972800" cy="9535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 Black"/>
              <a:buNone/>
            </a:pPr>
            <a:r>
              <a:rPr b="1" lang="en-US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Model statistics:</a:t>
            </a:r>
            <a:endParaRPr b="1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1023847" y="1242702"/>
            <a:ext cx="9366344" cy="3487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90"/>
              <a:buFont typeface="Noto Sans Symbols"/>
              <a:buChar char="❑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It is the proportion of correct predictions over total predictions.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Font typeface="Noto Sans Symbols"/>
              <a:buChar char="❑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for finding accuracy: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090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-US" sz="2400"/>
              <a:t>from sklearn.metrics import accuracy_score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2400"/>
              <a:t>accuracy_score(y_test,predictions)</a:t>
            </a:r>
            <a:endParaRPr b="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b="1" lang="en-US" sz="20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83% accuracy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0" sz="2000">
              <a:solidFill>
                <a:srgbClr val="DCDCD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0" sz="20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4131" y="0"/>
            <a:ext cx="1247869" cy="1247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10"/>
          <p:cNvGraphicFramePr/>
          <p:nvPr/>
        </p:nvGraphicFramePr>
        <p:xfrm>
          <a:off x="1992812" y="3946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{A71F6763-5646-4A67-A2C5-837A913363C0}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PRECISION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RECALL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F1-SCORE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SUPPORT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MACRO AVG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WEIGHTED</a:t>
                      </a: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 AVG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4323805" y="704088"/>
            <a:ext cx="3853543" cy="6936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Rounded"/>
              <a:buNone/>
            </a:pPr>
            <a:r>
              <a:rPr b="1" lang="en-US" u="sng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Summary:</a:t>
            </a:r>
            <a:r>
              <a:rPr b="1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3936864" y="1658982"/>
            <a:ext cx="7989526" cy="367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is used to explain the relationship between target variable and one or more independent variables which may be numerical, categorical or ratio level.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classification task of the data is to determine where the patients in a post operative recovery state should be send to next, because hypothermia is significant concern after surgery.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4131" y="0"/>
            <a:ext cx="1247869" cy="124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None/>
            </a:pPr>
            <a:r>
              <a:rPr b="1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RECOMMENDATIONS:</a:t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1143000" y="2195698"/>
            <a:ext cx="10000129" cy="3936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Based on the promising results, we conclude with the following recommendations for future work on risk and warning scores for post operative patient deterioration detection as follows :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Continuous monitoring 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Feature extraction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Physiological modelling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Personal health data, Lab data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Combine pre, intra &amp; post-operative data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Temporal behavior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4131" y="0"/>
            <a:ext cx="1247869" cy="1247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df.jpg" id="184" name="Google Shape;18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3262" y="3394709"/>
            <a:ext cx="4572681" cy="324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1143001" y="188212"/>
            <a:ext cx="9905998" cy="10658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-US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"/>
          <p:cNvSpPr txBox="1"/>
          <p:nvPr>
            <p:ph idx="1" type="body"/>
          </p:nvPr>
        </p:nvSpPr>
        <p:spPr>
          <a:xfrm>
            <a:off x="1038132" y="1397726"/>
            <a:ext cx="9905999" cy="4949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90"/>
              <a:buFont typeface="Noto Sans Symbols"/>
              <a:buChar char="⮚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Codes for logistic regression :</a:t>
            </a:r>
            <a:endParaRPr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b="0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 sklearn.linear_model import LogisticRegression</a:t>
            </a:r>
            <a:endParaRPr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b="0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predictions=logreg.predict(X_test)</a:t>
            </a:r>
            <a:endParaRPr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b="0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 sklearn.metrics import classification_report</a:t>
            </a:r>
            <a:endParaRPr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b="0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classification_report(y_test,predictions)</a:t>
            </a:r>
            <a:endParaRPr/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Font typeface="Noto Sans Symbols"/>
              <a:buChar char="⮚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Confusion Matrix 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describes the performance of a classification model on a set of test data for which the true values are known.</a:t>
            </a:r>
            <a:endParaRPr/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Code :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 sklearn.metrics import confusion_matrix</a:t>
            </a:r>
            <a:endParaRPr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b="0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z=confusion_matrix(y_test,predictions)</a:t>
            </a:r>
            <a:endParaRPr/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</a:pPr>
            <a:r>
              <a:rPr b="1" lang="en-US" sz="22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:</a:t>
            </a:r>
            <a:endParaRPr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b="0" lang="en-US" sz="1900">
                <a:solidFill>
                  <a:srgbClr val="DCDC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</a:rPr>
              <a:t>array([[14, 1],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lang="en-US" sz="1800">
                <a:solidFill>
                  <a:schemeClr val="dk1"/>
                </a:solidFill>
              </a:rPr>
              <a:t>                               [ 2, 1]])</a:t>
            </a:r>
            <a:endParaRPr b="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t/>
            </a:r>
            <a:endParaRPr b="0"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 b="0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id="191" name="Google Shape;1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4131" y="0"/>
            <a:ext cx="1247869" cy="124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/>
        </p:nvSpPr>
        <p:spPr>
          <a:xfrm>
            <a:off x="731520" y="561703"/>
            <a:ext cx="108029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References:</a:t>
            </a:r>
            <a:endParaRPr/>
          </a:p>
        </p:txBody>
      </p:sp>
      <p:sp>
        <p:nvSpPr>
          <p:cNvPr id="197" name="Google Shape;197;p14"/>
          <p:cNvSpPr txBox="1"/>
          <p:nvPr/>
        </p:nvSpPr>
        <p:spPr>
          <a:xfrm>
            <a:off x="179050" y="1345475"/>
            <a:ext cx="11486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 link: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Alekhya Bulusu:</a:t>
            </a: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https://github.com/alekhyabulusu/unp.project-.git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Sushma  Alimineti: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8FBEC"/>
              </a:buClr>
              <a:buSzPts val="18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Amulya Kuntala: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8FBEC"/>
              </a:buClr>
              <a:buSzPts val="18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8FBEC"/>
              </a:buClr>
              <a:buSzPts val="18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Nagaphani  Musunuri: </a:t>
            </a:r>
            <a:r>
              <a:rPr lang="en-US" sz="21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https://github.com/phanimusunuri1234/UNP_Assignment/blob/main/unp.ipynb</a:t>
            </a:r>
            <a:endParaRPr sz="21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2805518" y="2193326"/>
            <a:ext cx="7025434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Noto Sans Symbols"/>
              <a:buNone/>
            </a:pPr>
            <a:r>
              <a:rPr lang="en-US" sz="5500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endParaRPr sz="5500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descr="last.jpg" id="203" name="Google Shape;2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69" y="165706"/>
            <a:ext cx="11730445" cy="6535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259720" y="339634"/>
            <a:ext cx="10686953" cy="636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600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Background :</a:t>
            </a:r>
            <a:endParaRPr b="1" u="sng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b="1" lang="en-US" sz="24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 operative care refers to any of your needs after a surgery. This could include cleaning the cuts , pain medication ,dressing cuts, eating or monitoring while sleeping .It is important that it’s done right in order for your body to recover properly.  </a:t>
            </a:r>
            <a:endParaRPr b="1" sz="24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</a:t>
            </a:r>
            <a:endParaRPr b="1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 sz="2600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Objective 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b="1" lang="en-US" sz="24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predict the discharge decision based on the attributes given using python programming.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b="1" sz="24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 sz="2600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Path :</a:t>
            </a:r>
            <a:endParaRPr b="1" sz="2600" u="sng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b="1" lang="en-US" sz="24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 set is considered to predict the discharge decision based on the attributes. The data is analyzed using machine learning algorithms, one of which is logistic regression.</a:t>
            </a:r>
            <a:endParaRPr b="1" sz="24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b="1" lang="en-US" sz="1800">
                <a:solidFill>
                  <a:schemeClr val="dk1"/>
                </a:solidFill>
              </a:rPr>
              <a:t> 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4131" y="0"/>
            <a:ext cx="1247869" cy="124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609600" y="235132"/>
            <a:ext cx="6274526" cy="8490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45700">
            <a:noAutofit/>
          </a:bodyPr>
          <a:lstStyle/>
          <a:p>
            <a:pPr indent="-2286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⮚"/>
            </a:pPr>
            <a:r>
              <a:rPr lang="en-US" sz="3600" u="sng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 glimpse of the patient data</a:t>
            </a:r>
            <a:endParaRPr sz="3600" u="sng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9078686" y="914400"/>
            <a:ext cx="2873829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L-CORE</a:t>
            </a:r>
            <a:r>
              <a:rPr b="1" lang="en-US" sz="1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=  Patient’s  internal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                    temperature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L-SURF</a:t>
            </a:r>
            <a:r>
              <a:rPr b="1" lang="en-US" sz="1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=  Patient’s  surface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                     temperature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L-O2</a:t>
            </a:r>
            <a:r>
              <a:rPr b="1" lang="en-US" sz="1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=  Oxygen saturation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L-BP</a:t>
            </a:r>
            <a:r>
              <a:rPr b="1" lang="en-US" sz="1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=  Last measurement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                BP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SURF-STBL</a:t>
            </a:r>
            <a:r>
              <a:rPr b="1" lang="en-US" sz="1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=   Stability of patient’s  surface temp.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CORE-STBL</a:t>
            </a:r>
            <a:r>
              <a:rPr b="1" lang="en-US" sz="1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=  Stability  of patient’s core temp.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BP-STBL</a:t>
            </a:r>
            <a:r>
              <a:rPr b="1" lang="en-US" sz="14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=  Stability of  patient’s  BP.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113" name="Google Shape;113;p3"/>
          <p:cNvGraphicFramePr/>
          <p:nvPr/>
        </p:nvGraphicFramePr>
        <p:xfrm>
          <a:off x="544285" y="1319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{19D9F1A2-A08E-4505-834A-EE4E10485FF8}</a:tableStyleId>
              </a:tblPr>
              <a:tblGrid>
                <a:gridCol w="818175"/>
                <a:gridCol w="818175"/>
                <a:gridCol w="818175"/>
                <a:gridCol w="818175"/>
                <a:gridCol w="818175"/>
                <a:gridCol w="818175"/>
                <a:gridCol w="818175"/>
                <a:gridCol w="818175"/>
                <a:gridCol w="818175"/>
                <a:gridCol w="818175"/>
              </a:tblGrid>
              <a:tr h="128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F2F2F2"/>
                          </a:solidFill>
                        </a:rPr>
                        <a:t>INDEX</a:t>
                      </a:r>
                      <a:endParaRPr b="1" sz="1400" u="none" cap="none" strike="noStrike">
                        <a:solidFill>
                          <a:srgbClr val="F2F2F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cap="none" strike="noStrike">
                          <a:solidFill>
                            <a:srgbClr val="F2F2F2"/>
                          </a:solidFill>
                        </a:rPr>
                        <a:t>L-CORE</a:t>
                      </a:r>
                      <a:endParaRPr b="1" sz="1800" u="none" cap="none" strike="noStrike">
                        <a:solidFill>
                          <a:srgbClr val="F2F2F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cap="none" strike="noStrike">
                          <a:solidFill>
                            <a:srgbClr val="F2F2F2"/>
                          </a:solidFill>
                        </a:rPr>
                        <a:t>L-SURF</a:t>
                      </a:r>
                      <a:endParaRPr b="1" sz="1800" u="none" cap="none" strike="noStrike">
                        <a:solidFill>
                          <a:srgbClr val="F2F2F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cap="none" strike="noStrike">
                          <a:solidFill>
                            <a:srgbClr val="F2F2F2"/>
                          </a:solidFill>
                        </a:rPr>
                        <a:t>L-O2</a:t>
                      </a:r>
                      <a:endParaRPr b="1" sz="1800" u="none" cap="none" strike="noStrike">
                        <a:solidFill>
                          <a:srgbClr val="F2F2F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cap="none" strike="noStrike">
                          <a:solidFill>
                            <a:srgbClr val="F2F2F2"/>
                          </a:solidFill>
                        </a:rPr>
                        <a:t>L-BP</a:t>
                      </a:r>
                      <a:endParaRPr b="1" sz="1800" u="none" cap="none" strike="noStrike">
                        <a:solidFill>
                          <a:srgbClr val="F2F2F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cap="none" strike="noStrike">
                          <a:solidFill>
                            <a:srgbClr val="F2F2F2"/>
                          </a:solidFill>
                        </a:rPr>
                        <a:t>SURF-STBL</a:t>
                      </a:r>
                      <a:endParaRPr b="1" sz="1800" u="none" cap="none" strike="noStrike">
                        <a:solidFill>
                          <a:srgbClr val="F2F2F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cap="none" strike="noStrike">
                          <a:solidFill>
                            <a:srgbClr val="F2F2F2"/>
                          </a:solidFill>
                        </a:rPr>
                        <a:t>CORE-STBL</a:t>
                      </a:r>
                      <a:endParaRPr b="1" sz="1800" u="none" cap="none" strike="noStrike">
                        <a:solidFill>
                          <a:srgbClr val="F2F2F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cap="none" strike="noStrike">
                          <a:solidFill>
                            <a:srgbClr val="F2F2F2"/>
                          </a:solidFill>
                        </a:rPr>
                        <a:t>BP-STBL</a:t>
                      </a:r>
                      <a:endParaRPr b="1" sz="1800" u="none" cap="none" strike="noStrike">
                        <a:solidFill>
                          <a:srgbClr val="F2F2F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cap="none" strike="noStrike">
                          <a:solidFill>
                            <a:srgbClr val="F2F2F2"/>
                          </a:solidFill>
                        </a:rPr>
                        <a:t>COMFORT</a:t>
                      </a:r>
                      <a:endParaRPr b="1" sz="1800" u="none" cap="none" strike="noStrike">
                        <a:solidFill>
                          <a:srgbClr val="F2F2F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cap="none" strike="noStrike">
                          <a:solidFill>
                            <a:srgbClr val="F2F2F2"/>
                          </a:solidFill>
                        </a:rPr>
                        <a:t>decision ADM-DECS</a:t>
                      </a:r>
                      <a:endParaRPr b="1" sz="1800" u="none" cap="none" strike="noStrike">
                        <a:solidFill>
                          <a:srgbClr val="F2F2F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75A2"/>
                    </a:solidFill>
                  </a:tcPr>
                </a:tc>
              </a:tr>
              <a:tr h="69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2F2F2"/>
                          </a:solidFill>
                        </a:rPr>
                        <a:t>0</a:t>
                      </a:r>
                      <a:endParaRPr b="1" sz="1800" u="none" cap="none" strike="noStrike">
                        <a:solidFill>
                          <a:srgbClr val="F2F2F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low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excellent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9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2F2F2"/>
                          </a:solidFill>
                        </a:rPr>
                        <a:t>1</a:t>
                      </a:r>
                      <a:endParaRPr b="1" sz="1800" u="none" cap="none" strike="noStrike">
                        <a:solidFill>
                          <a:srgbClr val="F2F2F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excellent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9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2F2F2"/>
                          </a:solidFill>
                        </a:rPr>
                        <a:t>2</a:t>
                      </a:r>
                      <a:endParaRPr b="1" sz="1800" u="none" cap="none" strike="noStrike">
                        <a:solidFill>
                          <a:srgbClr val="F2F2F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low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excellent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mod-stable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9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2F2F2"/>
                          </a:solidFill>
                        </a:rPr>
                        <a:t>3</a:t>
                      </a:r>
                      <a:endParaRPr b="1" sz="1800" u="none" cap="none" strike="noStrike">
                        <a:solidFill>
                          <a:srgbClr val="F2F2F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low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good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unstable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mod-stable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9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2F2F2"/>
                          </a:solidFill>
                        </a:rPr>
                        <a:t>4</a:t>
                      </a:r>
                      <a:endParaRPr b="1" sz="1800" u="none" cap="none" strike="noStrike">
                        <a:solidFill>
                          <a:srgbClr val="F2F2F2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007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excellent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-1110175" y="277700"/>
            <a:ext cx="111705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5000"/>
              <a:buFont typeface="Teko"/>
              <a:buNone/>
            </a:pPr>
            <a:r>
              <a:rPr b="1" lang="en-US" u="sng">
                <a:solidFill>
                  <a:srgbClr val="004E6C"/>
                </a:solidFill>
                <a:latin typeface="Teko"/>
                <a:ea typeface="Teko"/>
                <a:cs typeface="Teko"/>
                <a:sym typeface="Teko"/>
              </a:rPr>
              <a:t>Data and data quality check :</a:t>
            </a:r>
            <a:endParaRPr b="1" u="sng">
              <a:solidFill>
                <a:srgbClr val="004E6C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888652" y="1963063"/>
            <a:ext cx="8652000" cy="3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63461" lvl="0" marL="27432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50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given data contains 9 attributes &amp; 90 observations.</a:t>
            </a:r>
            <a:endParaRPr/>
          </a:p>
          <a:p>
            <a:pPr indent="-274320" lvl="0" marL="274320" rtl="0" algn="l">
              <a:spcBef>
                <a:spcPts val="444"/>
              </a:spcBef>
              <a:spcAft>
                <a:spcPts val="0"/>
              </a:spcAft>
              <a:buClr>
                <a:srgbClr val="0C0C0C"/>
              </a:buClr>
              <a:buSzPct val="950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3461" lvl="0" marL="274320" rtl="0" algn="l">
              <a:spcBef>
                <a:spcPts val="444"/>
              </a:spcBef>
              <a:spcAft>
                <a:spcPts val="0"/>
              </a:spcAft>
              <a:buClr>
                <a:srgbClr val="0C0C0C"/>
              </a:buClr>
              <a:buSzPct val="950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variables : Discharge Decision.</a:t>
            </a:r>
            <a:endParaRPr/>
          </a:p>
          <a:p>
            <a:pPr indent="-274320" lvl="0" marL="274320" rtl="0" algn="l">
              <a:spcBef>
                <a:spcPts val="444"/>
              </a:spcBef>
              <a:spcAft>
                <a:spcPts val="0"/>
              </a:spcAft>
              <a:buClr>
                <a:srgbClr val="0C0C0C"/>
              </a:buClr>
              <a:buSzPct val="950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3461" lvl="0" marL="274320" rtl="0" algn="l">
              <a:spcBef>
                <a:spcPts val="444"/>
              </a:spcBef>
              <a:spcAft>
                <a:spcPts val="0"/>
              </a:spcAft>
              <a:buClr>
                <a:srgbClr val="0C0C0C"/>
              </a:buClr>
              <a:buSzPct val="950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remaining 8 attributes are input variables.</a:t>
            </a:r>
            <a:endParaRPr/>
          </a:p>
          <a:p>
            <a:pPr indent="-274320" lvl="0" marL="274320" rtl="0" algn="l">
              <a:spcBef>
                <a:spcPts val="444"/>
              </a:spcBef>
              <a:spcAft>
                <a:spcPts val="0"/>
              </a:spcAft>
              <a:buClr>
                <a:srgbClr val="0C0C0C"/>
              </a:buClr>
              <a:buSzPct val="950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3461" lvl="0" marL="274320" rtl="0" algn="l">
              <a:spcBef>
                <a:spcPts val="444"/>
              </a:spcBef>
              <a:spcAft>
                <a:spcPts val="0"/>
              </a:spcAft>
              <a:buClr>
                <a:srgbClr val="0C0C0C"/>
              </a:buClr>
              <a:buSzPct val="950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characteristic of attributes are categorical.</a:t>
            </a:r>
            <a:endParaRPr/>
          </a:p>
          <a:p>
            <a:pPr indent="-274320" lvl="0" marL="274320" rtl="0" algn="l">
              <a:spcBef>
                <a:spcPts val="444"/>
              </a:spcBef>
              <a:spcAft>
                <a:spcPts val="0"/>
              </a:spcAft>
              <a:buClr>
                <a:srgbClr val="0C0C0C"/>
              </a:buClr>
              <a:buSzPct val="950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3461" lvl="0" marL="274320" rtl="0" algn="l">
              <a:spcBef>
                <a:spcPts val="444"/>
              </a:spcBef>
              <a:spcAft>
                <a:spcPts val="0"/>
              </a:spcAft>
              <a:buClr>
                <a:srgbClr val="0C0C0C"/>
              </a:buClr>
              <a:buSzPct val="950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missing values are in COMFORT column and are in row 46,48 &amp; 70.</a:t>
            </a:r>
            <a:endParaRPr sz="2400">
              <a:solidFill>
                <a:schemeClr val="dk1"/>
              </a:solidFill>
            </a:endParaRPr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Clr>
                <a:srgbClr val="0C0C0C"/>
              </a:buClr>
              <a:buSzPct val="95000"/>
              <a:buNone/>
            </a:pPr>
            <a:r>
              <a:t/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4131" y="0"/>
            <a:ext cx="1247869" cy="124786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2063931" y="5185954"/>
            <a:ext cx="2207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idx="4294967295" type="title"/>
          </p:nvPr>
        </p:nvSpPr>
        <p:spPr>
          <a:xfrm>
            <a:off x="1419225" y="704850"/>
            <a:ext cx="107727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gerian"/>
              <a:buNone/>
            </a:pPr>
            <a:r>
              <a:rPr b="1" lang="en-US" sz="4800" u="sng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Eda insights </a:t>
            </a:r>
            <a:endParaRPr b="1" sz="4800" u="sng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27" name="Google Shape;127;p5"/>
          <p:cNvSpPr txBox="1"/>
          <p:nvPr>
            <p:ph idx="4294967295" type="body"/>
          </p:nvPr>
        </p:nvSpPr>
        <p:spPr>
          <a:xfrm>
            <a:off x="0" y="1954213"/>
            <a:ext cx="9906000" cy="147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missing values in our data are replaced by mode.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Char char="✔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analyze the data we created different plots.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4131" y="0"/>
            <a:ext cx="1247869" cy="1247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263" y="3239589"/>
            <a:ext cx="3658604" cy="3110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0042" y="3265716"/>
            <a:ext cx="3798929" cy="291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21645" y="3226525"/>
            <a:ext cx="3478617" cy="2940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577" y="419948"/>
            <a:ext cx="4248434" cy="2911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1165" y="367758"/>
            <a:ext cx="4376057" cy="300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861" y="3473610"/>
            <a:ext cx="4496436" cy="308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00354" y="3396343"/>
            <a:ext cx="4558937" cy="3085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/>
        </p:nvSpPr>
        <p:spPr>
          <a:xfrm>
            <a:off x="731520" y="783771"/>
            <a:ext cx="3357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Screenshot (85).png"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29" y="855335"/>
            <a:ext cx="7893497" cy="582603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 txBox="1"/>
          <p:nvPr/>
        </p:nvSpPr>
        <p:spPr>
          <a:xfrm>
            <a:off x="0" y="209005"/>
            <a:ext cx="3696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HEATMAP :</a:t>
            </a:r>
            <a:endParaRPr b="1" sz="3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8307975" y="862150"/>
            <a:ext cx="36969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 map is the graphical representation of correlation matrix representing correlation between different variables.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Correlation ranges from -1 to 1. So, all the values in the heat map also are ranging from -1 to 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value is positive then there is positive correlation between the attributes. If value is negative then there is negative correlation and if the value is 0 there is no correlation i.e. the 2 attributes are independent.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idx="4294967295" type="title"/>
          </p:nvPr>
        </p:nvSpPr>
        <p:spPr>
          <a:xfrm>
            <a:off x="222068" y="169273"/>
            <a:ext cx="9784078" cy="8365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lang="en-US" sz="48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Algorithms</a:t>
            </a:r>
            <a:r>
              <a:rPr lang="en-US" sz="4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:</a:t>
            </a:r>
            <a:endParaRPr sz="4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3" name="Google Shape;153;p8"/>
          <p:cNvSpPr txBox="1"/>
          <p:nvPr>
            <p:ph idx="4294967295" type="body"/>
          </p:nvPr>
        </p:nvSpPr>
        <p:spPr>
          <a:xfrm>
            <a:off x="195943" y="1175657"/>
            <a:ext cx="9906000" cy="3892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80"/>
              <a:buFont typeface="Noto Sans Symbols"/>
              <a:buChar char="⮚"/>
            </a:pPr>
            <a:r>
              <a:rPr lang="en-US" sz="2400">
                <a:solidFill>
                  <a:srgbClr val="FFFFFF"/>
                </a:solidFill>
              </a:rPr>
              <a:t>Depending on the response, the output variable is a categorical, so we use logistic regression. 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Font typeface="Noto Sans Symbols"/>
              <a:buChar char="⮚"/>
            </a:pPr>
            <a:r>
              <a:rPr lang="en-US" sz="2400">
                <a:solidFill>
                  <a:srgbClr val="FFFFFF"/>
                </a:solidFill>
              </a:rPr>
              <a:t>Logistic regression is a machine learning classification algorithm that is used to predict the probability of a categorical dependent variable.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Font typeface="Noto Sans Symbols"/>
              <a:buChar char="⮚"/>
            </a:pPr>
            <a:r>
              <a:rPr lang="en-US" sz="2400">
                <a:solidFill>
                  <a:srgbClr val="FFFFFF"/>
                </a:solidFill>
              </a:rPr>
              <a:t>In this case, the dependent variable is a binary variable that contains  data code as 0 &amp; 1.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Font typeface="Noto Sans Symbols"/>
              <a:buChar char="⮚"/>
            </a:pPr>
            <a:r>
              <a:rPr lang="en-US" sz="2400">
                <a:solidFill>
                  <a:srgbClr val="FFFFFF"/>
                </a:solidFill>
              </a:rPr>
              <a:t>We use train and test split method to get best accuracy  value.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4131" y="0"/>
            <a:ext cx="1247869" cy="1247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jpg" id="155" name="Google Shape;15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926" y="4185829"/>
            <a:ext cx="5435781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9"/>
          <p:cNvGraphicFramePr/>
          <p:nvPr/>
        </p:nvGraphicFramePr>
        <p:xfrm>
          <a:off x="1123405" y="10058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{A71F6763-5646-4A67-A2C5-837A913363C0}</a:tableStyleId>
              </a:tblPr>
              <a:tblGrid>
                <a:gridCol w="4537900"/>
                <a:gridCol w="4537900"/>
              </a:tblGrid>
              <a:tr h="65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SPLIT SIZE BETWEEN TRAIN AND TEST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0248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ACCURACY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02485C"/>
                    </a:solidFill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TRAIN:50%   ,   TEST:50%</a:t>
                      </a:r>
                      <a:endParaRPr sz="18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7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5</a:t>
                      </a: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%</a:t>
                      </a:r>
                      <a:endParaRPr sz="18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/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TRAIN:75%   ,   TEST:25%</a:t>
                      </a:r>
                      <a:endParaRPr sz="18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61%</a:t>
                      </a:r>
                      <a:endParaRPr sz="18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/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TRAIN:67%   ,    TEST:33%</a:t>
                      </a:r>
                      <a:endParaRPr sz="18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70%</a:t>
                      </a:r>
                      <a:endParaRPr sz="18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/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TRAIN:80%   ,     TEST:20%</a:t>
                      </a:r>
                      <a:endParaRPr sz="18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83%</a:t>
                      </a:r>
                      <a:endParaRPr sz="18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1" name="Google Shape;161;p9"/>
          <p:cNvSpPr txBox="1"/>
          <p:nvPr/>
        </p:nvSpPr>
        <p:spPr>
          <a:xfrm>
            <a:off x="1071154" y="3814354"/>
            <a:ext cx="1008452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Here we took 4 splits with different test and train percentages.  As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 can observe from the table above, we obtain best accuracy when split size between train and test is 80% and 20% respectively. Hence we obtain the best result at train:80% and test 20%.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2021-12-24T09:59:07Z</dcterms:created>
  <dc:creator>Anu D margz</dc:creator>
</cp:coreProperties>
</file>