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53A-8854-4588-9ADF-69B791768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E1871F-80FD-4770-B4CB-ECA328660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AE3E67-6546-43AC-BD11-B67125656B2C}"/>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5" name="Footer Placeholder 4">
            <a:extLst>
              <a:ext uri="{FF2B5EF4-FFF2-40B4-BE49-F238E27FC236}">
                <a16:creationId xmlns:a16="http://schemas.microsoft.com/office/drawing/2014/main" id="{09545F0B-7213-4846-AE99-4EAEC5014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DB472-0542-46D0-9466-05EE31AA47C0}"/>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2372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4C80-36A6-4B9F-B89C-B6B576770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44BC8-4D10-4FD0-9832-54E79D715F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7C6BE-A5DB-4A02-9C65-FABC71C91910}"/>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5" name="Footer Placeholder 4">
            <a:extLst>
              <a:ext uri="{FF2B5EF4-FFF2-40B4-BE49-F238E27FC236}">
                <a16:creationId xmlns:a16="http://schemas.microsoft.com/office/drawing/2014/main" id="{00A6330B-9C84-4211-AA2C-150376983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53298-EA4D-4F88-9E61-1323070F6ED1}"/>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215097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C1027-3788-4960-9F05-89B49C53BC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A4400-D880-404D-A253-680E41266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DB6A9-EF59-4C09-9029-B1A1BA266031}"/>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5" name="Footer Placeholder 4">
            <a:extLst>
              <a:ext uri="{FF2B5EF4-FFF2-40B4-BE49-F238E27FC236}">
                <a16:creationId xmlns:a16="http://schemas.microsoft.com/office/drawing/2014/main" id="{D8C3E4D6-DA07-431E-ADD9-1FA6429C3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DAB60-E509-43B2-9734-E6A13A809245}"/>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78563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4BCE-BB23-450D-90A9-C555841C55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B6AC8B-98B5-4488-B52B-9DE93FE78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45041-3FBD-44FE-B8CE-6E207B2A0554}"/>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5" name="Footer Placeholder 4">
            <a:extLst>
              <a:ext uri="{FF2B5EF4-FFF2-40B4-BE49-F238E27FC236}">
                <a16:creationId xmlns:a16="http://schemas.microsoft.com/office/drawing/2014/main" id="{228C8970-3AE7-4855-8CE5-2BD5487DE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6F93F-EE72-49DB-AFA1-34998B3774DE}"/>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22600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0F44-70AE-4296-B240-5B38B6433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21595-CCB0-45A8-A4E4-B7F1FB6F6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DFD01-4118-405F-B295-05B20DA15233}"/>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5" name="Footer Placeholder 4">
            <a:extLst>
              <a:ext uri="{FF2B5EF4-FFF2-40B4-BE49-F238E27FC236}">
                <a16:creationId xmlns:a16="http://schemas.microsoft.com/office/drawing/2014/main" id="{6092A603-EE1E-4D7E-84F8-E6349B591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33450-B08E-4976-9917-6E381A4944C6}"/>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279675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07B2-28D3-4887-BA0D-710400C8F1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4FE68-8DD7-489D-A3E7-14431D893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E6D80A-92EE-46EF-99FD-6FD767E465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F42822-AE52-4FB0-8454-5CAAC7A40E37}"/>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6" name="Footer Placeholder 5">
            <a:extLst>
              <a:ext uri="{FF2B5EF4-FFF2-40B4-BE49-F238E27FC236}">
                <a16:creationId xmlns:a16="http://schemas.microsoft.com/office/drawing/2014/main" id="{4C356663-2C5A-4E25-AFFE-CFF946555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D679B-CDB7-4516-A947-BE143F6BB2F2}"/>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16110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7E9A-8284-4EE0-BAD0-7696A1470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145B5F-4696-47D6-9043-4844BF04E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141066-9FE7-4ACB-985D-E969EEE28B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85A0A4-A3E6-4938-BF7B-0E4ACE85A5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1AFC0-3E83-4F9D-84AE-FF105AE05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ADD754-7C5A-4E48-AAF7-393F4245615D}"/>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8" name="Footer Placeholder 7">
            <a:extLst>
              <a:ext uri="{FF2B5EF4-FFF2-40B4-BE49-F238E27FC236}">
                <a16:creationId xmlns:a16="http://schemas.microsoft.com/office/drawing/2014/main" id="{12D870C3-16F9-47E1-93E8-2D9C425AE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8BAB3B-819B-48CC-8ED6-0813793B3028}"/>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357137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D6C0-E92A-4A72-B5AB-D040AB758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40FA95-ADE2-49F0-928C-65E6B7DCB7B7}"/>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4" name="Footer Placeholder 3">
            <a:extLst>
              <a:ext uri="{FF2B5EF4-FFF2-40B4-BE49-F238E27FC236}">
                <a16:creationId xmlns:a16="http://schemas.microsoft.com/office/drawing/2014/main" id="{2DC57686-9336-4A43-9690-CEB86DC5E8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604CC3-A0E4-44F7-9F5D-775F31DBAACE}"/>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81503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CFB01-83CB-49C1-B867-E94FDEFA1459}"/>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3" name="Footer Placeholder 2">
            <a:extLst>
              <a:ext uri="{FF2B5EF4-FFF2-40B4-BE49-F238E27FC236}">
                <a16:creationId xmlns:a16="http://schemas.microsoft.com/office/drawing/2014/main" id="{9000FB22-3AA9-40A9-980A-08C9016268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E98F6-7F46-4BD3-BD3A-012059C5FAF9}"/>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368473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D777-9735-4C80-96E1-97551104C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EBED3-E251-4C93-ACF7-A2336DDDF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77998E-6E81-4813-AA74-4C33DCF10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997CB-C31F-46D4-88C3-A69A0F30E42B}"/>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6" name="Footer Placeholder 5">
            <a:extLst>
              <a:ext uri="{FF2B5EF4-FFF2-40B4-BE49-F238E27FC236}">
                <a16:creationId xmlns:a16="http://schemas.microsoft.com/office/drawing/2014/main" id="{F8AB4D03-254A-40B8-B262-5705E8A9A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23720A-35CA-463D-82DF-0FD40EC13073}"/>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153228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DB88-9564-47F3-8ABF-21690B9FC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2A78F-388F-4FFB-9B42-15B5E2AAB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A23D02-CF63-4C50-A59E-A352854F1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AB9D5-0061-46BF-B458-F08C9C678540}"/>
              </a:ext>
            </a:extLst>
          </p:cNvPr>
          <p:cNvSpPr>
            <a:spLocks noGrp="1"/>
          </p:cNvSpPr>
          <p:nvPr>
            <p:ph type="dt" sz="half" idx="10"/>
          </p:nvPr>
        </p:nvSpPr>
        <p:spPr/>
        <p:txBody>
          <a:bodyPr/>
          <a:lstStyle/>
          <a:p>
            <a:fld id="{260F286B-0937-42BD-B489-4D251AEB9D4B}" type="datetimeFigureOut">
              <a:rPr lang="en-IN" smtClean="0"/>
              <a:t>18-01-2020</a:t>
            </a:fld>
            <a:endParaRPr lang="en-IN"/>
          </a:p>
        </p:txBody>
      </p:sp>
      <p:sp>
        <p:nvSpPr>
          <p:cNvPr id="6" name="Footer Placeholder 5">
            <a:extLst>
              <a:ext uri="{FF2B5EF4-FFF2-40B4-BE49-F238E27FC236}">
                <a16:creationId xmlns:a16="http://schemas.microsoft.com/office/drawing/2014/main" id="{85A3ACFE-22A5-40D4-8E2B-A2AB34CCF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04B846-0BB7-4F6D-8989-CE465B85C3A0}"/>
              </a:ext>
            </a:extLst>
          </p:cNvPr>
          <p:cNvSpPr>
            <a:spLocks noGrp="1"/>
          </p:cNvSpPr>
          <p:nvPr>
            <p:ph type="sldNum" sz="quarter" idx="12"/>
          </p:nvPr>
        </p:nvSpPr>
        <p:spPr/>
        <p:txBody>
          <a:bodyPr/>
          <a:lstStyle/>
          <a:p>
            <a:fld id="{E8BF37EF-EEFB-45BE-9794-60ADA233DA26}" type="slidenum">
              <a:rPr lang="en-IN" smtClean="0"/>
              <a:t>‹#›</a:t>
            </a:fld>
            <a:endParaRPr lang="en-IN"/>
          </a:p>
        </p:txBody>
      </p:sp>
    </p:spTree>
    <p:extLst>
      <p:ext uri="{BB962C8B-B14F-4D97-AF65-F5344CB8AC3E}">
        <p14:creationId xmlns:p14="http://schemas.microsoft.com/office/powerpoint/2010/main" val="393977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3AD632-D9F1-4051-83DC-8D4ACFD49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8CA10E-B504-4A7A-B2E6-4A8782F1B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B33752-355E-41F0-8E23-F8B159B5A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F286B-0937-42BD-B489-4D251AEB9D4B}" type="datetimeFigureOut">
              <a:rPr lang="en-IN" smtClean="0"/>
              <a:t>18-01-2020</a:t>
            </a:fld>
            <a:endParaRPr lang="en-IN"/>
          </a:p>
        </p:txBody>
      </p:sp>
      <p:sp>
        <p:nvSpPr>
          <p:cNvPr id="5" name="Footer Placeholder 4">
            <a:extLst>
              <a:ext uri="{FF2B5EF4-FFF2-40B4-BE49-F238E27FC236}">
                <a16:creationId xmlns:a16="http://schemas.microsoft.com/office/drawing/2014/main" id="{9BD5BFB1-4E8D-4F87-BCF5-D654F94F3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9843B3-6EEE-406C-BDA4-C14970B30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F37EF-EEFB-45BE-9794-60ADA233DA26}" type="slidenum">
              <a:rPr lang="en-IN" smtClean="0"/>
              <a:t>‹#›</a:t>
            </a:fld>
            <a:endParaRPr lang="en-IN"/>
          </a:p>
        </p:txBody>
      </p:sp>
    </p:spTree>
    <p:extLst>
      <p:ext uri="{BB962C8B-B14F-4D97-AF65-F5344CB8AC3E}">
        <p14:creationId xmlns:p14="http://schemas.microsoft.com/office/powerpoint/2010/main" val="1835827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6146-665C-443A-9DAD-ADDFCC5926B6}"/>
              </a:ext>
            </a:extLst>
          </p:cNvPr>
          <p:cNvSpPr>
            <a:spLocks noGrp="1"/>
          </p:cNvSpPr>
          <p:nvPr>
            <p:ph type="ctrTitle"/>
          </p:nvPr>
        </p:nvSpPr>
        <p:spPr/>
        <p:txBody>
          <a:bodyPr/>
          <a:lstStyle/>
          <a:p>
            <a:r>
              <a:rPr lang="en-IN" dirty="0"/>
              <a:t>Project Name : Healthcare cost analysis</a:t>
            </a:r>
          </a:p>
        </p:txBody>
      </p:sp>
      <p:sp>
        <p:nvSpPr>
          <p:cNvPr id="3" name="Subtitle 2">
            <a:extLst>
              <a:ext uri="{FF2B5EF4-FFF2-40B4-BE49-F238E27FC236}">
                <a16:creationId xmlns:a16="http://schemas.microsoft.com/office/drawing/2014/main" id="{D2A17A6B-0F26-4FE9-BE53-A17AB2390FCA}"/>
              </a:ext>
            </a:extLst>
          </p:cNvPr>
          <p:cNvSpPr>
            <a:spLocks noGrp="1"/>
          </p:cNvSpPr>
          <p:nvPr>
            <p:ph type="subTitle" idx="1"/>
          </p:nvPr>
        </p:nvSpPr>
        <p:spPr>
          <a:xfrm>
            <a:off x="1524000" y="4267200"/>
            <a:ext cx="9144000" cy="1685925"/>
          </a:xfrm>
        </p:spPr>
        <p:txBody>
          <a:bodyPr/>
          <a:lstStyle/>
          <a:p>
            <a:r>
              <a:rPr lang="en-IN" dirty="0"/>
              <a:t>Name : Kuntal Chowdhury</a:t>
            </a:r>
          </a:p>
          <a:p>
            <a:endParaRPr lang="en-IN" dirty="0"/>
          </a:p>
          <a:p>
            <a:r>
              <a:rPr lang="en-IN" dirty="0"/>
              <a:t>Trainer Name : Deepti Gupta</a:t>
            </a:r>
          </a:p>
        </p:txBody>
      </p:sp>
    </p:spTree>
    <p:extLst>
      <p:ext uri="{BB962C8B-B14F-4D97-AF65-F5344CB8AC3E}">
        <p14:creationId xmlns:p14="http://schemas.microsoft.com/office/powerpoint/2010/main" val="141854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424DD-3536-4DD7-86FA-91D482A7F1F1}"/>
              </a:ext>
            </a:extLst>
          </p:cNvPr>
          <p:cNvSpPr txBox="1"/>
          <p:nvPr/>
        </p:nvSpPr>
        <p:spPr>
          <a:xfrm>
            <a:off x="857250" y="1114424"/>
            <a:ext cx="10687050" cy="3970318"/>
          </a:xfrm>
          <a:prstGeom prst="rect">
            <a:avLst/>
          </a:prstGeom>
          <a:noFill/>
        </p:spPr>
        <p:txBody>
          <a:bodyPr wrap="square" rtlCol="0">
            <a:spAutoFit/>
          </a:bodyPr>
          <a:lstStyle/>
          <a:p>
            <a:r>
              <a:rPr lang="en-IN" b="1" dirty="0"/>
              <a:t>Introduction :</a:t>
            </a:r>
          </a:p>
          <a:p>
            <a:endParaRPr lang="en-IN" dirty="0"/>
          </a:p>
          <a:p>
            <a:r>
              <a:rPr lang="en-US" dirty="0"/>
              <a:t>A nationwide survey of hospital costs conducted by the US Agency for Healthcare consists of hospital records of inpatient samples. The given data is restricted to the city of Wisconsin and relates to patients in the age group </a:t>
            </a:r>
          </a:p>
          <a:p>
            <a:r>
              <a:rPr lang="en-US" dirty="0"/>
              <a:t>0-17 years. The agency wants to analyze the data to research on healthcare costs and their utilization.</a:t>
            </a:r>
            <a:endParaRPr lang="en-IN" dirty="0"/>
          </a:p>
          <a:p>
            <a:endParaRPr lang="en-IN" dirty="0"/>
          </a:p>
          <a:p>
            <a:r>
              <a:rPr lang="en-IN" b="1" dirty="0"/>
              <a:t>Business Problem :</a:t>
            </a:r>
            <a:r>
              <a:rPr lang="en-IN" dirty="0"/>
              <a:t> </a:t>
            </a:r>
            <a:r>
              <a:rPr lang="en-US" dirty="0"/>
              <a:t>To predict the Hospital discharge cost</a:t>
            </a:r>
            <a:endParaRPr lang="en-IN" dirty="0"/>
          </a:p>
          <a:p>
            <a:endParaRPr lang="en-IN" dirty="0"/>
          </a:p>
          <a:p>
            <a:r>
              <a:rPr lang="en-IN" b="1" dirty="0"/>
              <a:t>Business Solution :</a:t>
            </a:r>
            <a:r>
              <a:rPr lang="en-IN" dirty="0"/>
              <a:t> </a:t>
            </a:r>
            <a:r>
              <a:rPr lang="en-US" dirty="0"/>
              <a:t>To build the multiple linear regression</a:t>
            </a:r>
            <a:endParaRPr lang="en-IN" dirty="0"/>
          </a:p>
          <a:p>
            <a:endParaRPr lang="en-IN" dirty="0"/>
          </a:p>
          <a:p>
            <a:r>
              <a:rPr lang="en-IN" b="1" dirty="0"/>
              <a:t>Dependent Variable :</a:t>
            </a:r>
            <a:r>
              <a:rPr lang="en-IN" dirty="0"/>
              <a:t>  TOTCHG</a:t>
            </a:r>
          </a:p>
          <a:p>
            <a:endParaRPr lang="en-IN" dirty="0"/>
          </a:p>
          <a:p>
            <a:r>
              <a:rPr lang="en-IN" b="1" dirty="0"/>
              <a:t>Independent Variable :</a:t>
            </a:r>
            <a:r>
              <a:rPr lang="en-IN" dirty="0"/>
              <a:t> AGE , FEMALE , LOS, RACE, APRDRG</a:t>
            </a:r>
          </a:p>
          <a:p>
            <a:endParaRPr lang="en-IN" dirty="0"/>
          </a:p>
        </p:txBody>
      </p:sp>
    </p:spTree>
    <p:extLst>
      <p:ext uri="{BB962C8B-B14F-4D97-AF65-F5344CB8AC3E}">
        <p14:creationId xmlns:p14="http://schemas.microsoft.com/office/powerpoint/2010/main" val="113806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4306B-F6CA-4D00-8930-A1417D2062A3}"/>
              </a:ext>
            </a:extLst>
          </p:cNvPr>
          <p:cNvSpPr txBox="1"/>
          <p:nvPr/>
        </p:nvSpPr>
        <p:spPr>
          <a:xfrm>
            <a:off x="466725" y="238125"/>
            <a:ext cx="7800975" cy="369332"/>
          </a:xfrm>
          <a:prstGeom prst="rect">
            <a:avLst/>
          </a:prstGeom>
          <a:noFill/>
        </p:spPr>
        <p:txBody>
          <a:bodyPr wrap="square" rtlCol="0">
            <a:spAutoFit/>
          </a:bodyPr>
          <a:lstStyle/>
          <a:p>
            <a:r>
              <a:rPr lang="en-IN" dirty="0"/>
              <a:t>Model Interpretation :</a:t>
            </a:r>
          </a:p>
        </p:txBody>
      </p:sp>
      <p:sp>
        <p:nvSpPr>
          <p:cNvPr id="7" name="TextBox 6">
            <a:extLst>
              <a:ext uri="{FF2B5EF4-FFF2-40B4-BE49-F238E27FC236}">
                <a16:creationId xmlns:a16="http://schemas.microsoft.com/office/drawing/2014/main" id="{6CD16CED-6944-4899-913B-AF2EA304B9E6}"/>
              </a:ext>
            </a:extLst>
          </p:cNvPr>
          <p:cNvSpPr txBox="1"/>
          <p:nvPr/>
        </p:nvSpPr>
        <p:spPr>
          <a:xfrm>
            <a:off x="466725" y="5365907"/>
            <a:ext cx="11258550" cy="1477328"/>
          </a:xfrm>
          <a:prstGeom prst="rect">
            <a:avLst/>
          </a:prstGeom>
          <a:noFill/>
        </p:spPr>
        <p:txBody>
          <a:bodyPr wrap="square" rtlCol="0">
            <a:spAutoFit/>
          </a:bodyPr>
          <a:lstStyle/>
          <a:p>
            <a:r>
              <a:rPr lang="en-IN" dirty="0"/>
              <a:t>1. Look at the P values in column </a:t>
            </a:r>
            <a:r>
              <a:rPr lang="en-IN" dirty="0" err="1"/>
              <a:t>Pr</a:t>
            </a:r>
            <a:r>
              <a:rPr lang="en-IN" dirty="0"/>
              <a:t>(&gt;|t|)</a:t>
            </a:r>
          </a:p>
          <a:p>
            <a:r>
              <a:rPr lang="en-IN" dirty="0"/>
              <a:t>2. Here I can see multiple significant variable AGE, FEMALE, LOS and APRDRG where P values are less than 0.05 </a:t>
            </a:r>
          </a:p>
          <a:p>
            <a:endParaRPr lang="en-IN" dirty="0"/>
          </a:p>
          <a:p>
            <a:r>
              <a:rPr lang="en-IN" dirty="0"/>
              <a:t>As we have multiple Significant variable present in the output, so we need to rebuild the model again with these significant variables.</a:t>
            </a:r>
          </a:p>
        </p:txBody>
      </p:sp>
      <p:sp>
        <p:nvSpPr>
          <p:cNvPr id="8" name="TextBox 7">
            <a:extLst>
              <a:ext uri="{FF2B5EF4-FFF2-40B4-BE49-F238E27FC236}">
                <a16:creationId xmlns:a16="http://schemas.microsoft.com/office/drawing/2014/main" id="{06DDBD95-016C-4816-B60C-00B7BBBF0E71}"/>
              </a:ext>
            </a:extLst>
          </p:cNvPr>
          <p:cNvSpPr txBox="1"/>
          <p:nvPr/>
        </p:nvSpPr>
        <p:spPr>
          <a:xfrm>
            <a:off x="600073" y="238124"/>
            <a:ext cx="10648950" cy="4269343"/>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0AE8EF45-8E35-4FE9-B0A1-2B2F4AEE3E60}"/>
              </a:ext>
            </a:extLst>
          </p:cNvPr>
          <p:cNvSpPr txBox="1"/>
          <p:nvPr/>
        </p:nvSpPr>
        <p:spPr>
          <a:xfrm>
            <a:off x="581025" y="561737"/>
            <a:ext cx="9515475" cy="4591288"/>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83AB145E-613A-4982-934C-10A835BE32AE}"/>
              </a:ext>
            </a:extLst>
          </p:cNvPr>
          <p:cNvPicPr>
            <a:picLocks noChangeAspect="1"/>
          </p:cNvPicPr>
          <p:nvPr/>
        </p:nvPicPr>
        <p:blipFill>
          <a:blip r:embed="rId2"/>
          <a:stretch>
            <a:fillRect/>
          </a:stretch>
        </p:blipFill>
        <p:spPr>
          <a:xfrm>
            <a:off x="590549" y="607457"/>
            <a:ext cx="9001126" cy="4418408"/>
          </a:xfrm>
          <a:prstGeom prst="rect">
            <a:avLst/>
          </a:prstGeom>
        </p:spPr>
      </p:pic>
    </p:spTree>
    <p:extLst>
      <p:ext uri="{BB962C8B-B14F-4D97-AF65-F5344CB8AC3E}">
        <p14:creationId xmlns:p14="http://schemas.microsoft.com/office/powerpoint/2010/main" val="263830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114F5-76D6-4D01-BD41-2BFEC0B21F13}"/>
              </a:ext>
            </a:extLst>
          </p:cNvPr>
          <p:cNvSpPr txBox="1"/>
          <p:nvPr/>
        </p:nvSpPr>
        <p:spPr>
          <a:xfrm>
            <a:off x="352425" y="228600"/>
            <a:ext cx="6467475" cy="369332"/>
          </a:xfrm>
          <a:prstGeom prst="rect">
            <a:avLst/>
          </a:prstGeom>
          <a:noFill/>
        </p:spPr>
        <p:txBody>
          <a:bodyPr wrap="square" rtlCol="0">
            <a:spAutoFit/>
          </a:bodyPr>
          <a:lstStyle/>
          <a:p>
            <a:r>
              <a:rPr lang="en-IN" dirty="0"/>
              <a:t>Final Model Interpretation :</a:t>
            </a:r>
          </a:p>
        </p:txBody>
      </p:sp>
      <p:sp>
        <p:nvSpPr>
          <p:cNvPr id="5" name="TextBox 4">
            <a:extLst>
              <a:ext uri="{FF2B5EF4-FFF2-40B4-BE49-F238E27FC236}">
                <a16:creationId xmlns:a16="http://schemas.microsoft.com/office/drawing/2014/main" id="{2F5E974D-1FE3-4DC3-AEEC-749B62FFBC4B}"/>
              </a:ext>
            </a:extLst>
          </p:cNvPr>
          <p:cNvSpPr txBox="1"/>
          <p:nvPr/>
        </p:nvSpPr>
        <p:spPr>
          <a:xfrm>
            <a:off x="352425" y="4784503"/>
            <a:ext cx="11534776" cy="2031325"/>
          </a:xfrm>
          <a:prstGeom prst="rect">
            <a:avLst/>
          </a:prstGeom>
          <a:noFill/>
        </p:spPr>
        <p:txBody>
          <a:bodyPr wrap="square" rtlCol="0">
            <a:spAutoFit/>
          </a:bodyPr>
          <a:lstStyle/>
          <a:p>
            <a:r>
              <a:rPr lang="en-IN" dirty="0"/>
              <a:t>1. In the above output, look at the P values in column </a:t>
            </a:r>
            <a:r>
              <a:rPr lang="en-IN" dirty="0" err="1"/>
              <a:t>Pr</a:t>
            </a:r>
            <a:r>
              <a:rPr lang="en-IN" dirty="0"/>
              <a:t>(&gt;|t|)</a:t>
            </a:r>
          </a:p>
          <a:p>
            <a:r>
              <a:rPr lang="en-IN" dirty="0"/>
              <a:t>2. Here P values of the significant variable AGE, FEMALE, LOS and APRDRG are less than 0.05</a:t>
            </a:r>
          </a:p>
          <a:p>
            <a:r>
              <a:rPr lang="en-IN" dirty="0"/>
              <a:t>3. In the above output, slope of these significant variables(AGE, LOS) are positive except FEMALE &amp; APRDRG, which are     </a:t>
            </a:r>
          </a:p>
          <a:p>
            <a:r>
              <a:rPr lang="en-IN" dirty="0"/>
              <a:t>    negative.  </a:t>
            </a:r>
          </a:p>
          <a:p>
            <a:r>
              <a:rPr lang="en-IN" dirty="0"/>
              <a:t>4. So AGE &amp; LOS are positively corelated with TOTCHG , but FEMALE &amp; APRDRG are negatively corelated with TOTCHG.</a:t>
            </a:r>
          </a:p>
          <a:p>
            <a:r>
              <a:rPr lang="en-IN" dirty="0"/>
              <a:t>5. Here RSQUARE is 75% , which means 75% of the Hospital Discharge Cost (TOTCHG) is explained by the N no of significant independent variable AGE, LOS, FEMALE and APRDRG.</a:t>
            </a:r>
          </a:p>
        </p:txBody>
      </p:sp>
      <p:pic>
        <p:nvPicPr>
          <p:cNvPr id="6" name="Picture 5">
            <a:extLst>
              <a:ext uri="{FF2B5EF4-FFF2-40B4-BE49-F238E27FC236}">
                <a16:creationId xmlns:a16="http://schemas.microsoft.com/office/drawing/2014/main" id="{A66B1D51-10EA-45A6-A21F-914E6BA287B2}"/>
              </a:ext>
            </a:extLst>
          </p:cNvPr>
          <p:cNvPicPr>
            <a:picLocks noChangeAspect="1"/>
          </p:cNvPicPr>
          <p:nvPr/>
        </p:nvPicPr>
        <p:blipFill>
          <a:blip r:embed="rId2"/>
          <a:stretch>
            <a:fillRect/>
          </a:stretch>
        </p:blipFill>
        <p:spPr>
          <a:xfrm>
            <a:off x="447675" y="597931"/>
            <a:ext cx="9391650" cy="4186571"/>
          </a:xfrm>
          <a:prstGeom prst="rect">
            <a:avLst/>
          </a:prstGeom>
        </p:spPr>
      </p:pic>
    </p:spTree>
    <p:extLst>
      <p:ext uri="{BB962C8B-B14F-4D97-AF65-F5344CB8AC3E}">
        <p14:creationId xmlns:p14="http://schemas.microsoft.com/office/powerpoint/2010/main" val="295506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F187F-5FAF-4871-BC1A-C30E510B8E0E}"/>
              </a:ext>
            </a:extLst>
          </p:cNvPr>
          <p:cNvSpPr txBox="1"/>
          <p:nvPr/>
        </p:nvSpPr>
        <p:spPr>
          <a:xfrm>
            <a:off x="381000" y="219075"/>
            <a:ext cx="4933950" cy="369332"/>
          </a:xfrm>
          <a:prstGeom prst="rect">
            <a:avLst/>
          </a:prstGeom>
          <a:noFill/>
        </p:spPr>
        <p:txBody>
          <a:bodyPr wrap="square" rtlCol="0">
            <a:spAutoFit/>
          </a:bodyPr>
          <a:lstStyle/>
          <a:p>
            <a:r>
              <a:rPr lang="en-IN" dirty="0"/>
              <a:t>Conclusion :</a:t>
            </a:r>
          </a:p>
        </p:txBody>
      </p:sp>
      <p:sp>
        <p:nvSpPr>
          <p:cNvPr id="9" name="TextBox 8">
            <a:extLst>
              <a:ext uri="{FF2B5EF4-FFF2-40B4-BE49-F238E27FC236}">
                <a16:creationId xmlns:a16="http://schemas.microsoft.com/office/drawing/2014/main" id="{6267841E-8177-479B-B859-B65381507A69}"/>
              </a:ext>
            </a:extLst>
          </p:cNvPr>
          <p:cNvSpPr txBox="1"/>
          <p:nvPr/>
        </p:nvSpPr>
        <p:spPr>
          <a:xfrm>
            <a:off x="465618" y="3686175"/>
            <a:ext cx="9297507" cy="923330"/>
          </a:xfrm>
          <a:prstGeom prst="rect">
            <a:avLst/>
          </a:prstGeom>
          <a:noFill/>
        </p:spPr>
        <p:txBody>
          <a:bodyPr wrap="square" rtlCol="0">
            <a:spAutoFit/>
          </a:bodyPr>
          <a:lstStyle/>
          <a:p>
            <a:r>
              <a:rPr lang="en-IN" dirty="0"/>
              <a:t>Here in this final output, top 10 observation shows that some Residual value (TOTCHG – </a:t>
            </a:r>
            <a:r>
              <a:rPr lang="en-IN" dirty="0" err="1"/>
              <a:t>predtest</a:t>
            </a:r>
            <a:r>
              <a:rPr lang="en-IN" dirty="0"/>
              <a:t>) are positive and some are negative, which is random pattern also not high, that shows the </a:t>
            </a:r>
            <a:r>
              <a:rPr lang="en-US" dirty="0"/>
              <a:t>model provides a decent fit to the data.</a:t>
            </a:r>
            <a:endParaRPr lang="en-IN" dirty="0"/>
          </a:p>
        </p:txBody>
      </p:sp>
      <p:sp>
        <p:nvSpPr>
          <p:cNvPr id="11" name="TextBox 10">
            <a:extLst>
              <a:ext uri="{FF2B5EF4-FFF2-40B4-BE49-F238E27FC236}">
                <a16:creationId xmlns:a16="http://schemas.microsoft.com/office/drawing/2014/main" id="{46CAD9ED-52B9-4815-9239-8C90C948CE5C}"/>
              </a:ext>
            </a:extLst>
          </p:cNvPr>
          <p:cNvSpPr txBox="1"/>
          <p:nvPr/>
        </p:nvSpPr>
        <p:spPr>
          <a:xfrm>
            <a:off x="465618" y="4762501"/>
            <a:ext cx="5458932" cy="646331"/>
          </a:xfrm>
          <a:prstGeom prst="rect">
            <a:avLst/>
          </a:prstGeom>
          <a:noFill/>
        </p:spPr>
        <p:txBody>
          <a:bodyPr wrap="square" rtlCol="0">
            <a:spAutoFit/>
          </a:bodyPr>
          <a:lstStyle/>
          <a:p>
            <a:r>
              <a:rPr lang="en-IN" dirty="0"/>
              <a:t>Final Output file(Project9_output.csv) as attached :</a:t>
            </a:r>
          </a:p>
          <a:p>
            <a:endParaRPr lang="en-IN" dirty="0"/>
          </a:p>
        </p:txBody>
      </p:sp>
      <p:graphicFrame>
        <p:nvGraphicFramePr>
          <p:cNvPr id="3" name="Table 2">
            <a:extLst>
              <a:ext uri="{FF2B5EF4-FFF2-40B4-BE49-F238E27FC236}">
                <a16:creationId xmlns:a16="http://schemas.microsoft.com/office/drawing/2014/main" id="{6CB47360-E52D-4FD9-9EF7-AA8D43006987}"/>
              </a:ext>
            </a:extLst>
          </p:cNvPr>
          <p:cNvGraphicFramePr>
            <a:graphicFrameLocks noGrp="1"/>
          </p:cNvGraphicFramePr>
          <p:nvPr>
            <p:extLst>
              <p:ext uri="{D42A27DB-BD31-4B8C-83A1-F6EECF244321}">
                <p14:modId xmlns:p14="http://schemas.microsoft.com/office/powerpoint/2010/main" val="261420522"/>
              </p:ext>
            </p:extLst>
          </p:nvPr>
        </p:nvGraphicFramePr>
        <p:xfrm>
          <a:off x="513795" y="577333"/>
          <a:ext cx="9602309" cy="3108842"/>
        </p:xfrm>
        <a:graphic>
          <a:graphicData uri="http://schemas.openxmlformats.org/drawingml/2006/table">
            <a:tbl>
              <a:tblPr/>
              <a:tblGrid>
                <a:gridCol w="422743">
                  <a:extLst>
                    <a:ext uri="{9D8B030D-6E8A-4147-A177-3AD203B41FA5}">
                      <a16:colId xmlns:a16="http://schemas.microsoft.com/office/drawing/2014/main" val="3436607017"/>
                    </a:ext>
                  </a:extLst>
                </a:gridCol>
                <a:gridCol w="966270">
                  <a:extLst>
                    <a:ext uri="{9D8B030D-6E8A-4147-A177-3AD203B41FA5}">
                      <a16:colId xmlns:a16="http://schemas.microsoft.com/office/drawing/2014/main" val="3105365716"/>
                    </a:ext>
                  </a:extLst>
                </a:gridCol>
                <a:gridCol w="966270">
                  <a:extLst>
                    <a:ext uri="{9D8B030D-6E8A-4147-A177-3AD203B41FA5}">
                      <a16:colId xmlns:a16="http://schemas.microsoft.com/office/drawing/2014/main" val="606110805"/>
                    </a:ext>
                  </a:extLst>
                </a:gridCol>
                <a:gridCol w="966270">
                  <a:extLst>
                    <a:ext uri="{9D8B030D-6E8A-4147-A177-3AD203B41FA5}">
                      <a16:colId xmlns:a16="http://schemas.microsoft.com/office/drawing/2014/main" val="4122983546"/>
                    </a:ext>
                  </a:extLst>
                </a:gridCol>
                <a:gridCol w="966270">
                  <a:extLst>
                    <a:ext uri="{9D8B030D-6E8A-4147-A177-3AD203B41FA5}">
                      <a16:colId xmlns:a16="http://schemas.microsoft.com/office/drawing/2014/main" val="2225730692"/>
                    </a:ext>
                  </a:extLst>
                </a:gridCol>
                <a:gridCol w="966270">
                  <a:extLst>
                    <a:ext uri="{9D8B030D-6E8A-4147-A177-3AD203B41FA5}">
                      <a16:colId xmlns:a16="http://schemas.microsoft.com/office/drawing/2014/main" val="1993681357"/>
                    </a:ext>
                  </a:extLst>
                </a:gridCol>
                <a:gridCol w="966270">
                  <a:extLst>
                    <a:ext uri="{9D8B030D-6E8A-4147-A177-3AD203B41FA5}">
                      <a16:colId xmlns:a16="http://schemas.microsoft.com/office/drawing/2014/main" val="2038132271"/>
                    </a:ext>
                  </a:extLst>
                </a:gridCol>
                <a:gridCol w="966270">
                  <a:extLst>
                    <a:ext uri="{9D8B030D-6E8A-4147-A177-3AD203B41FA5}">
                      <a16:colId xmlns:a16="http://schemas.microsoft.com/office/drawing/2014/main" val="1549123616"/>
                    </a:ext>
                  </a:extLst>
                </a:gridCol>
                <a:gridCol w="966270">
                  <a:extLst>
                    <a:ext uri="{9D8B030D-6E8A-4147-A177-3AD203B41FA5}">
                      <a16:colId xmlns:a16="http://schemas.microsoft.com/office/drawing/2014/main" val="4030767259"/>
                    </a:ext>
                  </a:extLst>
                </a:gridCol>
                <a:gridCol w="1449406">
                  <a:extLst>
                    <a:ext uri="{9D8B030D-6E8A-4147-A177-3AD203B41FA5}">
                      <a16:colId xmlns:a16="http://schemas.microsoft.com/office/drawing/2014/main" val="2157402859"/>
                    </a:ext>
                  </a:extLst>
                </a:gridCol>
              </a:tblGrid>
              <a:tr h="282622">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LOS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RACE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TOTCHG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APRDRG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predtest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Residual Value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899093618"/>
                  </a:ext>
                </a:extLst>
              </a:tr>
              <a:tr h="282622">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2660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560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3752.623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-1092.622867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50895188"/>
                  </a:ext>
                </a:extLst>
              </a:tr>
              <a:tr h="282622">
                <a:tc>
                  <a:txBody>
                    <a:bodyPr/>
                    <a:lstStyle/>
                    <a:p>
                      <a:pPr algn="r" fontAlgn="b"/>
                      <a:r>
                        <a:rPr lang="en-IN"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754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1288.051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-94.05066233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877180150"/>
                  </a:ext>
                </a:extLst>
              </a:tr>
              <a:tr h="282622">
                <a:tc>
                  <a:txBody>
                    <a:bodyPr/>
                    <a:lstStyle/>
                    <a:p>
                      <a:pPr algn="r" fontAlgn="b"/>
                      <a:r>
                        <a:rPr lang="en-IN"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754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1878.775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-711.7746309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071547683"/>
                  </a:ext>
                </a:extLst>
              </a:tr>
              <a:tr h="282622">
                <a:tc>
                  <a:txBody>
                    <a:bodyPr/>
                    <a:lstStyle/>
                    <a:p>
                      <a:pPr algn="r" fontAlgn="b"/>
                      <a:r>
                        <a:rPr lang="en-IN"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758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1957.673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-594.6726187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413600562"/>
                  </a:ext>
                </a:extLst>
              </a:tr>
              <a:tr h="282622">
                <a:tc>
                  <a:txBody>
                    <a:bodyPr/>
                    <a:lstStyle/>
                    <a:p>
                      <a:pPr algn="r" fontAlgn="b"/>
                      <a:r>
                        <a:rPr lang="en-IN"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754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942.5718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-314.5718355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082678588"/>
                  </a:ext>
                </a:extLst>
              </a:tr>
              <a:tr h="282622">
                <a:tc>
                  <a:txBody>
                    <a:bodyPr/>
                    <a:lstStyle/>
                    <a:p>
                      <a:pPr algn="r" fontAlgn="b"/>
                      <a:r>
                        <a:rPr lang="en-IN" sz="1100" b="0"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754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1533.296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-360.2958041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352691858"/>
                  </a:ext>
                </a:extLst>
              </a:tr>
              <a:tr h="282622">
                <a:tc>
                  <a:txBody>
                    <a:bodyPr/>
                    <a:lstStyle/>
                    <a:p>
                      <a:pPr algn="r" fontAlgn="b"/>
                      <a:r>
                        <a:rPr lang="en-IN" sz="1100" b="0" i="0" u="none" strike="noStrike">
                          <a:solidFill>
                            <a:srgbClr val="000000"/>
                          </a:solidFill>
                          <a:effectLst/>
                          <a:latin typeface="Calibri" panose="020F0502020204030204" pitchFamily="34" charset="0"/>
                        </a:rPr>
                        <a:t>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812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1342.171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2282.82884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365684996"/>
                  </a:ext>
                </a:extLst>
              </a:tr>
              <a:tr h="282622">
                <a:tc>
                  <a:txBody>
                    <a:bodyPr/>
                    <a:lstStyle/>
                    <a:p>
                      <a:pPr algn="r" fontAlgn="b"/>
                      <a:r>
                        <a:rPr lang="en-IN" sz="1100" b="0" i="0" u="none" strike="noStrike">
                          <a:solidFill>
                            <a:srgbClr val="000000"/>
                          </a:solidFill>
                          <a:effectLst/>
                          <a:latin typeface="Calibri" panose="020F0502020204030204" pitchFamily="34" charset="0"/>
                        </a:rPr>
                        <a:t>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420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4780.65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-966.6504267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751007644"/>
                  </a:ext>
                </a:extLst>
              </a:tr>
              <a:tr h="282622">
                <a:tc>
                  <a:txBody>
                    <a:bodyPr/>
                    <a:lstStyle/>
                    <a:p>
                      <a:pPr algn="r" fontAlgn="b"/>
                      <a:r>
                        <a:rPr lang="en-IN" sz="1100" b="0" i="0" u="none" strike="noStrike">
                          <a:solidFill>
                            <a:srgbClr val="000000"/>
                          </a:solidFill>
                          <a:effectLst/>
                          <a:latin typeface="Calibri" panose="020F0502020204030204" pitchFamily="34" charset="0"/>
                        </a:rPr>
                        <a:t>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139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5455.624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-4323.623724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816707245"/>
                  </a:ext>
                </a:extLst>
              </a:tr>
              <a:tr h="282622">
                <a:tc>
                  <a:txBody>
                    <a:bodyPr/>
                    <a:lstStyle/>
                    <a:p>
                      <a:pPr algn="r" fontAlgn="b"/>
                      <a:r>
                        <a:rPr lang="en-IN" sz="1100" b="0" i="0" u="none" strike="noStrike">
                          <a:solidFill>
                            <a:srgbClr val="000000"/>
                          </a:solidFill>
                          <a:effectLst/>
                          <a:latin typeface="Calibri" panose="020F0502020204030204" pitchFamily="34" charset="0"/>
                        </a:rPr>
                        <a:t>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IN" sz="1100" b="0" i="0" u="none" strike="noStrike">
                          <a:solidFill>
                            <a:srgbClr val="000000"/>
                          </a:solidFill>
                          <a:effectLst/>
                          <a:latin typeface="Calibri" panose="020F0502020204030204" pitchFamily="34" charset="0"/>
                        </a:rPr>
                        <a:t>811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541.0033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726.9966574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085171990"/>
                  </a:ext>
                </a:extLst>
              </a:tr>
            </a:tbl>
          </a:graphicData>
        </a:graphic>
      </p:graphicFrame>
      <p:graphicFrame>
        <p:nvGraphicFramePr>
          <p:cNvPr id="4" name="Object 3">
            <a:extLst>
              <a:ext uri="{FF2B5EF4-FFF2-40B4-BE49-F238E27FC236}">
                <a16:creationId xmlns:a16="http://schemas.microsoft.com/office/drawing/2014/main" id="{BEDDB365-63D0-4E88-8B17-94B86819CE4B}"/>
              </a:ext>
            </a:extLst>
          </p:cNvPr>
          <p:cNvGraphicFramePr>
            <a:graphicFrameLocks noChangeAspect="1"/>
          </p:cNvGraphicFramePr>
          <p:nvPr>
            <p:extLst>
              <p:ext uri="{D42A27DB-BD31-4B8C-83A1-F6EECF244321}">
                <p14:modId xmlns:p14="http://schemas.microsoft.com/office/powerpoint/2010/main" val="921707776"/>
              </p:ext>
            </p:extLst>
          </p:nvPr>
        </p:nvGraphicFramePr>
        <p:xfrm>
          <a:off x="5392364" y="4762501"/>
          <a:ext cx="4723740" cy="1809156"/>
        </p:xfrm>
        <a:graphic>
          <a:graphicData uri="http://schemas.openxmlformats.org/presentationml/2006/ole">
            <mc:AlternateContent xmlns:mc="http://schemas.openxmlformats.org/markup-compatibility/2006">
              <mc:Choice xmlns:v="urn:schemas-microsoft-com:vml" Requires="v">
                <p:oleObj spid="_x0000_s1043" name="Macro-Enabled Worksheet" r:id="rId3" imgW="6102242" imgH="11976146" progId="Excel.SheetMacroEnabled.12">
                  <p:embed/>
                </p:oleObj>
              </mc:Choice>
              <mc:Fallback>
                <p:oleObj name="Macro-Enabled Worksheet" r:id="rId3" imgW="6102242" imgH="11976146" progId="Excel.SheetMacroEnabled.12">
                  <p:embed/>
                  <p:pic>
                    <p:nvPicPr>
                      <p:cNvPr id="0" name=""/>
                      <p:cNvPicPr/>
                      <p:nvPr/>
                    </p:nvPicPr>
                    <p:blipFill>
                      <a:blip r:embed="rId4"/>
                      <a:stretch>
                        <a:fillRect/>
                      </a:stretch>
                    </p:blipFill>
                    <p:spPr>
                      <a:xfrm>
                        <a:off x="5392364" y="4762501"/>
                        <a:ext cx="4723740" cy="1809156"/>
                      </a:xfrm>
                      <a:prstGeom prst="rect">
                        <a:avLst/>
                      </a:prstGeom>
                    </p:spPr>
                  </p:pic>
                </p:oleObj>
              </mc:Fallback>
            </mc:AlternateContent>
          </a:graphicData>
        </a:graphic>
      </p:graphicFrame>
    </p:spTree>
    <p:extLst>
      <p:ext uri="{BB962C8B-B14F-4D97-AF65-F5344CB8AC3E}">
        <p14:creationId xmlns:p14="http://schemas.microsoft.com/office/powerpoint/2010/main" val="2906406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483</Words>
  <Application>Microsoft Office PowerPoint</Application>
  <PresentationFormat>Widescreen</PresentationFormat>
  <Paragraphs>141</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Calibri Light</vt:lpstr>
      <vt:lpstr>Office Theme</vt:lpstr>
      <vt:lpstr>Microsoft Excel Macro-Enabled Worksheet</vt:lpstr>
      <vt:lpstr>Project Name : Healthcare cost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:name of the project</dc:title>
  <dc:creator>Kuntal Chowdhury</dc:creator>
  <cp:lastModifiedBy>Kuntal Chowdhury</cp:lastModifiedBy>
  <cp:revision>36</cp:revision>
  <dcterms:created xsi:type="dcterms:W3CDTF">2020-01-16T14:47:31Z</dcterms:created>
  <dcterms:modified xsi:type="dcterms:W3CDTF">2020-01-18T14:29:52Z</dcterms:modified>
</cp:coreProperties>
</file>