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3"/>
  </p:notesMasterIdLst>
  <p:sldIdLst>
    <p:sldId id="256" r:id="rId2"/>
    <p:sldId id="268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7DB9A-CF17-440C-A4FC-24642A2A561A}" v="19" dt="2025-09-14T15:06:18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86CCE-2421-43B3-A91C-90A552FC86F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34902-2581-4713-8BED-ED98947E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9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34902-2581-4713-8BED-ED98947EA3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3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05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38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56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0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2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5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0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5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6237-557D-4C41-845E-1E6F6D3ADBD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2B91EC-716D-47CC-9432-C078DE61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96D374-926E-3699-F3AA-0F7546B26A42}"/>
              </a:ext>
            </a:extLst>
          </p:cNvPr>
          <p:cNvSpPr txBox="1"/>
          <p:nvPr/>
        </p:nvSpPr>
        <p:spPr>
          <a:xfrm>
            <a:off x="1268361" y="2300944"/>
            <a:ext cx="10579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Omni Mart Retail 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E0CA0-8F58-D998-00A9-FF2270B43B45}"/>
              </a:ext>
            </a:extLst>
          </p:cNvPr>
          <p:cNvSpPr txBox="1"/>
          <p:nvPr/>
        </p:nvSpPr>
        <p:spPr>
          <a:xfrm>
            <a:off x="1131201" y="7227332"/>
            <a:ext cx="34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Thinkers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A3F25-C0F6-07BE-9740-7A59CE590B78}"/>
              </a:ext>
            </a:extLst>
          </p:cNvPr>
          <p:cNvSpPr txBox="1"/>
          <p:nvPr/>
        </p:nvSpPr>
        <p:spPr>
          <a:xfrm>
            <a:off x="536917" y="7746996"/>
            <a:ext cx="3078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Members: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Manish Kumar Roy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Arnab Mandal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Kuntal Khan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Sujit Paul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4247A-0161-F711-52D7-554FB092F4BD}"/>
              </a:ext>
            </a:extLst>
          </p:cNvPr>
          <p:cNvSpPr txBox="1"/>
          <p:nvPr/>
        </p:nvSpPr>
        <p:spPr>
          <a:xfrm>
            <a:off x="5636871" y="7836061"/>
            <a:ext cx="293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MANHATTAN PROJECT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EC647-C6D7-5D25-FDBD-52F0656DFF73}"/>
              </a:ext>
            </a:extLst>
          </p:cNvPr>
          <p:cNvSpPr txBox="1"/>
          <p:nvPr/>
        </p:nvSpPr>
        <p:spPr>
          <a:xfrm>
            <a:off x="5822066" y="7106856"/>
            <a:ext cx="388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#CHALLENGE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0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385C8-C144-0FB4-D482-E0738CB5C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BE039-17AE-D8D6-1690-79594F24C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60" y="0"/>
            <a:ext cx="7355840" cy="431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597CF-1728-5A30-0559-CA4A9027144E}"/>
              </a:ext>
            </a:extLst>
          </p:cNvPr>
          <p:cNvSpPr txBox="1"/>
          <p:nvPr/>
        </p:nvSpPr>
        <p:spPr>
          <a:xfrm>
            <a:off x="955040" y="467360"/>
            <a:ext cx="4084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Volatility observed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– Growth rates fluctuate frequently between positive and negative, showing unstable sales performance.</a:t>
            </a:r>
          </a:p>
          <a:p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A77D3C0-4553-3AA7-26D7-15160D01E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" y="1903671"/>
            <a:ext cx="46126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Final observation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The last month shows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steepest decline (-4.5%)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which is a warning sign for business sustainability.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Growth alternates between positive and negative frequently, meaning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no consistent upward trend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is established.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9FE0E-62A8-79FB-6717-E21EC0C06AA5}"/>
              </a:ext>
            </a:extLst>
          </p:cNvPr>
          <p:cNvSpPr txBox="1"/>
          <p:nvPr/>
        </p:nvSpPr>
        <p:spPr>
          <a:xfrm>
            <a:off x="853440" y="4846320"/>
            <a:ext cx="812800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Key Takeaway: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Sales are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unstable and highly seasonal/volatile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business needs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better forecasting, promotions, or customer retention strategies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to reduce sudden declines.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BA6CF-F09D-7717-DD84-19960F8A306C}"/>
              </a:ext>
            </a:extLst>
          </p:cNvPr>
          <p:cNvSpPr txBox="1"/>
          <p:nvPr/>
        </p:nvSpPr>
        <p:spPr>
          <a:xfrm>
            <a:off x="2032000" y="8510954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07151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B5AA4-4D12-D664-B372-FEF5480AA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DC6D7C-664F-7076-D4C5-81E0BA98B8E5}"/>
              </a:ext>
            </a:extLst>
          </p:cNvPr>
          <p:cNvSpPr txBox="1"/>
          <p:nvPr/>
        </p:nvSpPr>
        <p:spPr>
          <a:xfrm>
            <a:off x="2884925" y="2442258"/>
            <a:ext cx="8044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0105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A25DC-0724-0614-4ABB-9CB15758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BB7F51-7088-FAB6-FE79-8CC28CAF63F7}"/>
              </a:ext>
            </a:extLst>
          </p:cNvPr>
          <p:cNvSpPr txBox="1"/>
          <p:nvPr/>
        </p:nvSpPr>
        <p:spPr>
          <a:xfrm>
            <a:off x="1484671" y="973394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Data Thinkers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66C9E-7B50-0CF9-BBCE-3E74B22D3D4C}"/>
              </a:ext>
            </a:extLst>
          </p:cNvPr>
          <p:cNvSpPr txBox="1"/>
          <p:nvPr/>
        </p:nvSpPr>
        <p:spPr>
          <a:xfrm>
            <a:off x="1582994" y="2359742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Members: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Manish Kumar Roy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Arnab Mandal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Kuntal Khan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Sujit Paul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33D57-8F48-EE22-FAF5-7E8D0B55F0E6}"/>
              </a:ext>
            </a:extLst>
          </p:cNvPr>
          <p:cNvSpPr txBox="1"/>
          <p:nvPr/>
        </p:nvSpPr>
        <p:spPr>
          <a:xfrm>
            <a:off x="3376435" y="4847303"/>
            <a:ext cx="430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#CHALLENGE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31E4C-92E7-45B3-4279-A3FFCB288E23}"/>
              </a:ext>
            </a:extLst>
          </p:cNvPr>
          <p:cNvSpPr txBox="1"/>
          <p:nvPr/>
        </p:nvSpPr>
        <p:spPr>
          <a:xfrm>
            <a:off x="3333135" y="5308968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MANHATTAN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5C6F3-7B56-EFAB-3A67-C02B7F3126D2}"/>
              </a:ext>
            </a:extLst>
          </p:cNvPr>
          <p:cNvSpPr txBox="1"/>
          <p:nvPr/>
        </p:nvSpPr>
        <p:spPr>
          <a:xfrm>
            <a:off x="148239" y="7549662"/>
            <a:ext cx="71276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Customer Age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customers are in the </a:t>
            </a:r>
            <a:r>
              <a:rPr lang="en-US" b="1" dirty="0"/>
              <a:t>18–25 age group</a:t>
            </a:r>
            <a:r>
              <a:rPr lang="en-US" dirty="0"/>
              <a:t>, showing a younger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</a:t>
            </a:r>
            <a:r>
              <a:rPr lang="en-US" b="1" dirty="0"/>
              <a:t>smaller peak</a:t>
            </a:r>
            <a:r>
              <a:rPr lang="en-US" dirty="0"/>
              <a:t> is visible around </a:t>
            </a:r>
            <a:r>
              <a:rPr lang="en-US" b="1" dirty="0"/>
              <a:t>40–50 years</a:t>
            </a:r>
            <a:r>
              <a:rPr lang="en-US" dirty="0"/>
              <a:t>, indicating a secondary age group of middle-aged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few customers are above 60, meaning older demographics are underrepresented.</a:t>
            </a:r>
          </a:p>
          <a:p>
            <a:r>
              <a:rPr lang="en-US" b="1" dirty="0"/>
              <a:t>Insight:</a:t>
            </a:r>
            <a:r>
              <a:rPr lang="en-US" dirty="0"/>
              <a:t> Marketing and product strategies should primarily target </a:t>
            </a:r>
            <a:r>
              <a:rPr lang="en-US" b="1" dirty="0"/>
              <a:t>young adults (18–25)</a:t>
            </a:r>
            <a:r>
              <a:rPr lang="en-US" dirty="0"/>
              <a:t>, but also keep offerings for </a:t>
            </a:r>
            <a:r>
              <a:rPr lang="en-US" b="1" dirty="0"/>
              <a:t>middle-aged customers (40–50)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32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3E1D4-80D9-7D8C-5762-8E2C53216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58877B-8D3C-C69F-D877-0D71E1A3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18"/>
          <a:stretch>
            <a:fillRect/>
          </a:stretch>
        </p:blipFill>
        <p:spPr>
          <a:xfrm>
            <a:off x="1081547" y="0"/>
            <a:ext cx="4050891" cy="3355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0082DF-23AE-FA62-11CA-FDF64256C081}"/>
              </a:ext>
            </a:extLst>
          </p:cNvPr>
          <p:cNvSpPr txBox="1"/>
          <p:nvPr/>
        </p:nvSpPr>
        <p:spPr>
          <a:xfrm>
            <a:off x="1356852" y="3429000"/>
            <a:ext cx="70693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1. Customer Age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Majority of customers are in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18–25 age group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showing a younger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Another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smaller peak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is visible around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40–50 years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indicating a secondary age group of middle-aged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Very few customers are above 60, meaning older demographics are underrepresented.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Insight: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Marketing and product strategies should primarily target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young adults (18–25)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but also keep offerings for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middle-aged customers (40–50)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E6353-840B-458E-2F50-46DA9FD57D1C}"/>
              </a:ext>
            </a:extLst>
          </p:cNvPr>
          <p:cNvSpPr txBox="1"/>
          <p:nvPr/>
        </p:nvSpPr>
        <p:spPr>
          <a:xfrm>
            <a:off x="7869084" y="7413371"/>
            <a:ext cx="38050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Gender 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Males</a:t>
            </a:r>
            <a:r>
              <a:rPr lang="en-US" dirty="0"/>
              <a:t> dominate the dataset (~175,000) compared to </a:t>
            </a:r>
            <a:r>
              <a:rPr lang="en-US" b="1" dirty="0"/>
              <a:t>females (~110,000)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clear gender imbalance.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Insight: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Campaigns targeting women may help in balancing customer acquisition.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Alternatively, male-focused products/services might already be driving the customer 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2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9C77E-1C80-939D-7007-DC49A8BAF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FC1C15-7C14-F15B-1F05-19402AA5C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4" r="33193"/>
          <a:stretch>
            <a:fillRect/>
          </a:stretch>
        </p:blipFill>
        <p:spPr>
          <a:xfrm>
            <a:off x="1047133" y="873231"/>
            <a:ext cx="4104970" cy="3342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F3CEA6-7937-02BA-593E-14CA939CD249}"/>
              </a:ext>
            </a:extLst>
          </p:cNvPr>
          <p:cNvSpPr txBox="1"/>
          <p:nvPr/>
        </p:nvSpPr>
        <p:spPr>
          <a:xfrm>
            <a:off x="5633884" y="1111045"/>
            <a:ext cx="38050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Customer Gender 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Males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dominate the dataset (~175,000) compared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females (~110,000)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 is a clear gender imbalance.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Insight: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Campaigns targeting women may help in balancing customer acquisition.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Alternatively, male-focused products/services might already be driving the customer base.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581B8-DC8A-9059-794D-AF6F46E3CAAF}"/>
              </a:ext>
            </a:extLst>
          </p:cNvPr>
          <p:cNvSpPr txBox="1"/>
          <p:nvPr/>
        </p:nvSpPr>
        <p:spPr>
          <a:xfrm>
            <a:off x="6661683" y="7578881"/>
            <a:ext cx="3618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Products and services should be priced and designed for the </a:t>
            </a:r>
            <a:r>
              <a:rPr lang="en-US" b="1" dirty="0"/>
              <a:t>medium-income segment</a:t>
            </a:r>
            <a:r>
              <a:rPr lang="en-US" dirty="0"/>
              <a:t>, with some budget-friendly options for low-income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High-income group is smaller but could be targeted for </a:t>
            </a:r>
            <a:r>
              <a:rPr lang="en-US" b="1" dirty="0"/>
              <a:t>premium offerings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CF8E0-6AD7-C2DB-D815-6E45D7513D62}"/>
              </a:ext>
            </a:extLst>
          </p:cNvPr>
          <p:cNvSpPr txBox="1"/>
          <p:nvPr/>
        </p:nvSpPr>
        <p:spPr>
          <a:xfrm>
            <a:off x="706056" y="7375639"/>
            <a:ext cx="4260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Income Level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Medium-income customers</a:t>
            </a:r>
            <a:r>
              <a:rPr lang="en-US" dirty="0"/>
              <a:t> form the largest group (~125,000).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Low-income customers</a:t>
            </a:r>
            <a:r>
              <a:rPr lang="en-US" dirty="0"/>
              <a:t> are significant (~95,000).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High-income customers</a:t>
            </a:r>
            <a:r>
              <a:rPr lang="en-US" dirty="0"/>
              <a:t> are fewer (~75,000).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5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C1A82-E204-307C-BEA3-AD4AAC6B5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C7C281-9621-B107-3DAE-FC79EC0A4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5"/>
          <a:stretch>
            <a:fillRect/>
          </a:stretch>
        </p:blipFill>
        <p:spPr>
          <a:xfrm>
            <a:off x="968478" y="96730"/>
            <a:ext cx="4173793" cy="3401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EB3A5-E440-383B-91C9-8C5FBD10143A}"/>
              </a:ext>
            </a:extLst>
          </p:cNvPr>
          <p:cNvSpPr txBox="1"/>
          <p:nvPr/>
        </p:nvSpPr>
        <p:spPr>
          <a:xfrm>
            <a:off x="825909" y="3913238"/>
            <a:ext cx="4316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Customer Income Level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Medium-income customers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form the largest group (~125,000).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Low-income customers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are significant (~95,000).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High-income customers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are fewer (~75,000).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EAFCD-4E5E-AD11-A4F3-985105FCE4F1}"/>
              </a:ext>
            </a:extLst>
          </p:cNvPr>
          <p:cNvSpPr txBox="1"/>
          <p:nvPr/>
        </p:nvSpPr>
        <p:spPr>
          <a:xfrm>
            <a:off x="5584723" y="2851355"/>
            <a:ext cx="3618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Insight: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Products and services should be priced and designed for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medium-income segment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with some budget-friendly options for low-income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High-income group is smaller but could be targeted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premium offerings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8007F-F7F7-C127-1235-4A37F7032432}"/>
              </a:ext>
            </a:extLst>
          </p:cNvPr>
          <p:cNvSpPr txBox="1"/>
          <p:nvPr/>
        </p:nvSpPr>
        <p:spPr>
          <a:xfrm>
            <a:off x="733311" y="7442503"/>
            <a:ext cx="51623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Insight: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Overall sales remain stable</a:t>
            </a:r>
            <a:r>
              <a:rPr lang="en-US" altLang="en-US" dirty="0">
                <a:latin typeface="Arial" panose="020B0604020202020204" pitchFamily="34" charset="0"/>
              </a:rPr>
              <a:t> around 32.5M – 34.5M, with no major long-term growth or decline trend.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Peaks observed</a:t>
            </a:r>
            <a:r>
              <a:rPr lang="en-US" altLang="en-US" dirty="0">
                <a:latin typeface="Arial" panose="020B0604020202020204" pitchFamily="34" charset="0"/>
              </a:rPr>
              <a:t> in April 2023 and September 2023, both crossing ~34.3M — these could indicate seasonal or promotional sales boosts.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Sharp dips</a:t>
            </a:r>
            <a:r>
              <a:rPr lang="en-US" altLang="en-US" dirty="0">
                <a:latin typeface="Arial" panose="020B0604020202020204" pitchFamily="34" charset="0"/>
              </a:rPr>
              <a:t> are noticeable in May 2023, July 2023, October 2023, and March 2024 — especially March 2024, which shows the </a:t>
            </a:r>
            <a:r>
              <a:rPr lang="en-US" altLang="en-US" b="1" dirty="0">
                <a:latin typeface="Arial" panose="020B0604020202020204" pitchFamily="34" charset="0"/>
              </a:rPr>
              <a:t>lowest sales</a:t>
            </a:r>
            <a:r>
              <a:rPr lang="en-US" altLang="en-US" dirty="0">
                <a:latin typeface="Arial" panose="020B0604020202020204" pitchFamily="34" charset="0"/>
              </a:rPr>
              <a:t> (~32.25M).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Sales show a </a:t>
            </a:r>
            <a:r>
              <a:rPr lang="en-US" altLang="en-US" b="1" dirty="0">
                <a:latin typeface="Arial" panose="020B0604020202020204" pitchFamily="34" charset="0"/>
              </a:rPr>
              <a:t>cyclical up-and-down pattern</a:t>
            </a:r>
            <a:r>
              <a:rPr lang="en-US" altLang="en-US" dirty="0">
                <a:latin typeface="Arial" panose="020B0604020202020204" pitchFamily="34" charset="0"/>
              </a:rPr>
              <a:t>, suggesting possible external factors (festivals, offers, or demand cycles) influencing customer purchases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9F3EE2-1F19-17CE-B38B-66391CEE1717}"/>
              </a:ext>
            </a:extLst>
          </p:cNvPr>
          <p:cNvSpPr txBox="1"/>
          <p:nvPr/>
        </p:nvSpPr>
        <p:spPr>
          <a:xfrm>
            <a:off x="6898511" y="8461093"/>
            <a:ext cx="5752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Takeaway:</a:t>
            </a:r>
            <a:r>
              <a:rPr lang="en-US" dirty="0"/>
              <a:t> </a:t>
            </a:r>
          </a:p>
          <a:p>
            <a:r>
              <a:rPr lang="en-US" dirty="0"/>
              <a:t>The company has a stable sales base but should investigate </a:t>
            </a:r>
            <a:r>
              <a:rPr lang="en-US" b="1" dirty="0"/>
              <a:t>reasons behind sharp dips (like May, July, and March)</a:t>
            </a:r>
            <a:r>
              <a:rPr lang="en-US" dirty="0"/>
              <a:t> and try to replicate strategies that led to </a:t>
            </a:r>
            <a:r>
              <a:rPr lang="en-US" b="1" dirty="0"/>
              <a:t>sales peaks (April &amp; September)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87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51417-5442-C22E-E7E9-6A4326306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5B202C-1A3F-0B6D-A0DB-C05F4F6E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52" y="0"/>
            <a:ext cx="6948948" cy="4049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C3733-38A2-419C-2B90-3AA14C5E5758}"/>
              </a:ext>
            </a:extLst>
          </p:cNvPr>
          <p:cNvSpPr txBox="1"/>
          <p:nvPr/>
        </p:nvSpPr>
        <p:spPr>
          <a:xfrm>
            <a:off x="6370655" y="4238892"/>
            <a:ext cx="5084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Key Takeaway: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company has a stable sales base but should investigate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reasons behind sharp dips (like May, July, and March)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and try to replicate strategies that led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sales peaks (April &amp; September)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578FD4D-572B-8450-E370-6CE9DEEF3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28" y="788256"/>
            <a:ext cx="528543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Insight: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Overall sales remain stable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around 32.5M – 34.5M, with no major long-term growth or decline trend.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Peaks observed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in April 2023 and September 2023, both crossing ~34.3M — these could indicate seasonal or promotional sales boosts.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Sharp dips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are noticeable in May 2023, July 2023, October 2023, and March 2024 — especially March 2024, which shows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lowest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(~32.25M).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Sales show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cyclical up-and-down pattern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suggesting possible external factors (festivals, offers, or demand cycles) influencing customer purchases.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A70EA-3C78-5C48-EC33-84FE0B21D947}"/>
              </a:ext>
            </a:extLst>
          </p:cNvPr>
          <p:cNvSpPr txBox="1"/>
          <p:nvPr/>
        </p:nvSpPr>
        <p:spPr>
          <a:xfrm>
            <a:off x="-127322" y="7025833"/>
            <a:ext cx="52854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Insight: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USA leads significantly</a:t>
            </a:r>
            <a:r>
              <a:rPr lang="en-US" altLang="en-US" dirty="0">
                <a:latin typeface="Arial" panose="020B0604020202020204" pitchFamily="34" charset="0"/>
              </a:rPr>
              <a:t> with the highest sales (~125M), almost </a:t>
            </a:r>
            <a:r>
              <a:rPr lang="en-US" altLang="en-US" b="1" dirty="0">
                <a:latin typeface="Arial" panose="020B0604020202020204" pitchFamily="34" charset="0"/>
              </a:rPr>
              <a:t>50% higher</a:t>
            </a:r>
            <a:r>
              <a:rPr lang="en-US" altLang="en-US" dirty="0">
                <a:latin typeface="Arial" panose="020B0604020202020204" pitchFamily="34" charset="0"/>
              </a:rPr>
              <a:t> than the next country.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UK is the second largest market</a:t>
            </a:r>
            <a:r>
              <a:rPr lang="en-US" altLang="en-US" dirty="0">
                <a:latin typeface="Arial" panose="020B0604020202020204" pitchFamily="34" charset="0"/>
              </a:rPr>
              <a:t> (~85M), showing strong performance but still far behind the USA.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Germany (~70M)</a:t>
            </a:r>
            <a:r>
              <a:rPr lang="en-US" altLang="en-US" dirty="0">
                <a:latin typeface="Arial" panose="020B0604020202020204" pitchFamily="34" charset="0"/>
              </a:rPr>
              <a:t> is the third in line, contributing a solid share but notably less than UK and USA.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Australia (~60M) and Canada (~60M)</a:t>
            </a:r>
            <a:r>
              <a:rPr lang="en-US" altLang="en-US" dirty="0">
                <a:latin typeface="Arial" panose="020B0604020202020204" pitchFamily="34" charset="0"/>
              </a:rPr>
              <a:t> have nearly equal sales, being the lowest contributors among the five countries.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There is a </a:t>
            </a:r>
            <a:r>
              <a:rPr lang="en-US" altLang="en-US" b="1" dirty="0">
                <a:latin typeface="Arial" panose="020B0604020202020204" pitchFamily="34" charset="0"/>
              </a:rPr>
              <a:t>large gap between USA and other countries</a:t>
            </a:r>
            <a:r>
              <a:rPr lang="en-US" altLang="en-US" dirty="0">
                <a:latin typeface="Arial" panose="020B0604020202020204" pitchFamily="34" charset="0"/>
              </a:rPr>
              <a:t>, indicating </a:t>
            </a:r>
            <a:r>
              <a:rPr lang="en-US" altLang="en-US" b="1" dirty="0">
                <a:latin typeface="Arial" panose="020B0604020202020204" pitchFamily="34" charset="0"/>
              </a:rPr>
              <a:t>USA is the dominant market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3101F-5747-F281-33F8-6B9EDDFE3AE2}"/>
              </a:ext>
            </a:extLst>
          </p:cNvPr>
          <p:cNvSpPr txBox="1"/>
          <p:nvPr/>
        </p:nvSpPr>
        <p:spPr>
          <a:xfrm>
            <a:off x="6288400" y="7386649"/>
            <a:ext cx="5166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Takeaway:</a:t>
            </a:r>
            <a:endParaRPr lang="en-US" dirty="0"/>
          </a:p>
          <a:p>
            <a:r>
              <a:rPr lang="en-US" dirty="0"/>
              <a:t>The USA should remain the </a:t>
            </a:r>
            <a:r>
              <a:rPr lang="en-US" b="1" dirty="0"/>
              <a:t>primary focus market</a:t>
            </a:r>
            <a:r>
              <a:rPr lang="en-US" dirty="0"/>
              <a:t>, but there’s strong potential to </a:t>
            </a:r>
            <a:r>
              <a:rPr lang="en-US" b="1" dirty="0"/>
              <a:t>expand in the UK and Germany</a:t>
            </a:r>
            <a:r>
              <a:rPr lang="en-US" dirty="0"/>
              <a:t>.</a:t>
            </a:r>
          </a:p>
          <a:p>
            <a:r>
              <a:rPr lang="en-US" dirty="0"/>
              <a:t>Australia and Canada are </a:t>
            </a:r>
            <a:r>
              <a:rPr lang="en-US" b="1" dirty="0"/>
              <a:t>underperforming markets</a:t>
            </a:r>
            <a:r>
              <a:rPr lang="en-US" dirty="0"/>
              <a:t> and may need </a:t>
            </a:r>
            <a:r>
              <a:rPr lang="en-US" b="1" dirty="0"/>
              <a:t>localized strategies, promotions, or partnerships</a:t>
            </a:r>
            <a:r>
              <a:rPr lang="en-US" dirty="0"/>
              <a:t> to boost sales.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40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30F45-4D7E-C049-6219-FBABDCD95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130779-262E-0230-E198-185913E0D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3" b="2535"/>
          <a:stretch>
            <a:fillRect/>
          </a:stretch>
        </p:blipFill>
        <p:spPr>
          <a:xfrm>
            <a:off x="5627077" y="0"/>
            <a:ext cx="6564923" cy="438108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66F62A13-8302-A089-61F0-781D34C2D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39" y="997333"/>
            <a:ext cx="538818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Insight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USA leads significantly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with the highest sales (~125M), almost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50% higher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than the next country.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UK is the second largest market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(~85M), showing strong performance but still far behind the USA.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Germany (~70M)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is the third in line, contributing a solid share but notably less than UK and USA.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Australia (~60M) and Canada (~60M)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have nearly equal sales, being the lowest contributors among the five countries.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There is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large gap between USA and other countries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indicating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USA is the dominant market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60B11-C6B3-89E4-E68B-F97363607888}"/>
              </a:ext>
            </a:extLst>
          </p:cNvPr>
          <p:cNvSpPr txBox="1"/>
          <p:nvPr/>
        </p:nvSpPr>
        <p:spPr>
          <a:xfrm>
            <a:off x="6243378" y="4242028"/>
            <a:ext cx="5093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Key Takeaway: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USA should remain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primary focus market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but there’s strong potential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expand in the UK and Germany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Australia and Canada are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underperforming markets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and may need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localized strategies, promotions, or partnerships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to boost sales.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01A8C-C7B8-EC35-2F26-7273ABE575DA}"/>
              </a:ext>
            </a:extLst>
          </p:cNvPr>
          <p:cNvSpPr txBox="1"/>
          <p:nvPr/>
        </p:nvSpPr>
        <p:spPr>
          <a:xfrm>
            <a:off x="319930" y="7054783"/>
            <a:ext cx="4246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Customer segmentation (Regular vs Premium vs New) does not strongly affect </a:t>
            </a:r>
            <a:r>
              <a:rPr lang="en-US" b="1" dirty="0"/>
              <a:t>per-transaction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BB620-3D5A-CC65-A6E3-D3B21F286C06}"/>
              </a:ext>
            </a:extLst>
          </p:cNvPr>
          <p:cNvSpPr txBox="1"/>
          <p:nvPr/>
        </p:nvSpPr>
        <p:spPr>
          <a:xfrm>
            <a:off x="5948623" y="7054783"/>
            <a:ext cx="5149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Insight:</a:t>
            </a:r>
            <a:r>
              <a:rPr lang="en-US" dirty="0"/>
              <a:t> </a:t>
            </a:r>
          </a:p>
          <a:p>
            <a:r>
              <a:rPr lang="en-US" dirty="0"/>
              <a:t>Income level is </a:t>
            </a:r>
            <a:r>
              <a:rPr lang="en-US" b="1" dirty="0"/>
              <a:t>not a strong differentiator</a:t>
            </a:r>
            <a:r>
              <a:rPr lang="en-US" dirty="0"/>
              <a:t> for per-transaction spending. All groups spend similarly, suggesting pricing or product range appeals </a:t>
            </a:r>
            <a:r>
              <a:rPr lang="en-US" b="1" dirty="0"/>
              <a:t>equally to all income levels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BC7F8-FA32-0A49-014A-13C83E0D7919}"/>
              </a:ext>
            </a:extLst>
          </p:cNvPr>
          <p:cNvSpPr txBox="1"/>
          <p:nvPr/>
        </p:nvSpPr>
        <p:spPr>
          <a:xfrm>
            <a:off x="303153" y="9036542"/>
            <a:ext cx="10647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Takeaway: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business may need to </a:t>
            </a:r>
            <a:r>
              <a:rPr lang="en-US" b="1" dirty="0"/>
              <a:t>rethink Premium offerings</a:t>
            </a:r>
            <a:r>
              <a:rPr lang="en-US" dirty="0"/>
              <a:t>, since premium customers are not spending more than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Opportunities exist to </a:t>
            </a:r>
            <a:r>
              <a:rPr lang="en-US" b="1" dirty="0"/>
              <a:t>design targeted promotions</a:t>
            </a:r>
            <a:r>
              <a:rPr lang="en-US" dirty="0"/>
              <a:t> to encourage higher per-transaction spending in Premium and High-income groups</a:t>
            </a:r>
          </a:p>
        </p:txBody>
      </p:sp>
    </p:spTree>
    <p:extLst>
      <p:ext uri="{BB962C8B-B14F-4D97-AF65-F5344CB8AC3E}">
        <p14:creationId xmlns:p14="http://schemas.microsoft.com/office/powerpoint/2010/main" val="454885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5C190-168D-9287-0AA3-A59D98AB7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5F582E-E561-7CA9-5250-CEDC531E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45"/>
          <a:stretch>
            <a:fillRect/>
          </a:stretch>
        </p:blipFill>
        <p:spPr>
          <a:xfrm>
            <a:off x="884905" y="0"/>
            <a:ext cx="4925960" cy="3614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6C2597-9348-AD3D-A85B-2EFE6F86A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5"/>
          <a:stretch>
            <a:fillRect/>
          </a:stretch>
        </p:blipFill>
        <p:spPr>
          <a:xfrm>
            <a:off x="6164826" y="0"/>
            <a:ext cx="4817806" cy="3614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42D785-A9DE-C309-8E08-5EEB5D13B5F4}"/>
              </a:ext>
            </a:extLst>
          </p:cNvPr>
          <p:cNvSpPr txBox="1"/>
          <p:nvPr/>
        </p:nvSpPr>
        <p:spPr>
          <a:xfrm>
            <a:off x="540774" y="3765755"/>
            <a:ext cx="5043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Customer segmentation (Regular vs Premium vs New) does not strongly affect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per-transaction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EA344-B890-EE5A-B697-4AA9715092BE}"/>
              </a:ext>
            </a:extLst>
          </p:cNvPr>
          <p:cNvSpPr txBox="1"/>
          <p:nvPr/>
        </p:nvSpPr>
        <p:spPr>
          <a:xfrm>
            <a:off x="6528619" y="3765755"/>
            <a:ext cx="5043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Insight: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Income level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 a strong differentiator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for per-transaction spending. All groups spend similarly, suggesting pricing or product range appeals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equally to all income levels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B7105-5A45-8380-BD53-57C3F511B463}"/>
              </a:ext>
            </a:extLst>
          </p:cNvPr>
          <p:cNvSpPr txBox="1"/>
          <p:nvPr/>
        </p:nvSpPr>
        <p:spPr>
          <a:xfrm>
            <a:off x="540774" y="5081582"/>
            <a:ext cx="11031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Key Takeaway: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business may need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rethink Premium offerings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since premium customers are not spending more than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Opportunities exist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design targeted promotions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to encourage higher per-transaction spending in Premium and High-income groups.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14D29-74D6-0C44-47AD-93DD398A3932}"/>
              </a:ext>
            </a:extLst>
          </p:cNvPr>
          <p:cNvSpPr txBox="1"/>
          <p:nvPr/>
        </p:nvSpPr>
        <p:spPr>
          <a:xfrm>
            <a:off x="454906" y="7483363"/>
            <a:ext cx="5709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Insight: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Electronics</a:t>
            </a:r>
            <a:r>
              <a:rPr lang="en-US" altLang="en-US" dirty="0">
                <a:latin typeface="Arial" panose="020B0604020202020204" pitchFamily="34" charset="0"/>
              </a:rPr>
              <a:t> is the most popular category (~69,000 purchases), indicating strong customer demand for tech products.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Grocery</a:t>
            </a:r>
            <a:r>
              <a:rPr lang="en-US" altLang="en-US" dirty="0">
                <a:latin typeface="Arial" panose="020B0604020202020204" pitchFamily="34" charset="0"/>
              </a:rPr>
              <a:t> follows closely (~65,000 purchases), showing that everyday essentials are also a major sales driver.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Clothing, Books, and Home Decor</a:t>
            </a:r>
            <a:r>
              <a:rPr lang="en-US" altLang="en-US" dirty="0">
                <a:latin typeface="Arial" panose="020B0604020202020204" pitchFamily="34" charset="0"/>
              </a:rPr>
              <a:t> have similar purchase volumes (~52,000–53,000 each), indicating balanced customer interest in lifestyle categories.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BFAD5-E4EB-62AF-6458-7C6FF0378C31}"/>
              </a:ext>
            </a:extLst>
          </p:cNvPr>
          <p:cNvSpPr txBox="1"/>
          <p:nvPr/>
        </p:nvSpPr>
        <p:spPr>
          <a:xfrm>
            <a:off x="6995160" y="7483363"/>
            <a:ext cx="5196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Takeaway: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Electronics and Grocery are the </a:t>
            </a:r>
            <a:r>
              <a:rPr lang="en-US" b="1" dirty="0"/>
              <a:t>core revenue generators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Clothing, Books, and Home Decor are </a:t>
            </a:r>
            <a:r>
              <a:rPr lang="en-US" b="1" dirty="0"/>
              <a:t>secondary contributors</a:t>
            </a:r>
            <a:r>
              <a:rPr lang="en-US" dirty="0"/>
              <a:t>, but still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Strategies could focus on </a:t>
            </a:r>
            <a:r>
              <a:rPr lang="en-US" b="1" dirty="0"/>
              <a:t>bundling lifestyle products with Electronics or Grocery</a:t>
            </a:r>
            <a:r>
              <a:rPr lang="en-US" dirty="0"/>
              <a:t> to boost cross-category sales.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01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C88A-9AF6-E066-C901-44A48AB57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D246C9-2735-4310-0BF6-A03891DF6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1" y="-1"/>
            <a:ext cx="8910320" cy="363747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8D691F4-80B4-29F6-364D-794FE17D5DF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1040" y="3637479"/>
            <a:ext cx="629412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Insight: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Electronics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is the most popular category (~69,000 purchases), indicating strong customer demand for tech products.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Grocery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follows closely (~65,000 purchases), showing that everyday essentials are also a major sales driver.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Clothing, Books, and Home Decor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have similar purchase volumes (~52,000–53,000 each), indicating balanced customer interest in lifestyle categories.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98CE9-1717-DC68-1891-63AE7300811A}"/>
              </a:ext>
            </a:extLst>
          </p:cNvPr>
          <p:cNvSpPr txBox="1"/>
          <p:nvPr/>
        </p:nvSpPr>
        <p:spPr>
          <a:xfrm>
            <a:off x="7406640" y="3360481"/>
            <a:ext cx="4307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Key Takeaway: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Electronics and Grocery are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core revenue generators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Clothing, Books, and Home Decor are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secondary contributors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but still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Strategies could focus 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bundling lifestyle products with Electronics or Grocery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to boost cross-category sales.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DA5D8-575B-88A8-4F17-261755492DB2}"/>
              </a:ext>
            </a:extLst>
          </p:cNvPr>
          <p:cNvSpPr txBox="1"/>
          <p:nvPr/>
        </p:nvSpPr>
        <p:spPr>
          <a:xfrm>
            <a:off x="289559" y="8604738"/>
            <a:ext cx="4548554" cy="25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Final observation</a:t>
            </a:r>
            <a:r>
              <a:rPr lang="en-US" altLang="en-US" dirty="0">
                <a:latin typeface="Arial" panose="020B0604020202020204" pitchFamily="34" charset="0"/>
              </a:rPr>
              <a:t> – The last month shows the </a:t>
            </a:r>
            <a:r>
              <a:rPr lang="en-US" altLang="en-US" b="1" dirty="0">
                <a:latin typeface="Arial" panose="020B0604020202020204" pitchFamily="34" charset="0"/>
              </a:rPr>
              <a:t>steepest decline (-4.5%)</a:t>
            </a:r>
            <a:r>
              <a:rPr lang="en-US" altLang="en-US" dirty="0">
                <a:latin typeface="Arial" panose="020B0604020202020204" pitchFamily="34" charset="0"/>
              </a:rPr>
              <a:t>, which is a warning sign for business sustainability.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Pattern</a:t>
            </a:r>
            <a:r>
              <a:rPr lang="en-US" altLang="en-US" dirty="0">
                <a:latin typeface="Arial" panose="020B0604020202020204" pitchFamily="34" charset="0"/>
              </a:rPr>
              <a:t> – Growth alternates between positive and negative frequently, meaning </a:t>
            </a:r>
            <a:r>
              <a:rPr lang="en-US" altLang="en-US" b="1" dirty="0">
                <a:latin typeface="Arial" panose="020B0604020202020204" pitchFamily="34" charset="0"/>
              </a:rPr>
              <a:t>no consistent upward trend</a:t>
            </a:r>
            <a:r>
              <a:rPr lang="en-US" altLang="en-US" dirty="0">
                <a:latin typeface="Arial" panose="020B0604020202020204" pitchFamily="34" charset="0"/>
              </a:rPr>
              <a:t> is established.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4D237-EA2A-1C00-017E-6E218841002F}"/>
              </a:ext>
            </a:extLst>
          </p:cNvPr>
          <p:cNvSpPr txBox="1"/>
          <p:nvPr/>
        </p:nvSpPr>
        <p:spPr>
          <a:xfrm>
            <a:off x="6752491" y="8370277"/>
            <a:ext cx="7666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Takeaway: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are </a:t>
            </a:r>
            <a:r>
              <a:rPr lang="en-US" b="1" dirty="0"/>
              <a:t>unstable and highly seasonal/volatile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business needs </a:t>
            </a:r>
            <a:r>
              <a:rPr lang="en-US" b="1" dirty="0"/>
              <a:t>better forecasting, promotions, or customer retention strategies</a:t>
            </a:r>
            <a:r>
              <a:rPr lang="en-US" dirty="0"/>
              <a:t> to reduce sudden declines.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871D4-3A8E-F0F5-9D22-244C52C90BD8}"/>
              </a:ext>
            </a:extLst>
          </p:cNvPr>
          <p:cNvSpPr txBox="1"/>
          <p:nvPr/>
        </p:nvSpPr>
        <p:spPr>
          <a:xfrm>
            <a:off x="465405" y="7033846"/>
            <a:ext cx="4196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Volatility observed</a:t>
            </a:r>
            <a:r>
              <a:rPr lang="en-US" dirty="0"/>
              <a:t> – Growth rates fluctuate frequently between positive and negative, showing unstable sales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38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1559</Words>
  <Application>Microsoft Office PowerPoint</Application>
  <PresentationFormat>Widescreen</PresentationFormat>
  <Paragraphs>136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sujit paul</dc:creator>
  <cp:lastModifiedBy>sujit paul</cp:lastModifiedBy>
  <cp:revision>3</cp:revision>
  <dcterms:created xsi:type="dcterms:W3CDTF">2025-09-14T11:32:29Z</dcterms:created>
  <dcterms:modified xsi:type="dcterms:W3CDTF">2025-09-14T15:11:37Z</dcterms:modified>
</cp:coreProperties>
</file>