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3" r:id="rId1"/>
  </p:sldMasterIdLst>
  <p:sldIdLst>
    <p:sldId id="259" r:id="rId2"/>
    <p:sldId id="256" r:id="rId3"/>
    <p:sldId id="257" r:id="rId4"/>
    <p:sldId id="262" r:id="rId5"/>
    <p:sldId id="263" r:id="rId6"/>
    <p:sldId id="264" r:id="rId7"/>
    <p:sldId id="267" r:id="rId8"/>
    <p:sldId id="268" r:id="rId9"/>
    <p:sldId id="265" r:id="rId10"/>
    <p:sldId id="266" r:id="rId11"/>
    <p:sldId id="296" r:id="rId12"/>
    <p:sldId id="269" r:id="rId13"/>
    <p:sldId id="270" r:id="rId14"/>
    <p:sldId id="271" r:id="rId15"/>
    <p:sldId id="294" r:id="rId16"/>
    <p:sldId id="274" r:id="rId17"/>
    <p:sldId id="288" r:id="rId18"/>
    <p:sldId id="291" r:id="rId19"/>
    <p:sldId id="275" r:id="rId20"/>
    <p:sldId id="272" r:id="rId21"/>
    <p:sldId id="290" r:id="rId22"/>
    <p:sldId id="295" r:id="rId23"/>
    <p:sldId id="297" r:id="rId24"/>
    <p:sldId id="273" r:id="rId25"/>
    <p:sldId id="276" r:id="rId26"/>
    <p:sldId id="277" r:id="rId27"/>
    <p:sldId id="278" r:id="rId28"/>
    <p:sldId id="293" r:id="rId29"/>
    <p:sldId id="279" r:id="rId30"/>
    <p:sldId id="289" r:id="rId31"/>
    <p:sldId id="280" r:id="rId32"/>
    <p:sldId id="281" r:id="rId33"/>
    <p:sldId id="282" r:id="rId34"/>
    <p:sldId id="292" r:id="rId35"/>
    <p:sldId id="284" r:id="rId36"/>
    <p:sldId id="298" r:id="rId37"/>
    <p:sldId id="28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5T14:46:11.8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16217,'25431'0'0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259F-A267-4F1D-802B-2A1952A990B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2D87-A548-449B-9B13-F51C365B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8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259F-A267-4F1D-802B-2A1952A990B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2D87-A548-449B-9B13-F51C365B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0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259F-A267-4F1D-802B-2A1952A990B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2D87-A548-449B-9B13-F51C365B9B5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4431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259F-A267-4F1D-802B-2A1952A990B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2D87-A548-449B-9B13-F51C365B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6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259F-A267-4F1D-802B-2A1952A990B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2D87-A548-449B-9B13-F51C365B9B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971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259F-A267-4F1D-802B-2A1952A990B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2D87-A548-449B-9B13-F51C365B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76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259F-A267-4F1D-802B-2A1952A990B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2D87-A548-449B-9B13-F51C365B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00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259F-A267-4F1D-802B-2A1952A990B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2D87-A548-449B-9B13-F51C365B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5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259F-A267-4F1D-802B-2A1952A990B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2D87-A548-449B-9B13-F51C365B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3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259F-A267-4F1D-802B-2A1952A990B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2D87-A548-449B-9B13-F51C365B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259F-A267-4F1D-802B-2A1952A990B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2D87-A548-449B-9B13-F51C365B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8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259F-A267-4F1D-802B-2A1952A990B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2D87-A548-449B-9B13-F51C365B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1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259F-A267-4F1D-802B-2A1952A990B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2D87-A548-449B-9B13-F51C365B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259F-A267-4F1D-802B-2A1952A990B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2D87-A548-449B-9B13-F51C365B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259F-A267-4F1D-802B-2A1952A990B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2D87-A548-449B-9B13-F51C365B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7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259F-A267-4F1D-802B-2A1952A990B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2D87-A548-449B-9B13-F51C365B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5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259F-A267-4F1D-802B-2A1952A990B6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142D87-A548-449B-9B13-F51C365B9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5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  <p:sldLayoutId id="2147484038" r:id="rId15"/>
    <p:sldLayoutId id="21474840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DE41-BA41-9CCC-9C89-490F0D44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52" y="1041400"/>
            <a:ext cx="9119965" cy="45916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BankGothic Md BT" panose="020B0807020203060204" pitchFamily="34" charset="0"/>
                <a:ea typeface="Artifakt Element Black" panose="020B0A03050000020004" pitchFamily="34" charset="0"/>
              </a:rPr>
              <a:t>EXPLORATORY</a:t>
            </a:r>
            <a:br>
              <a:rPr lang="en-US" sz="6000" dirty="0">
                <a:solidFill>
                  <a:schemeClr val="accent1">
                    <a:lumMod val="75000"/>
                  </a:schemeClr>
                </a:solidFill>
                <a:latin typeface="BankGothic Md BT" panose="020B0807020203060204" pitchFamily="34" charset="0"/>
                <a:ea typeface="Artifakt Element Black" panose="020B0A03050000020004" pitchFamily="34" charset="0"/>
              </a:rPr>
            </a:br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BankGothic Md BT" panose="020B0807020203060204" pitchFamily="34" charset="0"/>
                <a:ea typeface="Artifakt Element Black" panose="020B0A03050000020004" pitchFamily="34" charset="0"/>
              </a:rPr>
              <a:t>DATA ANALYSIS </a:t>
            </a:r>
            <a:br>
              <a:rPr lang="en-US" sz="6000" dirty="0">
                <a:solidFill>
                  <a:schemeClr val="accent1">
                    <a:lumMod val="75000"/>
                  </a:schemeClr>
                </a:solidFill>
                <a:latin typeface="BankGothic Md BT" panose="020B0807020203060204" pitchFamily="34" charset="0"/>
                <a:ea typeface="Artifakt Element Black" panose="020B0A03050000020004" pitchFamily="34" charset="0"/>
              </a:rPr>
            </a:br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BankGothic Md BT" panose="020B0807020203060204" pitchFamily="34" charset="0"/>
                <a:ea typeface="Artifakt Element Black" panose="020B0A03050000020004" pitchFamily="34" charset="0"/>
              </a:rPr>
              <a:t>OF </a:t>
            </a:r>
            <a:br>
              <a:rPr lang="en-US" sz="6000" dirty="0">
                <a:solidFill>
                  <a:schemeClr val="accent1">
                    <a:lumMod val="75000"/>
                  </a:schemeClr>
                </a:solidFill>
                <a:latin typeface="BankGothic Md BT" panose="020B0807020203060204" pitchFamily="34" charset="0"/>
                <a:ea typeface="Artifakt Element Black" panose="020B0A03050000020004" pitchFamily="34" charset="0"/>
              </a:rPr>
            </a:br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BankGothic Md BT" panose="020B0807020203060204" pitchFamily="34" charset="0"/>
                <a:ea typeface="Artifakt Element Black" panose="020B0A03050000020004" pitchFamily="34" charset="0"/>
              </a:rPr>
              <a:t>SPOTIFY DATA TRACKS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E807C7F-4E7C-8911-F484-38BDC01B700F}"/>
                  </a:ext>
                </a:extLst>
              </p14:cNvPr>
              <p14:cNvContentPartPr/>
              <p14:nvPr/>
            </p14:nvContentPartPr>
            <p14:xfrm>
              <a:off x="461497" y="4543948"/>
              <a:ext cx="9155520" cy="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E807C7F-4E7C-8911-F484-38BDC01B7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497" y="4525948"/>
                <a:ext cx="917316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87982F2-8DDE-3343-847F-23F82169F28D}"/>
              </a:ext>
            </a:extLst>
          </p:cNvPr>
          <p:cNvSpPr txBox="1"/>
          <p:nvPr/>
        </p:nvSpPr>
        <p:spPr>
          <a:xfrm>
            <a:off x="9925841" y="6243484"/>
            <a:ext cx="163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Kuntal Khan</a:t>
            </a:r>
          </a:p>
        </p:txBody>
      </p:sp>
    </p:spTree>
    <p:extLst>
      <p:ext uri="{BB962C8B-B14F-4D97-AF65-F5344CB8AC3E}">
        <p14:creationId xmlns:p14="http://schemas.microsoft.com/office/powerpoint/2010/main" val="332741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184C9-A9E4-1FC6-8F8C-4B28B4218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AAE86C-5AE5-75F5-F487-7FEB196D0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154" y="0"/>
            <a:ext cx="5987845" cy="36379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B72C72-1BC3-D6A2-5EFB-AE232AB07E1B}"/>
              </a:ext>
            </a:extLst>
          </p:cNvPr>
          <p:cNvSpPr txBox="1"/>
          <p:nvPr/>
        </p:nvSpPr>
        <p:spPr>
          <a:xfrm>
            <a:off x="452284" y="1445342"/>
            <a:ext cx="598784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Top 10 Artists by Number of Songs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Soundtrack/Composer Bias: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The top spots are dominated by names like Shankar Mahadevan, Alan Silvestri, Ramin Djawadi, and Daniel Pemberton, who are primarily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film/TV composers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Dataset Skew: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This suggests the dataset is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heavily skewed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toward film/soundtrack releases, where composers release many short tracks at once (e.g.,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every scene is a "song"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Modeling Implication: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The sheer volume of these artists' tracks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requires cleaning or special handling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to prevent the model from being biased by non-standard popular music (i.e., film scores).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5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75406-F8E4-F6ED-CD46-98D3436B5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6F0E6A-0516-9122-53C3-024A0FF2A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60" y="213957"/>
            <a:ext cx="4917447" cy="30734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9C1B50-0484-3E92-181E-E3B5BBCC834B}"/>
              </a:ext>
            </a:extLst>
          </p:cNvPr>
          <p:cNvSpPr txBox="1"/>
          <p:nvPr/>
        </p:nvSpPr>
        <p:spPr>
          <a:xfrm>
            <a:off x="443763" y="2665055"/>
            <a:ext cx="97365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 Top 10 Tracks by Popularity</a:t>
            </a:r>
          </a:p>
          <a:p>
            <a:endParaRPr lang="en-US" sz="2400" b="1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Extremely High Popularity: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All tracks in the top 10 demonstrate near-maximum popularity, with scores clustered closely between approximately 85 and 90.</a:t>
            </a:r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Marginal Differences at the Top: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The difference in popularity between the #1 track ("Big Dawgs") and the #10 track ("Is It Over Now? (Taylor's Version)") is very small (only a few points), indicating that all these songs are in the same elite tier of widespread appeal.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Diverse Sources: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The top tracks include songs by major artists like The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Weeknd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("Blinding Lights", "Starboy"), Taylor Swift ("cardigan", "Anti-Hero", "Is It Over Now?"), a movie soundtrack song ("Bye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Bye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Bye"), and collaborations ("Something Just Like This"), suggesting high popularity is achieved through various avenues (global pop, film, collabs).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6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551C0-6395-F1E1-2DAF-D498F83E0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DA74C6-2147-EE3D-6D8E-ADAAA74AA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672" y="0"/>
            <a:ext cx="7659328" cy="3333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DB32EC-FDD0-7813-7BB8-08A3B669440F}"/>
              </a:ext>
            </a:extLst>
          </p:cNvPr>
          <p:cNvSpPr txBox="1"/>
          <p:nvPr/>
        </p:nvSpPr>
        <p:spPr>
          <a:xfrm>
            <a:off x="403123" y="2980015"/>
            <a:ext cx="919316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 Top 10 Artists by Average Popularity</a:t>
            </a:r>
          </a:p>
          <a:p>
            <a:endParaRPr lang="en-US" sz="2400" b="1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Global/Modern Hits Dominate: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This chart features artists known for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recent global hits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(Rihanna, Kanye West, LE SSERAFIM, Taylor Swift, Kendrick Lamar), indicating a high-quality measure of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current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mainstream success.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Indian/Bollywood Influence: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The presence of Indian artists (Shankar Mahadeva , Anirudh etc.) across the top tiers suggests the dataset has a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strong representation of the Indian music market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Popularity Disconnect: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The composer-heavy artists from the "Number of Songs" chart (like Alan Silvestri) are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missing from this 'Average Popularity' chart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 confirming that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quantity does not equal quality/success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in this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2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F6BC3-CA44-A58C-4A00-5A1FC4AD5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1BE8A9-498F-0952-CFA1-8495A6E07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10" y="1"/>
            <a:ext cx="7708489" cy="3195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BCA652-05DE-9D75-1173-52A429F4AA44}"/>
              </a:ext>
            </a:extLst>
          </p:cNvPr>
          <p:cNvSpPr txBox="1"/>
          <p:nvPr/>
        </p:nvSpPr>
        <p:spPr>
          <a:xfrm>
            <a:off x="127819" y="2986548"/>
            <a:ext cx="948812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Average Popularity by Year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Score Recalibration in 1980: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There was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huge, sudden drop in average popularity around 1980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 This is likely because the way Spotify scores or collects data changed, making scores from the 1970s incomparable to later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Popularity Isn't Uniformly High: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Despite recent music being most relevant,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most recent years show the lowest average popularity scores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 This is due to the sheer volume of new, untracked songs drowning out the hits.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1995-2000 Surge: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 small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spike in popularity occurred around the turn of the millennium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before the score settled into its current lower range.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9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67932-6EFE-9469-A110-A0944746D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F05A62-6ACA-59EC-81C1-0CC20668D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97" y="0"/>
            <a:ext cx="7133903" cy="34836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4E7990-493B-3360-D70B-11F66EA7C4F7}"/>
              </a:ext>
            </a:extLst>
          </p:cNvPr>
          <p:cNvSpPr txBox="1"/>
          <p:nvPr/>
        </p:nvSpPr>
        <p:spPr>
          <a:xfrm>
            <a:off x="147484" y="3219381"/>
            <a:ext cx="101272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Average Danceability by Year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Modern Music is Consistently Danceable: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Danceability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high and stable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the 21st century, confirming the dominance of Pop, Hip-Hop, and Electronic genres.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Disco Signal: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highest peak in Danceability was during the late 1970s and early 1980s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perfectly capturing the Disco 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Permanent Shift in 1980: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The average Danceability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jumped permanently higher around 1980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indicating a fundamental, lasting shift in music production toward rhythm.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1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A65E5-D1C9-3C76-9C24-CD699D26B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DFFDFCC-7AE2-73A5-51BD-400A1D90BCFB}"/>
              </a:ext>
            </a:extLst>
          </p:cNvPr>
          <p:cNvSpPr txBox="1"/>
          <p:nvPr/>
        </p:nvSpPr>
        <p:spPr>
          <a:xfrm>
            <a:off x="218604" y="3219381"/>
            <a:ext cx="1068307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Average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Speechiness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of Songs by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Extreme Early Peaks: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The data shows two massive early spikes: the absolute peak occurred around 1973 (over 0.16) and another significant peak around 1983 (nearly 0.14). These are outliers compared to the long-term average.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Modern Stabilization (1995–2020):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over two decades, the average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speechiness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was remarkably stable and low, consistently hovering in a narrow band between approximately 0.07 and 0.09.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Recent Surge (2020–2024):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There has been a clear, sharp upward trend in the most recent years, rising from the stable average to a modern high of over 0.12 by 2024. This suggests a renewed or increased incorporation of spoken word/rap elements in current popular music.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B8E93-AA2B-C647-1FFB-932A69E7F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31" y="98223"/>
            <a:ext cx="5201930" cy="31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7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455FF-8E09-BFC0-FE0A-036C51351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D06304-3CA9-FE78-F9CE-90BF1A1AE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94" y="1"/>
            <a:ext cx="7865806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F9E26-0380-9BC3-A696-09CF55B7ECF6}"/>
              </a:ext>
            </a:extLst>
          </p:cNvPr>
          <p:cNvSpPr txBox="1"/>
          <p:nvPr/>
        </p:nvSpPr>
        <p:spPr>
          <a:xfrm>
            <a:off x="334294" y="3429000"/>
            <a:ext cx="100485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Average Energy by Year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Music Got More Energetic: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Despite fluctuations,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long-term trend shows a clear increase in musical "Energy"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since the 1970s.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Sad-But-Loud Trend: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Modern music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high in Energy but low in Valence (Positivity)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 This is a crucial combination to explore, suggesting today's popular music is often intense/brooding.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High Volatility Before 2000: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The 1970s and 1980s show pronounced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cycles of high and low energy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which smooths out somewhat in the 21st century.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7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26D63-70A3-E281-6EEC-02D4F914A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0FE2CF-F157-FC2C-0823-72A2DDF16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479" y="21793"/>
            <a:ext cx="5801042" cy="3480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487DE0-8171-D25F-853D-3D387261AEA4}"/>
              </a:ext>
            </a:extLst>
          </p:cNvPr>
          <p:cNvSpPr txBox="1"/>
          <p:nvPr/>
        </p:nvSpPr>
        <p:spPr>
          <a:xfrm>
            <a:off x="314626" y="3178486"/>
            <a:ext cx="116905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Average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Acousticness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by year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Acoustic Peak (1980s):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highest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acousticness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occurred in the late 1980s, peaking at over 0.80 around 1989.The 1970s showed high volatility but the 1980s sustained the highest values.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Electronic Shift (1990s):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sharp, dramatic decline began in the early 1990s, dropping from ≈0.80 to ≈0.25 by the early 2000s.This fall correlates with the rise of electronic, digital, and heavily synthesized music production.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Modern Norm (2000s–Present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Acousticness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has been low and stable since the early 2000s, generally staying between 0.29 and 0.40.This suggests that the use of non-acoustic, electronically produced elements is the sustained standard in popular music today.</a:t>
            </a:r>
          </a:p>
        </p:txBody>
      </p:sp>
    </p:spTree>
    <p:extLst>
      <p:ext uri="{BB962C8B-B14F-4D97-AF65-F5344CB8AC3E}">
        <p14:creationId xmlns:p14="http://schemas.microsoft.com/office/powerpoint/2010/main" val="1080129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219B1-8EB2-4FEE-D452-78600B746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2CB494-DD9F-A3FC-32D1-8F2EA747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89" y="78528"/>
            <a:ext cx="8696971" cy="37185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964CE8-8573-2B59-5014-E9576B19739E}"/>
              </a:ext>
            </a:extLst>
          </p:cNvPr>
          <p:cNvSpPr txBox="1"/>
          <p:nvPr/>
        </p:nvSpPr>
        <p:spPr>
          <a:xfrm>
            <a:off x="250718" y="3563414"/>
            <a:ext cx="116771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Share of Popularity Levels Over the Years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Dominance of Low Popularity: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Low Popularity (light blue) is the overwhelming majority share across </a:t>
            </a:r>
          </a:p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    all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years, consistently remaining above ≈70% and often over 80%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Minimal High Popularity: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share of High Popularity songs (light green) is negligible throughout the entire period, rarely exceeding a tiny sliver.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Peak Medium/High Share (1977-1980):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years from 1977 to 1980 show the largest combined share of Medium (dark blue) and High Popularity songs, with the Low Popularity share dipping below 60% in this brief window.</a:t>
            </a:r>
          </a:p>
        </p:txBody>
      </p:sp>
    </p:spTree>
    <p:extLst>
      <p:ext uri="{BB962C8B-B14F-4D97-AF65-F5344CB8AC3E}">
        <p14:creationId xmlns:p14="http://schemas.microsoft.com/office/powerpoint/2010/main" val="1260562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E0A77-1C89-8514-9612-74E00B928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F5903D-B848-A011-40A4-4E3317165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75" y="1356851"/>
            <a:ext cx="6980903" cy="3264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72B31E-AA7E-E8EE-3651-6997D89C41EF}"/>
              </a:ext>
            </a:extLst>
          </p:cNvPr>
          <p:cNvSpPr txBox="1"/>
          <p:nvPr/>
        </p:nvSpPr>
        <p:spPr>
          <a:xfrm>
            <a:off x="707923" y="530942"/>
            <a:ext cx="44048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Average Valence by Year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Music Got Sadder: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Starting in the mid-1990s,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average positivity (Valence) of music dropped dramatically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and has stayed low ever since.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1990s Turning Point: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The year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1994-1995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marks a clear, permanent shift. Music before that was generally happy and volatile; music after is consistently less positive.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Modern Music is Consistent: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Historical music mood (1970s-1980s) swung wildly. Modern music's positivity is much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more predictable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(less up-and-down).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4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764A02-82C7-E948-1E93-E46047F0A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0" y="341672"/>
            <a:ext cx="7590503" cy="31954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E52E00-C923-7B6C-0D31-EF585616A7DE}"/>
              </a:ext>
            </a:extLst>
          </p:cNvPr>
          <p:cNvSpPr txBox="1"/>
          <p:nvPr/>
        </p:nvSpPr>
        <p:spPr>
          <a:xfrm>
            <a:off x="1740310" y="3537155"/>
            <a:ext cx="76986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Distribution of Popularity</a:t>
            </a:r>
          </a:p>
          <a:p>
            <a:endParaRPr lang="en-US" sz="2400" b="1" dirty="0"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Extreme Skew: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The distribution is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extremely right-skewed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; most songs have very low Popularity (near 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Long Tail of Hits: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 small number of songs have high Popularity, creating a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"long tail"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extending up to scores of ≈80.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Modeling Need: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The extreme skew means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Popularity likely needs transformation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(e.g., log transformation) if you are building a regression model to predict the score.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7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8AFFE-3222-6D95-B18E-D89ABF739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56C80-33DD-14C6-4BA8-4F48C5D8E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55" y="0"/>
            <a:ext cx="7816645" cy="3257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9FED10-05E8-CF96-F4A4-76AC25695A31}"/>
              </a:ext>
            </a:extLst>
          </p:cNvPr>
          <p:cNvSpPr txBox="1"/>
          <p:nvPr/>
        </p:nvSpPr>
        <p:spPr>
          <a:xfrm>
            <a:off x="206476" y="3330678"/>
            <a:ext cx="83082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Average Song Duration by Year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Songs are Getting Shorter (Fast!):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Since about 2005, there has been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steep, continuous drop in average song length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reflecting the pressure of the streaming economy.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Peak Duration Era: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The early 1990s to early 2000s were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era of the longest songs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(averaging 4.5 to 5 minutes).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Duration = Age (Post-2005):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Song length is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powerful predictor of release date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the modern era; shorter songs are almost always newer.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7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42EF6-6534-F735-679B-D38D09A1F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AF31A7-6531-C3B0-5617-A9B3AFA5ECC0}"/>
              </a:ext>
            </a:extLst>
          </p:cNvPr>
          <p:cNvSpPr txBox="1"/>
          <p:nvPr/>
        </p:nvSpPr>
        <p:spPr>
          <a:xfrm>
            <a:off x="501444" y="1767006"/>
            <a:ext cx="69317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Distribution of Songs by Popularity Level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Overwhelming Low Popularity: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The vast majority of songs are categorized as Low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Popularity, accounting for 81.5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%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of the entire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Small Medium Share: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Songs with Medium Popularity make up a modest share of the data at 17.1%.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Extremely Rare High Popularity: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High Popularity songs are exceptionally rare, representing only a tiny fraction: 1.4%.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EB8FC-12B8-21F5-AE06-C8CB47665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87" y="1188256"/>
            <a:ext cx="4621163" cy="462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71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636B1-D1C2-1AB0-F4CE-BF603895A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88B771-DF4C-721B-5442-BCDF23465E7F}"/>
              </a:ext>
            </a:extLst>
          </p:cNvPr>
          <p:cNvSpPr txBox="1"/>
          <p:nvPr/>
        </p:nvSpPr>
        <p:spPr>
          <a:xfrm>
            <a:off x="800017" y="1767005"/>
            <a:ext cx="69317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Tempo Category Distribution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Dominance of Fast Tempo: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Nearly half of all songs in the dataset are classified as Fast tempo, accounting for the largest share at 46.8%.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Significant Medium Tempo: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Medium tempo songs represent a substantial portion, making up 35.9% of the distribution.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Minority Slow Tempo: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Slow tempo songs are the smallest category, comprising 17.3%.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F0BCD-C769-96A3-97E2-96358681D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60" y="1280157"/>
            <a:ext cx="4297685" cy="429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5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892B3-F7A9-1F8E-E0EA-EFB7F275B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689293-DE36-C736-F17D-6F5E5D517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09" y="91441"/>
            <a:ext cx="7477771" cy="37388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5C20C4-0BC5-1758-2CE0-6CFB6D98CE4F}"/>
              </a:ext>
            </a:extLst>
          </p:cNvPr>
          <p:cNvSpPr txBox="1"/>
          <p:nvPr/>
        </p:nvSpPr>
        <p:spPr>
          <a:xfrm>
            <a:off x="232362" y="3637287"/>
            <a:ext cx="109537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Year-wise Average Popularity by Language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Extreme Popularity Skew: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High Popularity songs are extremely rare (1.4% of all songs), while Low Popularity songs dominate (81.5%).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Speech Resurgence: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Average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speechiness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stable for decades, has shown a sharp upward trend post-2020 (≈0.12), suggesting increased use of spoken word/rap in recent music.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Globalization: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The market shifted from English dominance (high popularity until the mid-2000s) to a multi-polar market.</a:t>
            </a:r>
          </a:p>
        </p:txBody>
      </p:sp>
    </p:spTree>
    <p:extLst>
      <p:ext uri="{BB962C8B-B14F-4D97-AF65-F5344CB8AC3E}">
        <p14:creationId xmlns:p14="http://schemas.microsoft.com/office/powerpoint/2010/main" val="178871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270F6-8E10-983C-7082-F26243597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919BF4-D979-DB1F-3C7F-56E46E4A2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10" y="-1"/>
            <a:ext cx="6489290" cy="4463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BEF022-DC79-25F3-A5D5-9515A225A797}"/>
              </a:ext>
            </a:extLst>
          </p:cNvPr>
          <p:cNvSpPr txBox="1"/>
          <p:nvPr/>
        </p:nvSpPr>
        <p:spPr>
          <a:xfrm>
            <a:off x="149942" y="3992736"/>
            <a:ext cx="1043940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Correlation Heatmap of Audio Features</a:t>
            </a:r>
          </a:p>
          <a:p>
            <a:pPr>
              <a:buNone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Popularity's Best Predictors: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Energy (0.15), Valence (0.15), and Danceability (0.14)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have the highest positive correlation with Popularity.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Strong Negative Signals: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Acousticness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(−0.14) and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Instrumentalness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(−0.13)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are the strongest negative predictors; non-acoustic, non-instrumental songs tend to be more popular.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Feature Redundancy: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Energy and Loudness (0.90), and Valence and Danceability (0.64)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are highly correlated. You should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consider keeping just one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from each pair to simplify and improve model stability.</a:t>
            </a:r>
          </a:p>
        </p:txBody>
      </p:sp>
    </p:spTree>
    <p:extLst>
      <p:ext uri="{BB962C8B-B14F-4D97-AF65-F5344CB8AC3E}">
        <p14:creationId xmlns:p14="http://schemas.microsoft.com/office/powerpoint/2010/main" val="352245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2865D-7FD8-B061-64FB-89F751DD6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037418-F7CC-8ADE-A54D-EA5143568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8" y="176980"/>
            <a:ext cx="6254508" cy="44257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362321-9DEF-0522-2CA5-4493274A69A6}"/>
              </a:ext>
            </a:extLst>
          </p:cNvPr>
          <p:cNvSpPr txBox="1"/>
          <p:nvPr/>
        </p:nvSpPr>
        <p:spPr>
          <a:xfrm>
            <a:off x="6558116" y="2704260"/>
            <a:ext cx="51816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Popularity vs 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DanceabilitY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Danceability is essential.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Highly popular songs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must have a Danceability score above ≈0.4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High score isn't enough.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High Danceability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does not guarantee popularity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(many non-hits are very danceable).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Use it as a filter.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Use Danceability as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lower-bound requirement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for a successful song.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69457-98EE-D725-2FAF-3FED1FA1C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513B48-AE40-D4BF-44D1-BEA63E318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84" y="1219286"/>
            <a:ext cx="6980903" cy="44257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4217ED-F625-86F7-F4CA-89E430BB48B8}"/>
              </a:ext>
            </a:extLst>
          </p:cNvPr>
          <p:cNvSpPr txBox="1"/>
          <p:nvPr/>
        </p:nvSpPr>
        <p:spPr>
          <a:xfrm>
            <a:off x="737419" y="1213008"/>
            <a:ext cx="420820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Popularity vs Energy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Low energy means low popularity.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Highly popular songs almost never have 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Energy score below 0.3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High energy is normal.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Most music is already high-energy, so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high Energy alone doesn't guarantee a hit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Filtering tool: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Energy can be used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filter out songs unlikely to ever become popular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35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A5676-A4A5-AE24-7F68-53B23212C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837E2C-3305-CDEE-9BA1-2FBFA9278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92" y="0"/>
            <a:ext cx="6254508" cy="41590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1D0A2E-26FF-C09A-16EB-B798A2398412}"/>
              </a:ext>
            </a:extLst>
          </p:cNvPr>
          <p:cNvSpPr txBox="1"/>
          <p:nvPr/>
        </p:nvSpPr>
        <p:spPr>
          <a:xfrm>
            <a:off x="422787" y="2930013"/>
            <a:ext cx="61746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Popularity vs Valence (Happiness)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Mood doesn't predict hits.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Popularity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flat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across all levels of song happiness.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Happy or sad: it doesn't matter.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Highly popular songs can be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very sad (low Valence) or very happy (high Valence)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Modeling focus: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Valence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 a good linear predictor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for a song's popularity.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9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865D7-1935-893B-735E-B17E0A018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1917DE-3658-0082-22C5-92C4344BA089}"/>
              </a:ext>
            </a:extLst>
          </p:cNvPr>
          <p:cNvSpPr txBox="1"/>
          <p:nvPr/>
        </p:nvSpPr>
        <p:spPr>
          <a:xfrm>
            <a:off x="629920" y="1048352"/>
            <a:ext cx="619006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Popularity vs Song Duration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Strong Inverse Relationship: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There is a clear negative correlation (indicated by the downward-sloping regression line) between Song Duration and Popularity.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Low Popularity for Long Songs: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 song duration increases (e.g., beyond 10 minutes), popularity scores rapidly decrease and are almost always near 0. Extremely long songs (e.g., 40+ minutes) have virtually no popularity.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Peak Popularity Cluster: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Nearly all songs with High Popularity (scores &gt;40) are clustered at the shortest durations (under approximately 7 minutes, with the densest cluster below 5 minutes).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26D715-FE78-C215-7C41-E4E1F1113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40" y="1518915"/>
            <a:ext cx="5437640" cy="33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5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4C424-BE0C-2EF4-51F5-FA98969E2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AD8C7F-D86F-7FDD-B581-54B26AF61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442452"/>
            <a:ext cx="6254508" cy="38739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BE035C-F891-2724-D29C-2694B26C3420}"/>
              </a:ext>
            </a:extLst>
          </p:cNvPr>
          <p:cNvSpPr txBox="1"/>
          <p:nvPr/>
        </p:nvSpPr>
        <p:spPr>
          <a:xfrm>
            <a:off x="6392160" y="2073418"/>
            <a:ext cx="42966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Energy vs Loudness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They are the same thing.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Energy and Loudness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are almost perfectly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Avoid redundancy.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Using both features in a simple model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redundant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and should be avoided.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Loudness is the driver.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As a song gets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louder, its Energy score increases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predictably.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29C1B2-25C4-A2DC-5808-ABA5ADFF2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748" y="1209368"/>
            <a:ext cx="6843252" cy="3511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03C008-5ECA-9B5B-A2B2-90BEF7105963}"/>
              </a:ext>
            </a:extLst>
          </p:cNvPr>
          <p:cNvSpPr txBox="1"/>
          <p:nvPr/>
        </p:nvSpPr>
        <p:spPr>
          <a:xfrm>
            <a:off x="471948" y="797510"/>
            <a:ext cx="4876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Distribution of Danceability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High-Score Concentration: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The vast majority of songs are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moderately to highly Danceable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with the peak count around 0.65 to 0.75.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Left-Skewed: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The distribution is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left-skewed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; there are more songs with high Danceability than low Danceability.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Few Non-Danceable Tracks: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Very few songs have Danceability scores below 0.25, confirming that the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dataset mainly represents rhythmic music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6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B4D3E-32D9-3162-8FDC-98E0562C4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BB449F-4EBB-FDCC-D919-C88235A07745}"/>
              </a:ext>
            </a:extLst>
          </p:cNvPr>
          <p:cNvSpPr txBox="1"/>
          <p:nvPr/>
        </p:nvSpPr>
        <p:spPr>
          <a:xfrm>
            <a:off x="728778" y="1905506"/>
            <a:ext cx="6045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Instrumental vs vocal song share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Dominance of Vocal Songs: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vast majority of songs in the dataset are Vocal Songs, accounting for 84.2% of the total share.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Minority Share of Instrumentals: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Instrumental Songs make up a small minority share, representing only 15.8%.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14EF2-C8C2-3935-F1BB-C1ED6512C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215" y="922960"/>
            <a:ext cx="4633457" cy="46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6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AADE1-BE95-C791-C745-E1E12DDA8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8EE7DD-CB4E-DCDB-5FBE-F9D01D3BE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207" y="196645"/>
            <a:ext cx="6245364" cy="44257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81778B-C267-B88D-CBC4-992477475B3B}"/>
              </a:ext>
            </a:extLst>
          </p:cNvPr>
          <p:cNvSpPr txBox="1"/>
          <p:nvPr/>
        </p:nvSpPr>
        <p:spPr>
          <a:xfrm>
            <a:off x="1356852" y="1730477"/>
            <a:ext cx="437535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Danceability vs Tempo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Speed doesn't matter.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 song's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speed (Tempo) has little correlation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with its Danceability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Danceable music is everywhere.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Highly danceable songs exist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across all common Tempos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(e.g., fast or slow).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 a predictor: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Tempo will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 be a good predictor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for a song's Danceability.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8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F0AF2-3EFC-DE5D-8035-5ADCA55B8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E1670C-7BD1-2237-8A91-AD45CB2D0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92" y="0"/>
            <a:ext cx="6254508" cy="44257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DEDD68-8F5B-EE05-92F6-E8889101F522}"/>
              </a:ext>
            </a:extLst>
          </p:cNvPr>
          <p:cNvSpPr txBox="1"/>
          <p:nvPr/>
        </p:nvSpPr>
        <p:spPr>
          <a:xfrm>
            <a:off x="412955" y="2330245"/>
            <a:ext cx="539791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Energy vs Popularity Category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More Popular, More Energy: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High and Medium popular songs have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higher median Energy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(≈0.7) than Low popular songs (≈0.6).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Low Energy is a Miss: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Songs with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low Energy are concentrated in the 'Low' Popularity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category; high-Energy songs dominate the hits.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Energy Range is Narrow: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range of Energy is tight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for Medium and High hits (≈0.5 to 0.8), suggesting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sweet spot for Energy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that drives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8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9E98-4EE8-6CAD-F447-A82E0F820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1EAB9A-B3D2-A05D-78D9-4E5EA4AFF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930" y="98323"/>
            <a:ext cx="8131277" cy="39132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6C29AD-A63B-9E40-145F-E8001F970F74}"/>
              </a:ext>
            </a:extLst>
          </p:cNvPr>
          <p:cNvSpPr txBox="1"/>
          <p:nvPr/>
        </p:nvSpPr>
        <p:spPr>
          <a:xfrm>
            <a:off x="314632" y="3913239"/>
            <a:ext cx="1023538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Danceability vs Popularity Category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Danceability is Crucial: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High and Medium popular songs have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higher median Danceability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(≈0.65) than Low popular songs (≈0.60).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Hits are More Consistent: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interquartile range (the box)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for High Popularity is slightly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narrower and higher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meaning successful songs are consistently more danceable.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Low-Score Filtering: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Songs with very low Danceability are mostly in the 'Low' category, reinforcing it as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good initial filter for potential hits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4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C844E-7F7B-3327-F892-3CDC20BF9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3350F-B08F-E3A1-7F04-A97E180060BA}"/>
              </a:ext>
            </a:extLst>
          </p:cNvPr>
          <p:cNvSpPr txBox="1"/>
          <p:nvPr/>
        </p:nvSpPr>
        <p:spPr>
          <a:xfrm>
            <a:off x="345112" y="3846155"/>
            <a:ext cx="102353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  Average Popularity vs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Korean Dominance: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Songs in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Korean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have the highest average popularity, significantly outperforming all other languages (≈27.5).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Lowest Popularity: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Malayalam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has the lowest average popularity among the listed languages (≈7.0).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High Popularity Tier: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Hindi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follows as the second most popular language (≈18.5), establishing a high-popularity tier with Korean.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622D3-0D7C-2571-2A56-66E28FB74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87" y="229195"/>
            <a:ext cx="5831106" cy="349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78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13A23-69E7-E0DD-788D-756F08230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6F46C2-7683-B838-AE69-9D91D3C51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834" y="213165"/>
            <a:ext cx="6254508" cy="44257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389F4A-416C-3B3F-B2C7-6F9EC5BF289C}"/>
              </a:ext>
            </a:extLst>
          </p:cNvPr>
          <p:cNvSpPr txBox="1"/>
          <p:nvPr/>
        </p:nvSpPr>
        <p:spPr>
          <a:xfrm>
            <a:off x="491613" y="2212852"/>
            <a:ext cx="560438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Valence vs Popularity Category</a:t>
            </a:r>
          </a:p>
          <a:p>
            <a:endParaRPr lang="en-US" sz="2400" b="1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Mood Doesn't Predict Category: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The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median Valence is almost identical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(≈0.5) across all three Popularity categories (Low, Medium, High).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Full Emotional Range: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All categories have a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similarly wide range of emotions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(Valence) from very sad to very happy.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Modeling Confirmation: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The box plots confirm the scatter plot finding: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Valence has minimal independent power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to predict if a song will be a hit.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1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803CA-1CC6-5770-8A3D-EE3C4606B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C45084-737F-E5AF-60ED-BA35FD45D0E6}"/>
              </a:ext>
            </a:extLst>
          </p:cNvPr>
          <p:cNvSpPr txBox="1"/>
          <p:nvPr/>
        </p:nvSpPr>
        <p:spPr>
          <a:xfrm>
            <a:off x="522093" y="568960"/>
            <a:ext cx="950582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  </a:t>
            </a:r>
            <a:r>
              <a:rPr lang="en-US" sz="54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conclusion</a:t>
            </a:r>
          </a:p>
          <a:p>
            <a:endParaRPr lang="en-US" sz="2400" b="1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Shift Goal to Classification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: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Stop predicting scores; start classifying songs as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"Hit"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or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"Miss.“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Purge Composer Tracks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: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Remove all film score entries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to focus your model only on standard popular music.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Mandatory Threshold Filters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: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Discard any song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that is too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low in Energy or Danceability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before modeling.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Combine Emotional Features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: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Use the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interaction of Energy and Valence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(mood) together, as mood alone is weak.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Simplify Redundant Features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: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Drop one feature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from highly correlated pairs (like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Loudness or Valence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) to streamline the final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5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87BD2-2DA9-9C1E-0609-71D9C032D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D73EB2-B8EC-BC84-AA80-B54E35416395}"/>
              </a:ext>
            </a:extLst>
          </p:cNvPr>
          <p:cNvSpPr txBox="1"/>
          <p:nvPr/>
        </p:nvSpPr>
        <p:spPr>
          <a:xfrm>
            <a:off x="2507225" y="2534576"/>
            <a:ext cx="7747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6726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87BD7-3410-0BDC-94D7-AC7DD0285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C517A3-B693-1C56-D557-C70725E7B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974" y="0"/>
            <a:ext cx="7384026" cy="3765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F5EA5C-B791-A1F8-38E3-678F851438E3}"/>
              </a:ext>
            </a:extLst>
          </p:cNvPr>
          <p:cNvSpPr txBox="1"/>
          <p:nvPr/>
        </p:nvSpPr>
        <p:spPr>
          <a:xfrm>
            <a:off x="403123" y="727587"/>
            <a:ext cx="45425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Distribution of Energy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Very High Energy Focus: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The distribution is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heavily concentrated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toward the high end, with the peak count between 0.75 and 1.0.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Left-Skewed: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The distribution is also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left-skewed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meaning there are more high-Energy tracks than low-Energy tracks.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Saturated Feature: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Because so many songs have high Energy, this feature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may not be a strong differentiator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for popular music unless you focus on the lower-Energy spectrum.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1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E9B01-2C8D-6B0D-0518-AA1E42C7A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8A20C1-559F-D377-40B0-BB58AC83A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090" y="1673348"/>
            <a:ext cx="7168910" cy="35113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EE69CF-F8DE-A202-331D-66CC8CD8E6D4}"/>
              </a:ext>
            </a:extLst>
          </p:cNvPr>
          <p:cNvSpPr txBox="1"/>
          <p:nvPr/>
        </p:nvSpPr>
        <p:spPr>
          <a:xfrm>
            <a:off x="589935" y="403123"/>
            <a:ext cx="469982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Distribution of Valence</a:t>
            </a: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distribution is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highly concentrated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in the positive range (Valence &gt;0.25), with the peak around 0.7.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Bimodal Shape: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There's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small secondary peak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around 0.0 to 0.1, suggesting a distinct group of very neutral or sad songs.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Well-Distributed: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Unlike Energy or Danceability, Valence is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spread out more evenly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across the 0 to 1 range, making it potentially useful for differentiating music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mood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4F94D-2653-604F-C23B-9F4FF6E01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1C6015-9E69-7A59-05FB-990726A3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34" y="0"/>
            <a:ext cx="7159766" cy="37559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41FA5E-83F8-EE4B-CEC8-43D99F71045F}"/>
              </a:ext>
            </a:extLst>
          </p:cNvPr>
          <p:cNvSpPr txBox="1"/>
          <p:nvPr/>
        </p:nvSpPr>
        <p:spPr>
          <a:xfrm>
            <a:off x="265471" y="1465007"/>
            <a:ext cx="50144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 Distribution of Tempo (BPM)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Bimodal Dominance: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The distribution is clearly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bimodal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with two main peaks centered around 120 BPM and 140 BPM.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Standard Range: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The vast majority of music falls within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80 to 160 BPM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range, representing the core of popular music.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Modeling Implication: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The two peaks suggest there are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two distinct "speeds" of music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the dataset (e.g., slower pop/rock vs. faster electronic/dance), which could be a strong feature for clustering or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3084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B1165-B9CB-D974-3D33-D97A60778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FF2C04-28D6-3D4C-9DB0-877B6C2A8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34" y="0"/>
            <a:ext cx="7159766" cy="35113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9DC96E-F6BA-4FD0-C666-4B3876AEC74D}"/>
              </a:ext>
            </a:extLst>
          </p:cNvPr>
          <p:cNvSpPr txBox="1"/>
          <p:nvPr/>
        </p:nvSpPr>
        <p:spPr>
          <a:xfrm>
            <a:off x="304799" y="2448233"/>
            <a:ext cx="68924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dirty="0"/>
          </a:p>
          <a:p>
            <a:r>
              <a:rPr lang="en-US" sz="2400" b="1" dirty="0">
                <a:latin typeface="Algerian" panose="04020705040A02060702" pitchFamily="82" charset="0"/>
              </a:rPr>
              <a:t>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Distribution of Song Duration </a:t>
            </a:r>
          </a:p>
          <a:p>
            <a:endParaRPr lang="en-US" sz="2400" b="1" dirty="0"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Extreme Concentration: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The overwhelming majority of songs are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very short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peaking sharply between 3 and 5 minutes.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Long Tail of Outliers: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There is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very long, small tail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showing songs that are extremely long (up to 80 minutes).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 Cleaning: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The outliers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need to be clipped or managed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(e.g., remove songs over 10 minutes) before using Duration in standard regression models, due to the high skew.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0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B06E2-2F39-A5D8-BBB9-3700FF605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17E679-3783-1AB1-44C0-072547B47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29" y="0"/>
            <a:ext cx="7885471" cy="3511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7312FA-7B8F-D004-706B-A11F11E23E4B}"/>
              </a:ext>
            </a:extLst>
          </p:cNvPr>
          <p:cNvSpPr txBox="1"/>
          <p:nvPr/>
        </p:nvSpPr>
        <p:spPr>
          <a:xfrm>
            <a:off x="167147" y="3145468"/>
            <a:ext cx="935047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 Distribution of Loudness</a:t>
            </a:r>
          </a:p>
          <a:p>
            <a:endParaRPr lang="en-US" sz="2400" b="1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 Quality Issue: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The distribution is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completely concentrated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at the far right (≈0dB), and at the extreme left (≈−100,000dB).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Two-Tier Data: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The massive count at 0dB suggests either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 cap or an encoding issue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while the extreme negative points are likely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missing value indicators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or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Feature Unreliable: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Due to the extreme concentration and impossible outlier values,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raw Loudness is unreliable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and needs to be cleaned, scaled, or potentially dropped entirely from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6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A5DF5-FB49-12F6-79C2-6C65868FE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9965C-565D-16AC-5B9E-A23F1661D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70690"/>
            <a:ext cx="8534400" cy="3511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6BA34A-8005-C00B-949C-1788E3CD9C12}"/>
              </a:ext>
            </a:extLst>
          </p:cNvPr>
          <p:cNvSpPr txBox="1"/>
          <p:nvPr/>
        </p:nvSpPr>
        <p:spPr>
          <a:xfrm>
            <a:off x="334297" y="3657602"/>
            <a:ext cx="107564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Distribution of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Instrumentalness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Vocal Dominance: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The distribution is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massively concentrated at zero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showing that the vast majority of tracks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contain vocals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Instrumental Niche: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There is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small but distinct cluster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of purely instrumental tracks (scores near 1.0).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Feature Transformation: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This feature is essentially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binary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(vocal vs. instrumental) and should be converted into a simple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0/1 flag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for most machine learning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3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</TotalTime>
  <Words>3074</Words>
  <Application>Microsoft Office PowerPoint</Application>
  <PresentationFormat>Widescreen</PresentationFormat>
  <Paragraphs>227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Algerian</vt:lpstr>
      <vt:lpstr>Arial</vt:lpstr>
      <vt:lpstr>BankGothic Md BT</vt:lpstr>
      <vt:lpstr>Trebuchet MS</vt:lpstr>
      <vt:lpstr>Wingdings 3</vt:lpstr>
      <vt:lpstr>Facet</vt:lpstr>
      <vt:lpstr>EXPLORATORY DATA ANALYSIS  OF  SPOTIFY DATA TRACKS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sujit paul</dc:creator>
  <cp:lastModifiedBy>Manish Kumar Roy</cp:lastModifiedBy>
  <cp:revision>8</cp:revision>
  <dcterms:created xsi:type="dcterms:W3CDTF">2025-10-05T11:24:13Z</dcterms:created>
  <dcterms:modified xsi:type="dcterms:W3CDTF">2025-10-05T17:08:03Z</dcterms:modified>
</cp:coreProperties>
</file>