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1"/>
  </p:sldMasterIdLst>
  <p:sldIdLst>
    <p:sldId id="256" r:id="rId2"/>
    <p:sldId id="257" r:id="rId3"/>
    <p:sldId id="258" r:id="rId4"/>
    <p:sldId id="260" r:id="rId5"/>
    <p:sldId id="262" r:id="rId6"/>
    <p:sldId id="261" r:id="rId7"/>
    <p:sldId id="272" r:id="rId8"/>
    <p:sldId id="263" r:id="rId9"/>
    <p:sldId id="270" r:id="rId10"/>
    <p:sldId id="269" r:id="rId11"/>
    <p:sldId id="271"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5766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875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566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583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0056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279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9591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198584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052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44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846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204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827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640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853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667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9209288"/>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BvthHl4ZMN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AE74-00BD-41C7-BC24-5E156652B0D3}"/>
              </a:ext>
            </a:extLst>
          </p:cNvPr>
          <p:cNvSpPr>
            <a:spLocks noGrp="1"/>
          </p:cNvSpPr>
          <p:nvPr>
            <p:ph type="ctrTitle"/>
          </p:nvPr>
        </p:nvSpPr>
        <p:spPr>
          <a:xfrm>
            <a:off x="1362270" y="989045"/>
            <a:ext cx="8752114" cy="1602376"/>
          </a:xfrm>
        </p:spPr>
        <p:txBody>
          <a:bodyPr>
            <a:noAutofit/>
          </a:bodyPr>
          <a:lstStyle/>
          <a:p>
            <a:pPr algn="ctr"/>
            <a:r>
              <a:rPr lang="en-US" sz="3200" b="1" u="sng" cap="none" dirty="0">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t>Veda-</a:t>
            </a:r>
            <a:r>
              <a:rPr lang="en-US" sz="3200" b="1" u="sng" cap="none" dirty="0" err="1">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t>VisionGPT</a:t>
            </a:r>
            <a:r>
              <a:rPr lang="en-US" sz="3200" b="1" u="sng" cap="none" dirty="0">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t> –An AI-Powered Multilingual Document Processing and Interaction Platform</a:t>
            </a:r>
            <a:br>
              <a:rPr lang="en-IN" sz="3200" b="1" u="sng" cap="none" dirty="0">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br>
            <a:endParaRPr lang="en-IN" sz="3200" b="1" u="sng" cap="none" dirty="0">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83BE9C-A848-4900-8E0D-817371EC911F}"/>
              </a:ext>
            </a:extLst>
          </p:cNvPr>
          <p:cNvSpPr>
            <a:spLocks noGrp="1"/>
          </p:cNvSpPr>
          <p:nvPr>
            <p:ph type="subTitle" idx="1"/>
          </p:nvPr>
        </p:nvSpPr>
        <p:spPr>
          <a:xfrm>
            <a:off x="1362270" y="2389882"/>
            <a:ext cx="6225245" cy="3753395"/>
          </a:xfrm>
        </p:spPr>
        <p:txBody>
          <a:bodyPr>
            <a:noAutofit/>
          </a:bodyPr>
          <a:lstStyle/>
          <a:p>
            <a:pPr algn="l"/>
            <a:r>
              <a:rPr lang="en-IN" sz="2000" b="1" dirty="0">
                <a:latin typeface="Times New Roman" panose="02020603050405020304" pitchFamily="18" charset="0"/>
                <a:cs typeface="Times New Roman" panose="02020603050405020304" pitchFamily="18" charset="0"/>
              </a:rPr>
              <a:t>Team Name :- AI SENTINELS</a:t>
            </a:r>
          </a:p>
          <a:p>
            <a:pPr algn="l"/>
            <a:r>
              <a:rPr lang="en-IN" sz="2000" b="1" dirty="0">
                <a:latin typeface="Times New Roman" panose="02020603050405020304" pitchFamily="18" charset="0"/>
                <a:cs typeface="Times New Roman" panose="02020603050405020304" pitchFamily="18" charset="0"/>
              </a:rPr>
              <a:t>Team ID :- puls-230383</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Presented by  : 1. Kunal Sapkal</a:t>
            </a:r>
          </a:p>
          <a:p>
            <a:pPr algn="l"/>
            <a:r>
              <a:rPr lang="en-IN" sz="2000" dirty="0">
                <a:latin typeface="Times New Roman" panose="02020603050405020304" pitchFamily="18" charset="0"/>
                <a:cs typeface="Times New Roman" panose="02020603050405020304" pitchFamily="18" charset="0"/>
              </a:rPr>
              <a:t>				     2. </a:t>
            </a:r>
            <a:r>
              <a:rPr lang="en-IN" sz="2000" dirty="0" err="1">
                <a:latin typeface="Times New Roman" panose="02020603050405020304" pitchFamily="18" charset="0"/>
                <a:cs typeface="Times New Roman" panose="02020603050405020304" pitchFamily="18" charset="0"/>
              </a:rPr>
              <a:t>Sanika</a:t>
            </a:r>
            <a:r>
              <a:rPr lang="en-IN" sz="2000" dirty="0">
                <a:latin typeface="Times New Roman" panose="02020603050405020304" pitchFamily="18" charset="0"/>
                <a:cs typeface="Times New Roman" panose="02020603050405020304" pitchFamily="18" charset="0"/>
              </a:rPr>
              <a:t> Kadam</a:t>
            </a:r>
          </a:p>
          <a:p>
            <a:pPr algn="l"/>
            <a:r>
              <a:rPr lang="en-IN" sz="2000" dirty="0">
                <a:latin typeface="Times New Roman" panose="02020603050405020304" pitchFamily="18" charset="0"/>
                <a:cs typeface="Times New Roman" panose="02020603050405020304" pitchFamily="18" charset="0"/>
              </a:rPr>
              <a:t>				     3.Rutuja </a:t>
            </a:r>
            <a:r>
              <a:rPr lang="en-IN" sz="2000" dirty="0" err="1">
                <a:latin typeface="Times New Roman" panose="02020603050405020304" pitchFamily="18" charset="0"/>
                <a:cs typeface="Times New Roman" panose="02020603050405020304" pitchFamily="18" charset="0"/>
              </a:rPr>
              <a:t>Mulik</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4.Vinayak </a:t>
            </a:r>
            <a:r>
              <a:rPr lang="en-IN" sz="2000" dirty="0" err="1">
                <a:latin typeface="Times New Roman" panose="02020603050405020304" pitchFamily="18" charset="0"/>
                <a:cs typeface="Times New Roman" panose="02020603050405020304" pitchFamily="18" charset="0"/>
              </a:rPr>
              <a:t>Gharge</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5.Ashay </a:t>
            </a:r>
            <a:r>
              <a:rPr lang="en-IN" sz="2000" dirty="0" err="1">
                <a:latin typeface="Times New Roman" panose="02020603050405020304" pitchFamily="18" charset="0"/>
                <a:cs typeface="Times New Roman" panose="02020603050405020304" pitchFamily="18" charset="0"/>
              </a:rPr>
              <a:t>Vairat</a:t>
            </a:r>
            <a:endParaRPr lang="en-IN" sz="2000" dirty="0"/>
          </a:p>
        </p:txBody>
      </p:sp>
      <p:pic>
        <p:nvPicPr>
          <p:cNvPr id="4" name="Picture 3">
            <a:extLst>
              <a:ext uri="{FF2B5EF4-FFF2-40B4-BE49-F238E27FC236}">
                <a16:creationId xmlns:a16="http://schemas.microsoft.com/office/drawing/2014/main" id="{7A4FE978-E4D9-9FA9-D57D-1FB6D7E2E6D6}"/>
              </a:ext>
            </a:extLst>
          </p:cNvPr>
          <p:cNvPicPr>
            <a:picLocks noChangeAspect="1"/>
          </p:cNvPicPr>
          <p:nvPr/>
        </p:nvPicPr>
        <p:blipFill>
          <a:blip r:embed="rId2"/>
          <a:srcRect t="9470" b="19871"/>
          <a:stretch/>
        </p:blipFill>
        <p:spPr>
          <a:xfrm>
            <a:off x="0" y="0"/>
            <a:ext cx="12192000" cy="905069"/>
          </a:xfrm>
          <a:prstGeom prst="rect">
            <a:avLst/>
          </a:prstGeom>
        </p:spPr>
      </p:pic>
      <p:pic>
        <p:nvPicPr>
          <p:cNvPr id="7" name="Picture 6">
            <a:extLst>
              <a:ext uri="{FF2B5EF4-FFF2-40B4-BE49-F238E27FC236}">
                <a16:creationId xmlns:a16="http://schemas.microsoft.com/office/drawing/2014/main" id="{44061BCC-855B-81D2-18FA-888329DD7E26}"/>
              </a:ext>
            </a:extLst>
          </p:cNvPr>
          <p:cNvPicPr>
            <a:picLocks noChangeAspect="1"/>
          </p:cNvPicPr>
          <p:nvPr/>
        </p:nvPicPr>
        <p:blipFill>
          <a:blip r:embed="rId3"/>
          <a:stretch>
            <a:fillRect/>
          </a:stretch>
        </p:blipFill>
        <p:spPr>
          <a:xfrm>
            <a:off x="6770915" y="2416629"/>
            <a:ext cx="3452326" cy="3452326"/>
          </a:xfrm>
          <a:prstGeom prst="rect">
            <a:avLst/>
          </a:prstGeom>
        </p:spPr>
      </p:pic>
    </p:spTree>
    <p:extLst>
      <p:ext uri="{BB962C8B-B14F-4D97-AF65-F5344CB8AC3E}">
        <p14:creationId xmlns:p14="http://schemas.microsoft.com/office/powerpoint/2010/main" val="211177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B3A4-3CCA-450D-ADC3-6A074157DEE3}"/>
              </a:ext>
            </a:extLst>
          </p:cNvPr>
          <p:cNvSpPr>
            <a:spLocks noGrp="1"/>
          </p:cNvSpPr>
          <p:nvPr>
            <p:ph type="title"/>
          </p:nvPr>
        </p:nvSpPr>
        <p:spPr>
          <a:xfrm>
            <a:off x="916126" y="720188"/>
            <a:ext cx="5764591" cy="1040879"/>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potential</a:t>
            </a:r>
          </a:p>
        </p:txBody>
      </p:sp>
      <p:sp>
        <p:nvSpPr>
          <p:cNvPr id="3" name="Content Placeholder 2">
            <a:extLst>
              <a:ext uri="{FF2B5EF4-FFF2-40B4-BE49-F238E27FC236}">
                <a16:creationId xmlns:a16="http://schemas.microsoft.com/office/drawing/2014/main" id="{AF7FC8B5-CE08-4723-8C31-8346460801C0}"/>
              </a:ext>
            </a:extLst>
          </p:cNvPr>
          <p:cNvSpPr>
            <a:spLocks noGrp="1"/>
          </p:cNvSpPr>
          <p:nvPr>
            <p:ph idx="1"/>
          </p:nvPr>
        </p:nvSpPr>
        <p:spPr>
          <a:xfrm>
            <a:off x="988353" y="1501886"/>
            <a:ext cx="10215293" cy="4796278"/>
          </a:xfrm>
        </p:spPr>
        <p:txBody>
          <a:bodyPr/>
          <a:lstStyle/>
          <a:p>
            <a:pPr lvl="0" defTabSz="914400" eaLnBrk="0" fontAlgn="base" hangingPunct="0">
              <a:spcBef>
                <a:spcPct val="0"/>
              </a:spcBef>
              <a:spcAft>
                <a:spcPct val="0"/>
              </a:spcAft>
              <a:buClrTx/>
              <a:buSzTx/>
              <a:buFont typeface="Wingdings" panose="05000000000000000000" pitchFamily="2" charset="2"/>
              <a:buChar char="q"/>
            </a:pPr>
            <a:r>
              <a:rPr lang="en-US" altLang="en-US" b="1" u="sng" dirty="0">
                <a:latin typeface="Times New Roman" panose="02020603050405020304" pitchFamily="18" charset="0"/>
                <a:cs typeface="Times New Roman" panose="02020603050405020304" pitchFamily="18" charset="0"/>
              </a:rPr>
              <a:t>Untapped Market Potential</a:t>
            </a:r>
            <a:r>
              <a:rPr lang="en-US" altLang="en-US" dirty="0">
                <a:latin typeface="Times New Roman" panose="02020603050405020304" pitchFamily="18" charset="0"/>
                <a:cs typeface="Times New Roman" panose="02020603050405020304" pitchFamily="18" charset="0"/>
              </a:rPr>
              <a:t>: Integration with e-commerce platforms and business services for automated multilingual document processing and customer support. </a:t>
            </a:r>
          </a:p>
          <a:p>
            <a:pPr marL="0" lvl="0" indent="0" defTabSz="914400" eaLnBrk="0" fontAlgn="base" hangingPunct="0">
              <a:spcBef>
                <a:spcPct val="0"/>
              </a:spcBef>
              <a:spcAft>
                <a:spcPct val="0"/>
              </a:spcAft>
              <a:buClrTx/>
              <a:buSzTx/>
              <a:buNone/>
            </a:pPr>
            <a:endParaRPr lang="en-US" altLang="en-US" dirty="0">
              <a:latin typeface="Times New Roman" panose="02020603050405020304" pitchFamily="18" charset="0"/>
              <a:cs typeface="Times New Roman" panose="02020603050405020304" pitchFamily="18" charset="0"/>
            </a:endParaRPr>
          </a:p>
          <a:p>
            <a:pPr marL="171450" lvl="0" indent="-171450" defTabSz="914400" eaLnBrk="0" fontAlgn="base" hangingPunct="0">
              <a:spcBef>
                <a:spcPct val="0"/>
              </a:spcBef>
              <a:spcAft>
                <a:spcPct val="0"/>
              </a:spcAft>
              <a:buClrTx/>
              <a:buSzTx/>
              <a:buFont typeface="Wingdings" panose="05000000000000000000" pitchFamily="2" charset="2"/>
              <a:buChar char="q"/>
            </a:pPr>
            <a:r>
              <a:rPr lang="en-US" altLang="en-US" b="1" u="sng" dirty="0">
                <a:latin typeface="Times New Roman" panose="02020603050405020304" pitchFamily="18" charset="0"/>
                <a:cs typeface="Times New Roman" panose="02020603050405020304" pitchFamily="18" charset="0"/>
              </a:rPr>
              <a:t>Healthcare Innovation</a:t>
            </a:r>
            <a:r>
              <a:rPr lang="en-US" altLang="en-US" dirty="0">
                <a:latin typeface="Times New Roman" panose="02020603050405020304" pitchFamily="18" charset="0"/>
                <a:cs typeface="Times New Roman" panose="02020603050405020304" pitchFamily="18" charset="0"/>
              </a:rPr>
              <a:t>: Streamlining patient records and medical documentation across regional languages to improve healthcare delivery and accessibility. </a:t>
            </a:r>
          </a:p>
          <a:p>
            <a:pPr marL="0" lvl="0" indent="0" defTabSz="914400" eaLnBrk="0" fontAlgn="base" hangingPunct="0">
              <a:spcBef>
                <a:spcPct val="0"/>
              </a:spcBef>
              <a:spcAft>
                <a:spcPct val="0"/>
              </a:spcAft>
              <a:buClrTx/>
              <a:buSzTx/>
              <a:buNone/>
            </a:pPr>
            <a:endParaRPr lang="en-US" altLang="en-US" dirty="0">
              <a:latin typeface="Times New Roman" panose="02020603050405020304" pitchFamily="18" charset="0"/>
              <a:cs typeface="Times New Roman" panose="02020603050405020304" pitchFamily="18" charset="0"/>
            </a:endParaRPr>
          </a:p>
          <a:p>
            <a:pPr marL="228600" lvl="0" indent="-228600" defTabSz="914400" eaLnBrk="0" fontAlgn="base" hangingPunct="0">
              <a:spcBef>
                <a:spcPct val="0"/>
              </a:spcBef>
              <a:spcAft>
                <a:spcPct val="0"/>
              </a:spcAft>
              <a:buClrTx/>
              <a:buSzTx/>
              <a:buFont typeface="Wingdings" panose="05000000000000000000" pitchFamily="2" charset="2"/>
              <a:buChar char="q"/>
            </a:pPr>
            <a:r>
              <a:rPr lang="en-US" altLang="en-US" b="1" u="sng" dirty="0">
                <a:latin typeface="Times New Roman" panose="02020603050405020304" pitchFamily="18" charset="0"/>
                <a:cs typeface="Times New Roman" panose="02020603050405020304" pitchFamily="18" charset="0"/>
              </a:rPr>
              <a:t>Digital Governance</a:t>
            </a:r>
            <a:r>
              <a:rPr lang="en-US" altLang="en-US" dirty="0">
                <a:latin typeface="Times New Roman" panose="02020603050405020304" pitchFamily="18" charset="0"/>
                <a:cs typeface="Times New Roman" panose="02020603050405020304" pitchFamily="18" charset="0"/>
              </a:rPr>
              <a:t>: Transforming government service delivery through efficient processing of multilingual administrative documents and citizen requests. </a:t>
            </a:r>
          </a:p>
          <a:p>
            <a:pPr marL="0" lvl="0" indent="0" defTabSz="914400" eaLnBrk="0" fontAlgn="base" hangingPunct="0">
              <a:spcBef>
                <a:spcPct val="0"/>
              </a:spcBef>
              <a:spcAft>
                <a:spcPct val="0"/>
              </a:spcAft>
              <a:buClrTx/>
              <a:buSzTx/>
              <a:buNone/>
            </a:pPr>
            <a:endParaRPr lang="en-US" altLang="en-US"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and Legal Sectors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demand for multilingual document processing to streamline administrative tasks, digitize legal records, and enhance public accessibility across India's linguistically diverse population.</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 and Corporate Environments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Significant opportunity in providing localized educational resources and facilitating multilingual business communications, improving inclusivity and collaboration.</a:t>
            </a:r>
            <a:endParaRPr lang="en-US" alt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8192AB-2B96-26A6-5ADE-CF66EA1C20BA}"/>
              </a:ext>
            </a:extLst>
          </p:cNvPr>
          <p:cNvPicPr>
            <a:picLocks noChangeAspect="1"/>
          </p:cNvPicPr>
          <p:nvPr/>
        </p:nvPicPr>
        <p:blipFill>
          <a:blip r:embed="rId2"/>
          <a:stretch>
            <a:fillRect/>
          </a:stretch>
        </p:blipFill>
        <p:spPr>
          <a:xfrm>
            <a:off x="0" y="0"/>
            <a:ext cx="12192000" cy="904875"/>
          </a:xfrm>
          <a:prstGeom prst="rect">
            <a:avLst/>
          </a:prstGeom>
        </p:spPr>
      </p:pic>
    </p:spTree>
    <p:extLst>
      <p:ext uri="{BB962C8B-B14F-4D97-AF65-F5344CB8AC3E}">
        <p14:creationId xmlns:p14="http://schemas.microsoft.com/office/powerpoint/2010/main" val="4298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3A660D-E7B7-006B-1B16-707821E1E18A}"/>
              </a:ext>
            </a:extLst>
          </p:cNvPr>
          <p:cNvPicPr>
            <a:picLocks noChangeAspect="1"/>
          </p:cNvPicPr>
          <p:nvPr/>
        </p:nvPicPr>
        <p:blipFill>
          <a:blip r:embed="rId2"/>
          <a:srcRect t="9470" b="19871"/>
          <a:stretch/>
        </p:blipFill>
        <p:spPr>
          <a:xfrm>
            <a:off x="0" y="0"/>
            <a:ext cx="12192000" cy="905069"/>
          </a:xfrm>
          <a:prstGeom prst="rect">
            <a:avLst/>
          </a:prstGeom>
        </p:spPr>
      </p:pic>
      <p:graphicFrame>
        <p:nvGraphicFramePr>
          <p:cNvPr id="5" name="Table 4">
            <a:extLst>
              <a:ext uri="{FF2B5EF4-FFF2-40B4-BE49-F238E27FC236}">
                <a16:creationId xmlns:a16="http://schemas.microsoft.com/office/drawing/2014/main" id="{2EE2CB81-719C-1391-33F0-D43E66C6F2FD}"/>
              </a:ext>
            </a:extLst>
          </p:cNvPr>
          <p:cNvGraphicFramePr>
            <a:graphicFrameLocks noGrp="1"/>
          </p:cNvGraphicFramePr>
          <p:nvPr>
            <p:extLst>
              <p:ext uri="{D42A27DB-BD31-4B8C-83A1-F6EECF244321}">
                <p14:modId xmlns:p14="http://schemas.microsoft.com/office/powerpoint/2010/main" val="3099376042"/>
              </p:ext>
            </p:extLst>
          </p:nvPr>
        </p:nvGraphicFramePr>
        <p:xfrm>
          <a:off x="1360715" y="1623527"/>
          <a:ext cx="8735006" cy="5057191"/>
        </p:xfrm>
        <a:graphic>
          <a:graphicData uri="http://schemas.openxmlformats.org/drawingml/2006/table">
            <a:tbl>
              <a:tblPr firstRow="1" firstCol="1" lastRow="1" lastCol="1" bandRow="1" bandCol="1">
                <a:tableStyleId>{5C22544A-7EE6-4342-B048-85BDC9FD1C3A}</a:tableStyleId>
              </a:tblPr>
              <a:tblGrid>
                <a:gridCol w="1767006">
                  <a:extLst>
                    <a:ext uri="{9D8B030D-6E8A-4147-A177-3AD203B41FA5}">
                      <a16:colId xmlns:a16="http://schemas.microsoft.com/office/drawing/2014/main" val="3770867985"/>
                    </a:ext>
                  </a:extLst>
                </a:gridCol>
                <a:gridCol w="2538390">
                  <a:extLst>
                    <a:ext uri="{9D8B030D-6E8A-4147-A177-3AD203B41FA5}">
                      <a16:colId xmlns:a16="http://schemas.microsoft.com/office/drawing/2014/main" val="775096344"/>
                    </a:ext>
                  </a:extLst>
                </a:gridCol>
                <a:gridCol w="1745762">
                  <a:extLst>
                    <a:ext uri="{9D8B030D-6E8A-4147-A177-3AD203B41FA5}">
                      <a16:colId xmlns:a16="http://schemas.microsoft.com/office/drawing/2014/main" val="831403861"/>
                    </a:ext>
                  </a:extLst>
                </a:gridCol>
                <a:gridCol w="2683848">
                  <a:extLst>
                    <a:ext uri="{9D8B030D-6E8A-4147-A177-3AD203B41FA5}">
                      <a16:colId xmlns:a16="http://schemas.microsoft.com/office/drawing/2014/main" val="4229983063"/>
                    </a:ext>
                  </a:extLst>
                </a:gridCol>
              </a:tblGrid>
              <a:tr h="323073">
                <a:tc>
                  <a:txBody>
                    <a:bodyPr/>
                    <a:lstStyle/>
                    <a:p>
                      <a:pPr marL="399415">
                        <a:lnSpc>
                          <a:spcPts val="1340"/>
                        </a:lnSpc>
                        <a:spcBef>
                          <a:spcPts val="455"/>
                        </a:spcBef>
                      </a:pPr>
                      <a:r>
                        <a:rPr lang="en-US" sz="1200" dirty="0">
                          <a:effectLst/>
                          <a:latin typeface="Times New Roman" panose="02020603050405020304" pitchFamily="18" charset="0"/>
                          <a:cs typeface="Times New Roman" panose="02020603050405020304" pitchFamily="18" charset="0"/>
                        </a:rPr>
                        <a:t>Metric</a:t>
                      </a:r>
                      <a:endParaRPr lang="en-IN" sz="105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690245">
                        <a:lnSpc>
                          <a:spcPts val="1340"/>
                        </a:lnSpc>
                        <a:spcBef>
                          <a:spcPts val="455"/>
                        </a:spcBef>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Focus</a:t>
                      </a:r>
                      <a:endParaRPr lang="en-IN" sz="105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97155" marR="81280" indent="47625">
                        <a:lnSpc>
                          <a:spcPts val="1340"/>
                        </a:lnSpc>
                        <a:spcBef>
                          <a:spcPts val="455"/>
                        </a:spcBef>
                      </a:pPr>
                      <a:r>
                        <a:rPr lang="en-US" sz="1200">
                          <a:effectLst/>
                          <a:latin typeface="Times New Roman" panose="02020603050405020304" pitchFamily="18" charset="0"/>
                          <a:cs typeface="Times New Roman" panose="02020603050405020304" pitchFamily="18" charset="0"/>
                        </a:rPr>
                        <a:t>Estimated</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Value</a:t>
                      </a:r>
                      <a:r>
                        <a:rPr lang="en-US" sz="1200" spc="-8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(INR)</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504190">
                        <a:lnSpc>
                          <a:spcPts val="1340"/>
                        </a:lnSpc>
                        <a:spcBef>
                          <a:spcPts val="455"/>
                        </a:spcBef>
                      </a:pPr>
                      <a:r>
                        <a:rPr lang="en-US" sz="1200">
                          <a:effectLst/>
                          <a:latin typeface="Times New Roman" panose="02020603050405020304" pitchFamily="18" charset="0"/>
                          <a:cs typeface="Times New Roman" panose="02020603050405020304" pitchFamily="18" charset="0"/>
                        </a:rPr>
                        <a:t>Assumptions</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824710423"/>
                  </a:ext>
                </a:extLst>
              </a:tr>
              <a:tr h="1891461">
                <a:tc>
                  <a:txBody>
                    <a:bodyPr/>
                    <a:lstStyle/>
                    <a:p>
                      <a:pPr marL="56515" marR="153035">
                        <a:lnSpc>
                          <a:spcPts val="1340"/>
                        </a:lnSpc>
                        <a:spcBef>
                          <a:spcPts val="540"/>
                        </a:spcBef>
                      </a:pPr>
                      <a:r>
                        <a:rPr lang="en-US" sz="1200" dirty="0">
                          <a:effectLst/>
                          <a:latin typeface="Times New Roman" panose="02020603050405020304" pitchFamily="18" charset="0"/>
                          <a:cs typeface="Times New Roman" panose="02020603050405020304" pitchFamily="18" charset="0"/>
                        </a:rPr>
                        <a:t>Total</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Addressable</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Market</a:t>
                      </a:r>
                      <a:r>
                        <a:rPr lang="en-US" sz="1200" spc="-3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(TAM)</a:t>
                      </a:r>
                      <a:endParaRPr lang="en-IN" sz="105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419100" lvl="0" indent="-342900">
                        <a:lnSpc>
                          <a:spcPts val="1340"/>
                        </a:lnSpc>
                        <a:spcBef>
                          <a:spcPts val="540"/>
                        </a:spcBef>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Focus on the global</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OCR,</a:t>
                      </a:r>
                      <a:r>
                        <a:rPr lang="en-US" sz="1200" spc="-13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translation,</a:t>
                      </a:r>
                      <a:r>
                        <a:rPr lang="en-US" sz="1200" spc="-1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and</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AI-powered</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question-answering</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markets.</a:t>
                      </a:r>
                      <a:endParaRPr lang="en-IN" sz="1050">
                        <a:effectLst/>
                        <a:latin typeface="Times New Roman" panose="02020603050405020304" pitchFamily="18" charset="0"/>
                        <a:cs typeface="Times New Roman" panose="02020603050405020304" pitchFamily="18" charset="0"/>
                      </a:endParaRPr>
                    </a:p>
                    <a:p>
                      <a:pPr marL="342900" lvl="0" indent="-342900">
                        <a:lnSpc>
                          <a:spcPts val="1635"/>
                        </a:lnSpc>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OCR</a:t>
                      </a:r>
                      <a:r>
                        <a:rPr lang="en-US" sz="1200" spc="-15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a:t>
                      </a:r>
                      <a:r>
                        <a:rPr lang="en-US" sz="1200" spc="-14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(2023):</a:t>
                      </a:r>
                      <a:endParaRPr lang="en-IN" sz="1050">
                        <a:effectLst/>
                        <a:latin typeface="Times New Roman" panose="02020603050405020304" pitchFamily="18" charset="0"/>
                        <a:cs typeface="Times New Roman" panose="02020603050405020304" pitchFamily="18" charset="0"/>
                      </a:endParaRPr>
                    </a:p>
                    <a:p>
                      <a:pPr marL="62865">
                        <a:lnSpc>
                          <a:spcPts val="1680"/>
                        </a:lnSpc>
                      </a:pPr>
                      <a:r>
                        <a:rPr lang="en-US" sz="1200">
                          <a:effectLst/>
                          <a:latin typeface="Times New Roman" panose="02020603050405020304" pitchFamily="18" charset="0"/>
                          <a:cs typeface="Times New Roman" panose="02020603050405020304" pitchFamily="18" charset="0"/>
                        </a:rPr>
                        <a:t>~$12B</a:t>
                      </a:r>
                      <a:r>
                        <a:rPr lang="en-US" sz="1200" spc="1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globally.</a:t>
                      </a:r>
                      <a:endParaRPr lang="en-IN" sz="1050">
                        <a:effectLst/>
                        <a:latin typeface="Times New Roman" panose="02020603050405020304" pitchFamily="18" charset="0"/>
                        <a:cs typeface="Times New Roman" panose="02020603050405020304" pitchFamily="18" charset="0"/>
                      </a:endParaRPr>
                    </a:p>
                    <a:p>
                      <a:pPr marL="342900" marR="121920" lvl="0" indent="-342900">
                        <a:lnSpc>
                          <a:spcPts val="1340"/>
                        </a:lnSpc>
                        <a:buSzPts val="1400"/>
                        <a:buFont typeface="Tahoma" panose="020B0604030504040204" pitchFamily="34" charset="0"/>
                        <a:buChar char="-"/>
                        <a:tabLst>
                          <a:tab pos="160020" algn="l"/>
                        </a:tabLst>
                      </a:pPr>
                      <a:r>
                        <a:rPr lang="en-US" sz="1200" spc="-5">
                          <a:effectLst/>
                          <a:latin typeface="Times New Roman" panose="02020603050405020304" pitchFamily="18" charset="0"/>
                          <a:cs typeface="Times New Roman" panose="02020603050405020304" pitchFamily="18" charset="0"/>
                        </a:rPr>
                        <a:t>Translation and</a:t>
                      </a:r>
                      <a:r>
                        <a:rPr lang="en-US" sz="1200">
                          <a:effectLst/>
                          <a:latin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cs typeface="Times New Roman" panose="02020603050405020304" pitchFamily="18" charset="0"/>
                        </a:rPr>
                        <a:t>language</a:t>
                      </a:r>
                      <a:r>
                        <a:rPr lang="en-US" sz="1200" spc="-165">
                          <a:effectLst/>
                          <a:latin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cs typeface="Times New Roman" panose="02020603050405020304" pitchFamily="18" charset="0"/>
                        </a:rPr>
                        <a:t>services</a:t>
                      </a:r>
                      <a:r>
                        <a:rPr lang="en-US" sz="1200" spc="-160">
                          <a:effectLst/>
                          <a:latin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cs typeface="Times New Roman" panose="02020603050405020304" pitchFamily="18" charset="0"/>
                        </a:rPr>
                        <a:t>market</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(2023):</a:t>
                      </a:r>
                      <a:r>
                        <a:rPr lang="en-US" sz="1200" spc="-11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~$60B</a:t>
                      </a:r>
                      <a:r>
                        <a:rPr lang="en-US" sz="1200" spc="-10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globally.</a:t>
                      </a:r>
                      <a:endParaRPr lang="en-IN" sz="1050">
                        <a:effectLst/>
                        <a:latin typeface="Times New Roman" panose="02020603050405020304" pitchFamily="18" charset="0"/>
                        <a:cs typeface="Times New Roman" panose="02020603050405020304" pitchFamily="18" charset="0"/>
                      </a:endParaRPr>
                    </a:p>
                    <a:p>
                      <a:pPr marL="342900" marR="86360" lvl="0" indent="-342900">
                        <a:lnSpc>
                          <a:spcPct val="98000"/>
                        </a:lnSpc>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Considering multilingual</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AI,</a:t>
                      </a:r>
                      <a:r>
                        <a:rPr lang="en-US" sz="1200" spc="-12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add</a:t>
                      </a:r>
                      <a:r>
                        <a:rPr lang="en-US" sz="1200" spc="-11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10%.</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56515">
                        <a:lnSpc>
                          <a:spcPts val="1690"/>
                        </a:lnSpc>
                        <a:spcBef>
                          <a:spcPts val="540"/>
                        </a:spcBef>
                      </a:pPr>
                      <a:r>
                        <a:rPr lang="en-US" sz="1200">
                          <a:effectLst/>
                          <a:latin typeface="Times New Roman" panose="02020603050405020304" pitchFamily="18" charset="0"/>
                          <a:cs typeface="Times New Roman" panose="02020603050405020304" pitchFamily="18" charset="0"/>
                        </a:rPr>
                        <a:t>₹5,94,000</a:t>
                      </a:r>
                      <a:endParaRPr lang="en-IN" sz="1050">
                        <a:effectLst/>
                        <a:latin typeface="Times New Roman" panose="02020603050405020304" pitchFamily="18" charset="0"/>
                        <a:cs typeface="Times New Roman" panose="02020603050405020304" pitchFamily="18" charset="0"/>
                      </a:endParaRPr>
                    </a:p>
                    <a:p>
                      <a:pPr marL="56515">
                        <a:lnSpc>
                          <a:spcPts val="1680"/>
                        </a:lnSpc>
                      </a:pPr>
                      <a:r>
                        <a:rPr lang="en-US" sz="1200">
                          <a:effectLst/>
                          <a:latin typeface="Times New Roman" panose="02020603050405020304" pitchFamily="18" charset="0"/>
                          <a:cs typeface="Times New Roman" panose="02020603050405020304" pitchFamily="18" charset="0"/>
                        </a:rPr>
                        <a:t>Cr</a:t>
                      </a:r>
                      <a:r>
                        <a:rPr lang="en-US" sz="1200" spc="-6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(Global)</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116840" lvl="0" indent="-342900">
                        <a:lnSpc>
                          <a:spcPts val="1340"/>
                        </a:lnSpc>
                        <a:spcBef>
                          <a:spcPts val="540"/>
                        </a:spcBef>
                        <a:buSzPts val="1400"/>
                        <a:buFont typeface="Tahoma" panose="020B0604030504040204" pitchFamily="34" charset="0"/>
                        <a:buChar char="-"/>
                        <a:tabLst>
                          <a:tab pos="163195" algn="l"/>
                        </a:tabLst>
                      </a:pPr>
                      <a:r>
                        <a:rPr lang="en-US" sz="1200" dirty="0">
                          <a:effectLst/>
                          <a:latin typeface="Times New Roman" panose="02020603050405020304" pitchFamily="18" charset="0"/>
                          <a:cs typeface="Times New Roman" panose="02020603050405020304" pitchFamily="18" charset="0"/>
                        </a:rPr>
                        <a:t>Total</a:t>
                      </a:r>
                      <a:r>
                        <a:rPr lang="en-US" sz="1200" spc="-16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global</a:t>
                      </a:r>
                      <a:r>
                        <a:rPr lang="en-US" sz="1200" spc="-15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market</a:t>
                      </a:r>
                      <a:r>
                        <a:rPr lang="en-US" sz="1200" spc="-15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for</a:t>
                      </a:r>
                      <a:r>
                        <a:rPr lang="en-US" sz="1200" spc="-4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AI-driven document</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processing.</a:t>
                      </a:r>
                      <a:endParaRPr lang="en-IN" sz="1050" dirty="0">
                        <a:effectLst/>
                        <a:latin typeface="Times New Roman" panose="02020603050405020304" pitchFamily="18" charset="0"/>
                        <a:cs typeface="Times New Roman" panose="02020603050405020304" pitchFamily="18" charset="0"/>
                      </a:endParaRPr>
                    </a:p>
                    <a:p>
                      <a:pPr marL="342900" marR="281305" lvl="0" indent="-342900">
                        <a:lnSpc>
                          <a:spcPct val="98000"/>
                        </a:lnSpc>
                        <a:buSzPts val="1400"/>
                        <a:buFont typeface="Tahoma" panose="020B0604030504040204" pitchFamily="34" charset="0"/>
                        <a:buChar char="-"/>
                        <a:tabLst>
                          <a:tab pos="163195" algn="l"/>
                        </a:tabLst>
                      </a:pPr>
                      <a:r>
                        <a:rPr lang="en-US" sz="1200" dirty="0">
                          <a:effectLst/>
                          <a:latin typeface="Times New Roman" panose="02020603050405020304" pitchFamily="18" charset="0"/>
                          <a:cs typeface="Times New Roman" panose="02020603050405020304" pitchFamily="18" charset="0"/>
                        </a:rPr>
                        <a:t>OCR and translation</a:t>
                      </a:r>
                      <a:r>
                        <a:rPr lang="en-US" sz="1200" spc="-425"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services</a:t>
                      </a:r>
                      <a:r>
                        <a:rPr lang="en-US" sz="1200" spc="-17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combined.</a:t>
                      </a:r>
                      <a:endParaRPr lang="en-IN" sz="105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357691363"/>
                  </a:ext>
                </a:extLst>
              </a:tr>
              <a:tr h="1495200">
                <a:tc>
                  <a:txBody>
                    <a:bodyPr/>
                    <a:lstStyle/>
                    <a:p>
                      <a:pPr marL="56515" marR="149860">
                        <a:lnSpc>
                          <a:spcPts val="1340"/>
                        </a:lnSpc>
                        <a:spcBef>
                          <a:spcPts val="525"/>
                        </a:spcBef>
                      </a:pPr>
                      <a:r>
                        <a:rPr lang="en-US" sz="1200">
                          <a:effectLst/>
                          <a:latin typeface="Times New Roman" panose="02020603050405020304" pitchFamily="18" charset="0"/>
                          <a:cs typeface="Times New Roman" panose="02020603050405020304" pitchFamily="18" charset="0"/>
                        </a:rPr>
                        <a:t>Serviceable</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Available</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a:t>
                      </a:r>
                      <a:r>
                        <a:rPr lang="en-US" sz="1200" spc="-3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(SAM)</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146685" lvl="0" indent="-342900">
                        <a:lnSpc>
                          <a:spcPts val="1340"/>
                        </a:lnSpc>
                        <a:spcBef>
                          <a:spcPts val="525"/>
                        </a:spcBef>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Focus on Indian</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a:t>
                      </a:r>
                      <a:r>
                        <a:rPr lang="en-US" sz="1200" spc="-40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particularly multilingual</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sectors (legal,</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government,</a:t>
                      </a:r>
                      <a:r>
                        <a:rPr lang="en-US" sz="1200" spc="-1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education).</a:t>
                      </a:r>
                      <a:endParaRPr lang="en-IN" sz="1050">
                        <a:effectLst/>
                        <a:latin typeface="Times New Roman" panose="02020603050405020304" pitchFamily="18" charset="0"/>
                        <a:cs typeface="Times New Roman" panose="02020603050405020304" pitchFamily="18" charset="0"/>
                      </a:endParaRPr>
                    </a:p>
                    <a:p>
                      <a:pPr marL="342900" marR="302895" lvl="0" indent="-342900">
                        <a:lnSpc>
                          <a:spcPct val="98000"/>
                        </a:lnSpc>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~3%</a:t>
                      </a:r>
                      <a:r>
                        <a:rPr lang="en-US" sz="1200" spc="-5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of</a:t>
                      </a:r>
                      <a:r>
                        <a:rPr lang="en-US" sz="1200" spc="-5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TAM</a:t>
                      </a:r>
                      <a:r>
                        <a:rPr lang="en-US" sz="1200" spc="-5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based</a:t>
                      </a:r>
                      <a:r>
                        <a:rPr lang="en-US" sz="1200" spc="-5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on</a:t>
                      </a:r>
                      <a:r>
                        <a:rPr lang="en-US" sz="1200" spc="-40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India’s contribution to</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AI-driven</a:t>
                      </a:r>
                      <a:r>
                        <a:rPr lang="en-US" sz="1200" spc="-17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solutions.</a:t>
                      </a:r>
                      <a:endParaRPr lang="en-IN" sz="1050">
                        <a:effectLst/>
                        <a:latin typeface="Times New Roman" panose="02020603050405020304" pitchFamily="18" charset="0"/>
                        <a:cs typeface="Times New Roman" panose="02020603050405020304" pitchFamily="18" charset="0"/>
                      </a:endParaRPr>
                    </a:p>
                    <a:p>
                      <a:pPr marL="342900" marR="78105" lvl="0" indent="-342900">
                        <a:lnSpc>
                          <a:spcPts val="1340"/>
                        </a:lnSpc>
                        <a:buSzPts val="1400"/>
                        <a:buFont typeface="Tahoma" panose="020B0604030504040204" pitchFamily="34" charset="0"/>
                        <a:buChar char="-"/>
                        <a:tabLst>
                          <a:tab pos="160020" algn="l"/>
                        </a:tabLst>
                      </a:pPr>
                      <a:r>
                        <a:rPr lang="en-US" sz="1200" spc="-10">
                          <a:effectLst/>
                          <a:latin typeface="Times New Roman" panose="02020603050405020304" pitchFamily="18" charset="0"/>
                          <a:cs typeface="Times New Roman" panose="02020603050405020304" pitchFamily="18" charset="0"/>
                        </a:rPr>
                        <a:t>India’s AI market</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projected</a:t>
                      </a:r>
                      <a:r>
                        <a:rPr lang="en-US" sz="1200" spc="-10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to</a:t>
                      </a:r>
                      <a:r>
                        <a:rPr lang="en-US" sz="1200" spc="-9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reach</a:t>
                      </a:r>
                      <a:r>
                        <a:rPr lang="en-US" sz="1200" spc="-9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$7B</a:t>
                      </a:r>
                      <a:r>
                        <a:rPr lang="en-US" sz="1200" spc="-10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by</a:t>
                      </a:r>
                      <a:r>
                        <a:rPr lang="en-US" sz="1200" spc="-42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2030.</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56515">
                        <a:lnSpc>
                          <a:spcPts val="1690"/>
                        </a:lnSpc>
                        <a:spcBef>
                          <a:spcPts val="525"/>
                        </a:spcBef>
                      </a:pPr>
                      <a:r>
                        <a:rPr lang="en-US" sz="1200">
                          <a:effectLst/>
                          <a:latin typeface="Times New Roman" panose="02020603050405020304" pitchFamily="18" charset="0"/>
                          <a:cs typeface="Times New Roman" panose="02020603050405020304" pitchFamily="18" charset="0"/>
                        </a:rPr>
                        <a:t>₹17,820</a:t>
                      </a:r>
                      <a:r>
                        <a:rPr lang="en-US" sz="1200" spc="-5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Cr</a:t>
                      </a:r>
                      <a:endParaRPr lang="en-IN" sz="1050">
                        <a:effectLst/>
                        <a:latin typeface="Times New Roman" panose="02020603050405020304" pitchFamily="18" charset="0"/>
                        <a:cs typeface="Times New Roman" panose="02020603050405020304" pitchFamily="18" charset="0"/>
                      </a:endParaRPr>
                    </a:p>
                    <a:p>
                      <a:pPr marL="56515">
                        <a:lnSpc>
                          <a:spcPts val="1680"/>
                        </a:lnSpc>
                      </a:pPr>
                      <a:r>
                        <a:rPr lang="en-US" sz="1200">
                          <a:effectLst/>
                          <a:latin typeface="Times New Roman" panose="02020603050405020304" pitchFamily="18" charset="0"/>
                          <a:cs typeface="Times New Roman" panose="02020603050405020304" pitchFamily="18" charset="0"/>
                        </a:rPr>
                        <a:t>(India)</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175260" lvl="0" indent="-342900">
                        <a:lnSpc>
                          <a:spcPts val="1340"/>
                        </a:lnSpc>
                        <a:spcBef>
                          <a:spcPts val="525"/>
                        </a:spcBef>
                        <a:buSzPts val="1400"/>
                        <a:buFont typeface="Tahoma" panose="020B0604030504040204" pitchFamily="34" charset="0"/>
                        <a:buChar char="-"/>
                        <a:tabLst>
                          <a:tab pos="163195" algn="l"/>
                        </a:tabLst>
                      </a:pPr>
                      <a:r>
                        <a:rPr lang="en-US" sz="1200" spc="-10">
                          <a:effectLst/>
                          <a:latin typeface="Times New Roman" panose="02020603050405020304" pitchFamily="18" charset="0"/>
                          <a:cs typeface="Times New Roman" panose="02020603050405020304" pitchFamily="18" charset="0"/>
                        </a:rPr>
                        <a:t>3%</a:t>
                      </a:r>
                      <a:r>
                        <a:rPr lang="en-US" sz="1200" spc="-165">
                          <a:effectLst/>
                          <a:latin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cs typeface="Times New Roman" panose="02020603050405020304" pitchFamily="18" charset="0"/>
                        </a:rPr>
                        <a:t>of</a:t>
                      </a:r>
                      <a:r>
                        <a:rPr lang="en-US" sz="1200" spc="-165">
                          <a:effectLst/>
                          <a:latin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cs typeface="Times New Roman" panose="02020603050405020304" pitchFamily="18" charset="0"/>
                        </a:rPr>
                        <a:t>global</a:t>
                      </a:r>
                      <a:r>
                        <a:rPr lang="en-US" sz="1200" spc="-165">
                          <a:effectLst/>
                          <a:latin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cs typeface="Times New Roman" panose="02020603050405020304" pitchFamily="18" charset="0"/>
                        </a:rPr>
                        <a:t>market</a:t>
                      </a:r>
                      <a:r>
                        <a:rPr lang="en-US" sz="1200" spc="-160">
                          <a:effectLst/>
                          <a:latin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cs typeface="Times New Roman" panose="02020603050405020304" pitchFamily="18" charset="0"/>
                        </a:rPr>
                        <a:t>is</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India’s</a:t>
                      </a:r>
                      <a:r>
                        <a:rPr lang="en-US" sz="1200" spc="-14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share.</a:t>
                      </a:r>
                      <a:endParaRPr lang="en-IN" sz="1050">
                        <a:effectLst/>
                        <a:latin typeface="Times New Roman" panose="02020603050405020304" pitchFamily="18" charset="0"/>
                        <a:cs typeface="Times New Roman" panose="02020603050405020304" pitchFamily="18" charset="0"/>
                      </a:endParaRPr>
                    </a:p>
                    <a:p>
                      <a:pPr marL="342900" marR="120650" lvl="0" indent="-342900">
                        <a:lnSpc>
                          <a:spcPct val="98000"/>
                        </a:lnSpc>
                        <a:buSzPts val="1400"/>
                        <a:buFont typeface="Tahoma" panose="020B0604030504040204" pitchFamily="34" charset="0"/>
                        <a:buChar char="-"/>
                        <a:tabLst>
                          <a:tab pos="163195" algn="l"/>
                        </a:tabLst>
                      </a:pPr>
                      <a:r>
                        <a:rPr lang="en-US" sz="1200">
                          <a:effectLst/>
                          <a:latin typeface="Times New Roman" panose="02020603050405020304" pitchFamily="18" charset="0"/>
                          <a:cs typeface="Times New Roman" panose="02020603050405020304" pitchFamily="18" charset="0"/>
                        </a:rPr>
                        <a:t>High need for</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multilingual</a:t>
                      </a:r>
                      <a:r>
                        <a:rPr lang="en-US" sz="1200" spc="-9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solutions</a:t>
                      </a:r>
                      <a:r>
                        <a:rPr lang="en-US" sz="1200" spc="-9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a:t>
                      </a:r>
                      <a:r>
                        <a:rPr lang="en-US" sz="1200" spc="-42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India’s</a:t>
                      </a:r>
                      <a:r>
                        <a:rPr lang="en-US" sz="1200" spc="-14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sectors.</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328461069"/>
                  </a:ext>
                </a:extLst>
              </a:tr>
              <a:tr h="1347457">
                <a:tc>
                  <a:txBody>
                    <a:bodyPr/>
                    <a:lstStyle/>
                    <a:p>
                      <a:pPr marL="56515" marR="135255">
                        <a:lnSpc>
                          <a:spcPts val="1340"/>
                        </a:lnSpc>
                        <a:spcBef>
                          <a:spcPts val="550"/>
                        </a:spcBef>
                      </a:pPr>
                      <a:r>
                        <a:rPr lang="en-US" sz="1200">
                          <a:effectLst/>
                          <a:latin typeface="Times New Roman" panose="02020603050405020304" pitchFamily="18" charset="0"/>
                          <a:cs typeface="Times New Roman" panose="02020603050405020304" pitchFamily="18" charset="0"/>
                        </a:rPr>
                        <a:t>Serviceable</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Obtainable</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a:t>
                      </a:r>
                      <a:r>
                        <a:rPr lang="en-US" sz="1200" spc="-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(SOM)</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351155" lvl="0" indent="-342900">
                        <a:lnSpc>
                          <a:spcPts val="1340"/>
                        </a:lnSpc>
                        <a:spcBef>
                          <a:spcPts val="550"/>
                        </a:spcBef>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Initial focus on legal,</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academic, and</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government</a:t>
                      </a:r>
                      <a:r>
                        <a:rPr lang="en-US" sz="1200" spc="-13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sectors</a:t>
                      </a:r>
                      <a:r>
                        <a:rPr lang="en-US" sz="1200" spc="-13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India.</a:t>
                      </a:r>
                      <a:endParaRPr lang="en-IN" sz="1050">
                        <a:effectLst/>
                        <a:latin typeface="Times New Roman" panose="02020603050405020304" pitchFamily="18" charset="0"/>
                        <a:cs typeface="Times New Roman" panose="02020603050405020304" pitchFamily="18" charset="0"/>
                      </a:endParaRPr>
                    </a:p>
                    <a:p>
                      <a:pPr marL="342900" marR="222885" lvl="0" indent="-342900">
                        <a:lnSpc>
                          <a:spcPct val="98000"/>
                        </a:lnSpc>
                        <a:buSzPts val="1400"/>
                        <a:buFont typeface="Tahoma" panose="020B0604030504040204" pitchFamily="34" charset="0"/>
                        <a:buChar char="-"/>
                        <a:tabLst>
                          <a:tab pos="160020" algn="l"/>
                        </a:tabLst>
                      </a:pPr>
                      <a:r>
                        <a:rPr lang="en-US" sz="1200">
                          <a:effectLst/>
                          <a:latin typeface="Times New Roman" panose="02020603050405020304" pitchFamily="18" charset="0"/>
                          <a:cs typeface="Times New Roman" panose="02020603050405020304" pitchFamily="18" charset="0"/>
                        </a:rPr>
                        <a:t>Capture 5% of SAM in</a:t>
                      </a:r>
                      <a:r>
                        <a:rPr lang="en-US" sz="1200" spc="-4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early stages due to</a:t>
                      </a:r>
                      <a:r>
                        <a:rPr lang="en-US" sz="1200" spc="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competition</a:t>
                      </a:r>
                      <a:r>
                        <a:rPr lang="en-US" sz="1200" spc="-11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and</a:t>
                      </a:r>
                      <a:r>
                        <a:rPr lang="en-US" sz="1200" spc="-11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market</a:t>
                      </a:r>
                      <a:r>
                        <a:rPr lang="en-US" sz="1200" spc="-42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penetration</a:t>
                      </a:r>
                      <a:r>
                        <a:rPr lang="en-US" sz="1200" spc="-16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efforts.</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56515">
                        <a:lnSpc>
                          <a:spcPts val="1690"/>
                        </a:lnSpc>
                        <a:spcBef>
                          <a:spcPts val="550"/>
                        </a:spcBef>
                      </a:pPr>
                      <a:r>
                        <a:rPr lang="en-US" sz="1200">
                          <a:effectLst/>
                          <a:latin typeface="Times New Roman" panose="02020603050405020304" pitchFamily="18" charset="0"/>
                          <a:cs typeface="Times New Roman" panose="02020603050405020304" pitchFamily="18" charset="0"/>
                        </a:rPr>
                        <a:t>₹891</a:t>
                      </a:r>
                      <a:r>
                        <a:rPr lang="en-US" sz="1200" spc="-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Cr</a:t>
                      </a:r>
                      <a:endParaRPr lang="en-IN" sz="1050">
                        <a:effectLst/>
                        <a:latin typeface="Times New Roman" panose="02020603050405020304" pitchFamily="18" charset="0"/>
                        <a:cs typeface="Times New Roman" panose="02020603050405020304" pitchFamily="18" charset="0"/>
                      </a:endParaRPr>
                    </a:p>
                    <a:p>
                      <a:pPr marL="56515">
                        <a:lnSpc>
                          <a:spcPts val="1680"/>
                        </a:lnSpc>
                      </a:pPr>
                      <a:r>
                        <a:rPr lang="en-US" sz="1200">
                          <a:effectLst/>
                          <a:latin typeface="Times New Roman" panose="02020603050405020304" pitchFamily="18" charset="0"/>
                          <a:cs typeface="Times New Roman" panose="02020603050405020304" pitchFamily="18" charset="0"/>
                        </a:rPr>
                        <a:t>(Early</a:t>
                      </a:r>
                      <a:r>
                        <a:rPr lang="en-US" sz="1200" spc="-10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Stage)</a:t>
                      </a:r>
                      <a:endParaRPr lang="en-IN" sz="105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tc>
                  <a:txBody>
                    <a:bodyPr/>
                    <a:lstStyle/>
                    <a:p>
                      <a:pPr marL="342900" marR="64770" lvl="0" indent="-342900">
                        <a:lnSpc>
                          <a:spcPts val="1340"/>
                        </a:lnSpc>
                        <a:spcBef>
                          <a:spcPts val="550"/>
                        </a:spcBef>
                        <a:buSzPts val="1400"/>
                        <a:buFont typeface="Tahoma" panose="020B0604030504040204" pitchFamily="34" charset="0"/>
                        <a:buChar char="-"/>
                        <a:tabLst>
                          <a:tab pos="163195" algn="l"/>
                        </a:tabLst>
                      </a:pPr>
                      <a:r>
                        <a:rPr lang="en-US" sz="1200" dirty="0">
                          <a:effectLst/>
                          <a:latin typeface="Times New Roman" panose="02020603050405020304" pitchFamily="18" charset="0"/>
                          <a:cs typeface="Times New Roman" panose="02020603050405020304" pitchFamily="18" charset="0"/>
                        </a:rPr>
                        <a:t>Assumes</a:t>
                      </a:r>
                      <a:r>
                        <a:rPr lang="en-US" sz="1200" spc="-8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initial</a:t>
                      </a:r>
                      <a:r>
                        <a:rPr lang="en-US" sz="1200" spc="-8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capture</a:t>
                      </a:r>
                      <a:r>
                        <a:rPr lang="en-US" sz="1200" spc="-425"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of</a:t>
                      </a:r>
                      <a:r>
                        <a:rPr lang="en-US" sz="1200" spc="-17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5%</a:t>
                      </a:r>
                      <a:r>
                        <a:rPr lang="en-US" sz="1200" spc="-17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of</a:t>
                      </a:r>
                      <a:r>
                        <a:rPr lang="en-US" sz="1200" spc="-17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the</a:t>
                      </a:r>
                      <a:r>
                        <a:rPr lang="en-US" sz="1200" spc="-16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serviceable</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market.</a:t>
                      </a:r>
                      <a:endParaRPr lang="en-IN" sz="1050" dirty="0">
                        <a:effectLst/>
                        <a:latin typeface="Times New Roman" panose="02020603050405020304" pitchFamily="18" charset="0"/>
                        <a:cs typeface="Times New Roman" panose="02020603050405020304" pitchFamily="18" charset="0"/>
                      </a:endParaRPr>
                    </a:p>
                    <a:p>
                      <a:pPr marL="342900" marR="129540" lvl="0" indent="-342900">
                        <a:lnSpc>
                          <a:spcPct val="98000"/>
                        </a:lnSpc>
                        <a:buSzPts val="1400"/>
                        <a:buFont typeface="Tahoma" panose="020B0604030504040204" pitchFamily="34" charset="0"/>
                        <a:buChar char="-"/>
                        <a:tabLst>
                          <a:tab pos="163195" algn="l"/>
                        </a:tabLst>
                      </a:pPr>
                      <a:r>
                        <a:rPr lang="en-US" sz="1200" dirty="0">
                          <a:effectLst/>
                          <a:latin typeface="Times New Roman" panose="02020603050405020304" pitchFamily="18" charset="0"/>
                          <a:cs typeface="Times New Roman" panose="02020603050405020304" pitchFamily="18" charset="0"/>
                        </a:rPr>
                        <a:t>Gradual</a:t>
                      </a:r>
                      <a:r>
                        <a:rPr lang="en-US" sz="1200" spc="-11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scale</a:t>
                      </a:r>
                      <a:r>
                        <a:rPr lang="en-US" sz="1200" spc="-11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over</a:t>
                      </a:r>
                      <a:r>
                        <a:rPr lang="en-US" sz="1200" spc="-11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3-5</a:t>
                      </a:r>
                      <a:r>
                        <a:rPr lang="en-US" sz="1200" spc="-4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years.</a:t>
                      </a:r>
                      <a:endParaRPr lang="en-IN" sz="105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402393605"/>
                  </a:ext>
                </a:extLst>
              </a:tr>
            </a:tbl>
          </a:graphicData>
        </a:graphic>
      </p:graphicFrame>
      <p:sp>
        <p:nvSpPr>
          <p:cNvPr id="6" name="Title 1">
            <a:extLst>
              <a:ext uri="{FF2B5EF4-FFF2-40B4-BE49-F238E27FC236}">
                <a16:creationId xmlns:a16="http://schemas.microsoft.com/office/drawing/2014/main" id="{6A802D9D-3F20-B06F-C00F-D14B59F55CDC}"/>
              </a:ext>
            </a:extLst>
          </p:cNvPr>
          <p:cNvSpPr txBox="1">
            <a:spLocks/>
          </p:cNvSpPr>
          <p:nvPr/>
        </p:nvSpPr>
        <p:spPr>
          <a:xfrm>
            <a:off x="878803" y="905069"/>
            <a:ext cx="5764591" cy="802433"/>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analysis</a:t>
            </a:r>
          </a:p>
        </p:txBody>
      </p:sp>
    </p:spTree>
    <p:extLst>
      <p:ext uri="{BB962C8B-B14F-4D97-AF65-F5344CB8AC3E}">
        <p14:creationId xmlns:p14="http://schemas.microsoft.com/office/powerpoint/2010/main" val="259953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45F9-F4C3-4ECC-BC48-198DC663601A}"/>
              </a:ext>
            </a:extLst>
          </p:cNvPr>
          <p:cNvSpPr>
            <a:spLocks noGrp="1"/>
          </p:cNvSpPr>
          <p:nvPr>
            <p:ph type="title"/>
          </p:nvPr>
        </p:nvSpPr>
        <p:spPr>
          <a:xfrm>
            <a:off x="1174118" y="638521"/>
            <a:ext cx="10131425" cy="1456267"/>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9BDC9E2-BD1F-4FBF-A6EA-DB0601378EDD}"/>
              </a:ext>
            </a:extLst>
          </p:cNvPr>
          <p:cNvSpPr>
            <a:spLocks noGrp="1"/>
          </p:cNvSpPr>
          <p:nvPr>
            <p:ph idx="1"/>
          </p:nvPr>
        </p:nvSpPr>
        <p:spPr>
          <a:xfrm>
            <a:off x="1292256" y="1778917"/>
            <a:ext cx="9409955" cy="4440562"/>
          </a:xfrm>
        </p:spPr>
        <p:txBody>
          <a:bodyPr>
            <a:normAutofit lnSpcReduction="10000"/>
          </a:bodyPr>
          <a:lstStyle/>
          <a:p>
            <a:pPr marL="0" indent="0" algn="just">
              <a:buNone/>
            </a:pPr>
            <a:r>
              <a:rPr lang="en-US" b="1" u="sng" dirty="0">
                <a:latin typeface="Times New Roman" panose="02020603050405020304" pitchFamily="18" charset="0"/>
                <a:cs typeface="Times New Roman" panose="02020603050405020304" pitchFamily="18" charset="0"/>
              </a:rPr>
              <a:t>Broaden Language Capabilities</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Expand the system’s capabilities to include a wider range of Indian languages.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Add functionality for processing and translating Sanskrit to accommodate classical and historical texts.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Enhance System Efficiency</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Focus on optimizing the system to improve processing speed and reduce delays.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Increase operational efficiency thereby reducing document </a:t>
            </a:r>
            <a:r>
              <a:rPr lang="en-US">
                <a:latin typeface="Times New Roman" panose="02020603050405020304" pitchFamily="18" charset="0"/>
                <a:cs typeface="Times New Roman" panose="02020603050405020304" pitchFamily="18" charset="0"/>
              </a:rPr>
              <a:t>processing time.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CPU Optimization</a:t>
            </a:r>
            <a:r>
              <a:rPr lang="en-US"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Examine the feasibility of transitioning from GPU to CPU for running the system, aiming to lower costs and enhance accessibility.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100FCE-ECC0-ECD7-87D5-317BE96FA06A}"/>
              </a:ext>
            </a:extLst>
          </p:cNvPr>
          <p:cNvPicPr>
            <a:picLocks noChangeAspect="1"/>
          </p:cNvPicPr>
          <p:nvPr/>
        </p:nvPicPr>
        <p:blipFill>
          <a:blip r:embed="rId2"/>
          <a:stretch>
            <a:fillRect/>
          </a:stretch>
        </p:blipFill>
        <p:spPr>
          <a:xfrm>
            <a:off x="0" y="13995"/>
            <a:ext cx="12192000" cy="904875"/>
          </a:xfrm>
          <a:prstGeom prst="rect">
            <a:avLst/>
          </a:prstGeom>
        </p:spPr>
      </p:pic>
    </p:spTree>
    <p:extLst>
      <p:ext uri="{BB962C8B-B14F-4D97-AF65-F5344CB8AC3E}">
        <p14:creationId xmlns:p14="http://schemas.microsoft.com/office/powerpoint/2010/main" val="357213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629-8CB5-4CE2-8C69-9DE24C15F98E}"/>
              </a:ext>
            </a:extLst>
          </p:cNvPr>
          <p:cNvSpPr>
            <a:spLocks noGrp="1"/>
          </p:cNvSpPr>
          <p:nvPr>
            <p:ph type="title"/>
          </p:nvPr>
        </p:nvSpPr>
        <p:spPr>
          <a:xfrm>
            <a:off x="685801" y="1413933"/>
            <a:ext cx="10131425" cy="1456267"/>
          </a:xfrm>
        </p:spPr>
        <p:txBody>
          <a:bodyPr>
            <a:normAutofit/>
          </a:bodyPr>
          <a:lstStyle/>
          <a:p>
            <a:r>
              <a:rPr lang="en-US" sz="5000" dirty="0"/>
              <a:t>THANK YOU </a:t>
            </a:r>
            <a:endParaRPr lang="en-IN" sz="5000" dirty="0"/>
          </a:p>
        </p:txBody>
      </p:sp>
      <p:sp>
        <p:nvSpPr>
          <p:cNvPr id="3" name="Content Placeholder 2">
            <a:extLst>
              <a:ext uri="{FF2B5EF4-FFF2-40B4-BE49-F238E27FC236}">
                <a16:creationId xmlns:a16="http://schemas.microsoft.com/office/drawing/2014/main" id="{41DA5048-5162-4D25-A3FD-5A81510B4104}"/>
              </a:ext>
            </a:extLst>
          </p:cNvPr>
          <p:cNvSpPr>
            <a:spLocks noGrp="1"/>
          </p:cNvSpPr>
          <p:nvPr>
            <p:ph idx="1"/>
          </p:nvPr>
        </p:nvSpPr>
        <p:spPr/>
        <p:txBody>
          <a:bodyPr>
            <a:normAutofit/>
          </a:bodyPr>
          <a:lstStyle/>
          <a:p>
            <a:pPr marL="0" indent="0">
              <a:buNone/>
            </a:pPr>
            <a:r>
              <a:rPr lang="en-US" sz="4000" dirty="0"/>
              <a:t>ANY QUESTION</a:t>
            </a:r>
            <a:endParaRPr lang="en-IN" sz="4000" dirty="0"/>
          </a:p>
        </p:txBody>
      </p:sp>
      <p:pic>
        <p:nvPicPr>
          <p:cNvPr id="5" name="Picture 4">
            <a:extLst>
              <a:ext uri="{FF2B5EF4-FFF2-40B4-BE49-F238E27FC236}">
                <a16:creationId xmlns:a16="http://schemas.microsoft.com/office/drawing/2014/main" id="{88330F79-EC8E-CFB6-423F-C80900718CBF}"/>
              </a:ext>
            </a:extLst>
          </p:cNvPr>
          <p:cNvPicPr>
            <a:picLocks noChangeAspect="1"/>
          </p:cNvPicPr>
          <p:nvPr/>
        </p:nvPicPr>
        <p:blipFill>
          <a:blip r:embed="rId2"/>
          <a:stretch>
            <a:fillRect/>
          </a:stretch>
        </p:blipFill>
        <p:spPr>
          <a:xfrm>
            <a:off x="0" y="0"/>
            <a:ext cx="12192000" cy="904875"/>
          </a:xfrm>
          <a:prstGeom prst="rect">
            <a:avLst/>
          </a:prstGeom>
        </p:spPr>
      </p:pic>
    </p:spTree>
    <p:extLst>
      <p:ext uri="{BB962C8B-B14F-4D97-AF65-F5344CB8AC3E}">
        <p14:creationId xmlns:p14="http://schemas.microsoft.com/office/powerpoint/2010/main" val="110561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911C3-6E54-4C89-BE8B-E93A042880AF}"/>
              </a:ext>
            </a:extLst>
          </p:cNvPr>
          <p:cNvSpPr>
            <a:spLocks noGrp="1"/>
          </p:cNvSpPr>
          <p:nvPr>
            <p:ph idx="1"/>
          </p:nvPr>
        </p:nvSpPr>
        <p:spPr>
          <a:xfrm>
            <a:off x="1100668" y="1820333"/>
            <a:ext cx="7264400" cy="4851055"/>
          </a:xfrm>
        </p:spPr>
        <p:txBody>
          <a:bodyPr>
            <a:normAutofit/>
          </a:bodyPr>
          <a:lstStyle/>
          <a:p>
            <a:pPr algn="just">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Comprehensive Multilingual Document Management</a:t>
            </a:r>
            <a:r>
              <a:rPr lang="en-IN" sz="1600" dirty="0">
                <a:latin typeface="Times New Roman" panose="02020603050405020304" pitchFamily="18" charset="0"/>
                <a:cs typeface="Times New Roman" panose="02020603050405020304" pitchFamily="18" charset="0"/>
              </a:rPr>
              <a:t>: VEDA-VISION GPT integrates OCR, translation, and AI-powered question-answering to process documents across Indian languages, enabling natural language queries and enhanced information extraction</a:t>
            </a:r>
            <a:r>
              <a:rPr lang="en-IN" sz="1600" dirty="0"/>
              <a:t>.</a:t>
            </a:r>
          </a:p>
          <a:p>
            <a:pPr algn="just">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Transforming Cross-Lingual Access</a:t>
            </a:r>
            <a:r>
              <a:rPr lang="en-IN" sz="1600" dirty="0">
                <a:latin typeface="Times New Roman" panose="02020603050405020304" pitchFamily="18" charset="0"/>
                <a:cs typeface="Times New Roman" panose="02020603050405020304" pitchFamily="18" charset="0"/>
              </a:rPr>
              <a:t>: Designed for government, legal, and academic sectors, the platform revolutionizes information access and engagement, bridging language gaps for diverse linguistic communities.  with our logo</a:t>
            </a:r>
            <a:r>
              <a:rPr lang="en-IN" sz="1600" dirty="0"/>
              <a:t>. </a:t>
            </a:r>
          </a:p>
          <a:p>
            <a:pPr algn="just">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Centralized platform: </a:t>
            </a:r>
            <a:r>
              <a:rPr lang="en-IN" sz="1600" dirty="0">
                <a:latin typeface="Times New Roman" panose="02020603050405020304" pitchFamily="18" charset="0"/>
                <a:cs typeface="Times New Roman" panose="02020603050405020304" pitchFamily="18" charset="0"/>
              </a:rPr>
              <a:t>for document storage and retrieval, Enhanced search functionality with language-agnostic capabilities, Streamlined workflow for document organization and categorization, Improves efficiency in managing large volumes of multilingual documents</a:t>
            </a:r>
          </a:p>
          <a:p>
            <a:pPr algn="just">
              <a:buFont typeface="Wingdings" panose="05000000000000000000" pitchFamily="2" charset="2"/>
              <a:buChar char="v"/>
            </a:pPr>
            <a:endParaRPr lang="en-IN" sz="1600" dirty="0"/>
          </a:p>
        </p:txBody>
      </p:sp>
      <p:pic>
        <p:nvPicPr>
          <p:cNvPr id="6" name="Picture 5">
            <a:extLst>
              <a:ext uri="{FF2B5EF4-FFF2-40B4-BE49-F238E27FC236}">
                <a16:creationId xmlns:a16="http://schemas.microsoft.com/office/drawing/2014/main" id="{AA24C36F-C630-4F40-B706-BBBB6F40C0C7}"/>
              </a:ext>
            </a:extLst>
          </p:cNvPr>
          <p:cNvPicPr>
            <a:picLocks noChangeAspect="1"/>
          </p:cNvPicPr>
          <p:nvPr/>
        </p:nvPicPr>
        <p:blipFill>
          <a:blip r:embed="rId2"/>
          <a:stretch>
            <a:fillRect/>
          </a:stretch>
        </p:blipFill>
        <p:spPr>
          <a:xfrm>
            <a:off x="8779935" y="2328333"/>
            <a:ext cx="3107265" cy="3327400"/>
          </a:xfrm>
          <a:prstGeom prst="rect">
            <a:avLst/>
          </a:prstGeom>
        </p:spPr>
      </p:pic>
      <p:pic>
        <p:nvPicPr>
          <p:cNvPr id="4" name="Picture 3">
            <a:extLst>
              <a:ext uri="{FF2B5EF4-FFF2-40B4-BE49-F238E27FC236}">
                <a16:creationId xmlns:a16="http://schemas.microsoft.com/office/drawing/2014/main" id="{11ECC06A-89B8-B58D-F150-58CB516817B7}"/>
              </a:ext>
            </a:extLst>
          </p:cNvPr>
          <p:cNvPicPr>
            <a:picLocks noChangeAspect="1"/>
          </p:cNvPicPr>
          <p:nvPr/>
        </p:nvPicPr>
        <p:blipFill>
          <a:blip r:embed="rId3"/>
          <a:srcRect t="9470" b="19871"/>
          <a:stretch/>
        </p:blipFill>
        <p:spPr>
          <a:xfrm>
            <a:off x="0" y="0"/>
            <a:ext cx="12192000" cy="905069"/>
          </a:xfrm>
          <a:prstGeom prst="rect">
            <a:avLst/>
          </a:prstGeom>
        </p:spPr>
      </p:pic>
      <p:sp>
        <p:nvSpPr>
          <p:cNvPr id="10" name="Title 1">
            <a:extLst>
              <a:ext uri="{FF2B5EF4-FFF2-40B4-BE49-F238E27FC236}">
                <a16:creationId xmlns:a16="http://schemas.microsoft.com/office/drawing/2014/main" id="{DB1C9E97-9EC1-94DF-0488-2FD1562305E5}"/>
              </a:ext>
            </a:extLst>
          </p:cNvPr>
          <p:cNvSpPr>
            <a:spLocks noGrp="1"/>
          </p:cNvSpPr>
          <p:nvPr>
            <p:ph type="title"/>
          </p:nvPr>
        </p:nvSpPr>
        <p:spPr>
          <a:xfrm>
            <a:off x="591805" y="1250830"/>
            <a:ext cx="8188130" cy="1077503"/>
          </a:xfrm>
        </p:spPr>
        <p:txBody>
          <a:bodyPr>
            <a:noAutofit/>
          </a:bodyPr>
          <a:lstStyle/>
          <a:p>
            <a:pPr algn="ctr"/>
            <a:r>
              <a:rPr lang="en-IN" sz="3200" b="1" u="sng" cap="none" dirty="0">
                <a:ln w="6600">
                  <a:solidFill>
                    <a:schemeClr val="accent4">
                      <a:lumMod val="60000"/>
                      <a:lumOff val="40000"/>
                    </a:schemeClr>
                  </a:solidFill>
                  <a:prstDash val="solid"/>
                </a:ln>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t>INTRODUCTION TO VEDAVISION-GPT</a:t>
            </a:r>
          </a:p>
        </p:txBody>
      </p:sp>
    </p:spTree>
    <p:extLst>
      <p:ext uri="{BB962C8B-B14F-4D97-AF65-F5344CB8AC3E}">
        <p14:creationId xmlns:p14="http://schemas.microsoft.com/office/powerpoint/2010/main" val="249629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D54-AC43-4DC6-ADEE-CC793529D07A}"/>
              </a:ext>
            </a:extLst>
          </p:cNvPr>
          <p:cNvSpPr>
            <a:spLocks noGrp="1"/>
          </p:cNvSpPr>
          <p:nvPr>
            <p:ph type="title"/>
          </p:nvPr>
        </p:nvSpPr>
        <p:spPr>
          <a:xfrm>
            <a:off x="881713" y="721823"/>
            <a:ext cx="5743024" cy="1280891"/>
          </a:xfrm>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IN" u="sng"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1ED9ECEF-C54A-473A-9B3F-9357AF63F727}"/>
              </a:ext>
            </a:extLst>
          </p:cNvPr>
          <p:cNvSpPr>
            <a:spLocks noGrp="1"/>
          </p:cNvSpPr>
          <p:nvPr>
            <p:ph idx="1"/>
          </p:nvPr>
        </p:nvSpPr>
        <p:spPr>
          <a:xfrm>
            <a:off x="975017" y="1828800"/>
            <a:ext cx="10035106" cy="4409499"/>
          </a:xfrm>
        </p:spPr>
        <p:txBody>
          <a:bodyPr>
            <a:noAutofit/>
          </a:bodyPr>
          <a:lstStyle/>
          <a:p>
            <a:pPr>
              <a:buFont typeface="Wingdings" panose="05000000000000000000" pitchFamily="2" charset="2"/>
              <a:buChar char="v"/>
            </a:pPr>
            <a:r>
              <a:rPr lang="en-US" sz="1600" b="1" u="sng" dirty="0">
                <a:latin typeface="Times New Roman" panose="02020603050405020304" pitchFamily="18" charset="0"/>
                <a:cs typeface="Times New Roman" panose="02020603050405020304" pitchFamily="18" charset="0"/>
              </a:rPr>
              <a:t>Challenges in Document Processing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Document processing today faces significant challenges, including inefficiencies caused by time redundancies, human errors during manual handling, and limited support for diverse document formats, etc. </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u="sng" dirty="0">
                <a:latin typeface="Times New Roman" panose="02020603050405020304" pitchFamily="18" charset="0"/>
                <a:cs typeface="Times New Roman" panose="02020603050405020304" pitchFamily="18" charset="0"/>
              </a:rPr>
              <a:t>Case Study – Societal Impact in Governance and Academia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Government officials in India often encounter non-machine-readable regional language documents, especially in fields such as law, and education. For example, a rural district office may struggle to process a legal PIL written in Tamil or a government directive in Bangla. These barriers reduce operational efficiency, and widen the communication gap between regional and national authorities. Similarly, in academia, translating and analyzing regional research papers often becomes a bottleneck due to the lack of contextual AI systems supporting Indian languages.</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u="sng" dirty="0">
                <a:latin typeface="Times New Roman" panose="02020603050405020304" pitchFamily="18" charset="0"/>
                <a:cs typeface="Times New Roman" panose="02020603050405020304" pitchFamily="18" charset="0"/>
              </a:rPr>
              <a:t>Need for an Intelligent System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Fragmented approaches to language processing significantly reduce productivity and lead to inconsistencies across various sectors of society. This highlights an urgent demand for a unified AI-powered solution capable of handling extraction, translation, and question-answering across multiple Indian languages. A system addressing these gaps would not only ensure accurate and context-rich outputs but also empower industries to bridge linguistic divides and promote transparency.</a:t>
            </a:r>
          </a:p>
        </p:txBody>
      </p:sp>
      <p:pic>
        <p:nvPicPr>
          <p:cNvPr id="5" name="Picture 4">
            <a:extLst>
              <a:ext uri="{FF2B5EF4-FFF2-40B4-BE49-F238E27FC236}">
                <a16:creationId xmlns:a16="http://schemas.microsoft.com/office/drawing/2014/main" id="{DB604611-D5CB-34C4-BEDB-0B8A85452C9D}"/>
              </a:ext>
            </a:extLst>
          </p:cNvPr>
          <p:cNvPicPr>
            <a:picLocks noChangeAspect="1"/>
          </p:cNvPicPr>
          <p:nvPr/>
        </p:nvPicPr>
        <p:blipFill>
          <a:blip r:embed="rId2"/>
          <a:srcRect t="9470" b="19871"/>
          <a:stretch/>
        </p:blipFill>
        <p:spPr>
          <a:xfrm>
            <a:off x="0" y="0"/>
            <a:ext cx="12192000" cy="905069"/>
          </a:xfrm>
          <a:prstGeom prst="rect">
            <a:avLst/>
          </a:prstGeom>
        </p:spPr>
      </p:pic>
    </p:spTree>
    <p:extLst>
      <p:ext uri="{BB962C8B-B14F-4D97-AF65-F5344CB8AC3E}">
        <p14:creationId xmlns:p14="http://schemas.microsoft.com/office/powerpoint/2010/main" val="26229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730E-4694-4C4A-9523-AB95CE8CFC57}"/>
              </a:ext>
            </a:extLst>
          </p:cNvPr>
          <p:cNvSpPr>
            <a:spLocks noGrp="1"/>
          </p:cNvSpPr>
          <p:nvPr>
            <p:ph type="title"/>
          </p:nvPr>
        </p:nvSpPr>
        <p:spPr>
          <a:xfrm>
            <a:off x="1242190" y="905069"/>
            <a:ext cx="8911687" cy="722090"/>
          </a:xfrm>
        </p:spPr>
        <p:txBody>
          <a:bodyPr>
            <a:normAutofit/>
          </a:bodyPr>
          <a:lstStyle/>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 Veda-Vision GPT</a:t>
            </a:r>
          </a:p>
        </p:txBody>
      </p:sp>
      <p:sp>
        <p:nvSpPr>
          <p:cNvPr id="3" name="Content Placeholder 2">
            <a:extLst>
              <a:ext uri="{FF2B5EF4-FFF2-40B4-BE49-F238E27FC236}">
                <a16:creationId xmlns:a16="http://schemas.microsoft.com/office/drawing/2014/main" id="{D8EBAD10-AC94-44CD-B1FB-368701844C6F}"/>
              </a:ext>
            </a:extLst>
          </p:cNvPr>
          <p:cNvSpPr>
            <a:spLocks noGrp="1"/>
          </p:cNvSpPr>
          <p:nvPr>
            <p:ph idx="1"/>
          </p:nvPr>
        </p:nvSpPr>
        <p:spPr>
          <a:xfrm>
            <a:off x="1242190" y="1691431"/>
            <a:ext cx="9707619" cy="4887689"/>
          </a:xfrm>
        </p:spPr>
        <p:txBody>
          <a:bodyPr>
            <a:normAutofit fontScale="92500" lnSpcReduction="10000"/>
          </a:bodyPr>
          <a:lstStyle/>
          <a:p>
            <a:pPr marL="0" indent="0">
              <a:buNone/>
            </a:pPr>
            <a:r>
              <a:rPr lang="en-IN" sz="1700" b="1" u="sng" dirty="0">
                <a:latin typeface="Times New Roman" panose="02020603050405020304" pitchFamily="18" charset="0"/>
                <a:cs typeface="Times New Roman" panose="02020603050405020304" pitchFamily="18" charset="0"/>
              </a:rPr>
              <a:t>Unified Solution </a:t>
            </a:r>
          </a:p>
          <a:p>
            <a:pPr algn="just">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An AI-powered multilingual platform for processing non-machine-readable documents, Veda-Vision GPT integrates OCR, neural machine translation, and an intelligent Q&amp;A system to efficiently extract, translate, and </a:t>
            </a:r>
            <a:r>
              <a:rPr lang="en-IN" sz="1700" dirty="0" err="1">
                <a:latin typeface="Times New Roman" panose="02020603050405020304" pitchFamily="18" charset="0"/>
                <a:cs typeface="Times New Roman" panose="02020603050405020304" pitchFamily="18" charset="0"/>
              </a:rPr>
              <a:t>analyze</a:t>
            </a:r>
            <a:r>
              <a:rPr lang="en-IN" sz="1700" dirty="0">
                <a:latin typeface="Times New Roman" panose="02020603050405020304" pitchFamily="18" charset="0"/>
                <a:cs typeface="Times New Roman" panose="02020603050405020304" pitchFamily="18" charset="0"/>
              </a:rPr>
              <a:t> text across 15+ Indian languages, advancing NLP capabilities.</a:t>
            </a:r>
          </a:p>
          <a:p>
            <a:pPr marL="0" indent="0" algn="just">
              <a:buNone/>
            </a:pPr>
            <a:r>
              <a:rPr lang="en-US" sz="1700" b="1" u="sng" dirty="0">
                <a:latin typeface="Times New Roman" panose="02020603050405020304" pitchFamily="18" charset="0"/>
                <a:cs typeface="Times New Roman" panose="02020603050405020304" pitchFamily="18" charset="0"/>
              </a:rPr>
              <a:t>Text Extraction Module </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Before: Limited extraction capabilities for Indian languages, low accuracy for complex scripts </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Our Solution: The system uses advanced OCR technology, including Tesseract and Easy OCR, optimized for Indic scripts, with custom image preprocessing to boost text recognition accuracy for complex documents.</a:t>
            </a:r>
          </a:p>
          <a:p>
            <a:pPr marL="0" indent="0" algn="just">
              <a:buNone/>
            </a:pPr>
            <a:r>
              <a:rPr lang="en-US" sz="1700" b="1" u="sng" dirty="0">
                <a:latin typeface="Times New Roman" panose="02020603050405020304" pitchFamily="18" charset="0"/>
                <a:cs typeface="Times New Roman" panose="02020603050405020304" pitchFamily="18" charset="0"/>
              </a:rPr>
              <a:t>Text Translation Module</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 Before: Generic translation tools with limited capacity of words for translation. </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Our Solution: The system utilizes NMT models for over 15 Indian languages and provides increased capacity to translate and download text.</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b="1" u="sng" dirty="0">
                <a:latin typeface="Times New Roman" panose="02020603050405020304" pitchFamily="18" charset="0"/>
                <a:cs typeface="Times New Roman" panose="02020603050405020304" pitchFamily="18" charset="0"/>
              </a:rPr>
              <a:t>Question Answering Module </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Before: Basic keyword search, limited understanding of natural language queries </a:t>
            </a:r>
          </a:p>
          <a:p>
            <a:pPr algn="just">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Our Solution: The AI-powered system leverages GPT and BERT models for accurate, context-aware responses and supports multilingual querying in various Indian languages.</a:t>
            </a: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89B862-60F5-BD7F-E5E8-601872324398}"/>
              </a:ext>
            </a:extLst>
          </p:cNvPr>
          <p:cNvPicPr>
            <a:picLocks noChangeAspect="1"/>
          </p:cNvPicPr>
          <p:nvPr/>
        </p:nvPicPr>
        <p:blipFill>
          <a:blip r:embed="rId2"/>
          <a:srcRect t="9470" b="19871"/>
          <a:stretch/>
        </p:blipFill>
        <p:spPr>
          <a:xfrm>
            <a:off x="0" y="0"/>
            <a:ext cx="12192000" cy="905069"/>
          </a:xfrm>
          <a:prstGeom prst="rect">
            <a:avLst/>
          </a:prstGeom>
        </p:spPr>
      </p:pic>
    </p:spTree>
    <p:extLst>
      <p:ext uri="{BB962C8B-B14F-4D97-AF65-F5344CB8AC3E}">
        <p14:creationId xmlns:p14="http://schemas.microsoft.com/office/powerpoint/2010/main" val="366913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776A-D60B-463F-BDA2-A12AC50543B5}"/>
              </a:ext>
            </a:extLst>
          </p:cNvPr>
          <p:cNvSpPr>
            <a:spLocks noGrp="1"/>
          </p:cNvSpPr>
          <p:nvPr>
            <p:ph type="title"/>
          </p:nvPr>
        </p:nvSpPr>
        <p:spPr>
          <a:xfrm>
            <a:off x="124393" y="1232570"/>
            <a:ext cx="5366814" cy="620490"/>
          </a:xfrm>
        </p:spPr>
        <p:txBody>
          <a:bodyPr>
            <a:noAutofit/>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1993EBA-2E81-4D6A-8C1E-C3F614C5EEF4}"/>
              </a:ext>
            </a:extLst>
          </p:cNvPr>
          <p:cNvSpPr>
            <a:spLocks noGrp="1"/>
          </p:cNvSpPr>
          <p:nvPr>
            <p:ph idx="1"/>
          </p:nvPr>
        </p:nvSpPr>
        <p:spPr>
          <a:xfrm>
            <a:off x="1409682" y="1853060"/>
            <a:ext cx="9171231" cy="4744720"/>
          </a:xfrm>
        </p:spPr>
        <p:txBody>
          <a:bodyPr>
            <a:normAutofit/>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Develop an Advanced Unified Solution</a:t>
            </a:r>
            <a:r>
              <a:rPr lang="en-US" dirty="0">
                <a:latin typeface="Times New Roman" panose="02020603050405020304" pitchFamily="18" charset="0"/>
                <a:cs typeface="Times New Roman" panose="02020603050405020304" pitchFamily="18" charset="0"/>
              </a:rPr>
              <a:t>: Design a unified platform ;</a:t>
            </a:r>
            <a:r>
              <a:rPr lang="en-IN" dirty="0">
                <a:latin typeface="Times New Roman" panose="02020603050405020304" pitchFamily="18" charset="0"/>
                <a:cs typeface="Times New Roman" panose="02020603050405020304" pitchFamily="18" charset="0"/>
              </a:rPr>
              <a:t> Veda-Vision GPT that integrates OCR, neural machine translation, and an intelligent Q&amp;A system to efficiently extract, translate,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text.</a:t>
            </a: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All Document Format Support</a:t>
            </a:r>
            <a:r>
              <a:rPr lang="en-US" dirty="0">
                <a:latin typeface="Times New Roman" panose="02020603050405020304" pitchFamily="18" charset="0"/>
                <a:cs typeface="Times New Roman" panose="02020603050405020304" pitchFamily="18" charset="0"/>
              </a:rPr>
              <a:t>: Implement functionality to successfully extract text from all types of document formats including PDFs, Docs, JPG, etc.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Integrate an AI-Driven Question-Answering Capability</a:t>
            </a:r>
            <a:r>
              <a:rPr lang="en-US" dirty="0">
                <a:latin typeface="Times New Roman" panose="02020603050405020304" pitchFamily="18" charset="0"/>
                <a:cs typeface="Times New Roman" panose="02020603050405020304" pitchFamily="18" charset="0"/>
              </a:rPr>
              <a:t>: Develop a system that enables users to interact with document content through queries in the own language of the document , generating responses by combining information from the document with insights from an LLM.</a:t>
            </a:r>
          </a:p>
          <a:p>
            <a:pPr algn="just">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Handle Non-Machine Readable Documents </a:t>
            </a:r>
            <a:r>
              <a:rPr lang="en-US" dirty="0">
                <a:latin typeface="Times New Roman" panose="02020603050405020304" pitchFamily="18" charset="0"/>
                <a:cs typeface="Times New Roman" panose="02020603050405020304" pitchFamily="18" charset="0"/>
              </a:rPr>
              <a:t>: The platform supports machine readable as well as non-machine readable documents of all formats.</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Enhance Information Accessibility Across 15+ Languages</a:t>
            </a:r>
            <a:r>
              <a:rPr lang="en-US" dirty="0">
                <a:latin typeface="Times New Roman" panose="02020603050405020304" pitchFamily="18" charset="0"/>
                <a:cs typeface="Times New Roman" panose="02020603050405020304" pitchFamily="18" charset="0"/>
              </a:rPr>
              <a:t>: The platform provides a </a:t>
            </a:r>
            <a:r>
              <a:rPr lang="en-US" sz="2000" dirty="0">
                <a:effectLst/>
                <a:latin typeface="Times New Roman" panose="02020603050405020304" pitchFamily="18" charset="0"/>
                <a:ea typeface="Times New Roman" panose="02020603050405020304" pitchFamily="18" charset="0"/>
              </a:rPr>
              <a:t>support of 15+ Indian Native Languages for Extraction, Translation and Q&amp;A.</a:t>
            </a:r>
          </a:p>
        </p:txBody>
      </p:sp>
      <p:sp>
        <p:nvSpPr>
          <p:cNvPr id="7" name="Rectangle 2">
            <a:extLst>
              <a:ext uri="{FF2B5EF4-FFF2-40B4-BE49-F238E27FC236}">
                <a16:creationId xmlns:a16="http://schemas.microsoft.com/office/drawing/2014/main" id="{FCDBD80B-D186-43CC-8901-4B5B8A7D8659}"/>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4" name="Picture 3">
            <a:extLst>
              <a:ext uri="{FF2B5EF4-FFF2-40B4-BE49-F238E27FC236}">
                <a16:creationId xmlns:a16="http://schemas.microsoft.com/office/drawing/2014/main" id="{9AB14223-0D31-E8FE-3D4B-5A3867146026}"/>
              </a:ext>
            </a:extLst>
          </p:cNvPr>
          <p:cNvPicPr>
            <a:picLocks noChangeAspect="1"/>
          </p:cNvPicPr>
          <p:nvPr/>
        </p:nvPicPr>
        <p:blipFill>
          <a:blip r:embed="rId2"/>
          <a:srcRect t="9470" b="19871"/>
          <a:stretch/>
        </p:blipFill>
        <p:spPr>
          <a:xfrm>
            <a:off x="0" y="0"/>
            <a:ext cx="12192000" cy="905069"/>
          </a:xfrm>
          <a:prstGeom prst="rect">
            <a:avLst/>
          </a:prstGeom>
        </p:spPr>
      </p:pic>
    </p:spTree>
    <p:extLst>
      <p:ext uri="{BB962C8B-B14F-4D97-AF65-F5344CB8AC3E}">
        <p14:creationId xmlns:p14="http://schemas.microsoft.com/office/powerpoint/2010/main" val="356656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6F36-C1D9-4FAC-BC9B-45C1FC05168A}"/>
              </a:ext>
            </a:extLst>
          </p:cNvPr>
          <p:cNvSpPr>
            <a:spLocks noGrp="1"/>
          </p:cNvSpPr>
          <p:nvPr>
            <p:ph type="title"/>
          </p:nvPr>
        </p:nvSpPr>
        <p:spPr>
          <a:xfrm>
            <a:off x="1152953" y="784803"/>
            <a:ext cx="8911687" cy="950690"/>
          </a:xfrm>
        </p:spPr>
        <p:txBody>
          <a:bodyPr>
            <a:normAutofit/>
          </a:bodyPr>
          <a:lstStyle/>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D12C677F-19CE-12AB-88D7-0E9C6CCD80AC}"/>
              </a:ext>
            </a:extLst>
          </p:cNvPr>
          <p:cNvPicPr>
            <a:picLocks noGrp="1" noChangeAspect="1"/>
          </p:cNvPicPr>
          <p:nvPr>
            <p:ph idx="1"/>
          </p:nvPr>
        </p:nvPicPr>
        <p:blipFill>
          <a:blip r:embed="rId2"/>
          <a:stretch>
            <a:fillRect/>
          </a:stretch>
        </p:blipFill>
        <p:spPr>
          <a:xfrm>
            <a:off x="1408058" y="1770754"/>
            <a:ext cx="4302277" cy="44608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767AD501-F454-11AB-D061-BF6C644251FF}"/>
              </a:ext>
            </a:extLst>
          </p:cNvPr>
          <p:cNvSpPr txBox="1"/>
          <p:nvPr/>
        </p:nvSpPr>
        <p:spPr>
          <a:xfrm>
            <a:off x="1509598" y="6329155"/>
            <a:ext cx="4099199" cy="369332"/>
          </a:xfrm>
          <a:prstGeom prst="rect">
            <a:avLst/>
          </a:prstGeom>
          <a:noFill/>
        </p:spPr>
        <p:txBody>
          <a:bodyPr wrap="none" rtlCol="0">
            <a:spAutoFit/>
          </a:bodyPr>
          <a:lstStyle/>
          <a:p>
            <a:r>
              <a:rPr lang="en-IN" b="1" dirty="0"/>
              <a:t>Workflow Diagram : </a:t>
            </a:r>
            <a:r>
              <a:rPr lang="en-IN" b="1" u="sng" dirty="0" err="1"/>
              <a:t>VedaVisionGPT</a:t>
            </a:r>
            <a:endParaRPr lang="en-IN" b="1" u="sng" dirty="0"/>
          </a:p>
        </p:txBody>
      </p:sp>
      <p:pic>
        <p:nvPicPr>
          <p:cNvPr id="8" name="Picture 7">
            <a:extLst>
              <a:ext uri="{FF2B5EF4-FFF2-40B4-BE49-F238E27FC236}">
                <a16:creationId xmlns:a16="http://schemas.microsoft.com/office/drawing/2014/main" id="{0DC95155-821C-1051-D9C2-6271C5B000E2}"/>
              </a:ext>
            </a:extLst>
          </p:cNvPr>
          <p:cNvPicPr>
            <a:picLocks noChangeAspect="1"/>
          </p:cNvPicPr>
          <p:nvPr/>
        </p:nvPicPr>
        <p:blipFill>
          <a:blip r:embed="rId3"/>
          <a:stretch>
            <a:fillRect/>
          </a:stretch>
        </p:blipFill>
        <p:spPr>
          <a:xfrm>
            <a:off x="6096000" y="2134648"/>
            <a:ext cx="5625485" cy="33030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95CCFD4C-28D8-7C90-0891-9BFA80F2DB67}"/>
              </a:ext>
            </a:extLst>
          </p:cNvPr>
          <p:cNvSpPr txBox="1"/>
          <p:nvPr/>
        </p:nvSpPr>
        <p:spPr>
          <a:xfrm>
            <a:off x="6847119" y="5585233"/>
            <a:ext cx="4123245" cy="646331"/>
          </a:xfrm>
          <a:prstGeom prst="rect">
            <a:avLst/>
          </a:prstGeom>
          <a:noFill/>
        </p:spPr>
        <p:txBody>
          <a:bodyPr wrap="none" rtlCol="0">
            <a:spAutoFit/>
          </a:bodyPr>
          <a:lstStyle/>
          <a:p>
            <a:pPr algn="ctr"/>
            <a:r>
              <a:rPr lang="en-IN" b="1" dirty="0"/>
              <a:t>Retrieval Augmented Generation : </a:t>
            </a:r>
          </a:p>
          <a:p>
            <a:pPr algn="ctr"/>
            <a:r>
              <a:rPr lang="en-IN" b="1" u="sng" dirty="0" err="1"/>
              <a:t>VedaVisionGPT</a:t>
            </a:r>
            <a:endParaRPr lang="en-IN" b="1" u="sng" dirty="0"/>
          </a:p>
        </p:txBody>
      </p:sp>
      <p:pic>
        <p:nvPicPr>
          <p:cNvPr id="3" name="Picture 2">
            <a:extLst>
              <a:ext uri="{FF2B5EF4-FFF2-40B4-BE49-F238E27FC236}">
                <a16:creationId xmlns:a16="http://schemas.microsoft.com/office/drawing/2014/main" id="{C3A02930-30FC-01D5-A520-056C097F111D}"/>
              </a:ext>
            </a:extLst>
          </p:cNvPr>
          <p:cNvPicPr>
            <a:picLocks noChangeAspect="1"/>
          </p:cNvPicPr>
          <p:nvPr/>
        </p:nvPicPr>
        <p:blipFill>
          <a:blip r:embed="rId4"/>
          <a:srcRect t="9470" b="19871"/>
          <a:stretch/>
        </p:blipFill>
        <p:spPr>
          <a:xfrm>
            <a:off x="0" y="0"/>
            <a:ext cx="12192000" cy="905069"/>
          </a:xfrm>
          <a:prstGeom prst="rect">
            <a:avLst/>
          </a:prstGeom>
        </p:spPr>
      </p:pic>
    </p:spTree>
    <p:extLst>
      <p:ext uri="{BB962C8B-B14F-4D97-AF65-F5344CB8AC3E}">
        <p14:creationId xmlns:p14="http://schemas.microsoft.com/office/powerpoint/2010/main" val="129823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2F93-1530-EBF3-DBCA-11F273109372}"/>
              </a:ext>
            </a:extLst>
          </p:cNvPr>
          <p:cNvSpPr txBox="1">
            <a:spLocks/>
          </p:cNvSpPr>
          <p:nvPr/>
        </p:nvSpPr>
        <p:spPr>
          <a:xfrm>
            <a:off x="0" y="905069"/>
            <a:ext cx="5366814" cy="620490"/>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a:t>
            </a:r>
          </a:p>
        </p:txBody>
      </p:sp>
      <p:pic>
        <p:nvPicPr>
          <p:cNvPr id="3" name="Picture 2">
            <a:extLst>
              <a:ext uri="{FF2B5EF4-FFF2-40B4-BE49-F238E27FC236}">
                <a16:creationId xmlns:a16="http://schemas.microsoft.com/office/drawing/2014/main" id="{B663DD77-8A8A-FCC1-CF49-CD3501EDB105}"/>
              </a:ext>
            </a:extLst>
          </p:cNvPr>
          <p:cNvPicPr>
            <a:picLocks noChangeAspect="1"/>
          </p:cNvPicPr>
          <p:nvPr/>
        </p:nvPicPr>
        <p:blipFill>
          <a:blip r:embed="rId2"/>
          <a:srcRect t="9470" b="19871"/>
          <a:stretch/>
        </p:blipFill>
        <p:spPr>
          <a:xfrm>
            <a:off x="0" y="0"/>
            <a:ext cx="12192000" cy="905069"/>
          </a:xfrm>
          <a:prstGeom prst="rect">
            <a:avLst/>
          </a:prstGeom>
        </p:spPr>
      </p:pic>
      <p:sp>
        <p:nvSpPr>
          <p:cNvPr id="5" name="TextBox 4">
            <a:extLst>
              <a:ext uri="{FF2B5EF4-FFF2-40B4-BE49-F238E27FC236}">
                <a16:creationId xmlns:a16="http://schemas.microsoft.com/office/drawing/2014/main" id="{DDFF2A4B-661A-38BC-1FE6-52EDA89E6257}"/>
              </a:ext>
            </a:extLst>
          </p:cNvPr>
          <p:cNvSpPr txBox="1"/>
          <p:nvPr/>
        </p:nvSpPr>
        <p:spPr>
          <a:xfrm>
            <a:off x="-149290" y="1898195"/>
            <a:ext cx="5840963" cy="3775393"/>
          </a:xfrm>
          <a:prstGeom prst="rect">
            <a:avLst/>
          </a:prstGeom>
          <a:noFill/>
        </p:spPr>
        <p:txBody>
          <a:bodyPr wrap="square">
            <a:spAutoFit/>
          </a:bodyPr>
          <a:lstStyle/>
          <a:p>
            <a:pPr marL="742950" lvl="1" indent="-285750">
              <a:buSzPts val="2000"/>
              <a:buFont typeface="MS PGothic" panose="020B0600070205080204" pitchFamily="34" charset="-128"/>
              <a:buChar char="➢"/>
              <a:tabLst>
                <a:tab pos="1205865" algn="l"/>
                <a:tab pos="1206500" algn="l"/>
              </a:tabLst>
            </a:pP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Small</a:t>
            </a:r>
            <a:r>
              <a:rPr lang="en-US" sz="2800" b="1" spc="1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Scale</a:t>
            </a:r>
            <a:r>
              <a:rPr lang="en-US" sz="2800"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800" b="1" spc="120" dirty="0">
                <a:latin typeface="Times New Roman" panose="02020603050405020304" pitchFamily="18" charset="0"/>
                <a:ea typeface="Tahoma" panose="020B0604030504040204" pitchFamily="34" charset="0"/>
                <a:cs typeface="Times New Roman" panose="02020603050405020304" pitchFamily="18" charset="0"/>
              </a:rPr>
              <a:t>Model</a:t>
            </a: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sz="2800" b="1"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05"/>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Cloud</a:t>
            </a:r>
            <a:r>
              <a:rPr lang="en-US"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Provider:</a:t>
            </a:r>
            <a:r>
              <a:rPr lang="en-US" b="1" spc="-5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GCP</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5"/>
              </a:spcBef>
              <a:buSzPts val="1400"/>
              <a:buFont typeface="Tahoma" panose="020B0604030504040204" pitchFamily="34" charset="0"/>
              <a:buChar char="■"/>
              <a:tabLst>
                <a:tab pos="1435100" algn="l"/>
              </a:tabLst>
            </a:pPr>
            <a:r>
              <a:rPr lang="en-US" b="1" spc="-10" dirty="0">
                <a:effectLst/>
                <a:latin typeface="Times New Roman" panose="02020603050405020304" pitchFamily="18" charset="0"/>
                <a:ea typeface="Tahoma" panose="020B0604030504040204" pitchFamily="34" charset="0"/>
                <a:cs typeface="Times New Roman" panose="02020603050405020304" pitchFamily="18" charset="0"/>
              </a:rPr>
              <a:t>Frontend</a:t>
            </a:r>
            <a:r>
              <a:rPr lang="en-US"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10" dirty="0">
                <a:effectLst/>
                <a:latin typeface="Times New Roman" panose="02020603050405020304" pitchFamily="18" charset="0"/>
                <a:ea typeface="Tahoma" panose="020B0604030504040204" pitchFamily="34" charset="0"/>
                <a:cs typeface="Times New Roman" panose="02020603050405020304" pitchFamily="18" charset="0"/>
              </a:rPr>
              <a:t>Framework:</a:t>
            </a:r>
            <a:r>
              <a:rPr lang="en-US" b="1" spc="-1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err="1">
                <a:effectLst/>
                <a:latin typeface="Times New Roman" panose="02020603050405020304" pitchFamily="18" charset="0"/>
                <a:ea typeface="Tahoma" panose="020B0604030504040204" pitchFamily="34" charset="0"/>
                <a:cs typeface="Times New Roman" panose="02020603050405020304" pitchFamily="18" charset="0"/>
              </a:rPr>
              <a:t>Streamlit</a:t>
            </a:r>
            <a:r>
              <a:rPr lang="en-US" spc="-13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5" dirty="0">
                <a:effectLst/>
                <a:latin typeface="Times New Roman" panose="02020603050405020304" pitchFamily="18" charset="0"/>
                <a:ea typeface="Tahoma" panose="020B0604030504040204" pitchFamily="34" charset="0"/>
                <a:cs typeface="Times New Roman" panose="02020603050405020304" pitchFamily="18" charset="0"/>
              </a:rPr>
              <a:t>(open-source)</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Frontend</a:t>
            </a:r>
            <a:r>
              <a:rPr lang="en-US"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Hosting:</a:t>
            </a:r>
            <a:r>
              <a:rPr lang="en-US"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effectLst/>
                <a:latin typeface="Times New Roman" panose="02020603050405020304" pitchFamily="18" charset="0"/>
                <a:ea typeface="Tahoma" panose="020B0604030504040204" pitchFamily="34" charset="0"/>
                <a:cs typeface="Times New Roman" panose="02020603050405020304" pitchFamily="18" charset="0"/>
              </a:rPr>
              <a:t>Streamlit</a:t>
            </a:r>
            <a:r>
              <a:rPr lang="en-US"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Cloud</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OCR</a:t>
            </a:r>
            <a:r>
              <a:rPr lang="en-US" b="1"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Tool:</a:t>
            </a:r>
            <a:r>
              <a:rPr lang="en-US" b="1"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5" dirty="0">
                <a:effectLst/>
                <a:latin typeface="Times New Roman" panose="02020603050405020304" pitchFamily="18" charset="0"/>
                <a:ea typeface="Tahoma" panose="020B0604030504040204" pitchFamily="34" charset="0"/>
                <a:cs typeface="Times New Roman" panose="02020603050405020304" pitchFamily="18" charset="0"/>
              </a:rPr>
              <a:t>Tesseract</a:t>
            </a:r>
            <a:r>
              <a:rPr lang="en-US" spc="-16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5" dirty="0">
                <a:effectLst/>
                <a:latin typeface="Times New Roman" panose="02020603050405020304" pitchFamily="18" charset="0"/>
                <a:ea typeface="Tahoma" panose="020B0604030504040204" pitchFamily="34" charset="0"/>
                <a:cs typeface="Times New Roman" panose="02020603050405020304" pitchFamily="18" charset="0"/>
              </a:rPr>
              <a:t>OCR</a:t>
            </a:r>
            <a:r>
              <a:rPr lang="en-US" spc="-17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5" dirty="0">
                <a:effectLst/>
                <a:latin typeface="Times New Roman" panose="02020603050405020304" pitchFamily="18" charset="0"/>
                <a:ea typeface="Tahoma" panose="020B0604030504040204" pitchFamily="34" charset="0"/>
                <a:cs typeface="Times New Roman" panose="02020603050405020304" pitchFamily="18" charset="0"/>
              </a:rPr>
              <a:t>,</a:t>
            </a:r>
            <a:r>
              <a:rPr lang="en-US" spc="-16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5" dirty="0" err="1">
                <a:effectLst/>
                <a:latin typeface="Times New Roman" panose="02020603050405020304" pitchFamily="18" charset="0"/>
                <a:ea typeface="Tahoma" panose="020B0604030504040204" pitchFamily="34" charset="0"/>
                <a:cs typeface="Times New Roman" panose="02020603050405020304" pitchFamily="18" charset="0"/>
              </a:rPr>
              <a:t>EasyOCR</a:t>
            </a:r>
            <a:r>
              <a:rPr lang="en-US" spc="-15" dirty="0">
                <a:effectLst/>
                <a:latin typeface="Times New Roman" panose="02020603050405020304" pitchFamily="18" charset="0"/>
                <a:ea typeface="Tahoma" panose="020B0604030504040204" pitchFamily="34" charset="0"/>
                <a:cs typeface="Times New Roman" panose="02020603050405020304" pitchFamily="18" charset="0"/>
              </a:rPr>
              <a:t>(open-source)</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5"/>
              </a:spcBef>
              <a:buSzPts val="1400"/>
              <a:buFont typeface="Tahoma" panose="020B0604030504040204" pitchFamily="34" charset="0"/>
              <a:buChar char="■"/>
              <a:tabLst>
                <a:tab pos="1435100" algn="l"/>
              </a:tabLst>
            </a:pPr>
            <a:r>
              <a:rPr lang="en-US" b="1" spc="-10" dirty="0">
                <a:effectLst/>
                <a:latin typeface="Times New Roman" panose="02020603050405020304" pitchFamily="18" charset="0"/>
                <a:ea typeface="Tahoma" panose="020B0604030504040204" pitchFamily="34" charset="0"/>
                <a:cs typeface="Times New Roman" panose="02020603050405020304" pitchFamily="18" charset="0"/>
              </a:rPr>
              <a:t>Translation</a:t>
            </a:r>
            <a:r>
              <a:rPr lang="en-US"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5" dirty="0">
                <a:effectLst/>
                <a:latin typeface="Times New Roman" panose="02020603050405020304" pitchFamily="18" charset="0"/>
                <a:ea typeface="Tahoma" panose="020B0604030504040204" pitchFamily="34" charset="0"/>
                <a:cs typeface="Times New Roman" panose="02020603050405020304" pitchFamily="18" charset="0"/>
              </a:rPr>
              <a:t>Tool:</a:t>
            </a:r>
            <a:r>
              <a:rPr lang="en-US" b="1" spc="-1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5" dirty="0">
                <a:latin typeface="Times New Roman" panose="02020603050405020304" pitchFamily="18" charset="0"/>
                <a:ea typeface="Tahoma" panose="020B0604030504040204" pitchFamily="34" charset="0"/>
                <a:cs typeface="Times New Roman" panose="02020603050405020304" pitchFamily="18" charset="0"/>
              </a:rPr>
              <a:t>Deep Translator, Microsoft Translator(open-source).</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AI</a:t>
            </a:r>
            <a:r>
              <a:rPr lang="en-US" b="1"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Model</a:t>
            </a:r>
            <a:r>
              <a:rPr lang="en-US" b="1" spc="-7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Hosting:</a:t>
            </a:r>
            <a:r>
              <a:rPr lang="en-US" b="1" spc="-7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Hugging</a:t>
            </a:r>
            <a:r>
              <a:rPr lang="en-US" spc="-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Face</a:t>
            </a:r>
            <a:r>
              <a:rPr lang="en-US" spc="-9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Inference</a:t>
            </a:r>
            <a:r>
              <a:rPr lang="en-US" spc="-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API</a:t>
            </a:r>
            <a:r>
              <a:rPr lang="en-US" spc="-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(free</a:t>
            </a:r>
            <a:r>
              <a:rPr lang="en-US" spc="-9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tier)</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Container</a:t>
            </a:r>
            <a:r>
              <a:rPr lang="en-US" b="1" spc="-1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Deployment:</a:t>
            </a:r>
            <a:r>
              <a:rPr lang="en-US" b="1" spc="-1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Google</a:t>
            </a:r>
            <a:r>
              <a:rPr lang="en-US"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Cloud</a:t>
            </a:r>
            <a:r>
              <a:rPr lang="en-US"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Run.</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Database:</a:t>
            </a:r>
            <a:r>
              <a:rPr lang="en-US" b="1" spc="-9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FAISS,</a:t>
            </a:r>
            <a:r>
              <a:rPr lang="en-US" spc="-1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Firebase(Authentication).</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8B95FC3-DED7-CB92-8897-7E1052DE4434}"/>
              </a:ext>
            </a:extLst>
          </p:cNvPr>
          <p:cNvSpPr txBox="1"/>
          <p:nvPr/>
        </p:nvSpPr>
        <p:spPr>
          <a:xfrm>
            <a:off x="5654351" y="1898195"/>
            <a:ext cx="6195526" cy="4026743"/>
          </a:xfrm>
          <a:prstGeom prst="rect">
            <a:avLst/>
          </a:prstGeom>
          <a:noFill/>
        </p:spPr>
        <p:txBody>
          <a:bodyPr wrap="square">
            <a:spAutoFit/>
          </a:bodyPr>
          <a:lstStyle/>
          <a:p>
            <a:pPr marL="742950" lvl="1" indent="-285750">
              <a:spcBef>
                <a:spcPts val="5"/>
              </a:spcBef>
              <a:buSzPts val="2000"/>
              <a:buFont typeface="MS PGothic" panose="020B0600070205080204" pitchFamily="34" charset="-128"/>
              <a:buChar char="➢"/>
              <a:tabLst>
                <a:tab pos="1205865" algn="l"/>
                <a:tab pos="1206500" algn="l"/>
              </a:tabLst>
            </a:pP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Large</a:t>
            </a:r>
            <a:r>
              <a:rPr lang="en-US" sz="2800" b="1" spc="13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Scale</a:t>
            </a:r>
            <a:r>
              <a:rPr lang="en-US" sz="2800" b="1" spc="13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Model:</a:t>
            </a:r>
            <a:endParaRPr lang="en-IN" sz="2800" b="1"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05"/>
              </a:spcBef>
              <a:buSzPts val="1400"/>
              <a:buFont typeface="Tahoma" panose="020B0604030504040204" pitchFamily="34" charset="0"/>
              <a:buChar char="■"/>
              <a:tabLst>
                <a:tab pos="1435100" algn="l"/>
              </a:tabLst>
            </a:pPr>
            <a:r>
              <a:rPr lang="en-US" b="1" spc="-10" dirty="0">
                <a:effectLst/>
                <a:latin typeface="Times New Roman" panose="02020603050405020304" pitchFamily="18" charset="0"/>
                <a:ea typeface="Tahoma" panose="020B0604030504040204" pitchFamily="34" charset="0"/>
                <a:cs typeface="Times New Roman" panose="02020603050405020304" pitchFamily="18" charset="0"/>
              </a:rPr>
              <a:t>Cloud</a:t>
            </a:r>
            <a:r>
              <a:rPr lang="en-US" b="1" spc="-1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5" dirty="0">
                <a:effectLst/>
                <a:latin typeface="Times New Roman" panose="02020603050405020304" pitchFamily="18" charset="0"/>
                <a:ea typeface="Tahoma" panose="020B0604030504040204" pitchFamily="34" charset="0"/>
                <a:cs typeface="Times New Roman" panose="02020603050405020304" pitchFamily="18" charset="0"/>
              </a:rPr>
              <a:t>Providers:</a:t>
            </a:r>
            <a:r>
              <a:rPr lang="en-US" b="1" spc="-1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0" spc="-5" dirty="0">
                <a:effectLst/>
                <a:latin typeface="Times New Roman" panose="02020603050405020304" pitchFamily="18" charset="0"/>
                <a:ea typeface="Tahoma" panose="020B0604030504040204" pitchFamily="34" charset="0"/>
                <a:cs typeface="Times New Roman" panose="02020603050405020304" pitchFamily="18" charset="0"/>
              </a:rPr>
              <a:t>GCP</a:t>
            </a:r>
            <a:endParaRPr lang="en-IN" b="1"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Framework: </a:t>
            </a:r>
            <a:r>
              <a:rPr lang="en-US" dirty="0" err="1">
                <a:effectLst/>
                <a:latin typeface="Times New Roman" panose="02020603050405020304" pitchFamily="18" charset="0"/>
                <a:ea typeface="Tahoma" panose="020B0604030504040204" pitchFamily="34" charset="0"/>
                <a:cs typeface="Times New Roman" panose="02020603050405020304" pitchFamily="18" charset="0"/>
              </a:rPr>
              <a:t>Streamlit</a:t>
            </a:r>
            <a:r>
              <a:rPr lang="en-US" spc="-20" dirty="0">
                <a:effectLst/>
                <a:latin typeface="Times New Roman" panose="02020603050405020304" pitchFamily="18" charset="0"/>
                <a:ea typeface="Tahoma" panose="020B0604030504040204" pitchFamily="34" charset="0"/>
                <a:cs typeface="Times New Roman" panose="02020603050405020304" pitchFamily="18" charset="0"/>
              </a:rPr>
              <a:t> </a:t>
            </a: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Frontend</a:t>
            </a:r>
            <a:r>
              <a:rPr lang="en-US" b="1"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Hosting:</a:t>
            </a:r>
            <a:r>
              <a:rPr lang="en-US" b="1"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Deploy</a:t>
            </a:r>
            <a:r>
              <a:rPr lang="en-US" spc="-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effectLst/>
                <a:latin typeface="Times New Roman" panose="02020603050405020304" pitchFamily="18" charset="0"/>
                <a:ea typeface="Tahoma" panose="020B0604030504040204" pitchFamily="34" charset="0"/>
                <a:cs typeface="Times New Roman" panose="02020603050405020304" pitchFamily="18" charset="0"/>
              </a:rPr>
              <a:t>Streamlit</a:t>
            </a:r>
            <a:r>
              <a:rPr lang="en-US" spc="-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on</a:t>
            </a:r>
            <a:r>
              <a:rPr lang="en-US" spc="-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Kubernetes</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marR="371475" lvl="2" indent="-228600">
              <a:spcBef>
                <a:spcPts val="245"/>
              </a:spcBef>
              <a:buSzPts val="1400"/>
              <a:buFont typeface="Tahoma" panose="020B0604030504040204" pitchFamily="34" charset="0"/>
              <a:buChar char="■"/>
              <a:tabLst>
                <a:tab pos="1435100" algn="l"/>
              </a:tabLst>
            </a:pP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OCR</a:t>
            </a:r>
            <a:r>
              <a:rPr lang="en-US" b="1" spc="-1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Tool:</a:t>
            </a:r>
            <a:r>
              <a:rPr lang="en-US" b="1" spc="-1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Easy</a:t>
            </a:r>
            <a:r>
              <a:rPr lang="en-US" spc="-16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OCR</a:t>
            </a:r>
            <a:r>
              <a:rPr lang="en-US" spc="-17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or </a:t>
            </a:r>
            <a:r>
              <a:rPr lang="en-US" spc="-4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Google</a:t>
            </a:r>
            <a:r>
              <a:rPr lang="en-US" spc="-16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Vision</a:t>
            </a:r>
            <a:r>
              <a:rPr lang="en-US" spc="-16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API.</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10"/>
              </a:spcBef>
              <a:buSzPts val="1400"/>
              <a:buFont typeface="Tahoma" panose="020B0604030504040204" pitchFamily="34" charset="0"/>
              <a:buChar char="■"/>
              <a:tabLst>
                <a:tab pos="1435100" algn="l"/>
              </a:tabLst>
            </a:pP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Translation</a:t>
            </a:r>
            <a:r>
              <a:rPr lang="en-US" b="1" spc="-1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Tool:</a:t>
            </a:r>
            <a:r>
              <a:rPr lang="en-US" b="1" spc="-1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Google</a:t>
            </a:r>
            <a:r>
              <a:rPr lang="en-US" spc="-15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Translate API</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marR="1117600" lvl="2" indent="-228600">
              <a:spcBef>
                <a:spcPts val="245"/>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AI</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Model</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Hosting:</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Deploy</a:t>
            </a:r>
            <a:r>
              <a:rPr lang="en-US"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models</a:t>
            </a:r>
            <a:r>
              <a:rPr lang="en-US"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on</a:t>
            </a:r>
            <a:r>
              <a:rPr lang="en-US" spc="-1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GPU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clusters</a:t>
            </a:r>
            <a:r>
              <a:rPr lang="en-US" spc="-4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Autoscaling: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Kubernetes</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1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GPU</a:t>
            </a:r>
            <a:r>
              <a:rPr lang="en-US" b="1" spc="-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Resources: </a:t>
            </a:r>
            <a:r>
              <a:rPr lang="en-US" dirty="0">
                <a:effectLst/>
                <a:latin typeface="Times New Roman" panose="02020603050405020304" pitchFamily="18" charset="0"/>
                <a:ea typeface="Tahoma" panose="020B0604030504040204" pitchFamily="34" charset="0"/>
                <a:cs typeface="Times New Roman" panose="02020603050405020304" pitchFamily="18" charset="0"/>
              </a:rPr>
              <a:t>Dedicated</a:t>
            </a:r>
            <a:r>
              <a:rPr lang="en-US" spc="-3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GPU</a:t>
            </a:r>
            <a:r>
              <a:rPr lang="en-US" spc="-3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instances.</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lvl="2" indent="-228600">
              <a:spcBef>
                <a:spcPts val="240"/>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Container</a:t>
            </a:r>
            <a:r>
              <a:rPr lang="en-US" b="1"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effectLst/>
                <a:latin typeface="Times New Roman" panose="02020603050405020304" pitchFamily="18" charset="0"/>
                <a:ea typeface="Tahoma" panose="020B0604030504040204" pitchFamily="34" charset="0"/>
                <a:cs typeface="Times New Roman" panose="02020603050405020304" pitchFamily="18" charset="0"/>
              </a:rPr>
              <a:t>Deployment</a:t>
            </a:r>
            <a:r>
              <a:rPr lang="en-US" dirty="0">
                <a:effectLst/>
                <a:latin typeface="Times New Roman" panose="02020603050405020304" pitchFamily="18" charset="0"/>
                <a:ea typeface="Tahoma" panose="020B0604030504040204" pitchFamily="34" charset="0"/>
                <a:cs typeface="Times New Roman" panose="02020603050405020304" pitchFamily="18" charset="0"/>
              </a:rPr>
              <a:t>:</a:t>
            </a:r>
            <a:r>
              <a:rPr lang="en-US"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Deploy</a:t>
            </a:r>
            <a:r>
              <a:rPr lang="en-US"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Docker</a:t>
            </a:r>
            <a:r>
              <a:rPr lang="en-US"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containers</a:t>
            </a:r>
            <a:r>
              <a:rPr lang="en-US"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using</a:t>
            </a:r>
            <a:r>
              <a:rPr lang="en-US" spc="-8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Kubernetes</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1143000" marR="786765" lvl="2" indent="-228600">
              <a:spcBef>
                <a:spcPts val="245"/>
              </a:spcBef>
              <a:buSzPts val="1400"/>
              <a:buFont typeface="Tahoma" panose="020B0604030504040204" pitchFamily="34" charset="0"/>
              <a:buChar char="■"/>
              <a:tabLst>
                <a:tab pos="1435100" algn="l"/>
              </a:tabLst>
            </a:pPr>
            <a:r>
              <a:rPr lang="en-US" b="1" dirty="0">
                <a:effectLst/>
                <a:latin typeface="Times New Roman" panose="02020603050405020304" pitchFamily="18" charset="0"/>
                <a:ea typeface="Tahoma" panose="020B0604030504040204" pitchFamily="34" charset="0"/>
                <a:cs typeface="Times New Roman" panose="02020603050405020304" pitchFamily="18" charset="0"/>
              </a:rPr>
              <a:t>Database: </a:t>
            </a:r>
            <a:r>
              <a:rPr lang="en-US" dirty="0">
                <a:effectLst/>
                <a:latin typeface="Times New Roman" panose="02020603050405020304" pitchFamily="18" charset="0"/>
                <a:ea typeface="Tahoma" panose="020B0604030504040204" pitchFamily="34" charset="0"/>
                <a:cs typeface="Times New Roman" panose="02020603050405020304" pitchFamily="18" charset="0"/>
              </a:rPr>
              <a:t>Use managed databases( Google Cloud SQL) enable autoscaling</a:t>
            </a:r>
          </a:p>
        </p:txBody>
      </p:sp>
    </p:spTree>
    <p:extLst>
      <p:ext uri="{BB962C8B-B14F-4D97-AF65-F5344CB8AC3E}">
        <p14:creationId xmlns:p14="http://schemas.microsoft.com/office/powerpoint/2010/main" val="212923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357-227B-4F0B-8642-958F4BCDAE21}"/>
              </a:ext>
            </a:extLst>
          </p:cNvPr>
          <p:cNvSpPr>
            <a:spLocks noGrp="1"/>
          </p:cNvSpPr>
          <p:nvPr>
            <p:ph type="title"/>
          </p:nvPr>
        </p:nvSpPr>
        <p:spPr>
          <a:xfrm>
            <a:off x="685799" y="905069"/>
            <a:ext cx="8486193" cy="1209869"/>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Uniqueness Of Our Solutions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F53F8D-7582-4CA9-A87C-AABFC6D6F226}"/>
              </a:ext>
            </a:extLst>
          </p:cNvPr>
          <p:cNvSpPr>
            <a:spLocks noGrp="1"/>
          </p:cNvSpPr>
          <p:nvPr>
            <p:ph idx="1"/>
          </p:nvPr>
        </p:nvSpPr>
        <p:spPr>
          <a:xfrm>
            <a:off x="1052668" y="1963230"/>
            <a:ext cx="9490923" cy="4549870"/>
          </a:xfrm>
        </p:spPr>
        <p:txBody>
          <a:bodyPr>
            <a:noAutofit/>
          </a:bodyPr>
          <a:lstStyle/>
          <a:p>
            <a:pPr algn="just" defTabSz="914400" eaLnBrk="0" fontAlgn="base" hangingPunct="0">
              <a:spcBef>
                <a:spcPct val="0"/>
              </a:spcBef>
              <a:spcAft>
                <a:spcPct val="0"/>
              </a:spcAft>
              <a:buClrTx/>
              <a:buFont typeface="Wingdings" panose="05000000000000000000" pitchFamily="2" charset="2"/>
              <a:buChar char="q"/>
            </a:pPr>
            <a:r>
              <a:rPr lang="en-US" altLang="en-US" sz="1600" b="1" u="sng" dirty="0">
                <a:solidFill>
                  <a:schemeClr val="tx1"/>
                </a:solidFill>
                <a:latin typeface="Times New Roman" panose="02020603050405020304" pitchFamily="18" charset="0"/>
                <a:cs typeface="Times New Roman" panose="02020603050405020304" pitchFamily="18" charset="0"/>
              </a:rPr>
              <a:t>Comprehensive Multilingual </a:t>
            </a:r>
            <a:r>
              <a:rPr lang="en-US" altLang="en-US" sz="1600" b="1" u="sng" dirty="0" err="1">
                <a:solidFill>
                  <a:schemeClr val="tx1"/>
                </a:solidFill>
                <a:latin typeface="Times New Roman" panose="02020603050405020304" pitchFamily="18" charset="0"/>
                <a:cs typeface="Times New Roman" panose="02020603050405020304" pitchFamily="18" charset="0"/>
              </a:rPr>
              <a:t>Support</a:t>
            </a:r>
            <a:r>
              <a:rPr lang="en-US" altLang="en-US" sz="1600" dirty="0" err="1">
                <a:solidFill>
                  <a:schemeClr val="tx1"/>
                </a:solidFill>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Unlike</a:t>
            </a:r>
            <a:r>
              <a:rPr lang="en-US" sz="1600" dirty="0">
                <a:latin typeface="Times New Roman" panose="02020603050405020304" pitchFamily="18" charset="0"/>
                <a:cs typeface="Times New Roman" panose="02020603050405020304" pitchFamily="18" charset="0"/>
              </a:rPr>
              <a:t> other rivals who focus on worldwide languages, Veda-</a:t>
            </a:r>
            <a:r>
              <a:rPr lang="en-US" sz="1600" dirty="0" err="1">
                <a:latin typeface="Times New Roman" panose="02020603050405020304" pitchFamily="18" charset="0"/>
                <a:cs typeface="Times New Roman" panose="02020603050405020304" pitchFamily="18" charset="0"/>
              </a:rPr>
              <a:t>VisionGPT</a:t>
            </a:r>
            <a:r>
              <a:rPr lang="en-US" sz="1600" dirty="0">
                <a:latin typeface="Times New Roman" panose="02020603050405020304" pitchFamily="18" charset="0"/>
                <a:cs typeface="Times New Roman" panose="02020603050405020304" pitchFamily="18" charset="0"/>
              </a:rPr>
              <a:t> covers 15+ Indian languages, filling a significant void in local language processing and translation.</a:t>
            </a:r>
          </a:p>
          <a:p>
            <a:pPr algn="just" defTabSz="914400" eaLnBrk="0" fontAlgn="base" hangingPunct="0">
              <a:spcBef>
                <a:spcPct val="0"/>
              </a:spcBef>
              <a:spcAft>
                <a:spcPct val="0"/>
              </a:spcAft>
              <a:buClrTx/>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Integrated Platform </a:t>
            </a:r>
            <a:r>
              <a:rPr lang="en-US" sz="1600" dirty="0">
                <a:latin typeface="Times New Roman" panose="02020603050405020304" pitchFamily="18" charset="0"/>
                <a:cs typeface="Times New Roman" panose="02020603050405020304" pitchFamily="18" charset="0"/>
              </a:rPr>
              <a:t>: The system effortlessly integrates OCR, translation, and AI-powered question-answering into a single platform, resulting in a streamlined solution. Many existing systems provide these functionalities in isolation, resulting in fragmented processes.</a:t>
            </a:r>
          </a:p>
          <a:p>
            <a:pPr algn="just" defTabSz="914400" eaLnBrk="0" fontAlgn="base" hangingPunct="0">
              <a:spcBef>
                <a:spcPct val="0"/>
              </a:spcBef>
              <a:spcAft>
                <a:spcPct val="0"/>
              </a:spcAft>
              <a:buClrTx/>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Context-Aware </a:t>
            </a:r>
            <a:r>
              <a:rPr lang="en-US" sz="1600" b="1" u="sng" dirty="0" err="1">
                <a:latin typeface="Times New Roman" panose="02020603050405020304" pitchFamily="18" charset="0"/>
                <a:cs typeface="Times New Roman" panose="02020603050405020304" pitchFamily="18" charset="0"/>
              </a:rPr>
              <a:t>Responses</a:t>
            </a:r>
            <a:r>
              <a:rPr lang="en-US" sz="1600" dirty="0" err="1">
                <a:latin typeface="Times New Roman" panose="02020603050405020304" pitchFamily="18" charset="0"/>
                <a:cs typeface="Times New Roman" panose="02020603050405020304" pitchFamily="18" charset="0"/>
              </a:rPr>
              <a:t>:Veda-VisionGPT</a:t>
            </a:r>
            <a:r>
              <a:rPr lang="en-US" sz="1600" dirty="0">
                <a:latin typeface="Times New Roman" panose="02020603050405020304" pitchFamily="18" charset="0"/>
                <a:cs typeface="Times New Roman" panose="02020603050405020304" pitchFamily="18" charset="0"/>
              </a:rPr>
              <a:t> uses Retrieval Augmented Generation (RAG) and Natural Language Processing (NLP) and Large Language Models (LLMs) to provide contextually appropriate responses, improving user engagement with multilingual documents, which is uncommon in other systems. </a:t>
            </a:r>
          </a:p>
          <a:p>
            <a:pPr algn="just" defTabSz="914400" eaLnBrk="0" fontAlgn="base" hangingPunct="0">
              <a:spcBef>
                <a:spcPct val="0"/>
              </a:spcBef>
              <a:spcAft>
                <a:spcPct val="0"/>
              </a:spcAft>
              <a:buClrTx/>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Tailored for Indian Markets </a:t>
            </a:r>
            <a:r>
              <a:rPr lang="en-US" sz="1600" dirty="0">
                <a:latin typeface="Times New Roman" panose="02020603050405020304" pitchFamily="18" charset="0"/>
                <a:cs typeface="Times New Roman" panose="02020603050405020304" pitchFamily="18" charset="0"/>
              </a:rPr>
              <a:t>: Unlike worldwide competitors, it is specifically developed for Indian industries such as government, legal, and education. </a:t>
            </a:r>
          </a:p>
          <a:p>
            <a:pPr algn="just" defTabSz="914400" eaLnBrk="0" fontAlgn="base" hangingPunct="0">
              <a:spcBef>
                <a:spcPct val="0"/>
              </a:spcBef>
              <a:spcAft>
                <a:spcPct val="0"/>
              </a:spcAft>
              <a:buClrTx/>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Non-Machine Readability </a:t>
            </a:r>
            <a:r>
              <a:rPr lang="en-US" sz="1600" dirty="0">
                <a:latin typeface="Times New Roman" panose="02020603050405020304" pitchFamily="18" charset="0"/>
                <a:cs typeface="Times New Roman" panose="02020603050405020304" pitchFamily="18" charset="0"/>
              </a:rPr>
              <a:t>: The platform supports all types of document formats especially non-machine readable documents, which is uncommon for other existing extraction platforms. </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37E084-3F86-070D-7C78-455B93425267}"/>
              </a:ext>
            </a:extLst>
          </p:cNvPr>
          <p:cNvPicPr>
            <a:picLocks noChangeAspect="1"/>
          </p:cNvPicPr>
          <p:nvPr/>
        </p:nvPicPr>
        <p:blipFill>
          <a:blip r:embed="rId2"/>
          <a:srcRect t="9470" b="19871"/>
          <a:stretch/>
        </p:blipFill>
        <p:spPr>
          <a:xfrm>
            <a:off x="0" y="0"/>
            <a:ext cx="12192000" cy="905069"/>
          </a:xfrm>
          <a:prstGeom prst="rect">
            <a:avLst/>
          </a:prstGeom>
        </p:spPr>
      </p:pic>
    </p:spTree>
    <p:extLst>
      <p:ext uri="{BB962C8B-B14F-4D97-AF65-F5344CB8AC3E}">
        <p14:creationId xmlns:p14="http://schemas.microsoft.com/office/powerpoint/2010/main" val="144249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87EC-62B4-652B-8462-318A9AE5C562}"/>
              </a:ext>
            </a:extLst>
          </p:cNvPr>
          <p:cNvSpPr txBox="1">
            <a:spLocks/>
          </p:cNvSpPr>
          <p:nvPr/>
        </p:nvSpPr>
        <p:spPr>
          <a:xfrm>
            <a:off x="499188" y="1026366"/>
            <a:ext cx="9195319" cy="830425"/>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Working Prototype (MVP)</a:t>
            </a:r>
            <a:endParaRPr lang="en-IN"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A2F5F1E4-3D1C-6490-157D-97A8A8127219}"/>
              </a:ext>
            </a:extLst>
          </p:cNvPr>
          <p:cNvPicPr>
            <a:picLocks noChangeAspect="1"/>
          </p:cNvPicPr>
          <p:nvPr/>
        </p:nvPicPr>
        <p:blipFill>
          <a:blip r:embed="rId2"/>
          <a:srcRect t="9470" b="19871"/>
          <a:stretch/>
        </p:blipFill>
        <p:spPr>
          <a:xfrm>
            <a:off x="0" y="0"/>
            <a:ext cx="12192000" cy="905069"/>
          </a:xfrm>
          <a:prstGeom prst="rect">
            <a:avLst/>
          </a:prstGeom>
        </p:spPr>
      </p:pic>
      <p:sp>
        <p:nvSpPr>
          <p:cNvPr id="12" name="Google Shape;393;p58">
            <a:extLst>
              <a:ext uri="{FF2B5EF4-FFF2-40B4-BE49-F238E27FC236}">
                <a16:creationId xmlns:a16="http://schemas.microsoft.com/office/drawing/2014/main" id="{9347E26D-C341-82D4-F39A-6C94B156C110}"/>
              </a:ext>
            </a:extLst>
          </p:cNvPr>
          <p:cNvSpPr txBox="1"/>
          <p:nvPr/>
        </p:nvSpPr>
        <p:spPr>
          <a:xfrm>
            <a:off x="1345872" y="5747959"/>
            <a:ext cx="9500255" cy="811161"/>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A100FF"/>
              </a:buClr>
              <a:buSzPts val="3600"/>
              <a:buFont typeface="Arial"/>
              <a:buNone/>
            </a:pPr>
            <a:r>
              <a:rPr lang="en-US" sz="3600" b="1" dirty="0"/>
              <a:t>CTRL + Click the screen to get the video link</a:t>
            </a:r>
            <a:r>
              <a:rPr lang="en-IN" sz="3600" b="1" dirty="0"/>
              <a:t>👆</a:t>
            </a:r>
            <a:endParaRPr dirty="0"/>
          </a:p>
        </p:txBody>
      </p:sp>
      <p:pic>
        <p:nvPicPr>
          <p:cNvPr id="27" name="Google Shape;455;p64" title="screen-capture (1).mp4">
            <a:hlinkClick r:id="rId3"/>
            <a:extLst>
              <a:ext uri="{FF2B5EF4-FFF2-40B4-BE49-F238E27FC236}">
                <a16:creationId xmlns:a16="http://schemas.microsoft.com/office/drawing/2014/main" id="{752BB81F-4923-97D9-7E82-03BD2E6EF0DD}"/>
              </a:ext>
            </a:extLst>
          </p:cNvPr>
          <p:cNvPicPr preferRelativeResize="0"/>
          <p:nvPr/>
        </p:nvPicPr>
        <p:blipFill>
          <a:blip r:embed="rId4">
            <a:alphaModFix/>
          </a:blip>
          <a:stretch>
            <a:fillRect/>
          </a:stretch>
        </p:blipFill>
        <p:spPr>
          <a:xfrm>
            <a:off x="629896" y="1749917"/>
            <a:ext cx="9997671" cy="4165692"/>
          </a:xfrm>
          <a:prstGeom prst="rect">
            <a:avLst/>
          </a:prstGeom>
          <a:noFill/>
          <a:ln>
            <a:noFill/>
          </a:ln>
        </p:spPr>
      </p:pic>
    </p:spTree>
    <p:extLst>
      <p:ext uri="{BB962C8B-B14F-4D97-AF65-F5344CB8AC3E}">
        <p14:creationId xmlns:p14="http://schemas.microsoft.com/office/powerpoint/2010/main" val="26429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838</TotalTime>
  <Words>1463</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PGothic</vt:lpstr>
      <vt:lpstr>Arial</vt:lpstr>
      <vt:lpstr>Calibri</vt:lpstr>
      <vt:lpstr>Calibri Light</vt:lpstr>
      <vt:lpstr>Tahoma</vt:lpstr>
      <vt:lpstr>Times New Roman</vt:lpstr>
      <vt:lpstr>Wingdings</vt:lpstr>
      <vt:lpstr>Celestial</vt:lpstr>
      <vt:lpstr>Veda-VisionGPT –An AI-Powered Multilingual Document Processing and Interaction Platform </vt:lpstr>
      <vt:lpstr>INTRODUCTION TO VEDAVISION-GPT</vt:lpstr>
      <vt:lpstr>Problem statement</vt:lpstr>
      <vt:lpstr>Proposed System - Veda-Vision GPT</vt:lpstr>
      <vt:lpstr>Objectives</vt:lpstr>
      <vt:lpstr>System Architecture</vt:lpstr>
      <vt:lpstr>PowerPoint Presentation</vt:lpstr>
      <vt:lpstr>Uniqueness Of Our Solutions</vt:lpstr>
      <vt:lpstr>PowerPoint Presentation</vt:lpstr>
      <vt:lpstr>market potential</vt:lpstr>
      <vt:lpstr>PowerPoint Presentation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Veda-VisionGPT</dc:title>
  <dc:creator>RUTUJA MULIK</dc:creator>
  <cp:lastModifiedBy>Kunal Sapkal</cp:lastModifiedBy>
  <cp:revision>110</cp:revision>
  <dcterms:created xsi:type="dcterms:W3CDTF">2024-11-05T13:46:12Z</dcterms:created>
  <dcterms:modified xsi:type="dcterms:W3CDTF">2024-11-17T11:01:14Z</dcterms:modified>
</cp:coreProperties>
</file>