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4" r:id="rId2"/>
    <p:sldId id="273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0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BFB9"/>
    <a:srgbClr val="141516"/>
    <a:srgbClr val="952B33"/>
    <a:srgbClr val="99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96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10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104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61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044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897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5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55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83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33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9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4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8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58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68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96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59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9961F3-B177-488E-B00C-BD84F6114A1F}" type="datetimeFigureOut">
              <a:rPr lang="en-IN" smtClean="0"/>
              <a:t>30-07-2024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5605BA-AE3C-4FF9-8EA4-3AF5F82BC67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48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53E9C1-4B56-F2ED-DC97-7E0FD8623385}"/>
              </a:ext>
            </a:extLst>
          </p:cNvPr>
          <p:cNvSpPr txBox="1"/>
          <p:nvPr/>
        </p:nvSpPr>
        <p:spPr>
          <a:xfrm>
            <a:off x="1574540" y="575779"/>
            <a:ext cx="73162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+mj-lt"/>
              </a:rPr>
              <a:t>WEB SCRAPPING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8CB49-0960-B06F-3DBB-B500A6EA8AC0}"/>
              </a:ext>
            </a:extLst>
          </p:cNvPr>
          <p:cNvSpPr txBox="1"/>
          <p:nvPr/>
        </p:nvSpPr>
        <p:spPr>
          <a:xfrm>
            <a:off x="4183669" y="1732119"/>
            <a:ext cx="6468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A study on the development of </a:t>
            </a:r>
            <a:r>
              <a:rPr lang="en-US" dirty="0"/>
              <a:t>Web Scrapping</a:t>
            </a:r>
            <a:r>
              <a:rPr lang="en-US" sz="1800" dirty="0"/>
              <a:t> for Time Edit by Using Python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BF673-FA8E-2C5C-24E7-6B220B9EEC6D}"/>
              </a:ext>
            </a:extLst>
          </p:cNvPr>
          <p:cNvSpPr txBox="1"/>
          <p:nvPr/>
        </p:nvSpPr>
        <p:spPr>
          <a:xfrm>
            <a:off x="8372670" y="4703564"/>
            <a:ext cx="358606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Pranil Raut (AM21006)</a:t>
            </a: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Khushi Tirpude(AM21012)</a:t>
            </a: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Prachi Mohod(AM21019)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Akshay Patil(AM21020)</a:t>
            </a:r>
          </a:p>
          <a:p>
            <a:pPr algn="just"/>
            <a:r>
              <a:rPr lang="en-IN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Kunalika Lanjewar(AM21037)</a:t>
            </a:r>
          </a:p>
          <a:p>
            <a:endParaRPr lang="en-IN" sz="1600" dirty="0"/>
          </a:p>
        </p:txBody>
      </p:sp>
      <p:pic>
        <p:nvPicPr>
          <p:cNvPr id="2050" name="Picture 2" descr="Web Scraper · GitHub">
            <a:extLst>
              <a:ext uri="{FF2B5EF4-FFF2-40B4-BE49-F238E27FC236}">
                <a16:creationId xmlns:a16="http://schemas.microsoft.com/office/drawing/2014/main" id="{8C96C947-0321-821C-4E66-E64FC43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283" y="710618"/>
            <a:ext cx="745983" cy="74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0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EDE900-76DA-9AE8-94F6-2F7E7A1C491A}"/>
              </a:ext>
            </a:extLst>
          </p:cNvPr>
          <p:cNvGrpSpPr/>
          <p:nvPr/>
        </p:nvGrpSpPr>
        <p:grpSpPr>
          <a:xfrm>
            <a:off x="0" y="0"/>
            <a:ext cx="10636898" cy="6858000"/>
            <a:chOff x="0" y="0"/>
            <a:chExt cx="10636898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CB8A57-ACE1-D642-CC7D-7B2F2FF76340}"/>
                </a:ext>
              </a:extLst>
            </p:cNvPr>
            <p:cNvGrpSpPr/>
            <p:nvPr/>
          </p:nvGrpSpPr>
          <p:grpSpPr>
            <a:xfrm>
              <a:off x="0" y="0"/>
              <a:ext cx="10636898" cy="6858000"/>
              <a:chOff x="0" y="0"/>
              <a:chExt cx="10636898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34633A-AD2D-515B-AF67-51FC3B0B714D}"/>
                  </a:ext>
                </a:extLst>
              </p:cNvPr>
              <p:cNvSpPr/>
              <p:nvPr/>
            </p:nvSpPr>
            <p:spPr>
              <a:xfrm>
                <a:off x="0" y="0"/>
                <a:ext cx="2565918" cy="68580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65E717-83E9-0201-9B8B-77EA4C2B6E1E}"/>
                  </a:ext>
                </a:extLst>
              </p:cNvPr>
              <p:cNvSpPr/>
              <p:nvPr/>
            </p:nvSpPr>
            <p:spPr>
              <a:xfrm>
                <a:off x="4058817" y="363892"/>
                <a:ext cx="6578081" cy="59715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Objective:</a:t>
                </a:r>
                <a:endParaRPr lang="en-IN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DA1E7C-5469-977F-4337-C78FC98D4E6C}"/>
                </a:ext>
              </a:extLst>
            </p:cNvPr>
            <p:cNvSpPr/>
            <p:nvPr/>
          </p:nvSpPr>
          <p:spPr>
            <a:xfrm>
              <a:off x="2723759" y="1499896"/>
              <a:ext cx="2296885" cy="429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Efficiency: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CD950E-3CBD-9460-8D10-D104E1B82172}"/>
                </a:ext>
              </a:extLst>
            </p:cNvPr>
            <p:cNvSpPr/>
            <p:nvPr/>
          </p:nvSpPr>
          <p:spPr>
            <a:xfrm>
              <a:off x="2723759" y="4654127"/>
              <a:ext cx="2296885" cy="429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Accessibility: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4F57BB-0BA9-922B-5CD5-5233A5DAE980}"/>
                </a:ext>
              </a:extLst>
            </p:cNvPr>
            <p:cNvSpPr/>
            <p:nvPr/>
          </p:nvSpPr>
          <p:spPr>
            <a:xfrm>
              <a:off x="2723759" y="2991535"/>
              <a:ext cx="2296885" cy="429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Accuracy: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0762E4-3F8C-C8C0-D653-804371D73E0E}"/>
              </a:ext>
            </a:extLst>
          </p:cNvPr>
          <p:cNvSpPr txBox="1"/>
          <p:nvPr/>
        </p:nvSpPr>
        <p:spPr>
          <a:xfrm>
            <a:off x="4282750" y="2094695"/>
            <a:ext cx="7511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educe manual data entry and extraction efforts.</a:t>
            </a:r>
            <a:endParaRPr lang="en-I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BF7C5A-0E41-9628-A290-9F41D046C9CA}"/>
              </a:ext>
            </a:extLst>
          </p:cNvPr>
          <p:cNvSpPr txBox="1"/>
          <p:nvPr/>
        </p:nvSpPr>
        <p:spPr>
          <a:xfrm>
            <a:off x="4282750" y="3454415"/>
            <a:ext cx="77817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inimize errors associated with manual data collection.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 provide a reliable and repeatable process for obtaining scheduling data.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14BB4-B02D-DB6A-808F-0B17E39ABE71}"/>
              </a:ext>
            </a:extLst>
          </p:cNvPr>
          <p:cNvSpPr txBox="1"/>
          <p:nvPr/>
        </p:nvSpPr>
        <p:spPr>
          <a:xfrm>
            <a:off x="4522236" y="5347903"/>
            <a:ext cx="76697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nable easy access to and manipulation of scheduling data for further analysis and integration with other systems..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514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2CB8A57-ACE1-D642-CC7D-7B2F2FF76340}"/>
              </a:ext>
            </a:extLst>
          </p:cNvPr>
          <p:cNvGrpSpPr/>
          <p:nvPr/>
        </p:nvGrpSpPr>
        <p:grpSpPr>
          <a:xfrm>
            <a:off x="0" y="0"/>
            <a:ext cx="10636898" cy="6858000"/>
            <a:chOff x="0" y="0"/>
            <a:chExt cx="10636898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34633A-AD2D-515B-AF67-51FC3B0B714D}"/>
                </a:ext>
              </a:extLst>
            </p:cNvPr>
            <p:cNvSpPr/>
            <p:nvPr/>
          </p:nvSpPr>
          <p:spPr>
            <a:xfrm>
              <a:off x="0" y="0"/>
              <a:ext cx="2565918" cy="685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65E717-83E9-0201-9B8B-77EA4C2B6E1E}"/>
                </a:ext>
              </a:extLst>
            </p:cNvPr>
            <p:cNvSpPr/>
            <p:nvPr/>
          </p:nvSpPr>
          <p:spPr>
            <a:xfrm>
              <a:off x="4058817" y="363892"/>
              <a:ext cx="6578081" cy="597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 </a:t>
              </a:r>
              <a:r>
                <a:rPr lang="en-US" sz="28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IMPLEMENTATION:</a:t>
              </a:r>
              <a:endParaRPr lang="en-I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AB9B41-9200-6B63-63DD-5584C62D952A}"/>
              </a:ext>
            </a:extLst>
          </p:cNvPr>
          <p:cNvSpPr txBox="1"/>
          <p:nvPr/>
        </p:nvSpPr>
        <p:spPr>
          <a:xfrm>
            <a:off x="3086100" y="1596623"/>
            <a:ext cx="835323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target data: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etermine which scheduling data needs to be scraped from time edit.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scraper: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reate a web scraper using appropriate programming languages and libraries.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a system to store the extracted data efficiently, possibly using databases.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procedures for cleaning, transforming, and analyzing the scraped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scraper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up automated schedules for running the scraper at regular intervals.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9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2CB8A57-ACE1-D642-CC7D-7B2F2FF76340}"/>
              </a:ext>
            </a:extLst>
          </p:cNvPr>
          <p:cNvGrpSpPr/>
          <p:nvPr/>
        </p:nvGrpSpPr>
        <p:grpSpPr>
          <a:xfrm>
            <a:off x="0" y="0"/>
            <a:ext cx="10636898" cy="6858000"/>
            <a:chOff x="0" y="0"/>
            <a:chExt cx="10636898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34633A-AD2D-515B-AF67-51FC3B0B714D}"/>
                </a:ext>
              </a:extLst>
            </p:cNvPr>
            <p:cNvSpPr/>
            <p:nvPr/>
          </p:nvSpPr>
          <p:spPr>
            <a:xfrm>
              <a:off x="0" y="0"/>
              <a:ext cx="2565918" cy="685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65E717-83E9-0201-9B8B-77EA4C2B6E1E}"/>
                </a:ext>
              </a:extLst>
            </p:cNvPr>
            <p:cNvSpPr/>
            <p:nvPr/>
          </p:nvSpPr>
          <p:spPr>
            <a:xfrm>
              <a:off x="4058817" y="363892"/>
              <a:ext cx="6578081" cy="5971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  <a:p>
              <a:pPr algn="ctr"/>
              <a:r>
                <a:rPr lang="en-IN" sz="28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 Used:</a:t>
              </a:r>
            </a:p>
            <a:p>
              <a:pPr algn="ctr"/>
              <a:endParaRPr lang="en-IN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A4839C-8E55-0FC8-9B78-1FC13CBBAA8D}"/>
              </a:ext>
            </a:extLst>
          </p:cNvPr>
          <p:cNvSpPr txBox="1"/>
          <p:nvPr/>
        </p:nvSpPr>
        <p:spPr>
          <a:xfrm>
            <a:off x="3550297" y="1628507"/>
            <a:ext cx="759511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 (for scripting the scraper).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Tools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 or Scrapy (for HTML parsing and web scraping).</a:t>
            </a:r>
          </a:p>
          <a:p>
            <a:pPr marL="3960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 (for handling dynamic content and JavaScript).</a:t>
            </a:r>
          </a:p>
          <a:p>
            <a:pPr marL="3960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(for data manipulation and analysis).</a:t>
            </a:r>
          </a:p>
          <a:p>
            <a:pPr marL="3960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60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SQL/NoSQL Databases (for data storage).</a:t>
            </a:r>
          </a:p>
        </p:txBody>
      </p:sp>
    </p:spTree>
    <p:extLst>
      <p:ext uri="{BB962C8B-B14F-4D97-AF65-F5344CB8AC3E}">
        <p14:creationId xmlns:p14="http://schemas.microsoft.com/office/powerpoint/2010/main" val="154854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2CB8A57-ACE1-D642-CC7D-7B2F2FF76340}"/>
              </a:ext>
            </a:extLst>
          </p:cNvPr>
          <p:cNvGrpSpPr/>
          <p:nvPr/>
        </p:nvGrpSpPr>
        <p:grpSpPr>
          <a:xfrm>
            <a:off x="0" y="0"/>
            <a:ext cx="10636898" cy="6858000"/>
            <a:chOff x="0" y="0"/>
            <a:chExt cx="10636898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34633A-AD2D-515B-AF67-51FC3B0B714D}"/>
                </a:ext>
              </a:extLst>
            </p:cNvPr>
            <p:cNvSpPr/>
            <p:nvPr/>
          </p:nvSpPr>
          <p:spPr>
            <a:xfrm>
              <a:off x="0" y="0"/>
              <a:ext cx="2565918" cy="685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65E717-83E9-0201-9B8B-77EA4C2B6E1E}"/>
                </a:ext>
              </a:extLst>
            </p:cNvPr>
            <p:cNvSpPr/>
            <p:nvPr/>
          </p:nvSpPr>
          <p:spPr>
            <a:xfrm>
              <a:off x="4058817" y="363892"/>
              <a:ext cx="6578081" cy="5971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Expected Output: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98F309A-001A-B514-478F-52D3CD71A227}"/>
              </a:ext>
            </a:extLst>
          </p:cNvPr>
          <p:cNvSpPr txBox="1"/>
          <p:nvPr/>
        </p:nvSpPr>
        <p:spPr>
          <a:xfrm>
            <a:off x="3645160" y="1817638"/>
            <a:ext cx="7626220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data: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structured dataset containing scheduling information from time-edit.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reports: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and reports generated from the extracted data.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automated scraper that runs at specified intervals, updating the dataset regularly.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integration with other systems or applications for enhanced functionality.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3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2CB8A57-ACE1-D642-CC7D-7B2F2FF76340}"/>
              </a:ext>
            </a:extLst>
          </p:cNvPr>
          <p:cNvGrpSpPr/>
          <p:nvPr/>
        </p:nvGrpSpPr>
        <p:grpSpPr>
          <a:xfrm>
            <a:off x="0" y="0"/>
            <a:ext cx="10636898" cy="6858000"/>
            <a:chOff x="0" y="0"/>
            <a:chExt cx="10636898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134633A-AD2D-515B-AF67-51FC3B0B714D}"/>
                </a:ext>
              </a:extLst>
            </p:cNvPr>
            <p:cNvSpPr/>
            <p:nvPr/>
          </p:nvSpPr>
          <p:spPr>
            <a:xfrm>
              <a:off x="0" y="0"/>
              <a:ext cx="2565918" cy="685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65E717-83E9-0201-9B8B-77EA4C2B6E1E}"/>
                </a:ext>
              </a:extLst>
            </p:cNvPr>
            <p:cNvSpPr/>
            <p:nvPr/>
          </p:nvSpPr>
          <p:spPr>
            <a:xfrm>
              <a:off x="4058817" y="363892"/>
              <a:ext cx="6578081" cy="5971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CONCLUSION:</a:t>
              </a:r>
              <a:endParaRPr lang="en-IN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3FC1A9-6D25-7397-46AC-BC87D7C10B18}"/>
              </a:ext>
            </a:extLst>
          </p:cNvPr>
          <p:cNvSpPr txBox="1"/>
          <p:nvPr/>
        </p:nvSpPr>
        <p:spPr>
          <a:xfrm>
            <a:off x="3209729" y="1465993"/>
            <a:ext cx="8444205" cy="4439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development of a web scraper for time-edit will significantly improve the efficiency and accuracy of data extraction.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approach can be adapted for other similar scheduling tools and platforms.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and adaptation to changes in the time-edit website and data requirements.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workflows, better data management, and improved decision-making based on accurate and timely scheduling data.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6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34633A-AD2D-515B-AF67-51FC3B0B714D}"/>
              </a:ext>
            </a:extLst>
          </p:cNvPr>
          <p:cNvSpPr/>
          <p:nvPr/>
        </p:nvSpPr>
        <p:spPr>
          <a:xfrm>
            <a:off x="0" y="0"/>
            <a:ext cx="256591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EA42CD-2D9E-DF4E-C235-2C8BE5BB0CAC}"/>
              </a:ext>
            </a:extLst>
          </p:cNvPr>
          <p:cNvGrpSpPr/>
          <p:nvPr/>
        </p:nvGrpSpPr>
        <p:grpSpPr>
          <a:xfrm>
            <a:off x="5523722" y="3620278"/>
            <a:ext cx="4071258" cy="77755"/>
            <a:chOff x="5402424" y="4217437"/>
            <a:chExt cx="4071258" cy="777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7BBEFD2-9C18-F47E-B94A-F773256B15F9}"/>
                </a:ext>
              </a:extLst>
            </p:cNvPr>
            <p:cNvCxnSpPr>
              <a:cxnSpLocks/>
            </p:cNvCxnSpPr>
            <p:nvPr/>
          </p:nvCxnSpPr>
          <p:spPr>
            <a:xfrm>
              <a:off x="5402424" y="4217437"/>
              <a:ext cx="389086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2380EA-CB8F-6CDD-3296-F5B208E1D030}"/>
                </a:ext>
              </a:extLst>
            </p:cNvPr>
            <p:cNvCxnSpPr>
              <a:cxnSpLocks/>
            </p:cNvCxnSpPr>
            <p:nvPr/>
          </p:nvCxnSpPr>
          <p:spPr>
            <a:xfrm>
              <a:off x="5582816" y="4295192"/>
              <a:ext cx="389086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68B8035-EB3F-8BD5-AF5D-4441DA699C5D}"/>
              </a:ext>
            </a:extLst>
          </p:cNvPr>
          <p:cNvSpPr txBox="1"/>
          <p:nvPr/>
        </p:nvSpPr>
        <p:spPr>
          <a:xfrm>
            <a:off x="5948265" y="3044279"/>
            <a:ext cx="30417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3710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4040F4E-C966-7763-BD08-E4D677F5C5A5}"/>
              </a:ext>
            </a:extLst>
          </p:cNvPr>
          <p:cNvGrpSpPr/>
          <p:nvPr/>
        </p:nvGrpSpPr>
        <p:grpSpPr>
          <a:xfrm>
            <a:off x="0" y="0"/>
            <a:ext cx="10636898" cy="6858000"/>
            <a:chOff x="0" y="0"/>
            <a:chExt cx="10636898" cy="6858000"/>
          </a:xfrm>
          <a:solidFill>
            <a:schemeClr val="bg1">
              <a:lumMod val="50000"/>
            </a:schemeClr>
          </a:solidFill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CB8A57-ACE1-D642-CC7D-7B2F2FF76340}"/>
                </a:ext>
              </a:extLst>
            </p:cNvPr>
            <p:cNvGrpSpPr/>
            <p:nvPr/>
          </p:nvGrpSpPr>
          <p:grpSpPr>
            <a:xfrm>
              <a:off x="0" y="0"/>
              <a:ext cx="10636898" cy="6858000"/>
              <a:chOff x="0" y="0"/>
              <a:chExt cx="10636898" cy="6858000"/>
            </a:xfrm>
            <a:grpFill/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134633A-AD2D-515B-AF67-51FC3B0B714D}"/>
                  </a:ext>
                </a:extLst>
              </p:cNvPr>
              <p:cNvSpPr/>
              <p:nvPr/>
            </p:nvSpPr>
            <p:spPr>
              <a:xfrm>
                <a:off x="0" y="0"/>
                <a:ext cx="2565918" cy="6858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65E717-83E9-0201-9B8B-77EA4C2B6E1E}"/>
                  </a:ext>
                </a:extLst>
              </p:cNvPr>
              <p:cNvSpPr/>
              <p:nvPr/>
            </p:nvSpPr>
            <p:spPr>
              <a:xfrm>
                <a:off x="4058817" y="363892"/>
                <a:ext cx="6578081" cy="59715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Introduction:</a:t>
                </a:r>
                <a:endParaRPr lang="en-IN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DA1E7C-5469-977F-4337-C78FC98D4E6C}"/>
                </a:ext>
              </a:extLst>
            </p:cNvPr>
            <p:cNvSpPr/>
            <p:nvPr/>
          </p:nvSpPr>
          <p:spPr>
            <a:xfrm>
              <a:off x="1575319" y="1856790"/>
              <a:ext cx="2296885" cy="42920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Definition: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CD950E-3CBD-9460-8D10-D104E1B82172}"/>
                </a:ext>
              </a:extLst>
            </p:cNvPr>
            <p:cNvSpPr/>
            <p:nvPr/>
          </p:nvSpPr>
          <p:spPr>
            <a:xfrm>
              <a:off x="1575318" y="5069630"/>
              <a:ext cx="2296885" cy="42920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Importance: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4F57BB-0BA9-922B-5CD5-5233A5DAE980}"/>
                </a:ext>
              </a:extLst>
            </p:cNvPr>
            <p:cNvSpPr/>
            <p:nvPr/>
          </p:nvSpPr>
          <p:spPr>
            <a:xfrm>
              <a:off x="1575317" y="3429000"/>
              <a:ext cx="2296885" cy="429209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Purpose: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0762E4-3F8C-C8C0-D653-804371D73E0E}"/>
              </a:ext>
            </a:extLst>
          </p:cNvPr>
          <p:cNvSpPr txBox="1"/>
          <p:nvPr/>
        </p:nvSpPr>
        <p:spPr>
          <a:xfrm>
            <a:off x="4058816" y="1856790"/>
            <a:ext cx="75111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involves </a:t>
            </a:r>
            <a:r>
              <a:rPr lang="en-US" sz="20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websites using automated tools or scripts.</a:t>
            </a:r>
            <a:endParaRPr lang="en-I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BF7C5A-0E41-9628-A290-9F41D046C9CA}"/>
              </a:ext>
            </a:extLst>
          </p:cNvPr>
          <p:cNvSpPr txBox="1"/>
          <p:nvPr/>
        </p:nvSpPr>
        <p:spPr>
          <a:xfrm>
            <a:off x="4058815" y="3289661"/>
            <a:ext cx="72965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project focuses on developing a web scraper for time edit, a widely-used scheduling and planning tool.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14BB4-B02D-DB6A-808F-0B17E39ABE71}"/>
              </a:ext>
            </a:extLst>
          </p:cNvPr>
          <p:cNvSpPr txBox="1"/>
          <p:nvPr/>
        </p:nvSpPr>
        <p:spPr>
          <a:xfrm>
            <a:off x="4058815" y="4991007"/>
            <a:ext cx="76697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utomating data extraction from time edit can enhance </a:t>
            </a:r>
            <a:r>
              <a:rPr lang="en-US" sz="20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workflows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institutions relying on scheduling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360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7EBDF0F-CCF1-6B14-798B-F62F3F555B29}"/>
              </a:ext>
            </a:extLst>
          </p:cNvPr>
          <p:cNvSpPr txBox="1"/>
          <p:nvPr/>
        </p:nvSpPr>
        <p:spPr>
          <a:xfrm>
            <a:off x="4469364" y="1450824"/>
            <a:ext cx="6578081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800" b="0" i="1" u="none" strike="noStrike" dirty="0">
                <a:effectLst/>
              </a:rPr>
              <a:t>Using tools to gather data you can see on a webpage</a:t>
            </a:r>
            <a:br>
              <a:rPr lang="en-US" sz="1800" b="0" i="0" u="none" strike="noStrike" dirty="0">
                <a:effectLst/>
              </a:rPr>
            </a:br>
            <a:br>
              <a:rPr lang="en-US" sz="1800" b="0" i="0" u="none" strike="noStrike" dirty="0">
                <a:effectLst/>
              </a:rPr>
            </a:br>
            <a:r>
              <a:rPr lang="en-US" sz="1800" b="0" i="0" u="none" strike="noStrike" dirty="0">
                <a:effectLst/>
              </a:rPr>
              <a:t>A wide range of web scraping techniques and tools exist.  These can be as simple as copy/paste and increase in complexity to automation tools, HTML parsing, APIs and programming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A23198-D814-F563-3797-9E5E3DFB0282}"/>
              </a:ext>
            </a:extLst>
          </p:cNvPr>
          <p:cNvGrpSpPr/>
          <p:nvPr/>
        </p:nvGrpSpPr>
        <p:grpSpPr>
          <a:xfrm>
            <a:off x="0" y="-8153"/>
            <a:ext cx="10636898" cy="6858000"/>
            <a:chOff x="0" y="-8153"/>
            <a:chExt cx="10636898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40F4E-C966-7763-BD08-E4D677F5C5A5}"/>
                </a:ext>
              </a:extLst>
            </p:cNvPr>
            <p:cNvGrpSpPr/>
            <p:nvPr/>
          </p:nvGrpSpPr>
          <p:grpSpPr>
            <a:xfrm>
              <a:off x="0" y="-8153"/>
              <a:ext cx="10636898" cy="6858000"/>
              <a:chOff x="0" y="0"/>
              <a:chExt cx="10636898" cy="6858000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2CB8A57-ACE1-D642-CC7D-7B2F2FF76340}"/>
                  </a:ext>
                </a:extLst>
              </p:cNvPr>
              <p:cNvGrpSpPr/>
              <p:nvPr/>
            </p:nvGrpSpPr>
            <p:grpSpPr>
              <a:xfrm>
                <a:off x="0" y="0"/>
                <a:ext cx="10636898" cy="6858000"/>
                <a:chOff x="0" y="0"/>
                <a:chExt cx="10636898" cy="6858000"/>
              </a:xfrm>
              <a:grpFill/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134633A-AD2D-515B-AF67-51FC3B0B714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65918" cy="6858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65E717-83E9-0201-9B8B-77EA4C2B6E1E}"/>
                    </a:ext>
                  </a:extLst>
                </p:cNvPr>
                <p:cNvSpPr/>
                <p:nvPr/>
              </p:nvSpPr>
              <p:spPr>
                <a:xfrm>
                  <a:off x="4058817" y="363892"/>
                  <a:ext cx="6578081" cy="59715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b="1" dirty="0">
                      <a:solidFill>
                        <a:schemeClr val="bg2">
                          <a:lumMod val="1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Technical Definition</a:t>
                  </a:r>
                  <a:endParaRPr lang="en-IN" sz="2800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CD950E-3CBD-9460-8D10-D104E1B82172}"/>
                  </a:ext>
                </a:extLst>
              </p:cNvPr>
              <p:cNvSpPr/>
              <p:nvPr/>
            </p:nvSpPr>
            <p:spPr>
              <a:xfrm>
                <a:off x="1583863" y="3241594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4F57BB-0BA9-922B-5CD5-5233A5DAE980}"/>
                  </a:ext>
                </a:extLst>
              </p:cNvPr>
              <p:cNvSpPr/>
              <p:nvPr/>
            </p:nvSpPr>
            <p:spPr>
              <a:xfrm>
                <a:off x="1583863" y="2541444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2CEFB7-A117-C460-4D7B-4589E6591FB8}"/>
                </a:ext>
              </a:extLst>
            </p:cNvPr>
            <p:cNvSpPr/>
            <p:nvPr/>
          </p:nvSpPr>
          <p:spPr>
            <a:xfrm>
              <a:off x="1575309" y="4635749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Crawling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D856A2-234C-4DE8-5A24-58FAD10FE2B8}"/>
                </a:ext>
              </a:extLst>
            </p:cNvPr>
            <p:cNvSpPr/>
            <p:nvPr/>
          </p:nvSpPr>
          <p:spPr>
            <a:xfrm>
              <a:off x="1575309" y="3945267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Arrow: Notched Right 6">
              <a:extLst>
                <a:ext uri="{FF2B5EF4-FFF2-40B4-BE49-F238E27FC236}">
                  <a16:creationId xmlns:a16="http://schemas.microsoft.com/office/drawing/2014/main" id="{9B363672-72B8-806E-FDAE-76558FC3FED6}"/>
                </a:ext>
              </a:extLst>
            </p:cNvPr>
            <p:cNvSpPr/>
            <p:nvPr/>
          </p:nvSpPr>
          <p:spPr>
            <a:xfrm>
              <a:off x="1569867" y="1388893"/>
              <a:ext cx="2565919" cy="900401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Scraping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58A46F-01F5-27D9-8306-171E8643A075}"/>
                </a:ext>
              </a:extLst>
            </p:cNvPr>
            <p:cNvSpPr/>
            <p:nvPr/>
          </p:nvSpPr>
          <p:spPr>
            <a:xfrm>
              <a:off x="1575310" y="6052852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04FCE9-2C28-E480-2F04-A27C37456E4F}"/>
                </a:ext>
              </a:extLst>
            </p:cNvPr>
            <p:cNvSpPr/>
            <p:nvPr/>
          </p:nvSpPr>
          <p:spPr>
            <a:xfrm>
              <a:off x="1575309" y="5326231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APIs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 descr="24,901 Web Scraping Images, Stock ...">
            <a:extLst>
              <a:ext uri="{FF2B5EF4-FFF2-40B4-BE49-F238E27FC236}">
                <a16:creationId xmlns:a16="http://schemas.microsoft.com/office/drawing/2014/main" id="{8ED38EBC-AA32-2B38-8B01-F629B89BE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4"/>
          <a:stretch/>
        </p:blipFill>
        <p:spPr bwMode="auto">
          <a:xfrm>
            <a:off x="5134707" y="4075614"/>
            <a:ext cx="4979963" cy="212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35C53A-004B-D3F9-6188-C1278B67A558}"/>
              </a:ext>
            </a:extLst>
          </p:cNvPr>
          <p:cNvSpPr txBox="1"/>
          <p:nvPr/>
        </p:nvSpPr>
        <p:spPr>
          <a:xfrm>
            <a:off x="4464698" y="2213807"/>
            <a:ext cx="6974633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0" i="1" u="none" strike="noStrike" dirty="0">
                <a:effectLst/>
              </a:rPr>
              <a:t>Hyper-Text Transfer Protocol</a:t>
            </a:r>
            <a:br>
              <a:rPr lang="en-IN" sz="1800" b="0" i="0" u="none" strike="noStrike" dirty="0">
                <a:effectLst/>
              </a:rPr>
            </a:br>
            <a:br>
              <a:rPr lang="en-IN" sz="1800" b="0" i="0" u="none" strike="noStrike" dirty="0">
                <a:effectLst/>
              </a:rPr>
            </a:br>
            <a:r>
              <a:rPr lang="en-IN" sz="1800" b="0" i="0" u="none" strike="noStrike" dirty="0">
                <a:effectLst/>
              </a:rPr>
              <a:t>Machine interchange information transported over the Internet to enable multi-media data exchange, aka WWW.  The protocol defines aspects of authentication, requests, status codes, persistent connections, client/server request/response. etc.  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F87AEE-4FE9-6E7C-4514-B271EFD593EB}"/>
              </a:ext>
            </a:extLst>
          </p:cNvPr>
          <p:cNvGrpSpPr/>
          <p:nvPr/>
        </p:nvGrpSpPr>
        <p:grpSpPr>
          <a:xfrm>
            <a:off x="-20211" y="0"/>
            <a:ext cx="10636898" cy="6858000"/>
            <a:chOff x="-20211" y="0"/>
            <a:chExt cx="10636898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40F4E-C966-7763-BD08-E4D677F5C5A5}"/>
                </a:ext>
              </a:extLst>
            </p:cNvPr>
            <p:cNvGrpSpPr/>
            <p:nvPr/>
          </p:nvGrpSpPr>
          <p:grpSpPr>
            <a:xfrm>
              <a:off x="-20211" y="0"/>
              <a:ext cx="10636898" cy="6858000"/>
              <a:chOff x="0" y="0"/>
              <a:chExt cx="10636898" cy="6858000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2CB8A57-ACE1-D642-CC7D-7B2F2FF76340}"/>
                  </a:ext>
                </a:extLst>
              </p:cNvPr>
              <p:cNvGrpSpPr/>
              <p:nvPr/>
            </p:nvGrpSpPr>
            <p:grpSpPr>
              <a:xfrm>
                <a:off x="0" y="0"/>
                <a:ext cx="10636898" cy="6858000"/>
                <a:chOff x="0" y="0"/>
                <a:chExt cx="10636898" cy="6858000"/>
              </a:xfrm>
              <a:grpFill/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134633A-AD2D-515B-AF67-51FC3B0B714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65918" cy="6858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65E717-83E9-0201-9B8B-77EA4C2B6E1E}"/>
                    </a:ext>
                  </a:extLst>
                </p:cNvPr>
                <p:cNvSpPr/>
                <p:nvPr/>
              </p:nvSpPr>
              <p:spPr>
                <a:xfrm>
                  <a:off x="4058817" y="363892"/>
                  <a:ext cx="6578081" cy="59715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b="1" dirty="0">
                      <a:solidFill>
                        <a:schemeClr val="bg2">
                          <a:lumMod val="1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Technical Definition</a:t>
                  </a:r>
                  <a:endParaRPr lang="en-IN" sz="2800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DA1E7C-5469-977F-4337-C78FC98D4E6C}"/>
                  </a:ext>
                </a:extLst>
              </p:cNvPr>
              <p:cNvSpPr/>
              <p:nvPr/>
            </p:nvSpPr>
            <p:spPr>
              <a:xfrm>
                <a:off x="1575316" y="1450135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Scraping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CD950E-3CBD-9460-8D10-D104E1B82172}"/>
                  </a:ext>
                </a:extLst>
              </p:cNvPr>
              <p:cNvSpPr/>
              <p:nvPr/>
            </p:nvSpPr>
            <p:spPr>
              <a:xfrm>
                <a:off x="1575315" y="3055780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2CEFB7-A117-C460-4D7B-4589E6591FB8}"/>
                </a:ext>
              </a:extLst>
            </p:cNvPr>
            <p:cNvSpPr/>
            <p:nvPr/>
          </p:nvSpPr>
          <p:spPr>
            <a:xfrm>
              <a:off x="1575313" y="4505915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Crawling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D856A2-234C-4DE8-5A24-58FAD10FE2B8}"/>
                </a:ext>
              </a:extLst>
            </p:cNvPr>
            <p:cNvSpPr/>
            <p:nvPr/>
          </p:nvSpPr>
          <p:spPr>
            <a:xfrm>
              <a:off x="1555103" y="3777736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" name="Arrow: Notched Right 2">
              <a:extLst>
                <a:ext uri="{FF2B5EF4-FFF2-40B4-BE49-F238E27FC236}">
                  <a16:creationId xmlns:a16="http://schemas.microsoft.com/office/drawing/2014/main" id="{9130B76C-C089-5D9D-10E8-7E9CBA16E622}"/>
                </a:ext>
              </a:extLst>
            </p:cNvPr>
            <p:cNvSpPr/>
            <p:nvPr/>
          </p:nvSpPr>
          <p:spPr>
            <a:xfrm>
              <a:off x="1575313" y="1965672"/>
              <a:ext cx="2565919" cy="900401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HTTP                  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7C2F07-6FEE-82BA-9B1B-8BAF25092C93}"/>
                </a:ext>
              </a:extLst>
            </p:cNvPr>
            <p:cNvSpPr/>
            <p:nvPr/>
          </p:nvSpPr>
          <p:spPr>
            <a:xfrm>
              <a:off x="1575313" y="5945730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D10AF-1DD2-31A4-3B86-C01B006AD3F8}"/>
                </a:ext>
              </a:extLst>
            </p:cNvPr>
            <p:cNvSpPr/>
            <p:nvPr/>
          </p:nvSpPr>
          <p:spPr>
            <a:xfrm>
              <a:off x="1575312" y="5219109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APIs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54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3C4F9A-49C2-7520-F955-494C5FABE56D}"/>
              </a:ext>
            </a:extLst>
          </p:cNvPr>
          <p:cNvSpPr txBox="1"/>
          <p:nvPr/>
        </p:nvSpPr>
        <p:spPr>
          <a:xfrm>
            <a:off x="4683967" y="2877660"/>
            <a:ext cx="610222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800" b="0" i="1" u="none" strike="noStrike" dirty="0">
                <a:effectLst/>
              </a:rPr>
              <a:t>HyperText Markup Language</a:t>
            </a:r>
            <a:br>
              <a:rPr lang="en-US" sz="1800" b="0" i="0" u="none" strike="noStrike" dirty="0">
                <a:effectLst/>
              </a:rPr>
            </a:br>
            <a:br>
              <a:rPr lang="en-US" sz="1800" b="0" i="0" u="none" strike="noStrike" dirty="0">
                <a:effectLst/>
              </a:rPr>
            </a:br>
            <a:r>
              <a:rPr lang="en-US" sz="1800" b="0" i="0" u="none" strike="noStrike" dirty="0">
                <a:effectLst/>
              </a:rPr>
              <a:t>The standard markup language on the Web  </a:t>
            </a:r>
            <a:br>
              <a:rPr lang="en-US" sz="1800" b="0" i="0" u="none" strike="noStrike" dirty="0">
                <a:effectLst/>
              </a:rPr>
            </a:br>
            <a:br>
              <a:rPr lang="en-US" sz="1800" b="0" i="0" u="none" strike="noStrike" dirty="0">
                <a:effectLst/>
              </a:rPr>
            </a:br>
            <a:r>
              <a:rPr lang="en-US" sz="1800" b="0" i="0" u="none" strike="noStrike" dirty="0">
                <a:effectLst/>
              </a:rPr>
              <a:t>As the web evolves so does the proliferation of technical wrappers surrounding the visible content of websites (text and data) 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45827A-7EC2-FF50-893C-F510C7E2CD83}"/>
              </a:ext>
            </a:extLst>
          </p:cNvPr>
          <p:cNvGrpSpPr/>
          <p:nvPr/>
        </p:nvGrpSpPr>
        <p:grpSpPr>
          <a:xfrm>
            <a:off x="0" y="0"/>
            <a:ext cx="10636898" cy="6858000"/>
            <a:chOff x="0" y="0"/>
            <a:chExt cx="10636898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40F4E-C966-7763-BD08-E4D677F5C5A5}"/>
                </a:ext>
              </a:extLst>
            </p:cNvPr>
            <p:cNvGrpSpPr/>
            <p:nvPr/>
          </p:nvGrpSpPr>
          <p:grpSpPr>
            <a:xfrm>
              <a:off x="0" y="0"/>
              <a:ext cx="10636898" cy="6858000"/>
              <a:chOff x="0" y="0"/>
              <a:chExt cx="10636898" cy="6858000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2CB8A57-ACE1-D642-CC7D-7B2F2FF76340}"/>
                  </a:ext>
                </a:extLst>
              </p:cNvPr>
              <p:cNvGrpSpPr/>
              <p:nvPr/>
            </p:nvGrpSpPr>
            <p:grpSpPr>
              <a:xfrm>
                <a:off x="0" y="0"/>
                <a:ext cx="10636898" cy="6858000"/>
                <a:chOff x="0" y="0"/>
                <a:chExt cx="10636898" cy="6858000"/>
              </a:xfrm>
              <a:grpFill/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134633A-AD2D-515B-AF67-51FC3B0B714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65918" cy="6858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65E717-83E9-0201-9B8B-77EA4C2B6E1E}"/>
                    </a:ext>
                  </a:extLst>
                </p:cNvPr>
                <p:cNvSpPr/>
                <p:nvPr/>
              </p:nvSpPr>
              <p:spPr>
                <a:xfrm>
                  <a:off x="4058817" y="363892"/>
                  <a:ext cx="6578081" cy="59715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b="1" dirty="0">
                      <a:solidFill>
                        <a:schemeClr val="bg2">
                          <a:lumMod val="1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Technical Definition</a:t>
                  </a:r>
                  <a:endParaRPr lang="en-IN" sz="2800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DA1E7C-5469-977F-4337-C78FC98D4E6C}"/>
                  </a:ext>
                </a:extLst>
              </p:cNvPr>
              <p:cNvSpPr/>
              <p:nvPr/>
            </p:nvSpPr>
            <p:spPr>
              <a:xfrm>
                <a:off x="1575316" y="1450135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Scraping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4F57BB-0BA9-922B-5CD5-5233A5DAE980}"/>
                  </a:ext>
                </a:extLst>
              </p:cNvPr>
              <p:cNvSpPr/>
              <p:nvPr/>
            </p:nvSpPr>
            <p:spPr>
              <a:xfrm>
                <a:off x="1575313" y="2186476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2CEFB7-A117-C460-4D7B-4589E6591FB8}"/>
                </a:ext>
              </a:extLst>
            </p:cNvPr>
            <p:cNvSpPr/>
            <p:nvPr/>
          </p:nvSpPr>
          <p:spPr>
            <a:xfrm>
              <a:off x="1555875" y="4485695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Crawling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D856A2-234C-4DE8-5A24-58FAD10FE2B8}"/>
                </a:ext>
              </a:extLst>
            </p:cNvPr>
            <p:cNvSpPr/>
            <p:nvPr/>
          </p:nvSpPr>
          <p:spPr>
            <a:xfrm>
              <a:off x="1555875" y="3725256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" name="Arrow: Notched Right 2">
              <a:extLst>
                <a:ext uri="{FF2B5EF4-FFF2-40B4-BE49-F238E27FC236}">
                  <a16:creationId xmlns:a16="http://schemas.microsoft.com/office/drawing/2014/main" id="{1788E28B-591A-5665-79B3-09A3D57A0F30}"/>
                </a:ext>
              </a:extLst>
            </p:cNvPr>
            <p:cNvSpPr/>
            <p:nvPr/>
          </p:nvSpPr>
          <p:spPr>
            <a:xfrm>
              <a:off x="1555875" y="2701214"/>
              <a:ext cx="2565919" cy="900401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75F735-5A5F-3DEA-D926-26258B24B398}"/>
                </a:ext>
              </a:extLst>
            </p:cNvPr>
            <p:cNvSpPr/>
            <p:nvPr/>
          </p:nvSpPr>
          <p:spPr>
            <a:xfrm>
              <a:off x="1575313" y="5919881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07E8B3-D771-F0CE-9987-C1EA1499819F}"/>
                </a:ext>
              </a:extLst>
            </p:cNvPr>
            <p:cNvSpPr/>
            <p:nvPr/>
          </p:nvSpPr>
          <p:spPr>
            <a:xfrm>
              <a:off x="1575312" y="5226889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APIs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46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8E173F-6998-C71F-4CC8-50F5AD33D5F9}"/>
              </a:ext>
            </a:extLst>
          </p:cNvPr>
          <p:cNvSpPr txBox="1"/>
          <p:nvPr/>
        </p:nvSpPr>
        <p:spPr>
          <a:xfrm>
            <a:off x="4599992" y="3461470"/>
            <a:ext cx="610222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1" u="none" strike="noStrike" dirty="0">
                <a:effectLst/>
              </a:rPr>
              <a:t>The act of analyzing the strings and symbols to reveal only the data you need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645888-392F-5324-3EB5-18A14CDD8D53}"/>
              </a:ext>
            </a:extLst>
          </p:cNvPr>
          <p:cNvGrpSpPr/>
          <p:nvPr/>
        </p:nvGrpSpPr>
        <p:grpSpPr>
          <a:xfrm>
            <a:off x="0" y="0"/>
            <a:ext cx="10636898" cy="6858000"/>
            <a:chOff x="0" y="0"/>
            <a:chExt cx="10636898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40F4E-C966-7763-BD08-E4D677F5C5A5}"/>
                </a:ext>
              </a:extLst>
            </p:cNvPr>
            <p:cNvGrpSpPr/>
            <p:nvPr/>
          </p:nvGrpSpPr>
          <p:grpSpPr>
            <a:xfrm>
              <a:off x="0" y="0"/>
              <a:ext cx="10636898" cy="6858000"/>
              <a:chOff x="0" y="0"/>
              <a:chExt cx="10636898" cy="6858000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2CB8A57-ACE1-D642-CC7D-7B2F2FF76340}"/>
                  </a:ext>
                </a:extLst>
              </p:cNvPr>
              <p:cNvGrpSpPr/>
              <p:nvPr/>
            </p:nvGrpSpPr>
            <p:grpSpPr>
              <a:xfrm>
                <a:off x="0" y="0"/>
                <a:ext cx="10636898" cy="6858000"/>
                <a:chOff x="0" y="0"/>
                <a:chExt cx="10636898" cy="6858000"/>
              </a:xfrm>
              <a:grpFill/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134633A-AD2D-515B-AF67-51FC3B0B714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65918" cy="6858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65E717-83E9-0201-9B8B-77EA4C2B6E1E}"/>
                    </a:ext>
                  </a:extLst>
                </p:cNvPr>
                <p:cNvSpPr/>
                <p:nvPr/>
              </p:nvSpPr>
              <p:spPr>
                <a:xfrm>
                  <a:off x="4058817" y="363892"/>
                  <a:ext cx="6578081" cy="59715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b="1" dirty="0">
                      <a:solidFill>
                        <a:schemeClr val="bg2">
                          <a:lumMod val="1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Technical Definition</a:t>
                  </a:r>
                  <a:endParaRPr lang="en-IN" sz="2800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DA1E7C-5469-977F-4337-C78FC98D4E6C}"/>
                  </a:ext>
                </a:extLst>
              </p:cNvPr>
              <p:cNvSpPr/>
              <p:nvPr/>
            </p:nvSpPr>
            <p:spPr>
              <a:xfrm>
                <a:off x="1575316" y="1450135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Scraping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CD950E-3CBD-9460-8D10-D104E1B82172}"/>
                  </a:ext>
                </a:extLst>
              </p:cNvPr>
              <p:cNvSpPr/>
              <p:nvPr/>
            </p:nvSpPr>
            <p:spPr>
              <a:xfrm>
                <a:off x="1575312" y="2900270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4F57BB-0BA9-922B-5CD5-5233A5DAE980}"/>
                  </a:ext>
                </a:extLst>
              </p:cNvPr>
              <p:cNvSpPr/>
              <p:nvPr/>
            </p:nvSpPr>
            <p:spPr>
              <a:xfrm>
                <a:off x="1575312" y="2174813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2CEFB7-A117-C460-4D7B-4589E6591FB8}"/>
                </a:ext>
              </a:extLst>
            </p:cNvPr>
            <p:cNvSpPr/>
            <p:nvPr/>
          </p:nvSpPr>
          <p:spPr>
            <a:xfrm>
              <a:off x="1575312" y="4564230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Crawling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" name="Arrow: Notched Right 2">
              <a:extLst>
                <a:ext uri="{FF2B5EF4-FFF2-40B4-BE49-F238E27FC236}">
                  <a16:creationId xmlns:a16="http://schemas.microsoft.com/office/drawing/2014/main" id="{F8E1269C-A6EF-D8AB-D3EB-EE57BB77948C}"/>
                </a:ext>
              </a:extLst>
            </p:cNvPr>
            <p:cNvSpPr/>
            <p:nvPr/>
          </p:nvSpPr>
          <p:spPr>
            <a:xfrm>
              <a:off x="1565200" y="3430555"/>
              <a:ext cx="2565919" cy="900401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DB7E8A-87EA-BDFB-8E15-7C3B3D5E9D7B}"/>
                </a:ext>
              </a:extLst>
            </p:cNvPr>
            <p:cNvSpPr/>
            <p:nvPr/>
          </p:nvSpPr>
          <p:spPr>
            <a:xfrm>
              <a:off x="1575312" y="6036520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2DD6C2-C6B2-9493-F376-2D8D508584D3}"/>
                </a:ext>
              </a:extLst>
            </p:cNvPr>
            <p:cNvSpPr/>
            <p:nvPr/>
          </p:nvSpPr>
          <p:spPr>
            <a:xfrm>
              <a:off x="1575311" y="5309899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APIs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46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49C2A0-C564-74E6-9175-5006AF09B974}"/>
              </a:ext>
            </a:extLst>
          </p:cNvPr>
          <p:cNvSpPr txBox="1"/>
          <p:nvPr/>
        </p:nvSpPr>
        <p:spPr>
          <a:xfrm>
            <a:off x="4534678" y="4094286"/>
            <a:ext cx="610222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1" u="none" strike="noStrike" dirty="0">
                <a:effectLst/>
              </a:rPr>
              <a:t>Moving across or through a website in an attempt to gather data from more than one URL or page</a:t>
            </a:r>
            <a:r>
              <a:rPr lang="en-US" dirty="0"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BF1E09-F707-669B-A095-276AC4BFBABA}"/>
              </a:ext>
            </a:extLst>
          </p:cNvPr>
          <p:cNvGrpSpPr/>
          <p:nvPr/>
        </p:nvGrpSpPr>
        <p:grpSpPr>
          <a:xfrm>
            <a:off x="0" y="0"/>
            <a:ext cx="10636898" cy="6858000"/>
            <a:chOff x="0" y="0"/>
            <a:chExt cx="10636898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40F4E-C966-7763-BD08-E4D677F5C5A5}"/>
                </a:ext>
              </a:extLst>
            </p:cNvPr>
            <p:cNvGrpSpPr/>
            <p:nvPr/>
          </p:nvGrpSpPr>
          <p:grpSpPr>
            <a:xfrm>
              <a:off x="0" y="0"/>
              <a:ext cx="10636898" cy="6858000"/>
              <a:chOff x="0" y="0"/>
              <a:chExt cx="10636898" cy="6858000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2CB8A57-ACE1-D642-CC7D-7B2F2FF76340}"/>
                  </a:ext>
                </a:extLst>
              </p:cNvPr>
              <p:cNvGrpSpPr/>
              <p:nvPr/>
            </p:nvGrpSpPr>
            <p:grpSpPr>
              <a:xfrm>
                <a:off x="0" y="0"/>
                <a:ext cx="10636898" cy="6858000"/>
                <a:chOff x="0" y="0"/>
                <a:chExt cx="10636898" cy="6858000"/>
              </a:xfrm>
              <a:grpFill/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134633A-AD2D-515B-AF67-51FC3B0B714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65918" cy="6858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65E717-83E9-0201-9B8B-77EA4C2B6E1E}"/>
                    </a:ext>
                  </a:extLst>
                </p:cNvPr>
                <p:cNvSpPr/>
                <p:nvPr/>
              </p:nvSpPr>
              <p:spPr>
                <a:xfrm>
                  <a:off x="4058817" y="363892"/>
                  <a:ext cx="6578081" cy="59715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b="1" dirty="0">
                      <a:solidFill>
                        <a:schemeClr val="bg2">
                          <a:lumMod val="1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Technical Definition</a:t>
                  </a:r>
                  <a:endParaRPr lang="en-IN" sz="2800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DA1E7C-5469-977F-4337-C78FC98D4E6C}"/>
                  </a:ext>
                </a:extLst>
              </p:cNvPr>
              <p:cNvSpPr/>
              <p:nvPr/>
            </p:nvSpPr>
            <p:spPr>
              <a:xfrm>
                <a:off x="1575316" y="1450135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Scraping: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CD950E-3CBD-9460-8D10-D104E1B82172}"/>
                  </a:ext>
                </a:extLst>
              </p:cNvPr>
              <p:cNvSpPr/>
              <p:nvPr/>
            </p:nvSpPr>
            <p:spPr>
              <a:xfrm>
                <a:off x="1575312" y="2873437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HTML: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4F57BB-0BA9-922B-5CD5-5233A5DAE980}"/>
                  </a:ext>
                </a:extLst>
              </p:cNvPr>
              <p:cNvSpPr/>
              <p:nvPr/>
            </p:nvSpPr>
            <p:spPr>
              <a:xfrm>
                <a:off x="1575312" y="2167424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HTTP: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D856A2-234C-4DE8-5A24-58FAD10FE2B8}"/>
                </a:ext>
              </a:extLst>
            </p:cNvPr>
            <p:cNvSpPr/>
            <p:nvPr/>
          </p:nvSpPr>
          <p:spPr>
            <a:xfrm>
              <a:off x="1575312" y="3579450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Parsing: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" name="Arrow: Notched Right 2">
              <a:extLst>
                <a:ext uri="{FF2B5EF4-FFF2-40B4-BE49-F238E27FC236}">
                  <a16:creationId xmlns:a16="http://schemas.microsoft.com/office/drawing/2014/main" id="{BAEBE8F4-8BC4-32E9-3DFC-F2C3FB143CDB}"/>
                </a:ext>
              </a:extLst>
            </p:cNvPr>
            <p:cNvSpPr/>
            <p:nvPr/>
          </p:nvSpPr>
          <p:spPr>
            <a:xfrm>
              <a:off x="1575312" y="4094286"/>
              <a:ext cx="2565919" cy="900401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Crawling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80F380-DEBD-677B-6B48-B987B7F88341}"/>
                </a:ext>
              </a:extLst>
            </p:cNvPr>
            <p:cNvSpPr/>
            <p:nvPr/>
          </p:nvSpPr>
          <p:spPr>
            <a:xfrm>
              <a:off x="1575313" y="5860444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EF07D3-9CD0-3184-A263-20FA533B6645}"/>
                </a:ext>
              </a:extLst>
            </p:cNvPr>
            <p:cNvSpPr/>
            <p:nvPr/>
          </p:nvSpPr>
          <p:spPr>
            <a:xfrm>
              <a:off x="1575312" y="5133823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APIs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018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49C2A0-C564-74E6-9175-5006AF09B974}"/>
              </a:ext>
            </a:extLst>
          </p:cNvPr>
          <p:cNvSpPr txBox="1"/>
          <p:nvPr/>
        </p:nvSpPr>
        <p:spPr>
          <a:xfrm>
            <a:off x="4514466" y="4823202"/>
            <a:ext cx="7074153" cy="1682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1800" b="0" i="1" u="none" strike="noStrike" dirty="0">
                <a:effectLst/>
              </a:rPr>
              <a:t>Application Programming Interface</a:t>
            </a: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1800" b="0" i="1" u="none" strike="noStrike" dirty="0">
                <a:effectLst/>
              </a:rPr>
              <a:t>A set of rules and protocols used to build a software application.  In the context of Web Scraping an API is a method used to gather clean data from a website (i.e. data that is not wrapped in HTML, JavaScript, bound in HTTP, etc.)</a:t>
            </a:r>
            <a:endParaRPr lang="en-US" b="0" i="1" dirty="0">
              <a:effectLst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4E5F9-1EDE-AF0F-5D88-F1B7BBA1FE5D}"/>
              </a:ext>
            </a:extLst>
          </p:cNvPr>
          <p:cNvGrpSpPr/>
          <p:nvPr/>
        </p:nvGrpSpPr>
        <p:grpSpPr>
          <a:xfrm>
            <a:off x="0" y="0"/>
            <a:ext cx="10636898" cy="6858000"/>
            <a:chOff x="0" y="0"/>
            <a:chExt cx="10636898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40F4E-C966-7763-BD08-E4D677F5C5A5}"/>
                </a:ext>
              </a:extLst>
            </p:cNvPr>
            <p:cNvGrpSpPr/>
            <p:nvPr/>
          </p:nvGrpSpPr>
          <p:grpSpPr>
            <a:xfrm>
              <a:off x="0" y="0"/>
              <a:ext cx="10636898" cy="6858000"/>
              <a:chOff x="0" y="0"/>
              <a:chExt cx="10636898" cy="6858000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2CB8A57-ACE1-D642-CC7D-7B2F2FF76340}"/>
                  </a:ext>
                </a:extLst>
              </p:cNvPr>
              <p:cNvGrpSpPr/>
              <p:nvPr/>
            </p:nvGrpSpPr>
            <p:grpSpPr>
              <a:xfrm>
                <a:off x="0" y="0"/>
                <a:ext cx="10636898" cy="6858000"/>
                <a:chOff x="0" y="0"/>
                <a:chExt cx="10636898" cy="6858000"/>
              </a:xfrm>
              <a:grpFill/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134633A-AD2D-515B-AF67-51FC3B0B714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65918" cy="6858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65E717-83E9-0201-9B8B-77EA4C2B6E1E}"/>
                    </a:ext>
                  </a:extLst>
                </p:cNvPr>
                <p:cNvSpPr/>
                <p:nvPr/>
              </p:nvSpPr>
              <p:spPr>
                <a:xfrm>
                  <a:off x="4058817" y="363892"/>
                  <a:ext cx="6578081" cy="59715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b="1" dirty="0">
                      <a:solidFill>
                        <a:schemeClr val="bg2">
                          <a:lumMod val="1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Technical Definition</a:t>
                  </a:r>
                  <a:endParaRPr lang="en-IN" sz="2800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DA1E7C-5469-977F-4337-C78FC98D4E6C}"/>
                  </a:ext>
                </a:extLst>
              </p:cNvPr>
              <p:cNvSpPr/>
              <p:nvPr/>
            </p:nvSpPr>
            <p:spPr>
              <a:xfrm>
                <a:off x="1575316" y="1450135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Scraping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CD950E-3CBD-9460-8D10-D104E1B82172}"/>
                  </a:ext>
                </a:extLst>
              </p:cNvPr>
              <p:cNvSpPr/>
              <p:nvPr/>
            </p:nvSpPr>
            <p:spPr>
              <a:xfrm>
                <a:off x="1575312" y="2873437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4F57BB-0BA9-922B-5CD5-5233A5DAE980}"/>
                  </a:ext>
                </a:extLst>
              </p:cNvPr>
              <p:cNvSpPr/>
              <p:nvPr/>
            </p:nvSpPr>
            <p:spPr>
              <a:xfrm>
                <a:off x="1575312" y="2167424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D856A2-234C-4DE8-5A24-58FAD10FE2B8}"/>
                </a:ext>
              </a:extLst>
            </p:cNvPr>
            <p:cNvSpPr/>
            <p:nvPr/>
          </p:nvSpPr>
          <p:spPr>
            <a:xfrm>
              <a:off x="1575312" y="3579450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" name="Arrow: Notched Right 2">
              <a:extLst>
                <a:ext uri="{FF2B5EF4-FFF2-40B4-BE49-F238E27FC236}">
                  <a16:creationId xmlns:a16="http://schemas.microsoft.com/office/drawing/2014/main" id="{BAEBE8F4-8BC4-32E9-3DFC-F2C3FB143CDB}"/>
                </a:ext>
              </a:extLst>
            </p:cNvPr>
            <p:cNvSpPr/>
            <p:nvPr/>
          </p:nvSpPr>
          <p:spPr>
            <a:xfrm>
              <a:off x="1575312" y="4764057"/>
              <a:ext cx="2565919" cy="900401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APIs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80F380-DEBD-677B-6B48-B987B7F88341}"/>
                </a:ext>
              </a:extLst>
            </p:cNvPr>
            <p:cNvSpPr/>
            <p:nvPr/>
          </p:nvSpPr>
          <p:spPr>
            <a:xfrm>
              <a:off x="1575313" y="5860444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EF07D3-9CD0-3184-A263-20FA533B6645}"/>
                </a:ext>
              </a:extLst>
            </p:cNvPr>
            <p:cNvSpPr/>
            <p:nvPr/>
          </p:nvSpPr>
          <p:spPr>
            <a:xfrm>
              <a:off x="1575312" y="4285463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Crawling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93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88215AC-4D60-7B61-AB4F-185770D40D1A}"/>
              </a:ext>
            </a:extLst>
          </p:cNvPr>
          <p:cNvGrpSpPr/>
          <p:nvPr/>
        </p:nvGrpSpPr>
        <p:grpSpPr>
          <a:xfrm>
            <a:off x="0" y="0"/>
            <a:ext cx="10636898" cy="6858000"/>
            <a:chOff x="0" y="0"/>
            <a:chExt cx="10636898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4040F4E-C966-7763-BD08-E4D677F5C5A5}"/>
                </a:ext>
              </a:extLst>
            </p:cNvPr>
            <p:cNvGrpSpPr/>
            <p:nvPr/>
          </p:nvGrpSpPr>
          <p:grpSpPr>
            <a:xfrm>
              <a:off x="0" y="0"/>
              <a:ext cx="10636898" cy="6858000"/>
              <a:chOff x="0" y="0"/>
              <a:chExt cx="10636898" cy="6858000"/>
            </a:xfrm>
            <a:solidFill>
              <a:schemeClr val="bg1">
                <a:lumMod val="50000"/>
              </a:schemeClr>
            </a:solidFill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2CB8A57-ACE1-D642-CC7D-7B2F2FF76340}"/>
                  </a:ext>
                </a:extLst>
              </p:cNvPr>
              <p:cNvGrpSpPr/>
              <p:nvPr/>
            </p:nvGrpSpPr>
            <p:grpSpPr>
              <a:xfrm>
                <a:off x="0" y="0"/>
                <a:ext cx="10636898" cy="6858000"/>
                <a:chOff x="0" y="0"/>
                <a:chExt cx="10636898" cy="6858000"/>
              </a:xfrm>
              <a:grpFill/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134633A-AD2D-515B-AF67-51FC3B0B714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565918" cy="6858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65E717-83E9-0201-9B8B-77EA4C2B6E1E}"/>
                    </a:ext>
                  </a:extLst>
                </p:cNvPr>
                <p:cNvSpPr/>
                <p:nvPr/>
              </p:nvSpPr>
              <p:spPr>
                <a:xfrm>
                  <a:off x="4058817" y="363892"/>
                  <a:ext cx="6578081" cy="597159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800" b="1" dirty="0">
                      <a:solidFill>
                        <a:schemeClr val="bg2">
                          <a:lumMod val="1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Technical Definition</a:t>
                  </a:r>
                  <a:endParaRPr lang="en-IN" sz="2800" b="1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DA1E7C-5469-977F-4337-C78FC98D4E6C}"/>
                  </a:ext>
                </a:extLst>
              </p:cNvPr>
              <p:cNvSpPr/>
              <p:nvPr/>
            </p:nvSpPr>
            <p:spPr>
              <a:xfrm>
                <a:off x="1575316" y="1450135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Scraping: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CD950E-3CBD-9460-8D10-D104E1B82172}"/>
                  </a:ext>
                </a:extLst>
              </p:cNvPr>
              <p:cNvSpPr/>
              <p:nvPr/>
            </p:nvSpPr>
            <p:spPr>
              <a:xfrm>
                <a:off x="1575311" y="2765492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HTML: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64F57BB-0BA9-922B-5CD5-5233A5DAE980}"/>
                  </a:ext>
                </a:extLst>
              </p:cNvPr>
              <p:cNvSpPr/>
              <p:nvPr/>
            </p:nvSpPr>
            <p:spPr>
              <a:xfrm>
                <a:off x="1575311" y="2127935"/>
                <a:ext cx="2296885" cy="429209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HTTP:</a:t>
                </a:r>
                <a:endParaRPr lang="en-IN" sz="24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D856A2-234C-4DE8-5A24-58FAD10FE2B8}"/>
                </a:ext>
              </a:extLst>
            </p:cNvPr>
            <p:cNvSpPr/>
            <p:nvPr/>
          </p:nvSpPr>
          <p:spPr>
            <a:xfrm>
              <a:off x="1575311" y="3413744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Parsing: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80F380-DEBD-677B-6B48-B987B7F88341}"/>
                </a:ext>
              </a:extLst>
            </p:cNvPr>
            <p:cNvSpPr/>
            <p:nvPr/>
          </p:nvSpPr>
          <p:spPr>
            <a:xfrm>
              <a:off x="1575311" y="4056362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Crawling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EF07D3-9CD0-3184-A263-20FA533B6645}"/>
                </a:ext>
              </a:extLst>
            </p:cNvPr>
            <p:cNvSpPr/>
            <p:nvPr/>
          </p:nvSpPr>
          <p:spPr>
            <a:xfrm>
              <a:off x="1575311" y="4698980"/>
              <a:ext cx="2296885" cy="4292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APIs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rrow: Notched Right 11">
              <a:extLst>
                <a:ext uri="{FF2B5EF4-FFF2-40B4-BE49-F238E27FC236}">
                  <a16:creationId xmlns:a16="http://schemas.microsoft.com/office/drawing/2014/main" id="{5DBF44E2-B6F7-DABC-37FF-820948AD4403}"/>
                </a:ext>
              </a:extLst>
            </p:cNvPr>
            <p:cNvSpPr/>
            <p:nvPr/>
          </p:nvSpPr>
          <p:spPr>
            <a:xfrm>
              <a:off x="1575311" y="5237331"/>
              <a:ext cx="2565919" cy="900401"/>
            </a:xfrm>
            <a:prstGeom prst="notchedRigh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JSON</a:t>
              </a:r>
              <a:endParaRPr lang="en-I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1476D2-3BD4-048E-A7F0-D8E3AA6A77F6}"/>
              </a:ext>
            </a:extLst>
          </p:cNvPr>
          <p:cNvSpPr txBox="1"/>
          <p:nvPr/>
        </p:nvSpPr>
        <p:spPr>
          <a:xfrm>
            <a:off x="4385389" y="5237331"/>
            <a:ext cx="610222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1" u="none" strike="noStrike" dirty="0">
                <a:effectLst/>
              </a:rPr>
              <a:t>JavaScript Open Notation</a:t>
            </a:r>
            <a:br>
              <a:rPr lang="en-US" sz="1800" b="0" i="1" u="none" strike="noStrike" dirty="0">
                <a:effectLst/>
              </a:rPr>
            </a:br>
            <a:r>
              <a:rPr lang="en-US" sz="1800" b="0" i="1" u="none" strike="noStrike" dirty="0">
                <a:effectLst/>
              </a:rPr>
              <a:t>Readable text used to transmit data objects consisting of attribute-value pairs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541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135</TotalTime>
  <Words>745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 Narrow</vt:lpstr>
      <vt:lpstr>Arial</vt:lpstr>
      <vt:lpstr>Candara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Dilip Lanjewar</dc:creator>
  <cp:lastModifiedBy>PC</cp:lastModifiedBy>
  <cp:revision>6</cp:revision>
  <dcterms:created xsi:type="dcterms:W3CDTF">2024-07-28T06:43:31Z</dcterms:created>
  <dcterms:modified xsi:type="dcterms:W3CDTF">2024-07-30T09:34:40Z</dcterms:modified>
</cp:coreProperties>
</file>