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7D532-AB51-4F21-BC34-AF06F81C2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EDA4D-0477-472C-B732-CA62E638F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4E640-6DED-4654-A1BA-686CCA144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BFD5-EE0B-4EBC-A6E7-51BF68BDEE2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B7E99-70F8-4A66-9163-C17A02E62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53424-7E47-4EFA-8010-58EC0BE1D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329B3-B475-40A3-914D-64C94E93C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67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8351D-DED0-410E-8983-EA660AC2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A22188-2D7C-4E2D-9CA0-127EAA15F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6F29E-1DCB-4D2F-BC33-0F9AA6AD4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BFD5-EE0B-4EBC-A6E7-51BF68BDEE2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166F2-25DB-478B-88EB-C34FB1331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D566E-F893-49E1-A148-3D6F8A6E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329B3-B475-40A3-914D-64C94E93C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48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C40D2C-F7FA-4547-AE0C-79F850C458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D9D0E-31DB-4912-BBA7-14CE61E08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018A5-B4B0-486C-8E54-98CB61DDC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BFD5-EE0B-4EBC-A6E7-51BF68BDEE2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339FC-88BB-4FF8-857D-33792EE8B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C8E36-E1E9-44FA-9575-E38ED9059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329B3-B475-40A3-914D-64C94E93C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D6474-38CF-4C2E-B4DB-0E8E21ECB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A540A-CD92-4F9D-A15B-3A38C1B01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10B59-385A-4E6B-B6FB-7D7E8BE78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BFD5-EE0B-4EBC-A6E7-51BF68BDEE2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77074-2571-4402-84AC-E3E112289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EF8C7-51DD-481B-A066-A7FD7B50B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329B3-B475-40A3-914D-64C94E93C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89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92B20-3169-4E87-A92E-A49CCC396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5DAD0-8DD6-4116-B2FB-5C3119DA5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1CA9E-BA03-4C7F-9EFC-FCC4498F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BFD5-EE0B-4EBC-A6E7-51BF68BDEE2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918DC-2378-4E16-8B2C-82D4708C9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86316-B43A-4D02-BFEB-21DFB12A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329B3-B475-40A3-914D-64C94E93C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19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DE764-08C3-43BA-A620-B9D0FE75A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48821-6457-4114-8353-4B1EDBBEC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8CD4A-2B98-4C68-AB33-769257B60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9995E-58F1-4251-9AA9-C3F351BA9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BFD5-EE0B-4EBC-A6E7-51BF68BDEE2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989CD-0AEC-4EB2-95E1-E0265E112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33232-4DB7-449B-93BC-4E4F60E52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329B3-B475-40A3-914D-64C94E93C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00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F839E-91B2-4A2B-9A35-5336912CC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8590A-E61D-42FD-B191-30F572508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8217D7-F60B-4E56-8765-80F67AAD8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5B1BF8-F4D9-43E6-B075-AE546A9898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6CF606-311E-4F72-BA33-9C02C52E18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7F3361-3DEF-4EA2-939C-462386238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BFD5-EE0B-4EBC-A6E7-51BF68BDEE2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E0E04B-B286-4487-B938-6E99DD3E6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5191A6-1D96-4DC6-BC78-810AD3AEF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329B3-B475-40A3-914D-64C94E93C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37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E6E90-8EAA-4F5E-BB13-7709A1F8A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13AD3F-EE66-49B8-9400-2DB1DC546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BFD5-EE0B-4EBC-A6E7-51BF68BDEE2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41A269-172F-4850-BCA0-ADBE2E3E3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2880D-49C7-4898-A3DD-9128B4973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329B3-B475-40A3-914D-64C94E93C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99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AC969B-E54F-410F-BAB4-6DFA75B6A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BFD5-EE0B-4EBC-A6E7-51BF68BDEE2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62CD1F-E8A4-42FF-B7CF-D72ECF2B7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0E4073-BE99-4B76-A8DB-8810D2F9D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329B3-B475-40A3-914D-64C94E93C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6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96E85-C213-46BF-90AF-69728A13F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74A86-4127-4DD3-8EB2-B6B08692C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D9718-75A9-44AD-AAD8-0BE8B7E51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C4C7A-00C8-41E7-8B32-4A0797BF5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BFD5-EE0B-4EBC-A6E7-51BF68BDEE2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2F062-506A-4887-846D-7FB1C09F4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6849B-3859-407E-87C4-90EC0DD7A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329B3-B475-40A3-914D-64C94E93C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2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2C613-2265-49C2-A30C-40D2BF9C8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D97981-7D54-415F-9B1D-4634583F8A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35761-865E-41BB-9B37-F30E2B434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DA828-B45D-4E44-A0A2-3CB782FC9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BFD5-EE0B-4EBC-A6E7-51BF68BDEE2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85966-2010-4665-923B-920FD3B6A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749A7-C755-4076-AA94-6711AAA54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329B3-B475-40A3-914D-64C94E93C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28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B731C7-1038-4B18-91D0-87EBB984F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FE380-FE9E-4939-9327-62BB53FCB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C9515-DE3E-418E-BE2C-92FA467DC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ABFD5-EE0B-4EBC-A6E7-51BF68BDEE2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B2EF4-FB26-40DA-8EF7-3E70FB9A5B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E7AAB-BA26-454D-852A-FD58066F0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329B3-B475-40A3-914D-64C94E93C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1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26B79-BC1C-4A8E-B116-BB5345777B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Lending Case Study</a:t>
            </a:r>
          </a:p>
        </p:txBody>
      </p:sp>
    </p:spTree>
    <p:extLst>
      <p:ext uri="{BB962C8B-B14F-4D97-AF65-F5344CB8AC3E}">
        <p14:creationId xmlns:p14="http://schemas.microsoft.com/office/powerpoint/2010/main" val="1518312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26B79-BC1C-4A8E-B116-BB5345777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5" y="95995"/>
            <a:ext cx="9144000" cy="407858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>Dataset Details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4CA7724-CA9C-4C13-A41D-4B1B5FFBA171}"/>
              </a:ext>
            </a:extLst>
          </p:cNvPr>
          <p:cNvSpPr txBox="1">
            <a:spLocks/>
          </p:cNvSpPr>
          <p:nvPr/>
        </p:nvSpPr>
        <p:spPr>
          <a:xfrm>
            <a:off x="517321" y="904248"/>
            <a:ext cx="10396756" cy="30721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A811944-5832-4BBB-B18E-083622453BF5}"/>
              </a:ext>
            </a:extLst>
          </p:cNvPr>
          <p:cNvSpPr txBox="1">
            <a:spLocks/>
          </p:cNvSpPr>
          <p:nvPr/>
        </p:nvSpPr>
        <p:spPr>
          <a:xfrm>
            <a:off x="360727" y="2567030"/>
            <a:ext cx="9837490" cy="8619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0B3BC2-46AB-4FB3-8755-6FA3272CB5EC}"/>
              </a:ext>
            </a:extLst>
          </p:cNvPr>
          <p:cNvSpPr txBox="1"/>
          <p:nvPr/>
        </p:nvSpPr>
        <p:spPr>
          <a:xfrm>
            <a:off x="147464" y="873973"/>
            <a:ext cx="898592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Dataset Name – Loan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# of records – 39717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# of Columns – 111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Target Variable – </a:t>
            </a:r>
            <a:r>
              <a:rPr lang="en-US" sz="2400" dirty="0" err="1"/>
              <a:t>Loan_Status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13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26B79-BC1C-4A8E-B116-BB5345777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5" y="95995"/>
            <a:ext cx="9144000" cy="407858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>Step 1 – Data Loading and Cleaning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4CA7724-CA9C-4C13-A41D-4B1B5FFBA171}"/>
              </a:ext>
            </a:extLst>
          </p:cNvPr>
          <p:cNvSpPr txBox="1">
            <a:spLocks/>
          </p:cNvSpPr>
          <p:nvPr/>
        </p:nvSpPr>
        <p:spPr>
          <a:xfrm>
            <a:off x="517321" y="904248"/>
            <a:ext cx="10396756" cy="30721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A811944-5832-4BBB-B18E-083622453BF5}"/>
              </a:ext>
            </a:extLst>
          </p:cNvPr>
          <p:cNvSpPr txBox="1">
            <a:spLocks/>
          </p:cNvSpPr>
          <p:nvPr/>
        </p:nvSpPr>
        <p:spPr>
          <a:xfrm>
            <a:off x="360727" y="2567030"/>
            <a:ext cx="9837490" cy="8619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0B3BC2-46AB-4FB3-8755-6FA3272CB5EC}"/>
              </a:ext>
            </a:extLst>
          </p:cNvPr>
          <p:cNvSpPr txBox="1"/>
          <p:nvPr/>
        </p:nvSpPr>
        <p:spPr>
          <a:xfrm>
            <a:off x="226503" y="904248"/>
            <a:ext cx="1109024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Loaded the data to Pandas dataframe using </a:t>
            </a:r>
            <a:r>
              <a:rPr lang="en-US" sz="2400" dirty="0" err="1"/>
              <a:t>read_csv</a:t>
            </a:r>
            <a:r>
              <a:rPr lang="en-US" sz="2400" dirty="0"/>
              <a:t>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Identified the columns that have all null records &amp; delete those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Identified the columns which have object datatypes vs int &amp; float datatypes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Object data types are referred in Categorical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Numerical data types are referred as Numerical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10071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26B79-BC1C-4A8E-B116-BB5345777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5" y="95995"/>
            <a:ext cx="9144000" cy="407858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>Step 2 – Univariate Analysis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4CA7724-CA9C-4C13-A41D-4B1B5FFBA171}"/>
              </a:ext>
            </a:extLst>
          </p:cNvPr>
          <p:cNvSpPr txBox="1">
            <a:spLocks/>
          </p:cNvSpPr>
          <p:nvPr/>
        </p:nvSpPr>
        <p:spPr>
          <a:xfrm>
            <a:off x="517321" y="904248"/>
            <a:ext cx="10396756" cy="30721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A811944-5832-4BBB-B18E-083622453BF5}"/>
              </a:ext>
            </a:extLst>
          </p:cNvPr>
          <p:cNvSpPr txBox="1">
            <a:spLocks/>
          </p:cNvSpPr>
          <p:nvPr/>
        </p:nvSpPr>
        <p:spPr>
          <a:xfrm>
            <a:off x="360727" y="2567030"/>
            <a:ext cx="9837490" cy="8619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0B3BC2-46AB-4FB3-8755-6FA3272CB5EC}"/>
              </a:ext>
            </a:extLst>
          </p:cNvPr>
          <p:cNvSpPr txBox="1"/>
          <p:nvPr/>
        </p:nvSpPr>
        <p:spPr>
          <a:xfrm>
            <a:off x="226503" y="904248"/>
            <a:ext cx="1109024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Performed the univariate analysis on various Categorical variables like term, grade, sub-grade, </a:t>
            </a:r>
            <a:r>
              <a:rPr lang="en-US" sz="2400" dirty="0" err="1"/>
              <a:t>loan_status</a:t>
            </a:r>
            <a:r>
              <a:rPr lang="en-US" sz="2400" dirty="0"/>
              <a:t>, </a:t>
            </a:r>
            <a:r>
              <a:rPr lang="en-US" sz="2400" dirty="0" err="1"/>
              <a:t>home_ownership</a:t>
            </a:r>
            <a:r>
              <a:rPr lang="en-US" sz="2400" dirty="0"/>
              <a:t>, verification status </a:t>
            </a:r>
            <a:r>
              <a:rPr lang="en-US" sz="2400" dirty="0" err="1"/>
              <a:t>etc</a:t>
            </a:r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Identified the distribution of the variables on histograms.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14372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26B79-BC1C-4A8E-B116-BB5345777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5" y="95995"/>
            <a:ext cx="9144000" cy="407858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>Step 3 – Bivariate Analysis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4CA7724-CA9C-4C13-A41D-4B1B5FFBA171}"/>
              </a:ext>
            </a:extLst>
          </p:cNvPr>
          <p:cNvSpPr txBox="1">
            <a:spLocks/>
          </p:cNvSpPr>
          <p:nvPr/>
        </p:nvSpPr>
        <p:spPr>
          <a:xfrm>
            <a:off x="517321" y="904248"/>
            <a:ext cx="10396756" cy="30721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A811944-5832-4BBB-B18E-083622453BF5}"/>
              </a:ext>
            </a:extLst>
          </p:cNvPr>
          <p:cNvSpPr txBox="1">
            <a:spLocks/>
          </p:cNvSpPr>
          <p:nvPr/>
        </p:nvSpPr>
        <p:spPr>
          <a:xfrm>
            <a:off x="360727" y="2567030"/>
            <a:ext cx="9837490" cy="8619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0B3BC2-46AB-4FB3-8755-6FA3272CB5EC}"/>
              </a:ext>
            </a:extLst>
          </p:cNvPr>
          <p:cNvSpPr txBox="1"/>
          <p:nvPr/>
        </p:nvSpPr>
        <p:spPr>
          <a:xfrm>
            <a:off x="226503" y="904248"/>
            <a:ext cx="1109024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Performed the Bivariate analysis on various Categorical variables with respect to loan status.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analysis provided the guidance on impact of one variable on the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As </a:t>
            </a:r>
            <a:r>
              <a:rPr lang="en-US" sz="2400" dirty="0" err="1"/>
              <a:t>Loan_Status</a:t>
            </a:r>
            <a:r>
              <a:rPr lang="en-US" sz="2400" dirty="0"/>
              <a:t> is the target variable, so various variable relations are applied on this.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With the bivariate analysis, below are the findings –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Grade F and Sub-grade F categories are more defaulters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More interest rate has more defaulters</a:t>
            </a:r>
          </a:p>
          <a:p>
            <a:pPr lvl="1"/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43752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26B79-BC1C-4A8E-B116-BB5345777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5" y="95995"/>
            <a:ext cx="9144000" cy="407858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>Step 4 – Correlation Analysis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4CA7724-CA9C-4C13-A41D-4B1B5FFBA171}"/>
              </a:ext>
            </a:extLst>
          </p:cNvPr>
          <p:cNvSpPr txBox="1">
            <a:spLocks/>
          </p:cNvSpPr>
          <p:nvPr/>
        </p:nvSpPr>
        <p:spPr>
          <a:xfrm>
            <a:off x="517321" y="904248"/>
            <a:ext cx="10396756" cy="30721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A811944-5832-4BBB-B18E-083622453BF5}"/>
              </a:ext>
            </a:extLst>
          </p:cNvPr>
          <p:cNvSpPr txBox="1">
            <a:spLocks/>
          </p:cNvSpPr>
          <p:nvPr/>
        </p:nvSpPr>
        <p:spPr>
          <a:xfrm>
            <a:off x="360727" y="2567030"/>
            <a:ext cx="9837490" cy="8619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0B3BC2-46AB-4FB3-8755-6FA3272CB5EC}"/>
              </a:ext>
            </a:extLst>
          </p:cNvPr>
          <p:cNvSpPr txBox="1"/>
          <p:nvPr/>
        </p:nvSpPr>
        <p:spPr>
          <a:xfrm>
            <a:off x="226503" y="904248"/>
            <a:ext cx="1109024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Performed the Correlation analysis on various numerical values to understand the relationships.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Columns </a:t>
            </a:r>
            <a:r>
              <a:rPr lang="en-US" sz="2400" dirty="0" err="1"/>
              <a:t>loan_amnt</a:t>
            </a:r>
            <a:r>
              <a:rPr lang="en-US" sz="2400" dirty="0"/>
              <a:t>, </a:t>
            </a:r>
            <a:r>
              <a:rPr lang="en-US" sz="2400" dirty="0" err="1"/>
              <a:t>funded_amnt</a:t>
            </a:r>
            <a:r>
              <a:rPr lang="en-US" sz="2400" dirty="0"/>
              <a:t>, </a:t>
            </a:r>
            <a:r>
              <a:rPr lang="en-US" sz="2400" dirty="0" err="1"/>
              <a:t>funded_amnt_inv</a:t>
            </a:r>
            <a:r>
              <a:rPr lang="en-US" sz="2400" dirty="0"/>
              <a:t> have same correlation, so keeping </a:t>
            </a:r>
            <a:r>
              <a:rPr lang="en-US" sz="2400" dirty="0" err="1"/>
              <a:t>loan_amnt</a:t>
            </a:r>
            <a:r>
              <a:rPr lang="en-US" sz="2400" dirty="0"/>
              <a:t> and delete rest of other columns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/>
              <a:t>total_pymnt</a:t>
            </a:r>
            <a:r>
              <a:rPr lang="en-US" sz="2400" dirty="0"/>
              <a:t>, </a:t>
            </a:r>
            <a:r>
              <a:rPr lang="en-US" sz="2400" dirty="0" err="1"/>
              <a:t>total_pymnt_inv</a:t>
            </a:r>
            <a:r>
              <a:rPr lang="en-US" sz="2400" dirty="0"/>
              <a:t>, </a:t>
            </a:r>
            <a:r>
              <a:rPr lang="en-US" sz="2400" dirty="0" err="1"/>
              <a:t>total_rec_prncp</a:t>
            </a:r>
            <a:r>
              <a:rPr lang="en-US" sz="2400" dirty="0"/>
              <a:t> have same correlation, so keeping only the </a:t>
            </a:r>
            <a:r>
              <a:rPr lang="en-US" sz="2400" dirty="0" err="1"/>
              <a:t>total_pymt</a:t>
            </a:r>
            <a:r>
              <a:rPr lang="en-US" sz="2400" dirty="0"/>
              <a:t> &amp; delete rest of other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/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2279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26B79-BC1C-4A8E-B116-BB5345777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5" y="95995"/>
            <a:ext cx="9144000" cy="407858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>Step 5 – Final Analysis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4CA7724-CA9C-4C13-A41D-4B1B5FFBA171}"/>
              </a:ext>
            </a:extLst>
          </p:cNvPr>
          <p:cNvSpPr txBox="1">
            <a:spLocks/>
          </p:cNvSpPr>
          <p:nvPr/>
        </p:nvSpPr>
        <p:spPr>
          <a:xfrm>
            <a:off x="517321" y="904248"/>
            <a:ext cx="10396756" cy="30721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A811944-5832-4BBB-B18E-083622453BF5}"/>
              </a:ext>
            </a:extLst>
          </p:cNvPr>
          <p:cNvSpPr txBox="1">
            <a:spLocks/>
          </p:cNvSpPr>
          <p:nvPr/>
        </p:nvSpPr>
        <p:spPr>
          <a:xfrm>
            <a:off x="360727" y="2567030"/>
            <a:ext cx="9837490" cy="8619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0B3BC2-46AB-4FB3-8755-6FA3272CB5EC}"/>
              </a:ext>
            </a:extLst>
          </p:cNvPr>
          <p:cNvSpPr txBox="1"/>
          <p:nvPr/>
        </p:nvSpPr>
        <p:spPr>
          <a:xfrm>
            <a:off x="226503" y="904248"/>
            <a:ext cx="1109024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00000"/>
                </a:solidFill>
                <a:effectLst/>
                <a:latin typeface="Helvetica Neue"/>
              </a:rPr>
              <a:t>It looks like, the target variable "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Helvetica Neue"/>
              </a:rPr>
              <a:t>Loan_status</a:t>
            </a:r>
            <a:r>
              <a:rPr lang="en-US" sz="2400" i="0" dirty="0">
                <a:solidFill>
                  <a:srgbClr val="000000"/>
                </a:solidFill>
                <a:effectLst/>
                <a:latin typeface="Helvetica Neue"/>
              </a:rPr>
              <a:t>" is impacted with the below mentioned fields or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Helvetica Neue"/>
              </a:rPr>
              <a:t>vairables</a:t>
            </a:r>
            <a:r>
              <a:rPr lang="en-US" sz="240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term, grade,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Helvetica Neue"/>
              </a:rPr>
              <a:t>revol_util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Helvetica Neue"/>
              </a:rPr>
              <a:t>int_rate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, installment,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Helvetica Neue"/>
              </a:rPr>
              <a:t>annual_inc</a:t>
            </a:r>
            <a:endParaRPr lang="en-US" sz="2400" dirty="0"/>
          </a:p>
          <a:p>
            <a:pPr lvl="1"/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30345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323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 Neue</vt:lpstr>
      <vt:lpstr>Office Theme</vt:lpstr>
      <vt:lpstr>Lending Case Study</vt:lpstr>
      <vt:lpstr>Dataset Details</vt:lpstr>
      <vt:lpstr>Step 1 – Data Loading and Cleaning</vt:lpstr>
      <vt:lpstr>Step 2 – Univariate Analysis</vt:lpstr>
      <vt:lpstr>Step 3 – Bivariate Analysis</vt:lpstr>
      <vt:lpstr>Step 4 – Correlation Analysis</vt:lpstr>
      <vt:lpstr>Step 5 – Final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Case Study</dc:title>
  <dc:creator>Navdeep Jethi</dc:creator>
  <cp:lastModifiedBy>Navdeep Jethi</cp:lastModifiedBy>
  <cp:revision>5</cp:revision>
  <dcterms:created xsi:type="dcterms:W3CDTF">2022-01-05T02:43:13Z</dcterms:created>
  <dcterms:modified xsi:type="dcterms:W3CDTF">2022-01-05T03:06:25Z</dcterms:modified>
</cp:coreProperties>
</file>