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6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6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5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0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0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8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5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19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5.implication (if</a:t>
            </a:r>
            <a:r>
              <a:rPr lang="en-US" b="1" u="sng" dirty="0" smtClean="0">
                <a:sym typeface="Wingdings" panose="05000000000000000000" pitchFamily="2" charset="2"/>
              </a:rPr>
              <a:t>then</a:t>
            </a:r>
            <a:r>
              <a:rPr lang="en-US" b="1" u="sng" dirty="0" smtClean="0"/>
              <a:t>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If ‘p’ and ‘q’ are two proposition then the statement “if p then q” is  called an implication and denoted by p</a:t>
            </a:r>
            <a:r>
              <a:rPr lang="en-US" sz="2000" dirty="0" smtClean="0">
                <a:sym typeface="Wingdings" panose="05000000000000000000" pitchFamily="2" charset="2"/>
              </a:rPr>
              <a:t>q.</a:t>
            </a: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ym typeface="Wingdings" panose="05000000000000000000" pitchFamily="2" charset="2"/>
              </a:rPr>
              <a:t>pq is also called a conditional statement.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‘p’ is called </a:t>
            </a:r>
            <a:r>
              <a:rPr lang="en-US" sz="2000" b="1" i="1" dirty="0" smtClean="0"/>
              <a:t>hypothesis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antecedent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premise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‘q’ is called the </a:t>
            </a:r>
            <a:r>
              <a:rPr lang="en-US" sz="2000" b="1" i="1" dirty="0" smtClean="0"/>
              <a:t>conclusion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consequence</a:t>
            </a:r>
            <a:r>
              <a:rPr lang="en-US" sz="2000" dirty="0" smtClean="0"/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945" y="4086753"/>
            <a:ext cx="679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other terminologies used to express p</a:t>
            </a:r>
            <a:r>
              <a:rPr lang="en-US" sz="2000" dirty="0" smtClean="0">
                <a:sym typeface="Wingdings" panose="05000000000000000000" pitchFamily="2" charset="2"/>
              </a:rPr>
              <a:t>q are: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If p , then q.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</a:t>
            </a:r>
            <a:r>
              <a:rPr lang="en-US" sz="2000" dirty="0" smtClean="0"/>
              <a:t> is sufficient for 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q when 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A necessary condition for p is 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</a:t>
            </a:r>
            <a:r>
              <a:rPr lang="en-US" sz="2000" dirty="0" smtClean="0"/>
              <a:t> only if 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q</a:t>
            </a:r>
            <a:r>
              <a:rPr lang="en-US" sz="2000" dirty="0" smtClean="0"/>
              <a:t> unless ¬p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q</a:t>
            </a:r>
            <a:r>
              <a:rPr lang="en-US" sz="2000" dirty="0" smtClean="0"/>
              <a:t> follows from 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2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5.implication (if</a:t>
            </a:r>
            <a:r>
              <a:rPr lang="en-US" b="1" u="sng" dirty="0" smtClean="0">
                <a:sym typeface="Wingdings" panose="05000000000000000000" pitchFamily="2" charset="2"/>
              </a:rPr>
              <a:t>then</a:t>
            </a:r>
            <a:r>
              <a:rPr lang="en-US" b="1" u="sng" dirty="0" smtClean="0"/>
              <a:t>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73678" y="1384300"/>
            <a:ext cx="10567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      p: “Today is holiday”</a:t>
            </a:r>
          </a:p>
          <a:p>
            <a:r>
              <a:rPr lang="en-US" sz="2800" dirty="0" smtClean="0"/>
              <a:t>      q: “</a:t>
            </a:r>
            <a:r>
              <a:rPr lang="en-US" sz="2800" dirty="0" smtClean="0">
                <a:sym typeface="Wingdings" panose="05000000000000000000" pitchFamily="2" charset="2"/>
              </a:rPr>
              <a:t>The </a:t>
            </a:r>
            <a:r>
              <a:rPr lang="en-US" sz="2800" dirty="0">
                <a:sym typeface="Wingdings" panose="05000000000000000000" pitchFamily="2" charset="2"/>
              </a:rPr>
              <a:t>college is closed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p</a:t>
            </a:r>
            <a:r>
              <a:rPr lang="en-US" sz="2800" dirty="0" smtClean="0">
                <a:sym typeface="Wingdings" panose="05000000000000000000" pitchFamily="2" charset="2"/>
              </a:rPr>
              <a:t>q: ”If today is holiday, then the college is closed”</a:t>
            </a:r>
            <a:endParaRPr lang="en-US" sz="28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27313"/>
              </p:ext>
            </p:extLst>
          </p:nvPr>
        </p:nvGraphicFramePr>
        <p:xfrm>
          <a:off x="2472267" y="3791471"/>
          <a:ext cx="6739464" cy="256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488"/>
                <a:gridCol w="2246488"/>
                <a:gridCol w="2246488"/>
              </a:tblGrid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q</a:t>
                      </a:r>
                      <a:endParaRPr lang="en-US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5133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8037" y="3395133"/>
            <a:ext cx="259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936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inverse: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876" y="2847486"/>
            <a:ext cx="118549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   p</a:t>
            </a:r>
            <a:r>
              <a:rPr lang="en-US" sz="3000" dirty="0"/>
              <a:t>: </a:t>
            </a:r>
            <a:r>
              <a:rPr lang="en-US" sz="3000" dirty="0" smtClean="0"/>
              <a:t>“</a:t>
            </a:r>
            <a:r>
              <a:rPr lang="en-US" sz="3000" dirty="0"/>
              <a:t>Today is holiday</a:t>
            </a:r>
            <a:r>
              <a:rPr lang="en-US" sz="3000" dirty="0" smtClean="0"/>
              <a:t>”             </a:t>
            </a:r>
            <a:r>
              <a:rPr lang="en-US" sz="3200" dirty="0" smtClean="0"/>
              <a:t>¬p: “Today is not holiday”</a:t>
            </a:r>
            <a:endParaRPr lang="en-US" sz="3000" dirty="0"/>
          </a:p>
          <a:p>
            <a:r>
              <a:rPr lang="en-US" sz="3000" dirty="0"/>
              <a:t>   </a:t>
            </a:r>
            <a:r>
              <a:rPr lang="en-US" sz="3000" dirty="0" smtClean="0"/>
              <a:t> q</a:t>
            </a:r>
            <a:r>
              <a:rPr lang="en-US" sz="3000" dirty="0"/>
              <a:t>: </a:t>
            </a:r>
            <a:r>
              <a:rPr lang="en-US" sz="3000" dirty="0" smtClean="0"/>
              <a:t>“</a:t>
            </a:r>
            <a:r>
              <a:rPr lang="en-US" sz="3000" dirty="0" smtClean="0">
                <a:sym typeface="Wingdings" panose="05000000000000000000" pitchFamily="2" charset="2"/>
              </a:rPr>
              <a:t>The </a:t>
            </a:r>
            <a:r>
              <a:rPr lang="en-US" sz="3000" dirty="0">
                <a:sym typeface="Wingdings" panose="05000000000000000000" pitchFamily="2" charset="2"/>
              </a:rPr>
              <a:t>college is closed</a:t>
            </a:r>
            <a:r>
              <a:rPr lang="en-US" sz="3000" dirty="0" smtClean="0"/>
              <a:t>”</a:t>
            </a:r>
            <a:r>
              <a:rPr lang="en-US" sz="3000" dirty="0" smtClean="0">
                <a:sym typeface="Wingdings" panose="05000000000000000000" pitchFamily="2" charset="2"/>
              </a:rPr>
              <a:t>     </a:t>
            </a:r>
            <a:r>
              <a:rPr lang="en-US" sz="3200" dirty="0" smtClean="0"/>
              <a:t>¬q:</a:t>
            </a:r>
            <a:r>
              <a:rPr lang="en-US" sz="3000" dirty="0" smtClean="0">
                <a:sym typeface="Wingdings" panose="05000000000000000000" pitchFamily="2" charset="2"/>
              </a:rPr>
              <a:t> “The college is not closed”</a:t>
            </a:r>
          </a:p>
          <a:p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 smtClean="0">
                <a:sym typeface="Wingdings" panose="05000000000000000000" pitchFamily="2" charset="2"/>
              </a:rPr>
              <a:t>    pq</a:t>
            </a:r>
            <a:r>
              <a:rPr lang="en-US" sz="3000" dirty="0">
                <a:sym typeface="Wingdings" panose="05000000000000000000" pitchFamily="2" charset="2"/>
              </a:rPr>
              <a:t>: “If today is holiday, then the college is closed”</a:t>
            </a:r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 smtClean="0"/>
              <a:t>¬p</a:t>
            </a:r>
            <a:r>
              <a:rPr lang="en-US" sz="3000" dirty="0" smtClean="0">
                <a:sym typeface="Wingdings" panose="05000000000000000000" pitchFamily="2" charset="2"/>
              </a:rPr>
              <a:t></a:t>
            </a:r>
            <a:r>
              <a:rPr lang="en-US" sz="3000" dirty="0" smtClean="0"/>
              <a:t>¬q:</a:t>
            </a:r>
            <a:r>
              <a:rPr lang="en-US" sz="3000" dirty="0" smtClean="0">
                <a:sym typeface="Wingdings" panose="05000000000000000000" pitchFamily="2" charset="2"/>
              </a:rPr>
              <a:t>  “If today is not holiday, then the college is not closed”</a:t>
            </a:r>
          </a:p>
          <a:p>
            <a:endParaRPr lang="en-US" sz="3000" dirty="0">
              <a:sym typeface="Wingdings" panose="05000000000000000000" pitchFamily="2" charset="2"/>
            </a:endParaRPr>
          </a:p>
          <a:p>
            <a:endParaRPr lang="en-US" sz="3000" dirty="0" smtClean="0">
              <a:sym typeface="Wingdings" panose="05000000000000000000" pitchFamily="2" charset="2"/>
            </a:endParaRPr>
          </a:p>
          <a:p>
            <a:endParaRPr lang="en-US" sz="3000" dirty="0">
              <a:sym typeface="Wingdings" panose="05000000000000000000" pitchFamily="2" charset="2"/>
            </a:endParaRPr>
          </a:p>
          <a:p>
            <a:endParaRPr lang="en-US" sz="30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445935" y="1598647"/>
            <a:ext cx="2336798" cy="32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412" y="1413932"/>
            <a:ext cx="3412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p</a:t>
            </a:r>
            <a:r>
              <a:rPr lang="en-US" sz="3600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p, then q”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934337" y="1413932"/>
            <a:ext cx="481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¬</a:t>
            </a:r>
            <a:r>
              <a:rPr lang="en-US" sz="3600" dirty="0" smtClean="0"/>
              <a:t>p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/>
              <a:t>¬</a:t>
            </a:r>
            <a:r>
              <a:rPr lang="en-US" sz="3600" dirty="0" smtClean="0">
                <a:sym typeface="Wingdings" panose="05000000000000000000" pitchFamily="2" charset="2"/>
              </a:rPr>
              <a:t>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not p, then not q”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5040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converse: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110066" y="2737420"/>
            <a:ext cx="1150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p</a:t>
            </a:r>
            <a:r>
              <a:rPr lang="en-US" sz="3200" dirty="0"/>
              <a:t>: </a:t>
            </a:r>
            <a:r>
              <a:rPr lang="en-US" sz="3200" dirty="0" smtClean="0"/>
              <a:t>“</a:t>
            </a:r>
            <a:r>
              <a:rPr lang="en-US" sz="3200" dirty="0"/>
              <a:t>Today is holiday</a:t>
            </a:r>
            <a:r>
              <a:rPr lang="en-US" sz="3200" dirty="0" smtClean="0"/>
              <a:t>”</a:t>
            </a:r>
            <a:endParaRPr lang="en-US" sz="3200" dirty="0"/>
          </a:p>
          <a:p>
            <a:r>
              <a:rPr lang="en-US" sz="3200" dirty="0"/>
              <a:t>   </a:t>
            </a:r>
            <a:r>
              <a:rPr lang="en-US" sz="3200" dirty="0" smtClean="0"/>
              <a:t>           </a:t>
            </a:r>
            <a:r>
              <a:rPr lang="en-US" sz="3200" dirty="0"/>
              <a:t>q: </a:t>
            </a:r>
            <a:r>
              <a:rPr lang="en-US" sz="3200" dirty="0" smtClean="0"/>
              <a:t>“</a:t>
            </a:r>
            <a:r>
              <a:rPr lang="en-US" sz="3200" dirty="0">
                <a:sym typeface="Wingdings" panose="05000000000000000000" pitchFamily="2" charset="2"/>
              </a:rPr>
              <a:t>The college is closed</a:t>
            </a:r>
            <a:r>
              <a:rPr lang="en-US" sz="3200" dirty="0" smtClean="0"/>
              <a:t>”</a:t>
            </a:r>
            <a:r>
              <a:rPr lang="en-US" sz="3200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        pq: “</a:t>
            </a:r>
            <a:r>
              <a:rPr lang="en-US" sz="3200" dirty="0">
                <a:sym typeface="Wingdings" panose="05000000000000000000" pitchFamily="2" charset="2"/>
              </a:rPr>
              <a:t>If today is holiday, then the college is closed</a:t>
            </a:r>
            <a:r>
              <a:rPr lang="en-US" sz="32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    q</a:t>
            </a:r>
            <a:r>
              <a:rPr lang="en-US" sz="3200" dirty="0">
                <a:sym typeface="Wingdings" panose="05000000000000000000" pitchFamily="2" charset="2"/>
              </a:rPr>
              <a:t>p</a:t>
            </a:r>
            <a:r>
              <a:rPr lang="en-US" sz="3200" dirty="0" smtClean="0"/>
              <a:t>:</a:t>
            </a:r>
            <a:r>
              <a:rPr lang="en-US" sz="3200" dirty="0" smtClean="0">
                <a:sym typeface="Wingdings" panose="05000000000000000000" pitchFamily="2" charset="2"/>
              </a:rPr>
              <a:t>  “if the college is closed, then today is holiday”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767668" y="1660032"/>
            <a:ext cx="2328332" cy="32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4912" y="1413932"/>
            <a:ext cx="3412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p</a:t>
            </a:r>
            <a:r>
              <a:rPr lang="en-US" sz="3600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p, then q”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91537" y="1413932"/>
            <a:ext cx="481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q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p</a:t>
            </a:r>
            <a:endParaRPr lang="en-US" sz="3600" dirty="0" smtClean="0">
              <a:sym typeface="Wingdings" panose="05000000000000000000" pitchFamily="2" charset="2"/>
            </a:endParaRP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 </a:t>
            </a:r>
            <a:r>
              <a:rPr lang="en-US" sz="3200" i="1" dirty="0">
                <a:sym typeface="Wingdings" panose="05000000000000000000" pitchFamily="2" charset="2"/>
              </a:rPr>
              <a:t>q</a:t>
            </a:r>
            <a:r>
              <a:rPr lang="en-US" sz="3200" i="1" dirty="0" smtClean="0">
                <a:sym typeface="Wingdings" panose="05000000000000000000" pitchFamily="2" charset="2"/>
              </a:rPr>
              <a:t>, then p”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96522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Contra-positive: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72533" y="3310225"/>
            <a:ext cx="11565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p</a:t>
            </a:r>
            <a:r>
              <a:rPr lang="en-US" sz="2800" dirty="0"/>
              <a:t>: “Today is holiday”             ¬p: “Today is not holiday”</a:t>
            </a:r>
          </a:p>
          <a:p>
            <a:r>
              <a:rPr lang="en-US" sz="2800" dirty="0"/>
              <a:t>    q: “</a:t>
            </a:r>
            <a:r>
              <a:rPr lang="en-US" sz="2800" dirty="0">
                <a:sym typeface="Wingdings" panose="05000000000000000000" pitchFamily="2" charset="2"/>
              </a:rPr>
              <a:t>The college is closed</a:t>
            </a:r>
            <a:r>
              <a:rPr lang="en-US" sz="2800" dirty="0"/>
              <a:t>”</a:t>
            </a:r>
            <a:r>
              <a:rPr lang="en-US" sz="2800" dirty="0">
                <a:sym typeface="Wingdings" panose="05000000000000000000" pitchFamily="2" charset="2"/>
              </a:rPr>
              <a:t>     </a:t>
            </a:r>
            <a:r>
              <a:rPr lang="en-US" sz="2800" dirty="0"/>
              <a:t>¬q:</a:t>
            </a:r>
            <a:r>
              <a:rPr lang="en-US" sz="2800" dirty="0">
                <a:sym typeface="Wingdings" panose="05000000000000000000" pitchFamily="2" charset="2"/>
              </a:rPr>
              <a:t> “The college is not closed”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   </a:t>
            </a:r>
            <a:r>
              <a:rPr lang="en-US" sz="2800" dirty="0" smtClean="0">
                <a:sym typeface="Wingdings" panose="05000000000000000000" pitchFamily="2" charset="2"/>
              </a:rPr>
              <a:t>  p</a:t>
            </a:r>
            <a:r>
              <a:rPr lang="en-US" sz="2800" dirty="0">
                <a:sym typeface="Wingdings" panose="05000000000000000000" pitchFamily="2" charset="2"/>
              </a:rPr>
              <a:t>q: “If today is holiday, then the college is closed”</a:t>
            </a:r>
          </a:p>
          <a:p>
            <a:r>
              <a:rPr lang="en-US" sz="2800" dirty="0" smtClean="0"/>
              <a:t>  ¬q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¬p:</a:t>
            </a:r>
            <a:r>
              <a:rPr lang="en-US" sz="2800" dirty="0" smtClean="0">
                <a:sym typeface="Wingdings" panose="05000000000000000000" pitchFamily="2" charset="2"/>
              </a:rPr>
              <a:t> “</a:t>
            </a:r>
            <a:r>
              <a:rPr lang="en-US" sz="2800" dirty="0">
                <a:sym typeface="Wingdings" panose="05000000000000000000" pitchFamily="2" charset="2"/>
              </a:rPr>
              <a:t>If the college is not closed</a:t>
            </a:r>
            <a:r>
              <a:rPr lang="en-US" sz="2800" dirty="0" smtClean="0">
                <a:sym typeface="Wingdings" panose="05000000000000000000" pitchFamily="2" charset="2"/>
              </a:rPr>
              <a:t>, t</a:t>
            </a:r>
            <a:r>
              <a:rPr lang="en-US" sz="2800" dirty="0" smtClean="0"/>
              <a:t>oday </a:t>
            </a:r>
            <a:r>
              <a:rPr lang="en-US" sz="2800" dirty="0"/>
              <a:t>is not holiday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530599" y="1660032"/>
            <a:ext cx="2218265" cy="32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7667" y="1413932"/>
            <a:ext cx="34120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p</a:t>
            </a:r>
            <a:r>
              <a:rPr lang="en-US" sz="3600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p, then q”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934337" y="1413932"/>
            <a:ext cx="481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¬ </a:t>
            </a:r>
            <a:r>
              <a:rPr lang="en-US" sz="3600" dirty="0" smtClean="0">
                <a:sym typeface="Wingdings" panose="05000000000000000000" pitchFamily="2" charset="2"/>
              </a:rPr>
              <a:t>q</a:t>
            </a:r>
            <a:r>
              <a:rPr lang="en-US" sz="3600" dirty="0"/>
              <a:t> ¬ </a:t>
            </a:r>
            <a:r>
              <a:rPr lang="en-US" sz="3600" dirty="0" smtClean="0">
                <a:sym typeface="Wingdings" panose="05000000000000000000" pitchFamily="2" charset="2"/>
              </a:rPr>
              <a:t>p</a:t>
            </a:r>
          </a:p>
          <a:p>
            <a:r>
              <a:rPr lang="en-US" sz="3200" i="1" dirty="0" smtClean="0">
                <a:sym typeface="Wingdings" panose="05000000000000000000" pitchFamily="2" charset="2"/>
              </a:rPr>
              <a:t>“if  not q, then not p”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313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6.Biconditional(if and only if):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303866"/>
            <a:ext cx="10567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biconditional </a:t>
            </a:r>
            <a:r>
              <a:rPr lang="en-US" sz="2400" dirty="0"/>
              <a:t>statement </a:t>
            </a:r>
            <a:r>
              <a:rPr lang="en-US" sz="2400" dirty="0" smtClean="0"/>
              <a:t>p</a:t>
            </a:r>
            <a:r>
              <a:rPr lang="en-US" sz="2400" dirty="0" smtClean="0">
                <a:sym typeface="Wingdings" panose="05000000000000000000" pitchFamily="2" charset="2"/>
              </a:rPr>
              <a:t></a:t>
            </a:r>
            <a:r>
              <a:rPr lang="en-US" sz="2400" dirty="0" smtClean="0"/>
              <a:t>q </a:t>
            </a:r>
            <a:r>
              <a:rPr lang="en-US" sz="2400" dirty="0"/>
              <a:t>is the </a:t>
            </a:r>
            <a:r>
              <a:rPr lang="en-US" sz="2400" dirty="0" smtClean="0"/>
              <a:t>proposition “p </a:t>
            </a:r>
            <a:r>
              <a:rPr lang="en-US" sz="2400" dirty="0"/>
              <a:t>if and only if </a:t>
            </a:r>
            <a:r>
              <a:rPr lang="en-US" sz="2400" dirty="0" smtClean="0"/>
              <a:t>q”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(p</a:t>
            </a:r>
            <a:r>
              <a:rPr lang="en-US" sz="2400" dirty="0" smtClean="0">
                <a:sym typeface="Wingdings" panose="05000000000000000000" pitchFamily="2" charset="2"/>
              </a:rPr>
              <a:t>q)^(qp)==pq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These are also called </a:t>
            </a:r>
            <a:r>
              <a:rPr lang="en-US" sz="2400" dirty="0" smtClean="0"/>
              <a:t>bi-implications.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145" y="3949717"/>
            <a:ext cx="81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Examples: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  p: “I </a:t>
            </a:r>
            <a:r>
              <a:rPr lang="en-US" sz="2400" dirty="0"/>
              <a:t>am breathing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             q: “I am alive”</a:t>
            </a:r>
          </a:p>
          <a:p>
            <a:r>
              <a:rPr lang="en-US" sz="2400" dirty="0" smtClean="0"/>
              <a:t>  p</a:t>
            </a:r>
            <a:r>
              <a:rPr lang="en-US" sz="2400" dirty="0">
                <a:sym typeface="Wingdings" panose="05000000000000000000" pitchFamily="2" charset="2"/>
              </a:rPr>
              <a:t></a:t>
            </a:r>
            <a:r>
              <a:rPr lang="en-US" sz="2400" dirty="0"/>
              <a:t>q </a:t>
            </a:r>
            <a:r>
              <a:rPr lang="en-US" sz="2400" dirty="0" smtClean="0"/>
              <a:t>: “I am breathing if and only if I am alive”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1012" y="4208182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8064"/>
              </p:ext>
            </p:extLst>
          </p:nvPr>
        </p:nvGraphicFramePr>
        <p:xfrm>
          <a:off x="8703734" y="4582892"/>
          <a:ext cx="3266544" cy="219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848"/>
                <a:gridCol w="1088848"/>
                <a:gridCol w="1088848"/>
              </a:tblGrid>
              <a:tr h="49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1800" dirty="0" smtClean="0"/>
                        <a:t>q </a:t>
                      </a:r>
                      <a:endParaRPr lang="en-US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4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81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Operator precedence:</a:t>
            </a:r>
            <a:endParaRPr lang="en-US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9688"/>
              </p:ext>
            </p:extLst>
          </p:nvPr>
        </p:nvGraphicFramePr>
        <p:xfrm>
          <a:off x="2878666" y="1320800"/>
          <a:ext cx="5588002" cy="263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1"/>
                <a:gridCol w="2794001"/>
              </a:tblGrid>
              <a:tr h="6532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Precedence</a:t>
                      </a:r>
                    </a:p>
                    <a:p>
                      <a:pPr algn="ctr"/>
                      <a:r>
                        <a:rPr lang="en-US" sz="1400" dirty="0" smtClean="0"/>
                        <a:t>(higher</a:t>
                      </a:r>
                      <a:r>
                        <a:rPr lang="en-US" sz="1400" baseline="0" dirty="0" smtClean="0"/>
                        <a:t> the number higher the precedence)</a:t>
                      </a:r>
                      <a:endParaRPr lang="en-US" sz="1400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¬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/>
                </a:tc>
              </a:tr>
              <a:tr h="381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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6466" y="3903133"/>
            <a:ext cx="1128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1)¬</a:t>
            </a:r>
            <a:r>
              <a:rPr lang="en-US" dirty="0"/>
              <a:t> </a:t>
            </a:r>
            <a:r>
              <a:rPr lang="en-US" i="1" dirty="0"/>
              <a:t>p</a:t>
            </a:r>
            <a:r>
              <a:rPr lang="en-US" dirty="0"/>
              <a:t> ∧ </a:t>
            </a:r>
            <a:r>
              <a:rPr lang="en-US" i="1" dirty="0" smtClean="0"/>
              <a:t>q {Given p </a:t>
            </a:r>
            <a:r>
              <a:rPr lang="en-US" i="1" dirty="0"/>
              <a:t>=</a:t>
            </a:r>
            <a:r>
              <a:rPr lang="en-US" i="1" dirty="0" smtClean="0"/>
              <a:t>True and q=False}     2)</a:t>
            </a:r>
            <a:r>
              <a:rPr lang="en-US" i="1" dirty="0"/>
              <a:t> </a:t>
            </a:r>
            <a:r>
              <a:rPr lang="en-US" i="1" dirty="0" smtClean="0"/>
              <a:t>p </a:t>
            </a:r>
            <a:r>
              <a:rPr lang="en-US" dirty="0" smtClean="0"/>
              <a:t>∧ </a:t>
            </a:r>
            <a:r>
              <a:rPr lang="en-US" i="1" dirty="0" smtClean="0"/>
              <a:t>q </a:t>
            </a:r>
            <a:r>
              <a:rPr lang="en-US" dirty="0" smtClean="0"/>
              <a:t>∨ </a:t>
            </a:r>
            <a:r>
              <a:rPr lang="en-US" i="1" dirty="0" smtClean="0"/>
              <a:t>r {Given p=True, q </a:t>
            </a:r>
            <a:r>
              <a:rPr lang="en-US" i="1" dirty="0"/>
              <a:t>=</a:t>
            </a:r>
            <a:r>
              <a:rPr lang="en-US" i="1" dirty="0" smtClean="0"/>
              <a:t>False, r=True}</a:t>
            </a:r>
          </a:p>
          <a:p>
            <a:r>
              <a:rPr lang="en-US" i="1" dirty="0"/>
              <a:t>	</a:t>
            </a:r>
            <a:r>
              <a:rPr lang="en-US" i="1" dirty="0" smtClean="0"/>
              <a:t>=F^F										=F v T</a:t>
            </a:r>
          </a:p>
          <a:p>
            <a:r>
              <a:rPr lang="en-US" i="1" dirty="0"/>
              <a:t>	</a:t>
            </a:r>
            <a:r>
              <a:rPr lang="en-US" i="1" dirty="0" smtClean="0"/>
              <a:t>=F										        =T</a:t>
            </a:r>
          </a:p>
          <a:p>
            <a:endParaRPr lang="en-US" i="1" dirty="0" smtClean="0"/>
          </a:p>
          <a:p>
            <a:r>
              <a:rPr lang="en-US" i="1" dirty="0" smtClean="0"/>
              <a:t>3)p</a:t>
            </a:r>
            <a:r>
              <a:rPr lang="en-US" i="1" dirty="0" smtClean="0">
                <a:sym typeface="Wingdings" panose="05000000000000000000" pitchFamily="2" charset="2"/>
              </a:rPr>
              <a:t>q</a:t>
            </a:r>
            <a:r>
              <a:rPr lang="en-US" dirty="0"/>
              <a:t> </a:t>
            </a:r>
            <a:r>
              <a:rPr lang="en-US" dirty="0" smtClean="0"/>
              <a:t>^ ¬p{Given p=True, q=False}         4)(p^q)</a:t>
            </a:r>
            <a:r>
              <a:rPr lang="en-US" dirty="0" smtClean="0">
                <a:sym typeface="Wingdings" panose="05000000000000000000" pitchFamily="2" charset="2"/>
              </a:rPr>
              <a:t>((</a:t>
            </a:r>
            <a:r>
              <a:rPr lang="en-US" dirty="0" smtClean="0"/>
              <a:t>¬p)V q) {</a:t>
            </a:r>
            <a:r>
              <a:rPr lang="en-US" dirty="0"/>
              <a:t>Given p=True, </a:t>
            </a:r>
            <a:r>
              <a:rPr lang="en-US" dirty="0" smtClean="0"/>
              <a:t>q=False}</a:t>
            </a:r>
          </a:p>
          <a:p>
            <a:r>
              <a:rPr lang="en-US" i="1" dirty="0"/>
              <a:t>	</a:t>
            </a:r>
            <a:r>
              <a:rPr lang="en-US" i="1" dirty="0" smtClean="0"/>
              <a:t>=T</a:t>
            </a:r>
            <a:r>
              <a:rPr lang="en-US" i="1" dirty="0" smtClean="0">
                <a:sym typeface="Wingdings" panose="05000000000000000000" pitchFamily="2" charset="2"/>
              </a:rPr>
              <a:t>F^F									=(T^F)(FvF)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=TF									=FF</a:t>
            </a:r>
          </a:p>
          <a:p>
            <a:r>
              <a:rPr lang="en-US" i="1" dirty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=F										=T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Truth table of compound preposition: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1794933"/>
            <a:ext cx="864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Construct the truth table of compound proposition</a:t>
            </a: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3200" dirty="0" smtClean="0"/>
              <a:t>(</a:t>
            </a:r>
            <a:r>
              <a:rPr lang="en-US" sz="3200" dirty="0"/>
              <a:t>P∨¬Q</a:t>
            </a:r>
            <a:r>
              <a:rPr lang="en-US" sz="3200" dirty="0" smtClean="0"/>
              <a:t>)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(</a:t>
            </a:r>
            <a:r>
              <a:rPr lang="en-US" sz="3200" dirty="0"/>
              <a:t>P∧Q)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90821"/>
              </p:ext>
            </p:extLst>
          </p:nvPr>
        </p:nvGraphicFramePr>
        <p:xfrm>
          <a:off x="1049865" y="2963333"/>
          <a:ext cx="9516535" cy="314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56"/>
                <a:gridCol w="1505656"/>
                <a:gridCol w="1505656"/>
                <a:gridCol w="1505656"/>
                <a:gridCol w="1505656"/>
                <a:gridCol w="1988255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</a:t>
                      </a:r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P^Q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(P∨¬Q)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/>
                        <a:t>(P∧Q)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740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97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6383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6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Truth table of compound preposition: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1820333"/>
            <a:ext cx="864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Construct the truth table of compound proposition</a:t>
            </a: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3200" dirty="0" smtClean="0"/>
              <a:t>1. (P</a:t>
            </a:r>
            <a:r>
              <a:rPr lang="en-US" sz="3200" dirty="0"/>
              <a:t>∨¬Q</a:t>
            </a:r>
            <a:r>
              <a:rPr lang="en-US" sz="3200" dirty="0" smtClean="0"/>
              <a:t>)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(</a:t>
            </a:r>
            <a:r>
              <a:rPr lang="en-US" sz="3200" dirty="0"/>
              <a:t>P∧Q)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35631"/>
              </p:ext>
            </p:extLst>
          </p:nvPr>
        </p:nvGraphicFramePr>
        <p:xfrm>
          <a:off x="956732" y="3361266"/>
          <a:ext cx="9516535" cy="314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56"/>
                <a:gridCol w="1505656"/>
                <a:gridCol w="1505656"/>
                <a:gridCol w="1505656"/>
                <a:gridCol w="1505656"/>
                <a:gridCol w="1988255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A=(PV</a:t>
                      </a:r>
                      <a:r>
                        <a:rPr lang="en-US" sz="1800" dirty="0" smtClean="0"/>
                        <a:t>¬Q)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B=(P^Q)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AB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740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9774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6383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7044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2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Truth table of compound preposition: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1591733"/>
            <a:ext cx="864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Construct the truth table of compound proposition</a:t>
            </a: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3200" dirty="0"/>
              <a:t>2</a:t>
            </a:r>
            <a:r>
              <a:rPr lang="en-US" sz="3200" dirty="0" smtClean="0"/>
              <a:t>. (P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Q)</a:t>
            </a:r>
            <a:r>
              <a:rPr lang="en-US" sz="3200" dirty="0" smtClean="0">
                <a:sym typeface="Wingdings" panose="05000000000000000000" pitchFamily="2" charset="2"/>
              </a:rPr>
              <a:t>^</a:t>
            </a:r>
            <a:r>
              <a:rPr lang="en-US" sz="3200" dirty="0" smtClean="0"/>
              <a:t>(Q</a:t>
            </a:r>
            <a:r>
              <a:rPr lang="en-US" sz="3200" dirty="0" smtClean="0">
                <a:sym typeface="Wingdings" panose="05000000000000000000" pitchFamily="2" charset="2"/>
              </a:rPr>
              <a:t>R</a:t>
            </a:r>
            <a:r>
              <a:rPr lang="en-US" sz="3200" dirty="0" smtClean="0"/>
              <a:t>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568"/>
              </p:ext>
            </p:extLst>
          </p:nvPr>
        </p:nvGraphicFramePr>
        <p:xfrm>
          <a:off x="2277536" y="2520245"/>
          <a:ext cx="6841064" cy="43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56"/>
                <a:gridCol w="1010956"/>
                <a:gridCol w="1010956"/>
                <a:gridCol w="1010956"/>
                <a:gridCol w="1010956"/>
                <a:gridCol w="1786284"/>
              </a:tblGrid>
              <a:tr h="354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(P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(Q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Q)^(QR)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275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452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755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2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3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75252" y="718458"/>
            <a:ext cx="10723120" cy="9375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smtClean="0">
                <a:latin typeface="Algerian" panose="04020705040A02060702" pitchFamily="82" charset="0"/>
              </a:rPr>
              <a:t>Logic, induction and reasoning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313" y="1644087"/>
            <a:ext cx="11309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Proposition and Truth function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Logic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Expressing statements in Logic Propositional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Rules of Inference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Logic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Validity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Deduction in Predicate Logic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Proofs(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Proofs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Formal Proofs)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Induction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Tableaux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Completeness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TRANSLATING ENGLISH SENTENCES: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9733" y="1236133"/>
            <a:ext cx="11277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Examples:</a:t>
            </a:r>
          </a:p>
          <a:p>
            <a:r>
              <a:rPr lang="en-US" sz="2400" dirty="0" smtClean="0"/>
              <a:t>1.”You </a:t>
            </a:r>
            <a:r>
              <a:rPr lang="en-US" sz="2400" dirty="0"/>
              <a:t>can access the internet from NCIT only if you are a masters student or you are a new </a:t>
            </a:r>
            <a:r>
              <a:rPr lang="en-US" sz="2400" dirty="0" smtClean="0"/>
              <a:t>student”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Let 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p: </a:t>
            </a:r>
            <a:r>
              <a:rPr lang="en-US" sz="2400" dirty="0"/>
              <a:t>You access the internet from NCIT </a:t>
            </a:r>
          </a:p>
          <a:p>
            <a:r>
              <a:rPr lang="en-US" sz="2400" dirty="0" smtClean="0"/>
              <a:t>    q: </a:t>
            </a:r>
            <a:r>
              <a:rPr lang="en-US" sz="2400" dirty="0"/>
              <a:t>You are a masters student </a:t>
            </a:r>
          </a:p>
          <a:p>
            <a:r>
              <a:rPr lang="en-US" sz="2400" dirty="0" smtClean="0"/>
              <a:t>     r: </a:t>
            </a:r>
            <a:r>
              <a:rPr lang="en-US" sz="2400" dirty="0"/>
              <a:t>You are a new student </a:t>
            </a:r>
          </a:p>
          <a:p>
            <a:r>
              <a:rPr lang="en-US" sz="2400" dirty="0" smtClean="0"/>
              <a:t>               </a:t>
            </a:r>
            <a:r>
              <a:rPr lang="en-US" sz="2400" b="1" dirty="0" smtClean="0"/>
              <a:t>p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(q ^ r)</a:t>
            </a:r>
          </a:p>
          <a:p>
            <a:endParaRPr lang="en-US" sz="2400" dirty="0"/>
          </a:p>
          <a:p>
            <a:r>
              <a:rPr lang="en-US" sz="2400" dirty="0" smtClean="0"/>
              <a:t>2.”The automated reply can not be sent when file system is full”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Let,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p:The automated reply can be sent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q:File system is full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	   </a:t>
            </a:r>
            <a:r>
              <a:rPr lang="en-US" sz="2400" b="1" dirty="0" smtClean="0"/>
              <a:t>q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</a:t>
            </a:r>
            <a:r>
              <a:rPr lang="en-US" sz="2000" b="1" dirty="0" smtClean="0"/>
              <a:t>¬p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9082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0"/>
            <a:ext cx="8534400" cy="897466"/>
          </a:xfrm>
        </p:spPr>
        <p:txBody>
          <a:bodyPr>
            <a:normAutofit/>
          </a:bodyPr>
          <a:lstStyle/>
          <a:p>
            <a:r>
              <a:rPr lang="en-US" b="1" u="sng" dirty="0"/>
              <a:t>Assignment 1 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945" y="804333"/>
            <a:ext cx="11277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1.</a:t>
            </a:r>
            <a:r>
              <a:rPr lang="en-US" sz="2000" dirty="0" smtClean="0"/>
              <a:t>What are logical connectives explain each with example and truth table.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2.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Construct truth table for </a:t>
            </a:r>
            <a:endParaRPr lang="en-US" dirty="0" smtClean="0"/>
          </a:p>
          <a:p>
            <a:r>
              <a:rPr lang="en-US" sz="2400" b="1" dirty="0" smtClean="0"/>
              <a:t>• </a:t>
            </a:r>
            <a:r>
              <a:rPr lang="en-US" sz="2400" b="1" dirty="0"/>
              <a:t>¬(p∧q)∨(r∧¬p) </a:t>
            </a:r>
            <a:endParaRPr lang="en-US" sz="2400" b="1" dirty="0" smtClean="0"/>
          </a:p>
          <a:p>
            <a:r>
              <a:rPr lang="en-US" sz="2400" b="1" dirty="0" smtClean="0"/>
              <a:t>• </a:t>
            </a:r>
            <a:r>
              <a:rPr lang="en-US" sz="2400" b="1" dirty="0"/>
              <a:t>(p∨¬r)∧¬((q∨r)∨¬(r∨p) 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• ((p</a:t>
            </a:r>
            <a:r>
              <a:rPr lang="en-US" sz="2400" b="1" dirty="0" smtClean="0">
                <a:sym typeface="Wingdings" panose="05000000000000000000" pitchFamily="2" charset="2"/>
              </a:rPr>
              <a:t>q)</a:t>
            </a:r>
            <a:r>
              <a:rPr lang="en-US" sz="2400" b="1" dirty="0"/>
              <a:t> ⊕ </a:t>
            </a:r>
            <a:r>
              <a:rPr lang="en-US" sz="2400" b="1" dirty="0" smtClean="0"/>
              <a:t>(¬p</a:t>
            </a:r>
            <a:r>
              <a:rPr lang="en-US" sz="2400" b="1" dirty="0" smtClean="0">
                <a:sym typeface="Wingdings" panose="05000000000000000000" pitchFamily="2" charset="2"/>
              </a:rPr>
              <a:t>q)) v (q</a:t>
            </a:r>
            <a:r>
              <a:rPr lang="en-US" sz="2400" b="1" dirty="0"/>
              <a:t> </a:t>
            </a:r>
            <a:r>
              <a:rPr lang="en-US" sz="2400" b="1" dirty="0" smtClean="0"/>
              <a:t>¬r)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3.</a:t>
            </a:r>
            <a:r>
              <a:rPr lang="en-US" sz="2000" dirty="0" smtClean="0"/>
              <a:t>Let p, q ,r be: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p=“You have flu”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q=“You miss the final exam”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r=“You pass the course”</a:t>
            </a:r>
          </a:p>
          <a:p>
            <a:r>
              <a:rPr lang="en-US" sz="2000" dirty="0" smtClean="0"/>
              <a:t>   Express each  proposition as an English sentence and construct truth table:</a:t>
            </a:r>
          </a:p>
          <a:p>
            <a:r>
              <a:rPr lang="en-US" sz="2400" b="1" dirty="0" smtClean="0"/>
              <a:t>  • p</a:t>
            </a:r>
            <a:r>
              <a:rPr lang="en-US" sz="2400" b="1" dirty="0" smtClean="0">
                <a:sym typeface="Wingdings" panose="05000000000000000000" pitchFamily="2" charset="2"/>
              </a:rPr>
              <a:t>q</a:t>
            </a:r>
          </a:p>
          <a:p>
            <a:r>
              <a:rPr lang="en-US" sz="2400" b="1" dirty="0" smtClean="0"/>
              <a:t>  • </a:t>
            </a:r>
            <a:r>
              <a:rPr lang="en-US" sz="2400" b="1" dirty="0" smtClean="0">
                <a:sym typeface="Wingdings" panose="05000000000000000000" pitchFamily="2" charset="2"/>
              </a:rPr>
              <a:t>q</a:t>
            </a:r>
            <a:r>
              <a:rPr lang="en-US" sz="2400" b="1" dirty="0" smtClean="0"/>
              <a:t>¬r</a:t>
            </a:r>
          </a:p>
          <a:p>
            <a:r>
              <a:rPr lang="en-US" sz="2400" b="1" dirty="0" smtClean="0"/>
              <a:t>  •(p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¬r)v(q</a:t>
            </a:r>
            <a:r>
              <a:rPr lang="en-US" sz="2400" b="1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/>
              <a:t>¬r)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r>
              <a:rPr lang="en-US" sz="2000" b="1" dirty="0">
                <a:solidFill>
                  <a:srgbClr val="FF0000"/>
                </a:solidFill>
              </a:rPr>
              <a:t>. </a:t>
            </a:r>
            <a:r>
              <a:rPr lang="en-US" sz="2000" dirty="0" smtClean="0"/>
              <a:t>Translate </a:t>
            </a:r>
            <a:r>
              <a:rPr lang="en-US" sz="2000" dirty="0"/>
              <a:t>into mathematical </a:t>
            </a:r>
            <a:r>
              <a:rPr lang="en-US" sz="2000" dirty="0" smtClean="0"/>
              <a:t>expression </a:t>
            </a:r>
          </a:p>
          <a:p>
            <a:r>
              <a:rPr lang="en-US" sz="2000" dirty="0" smtClean="0"/>
              <a:t>• </a:t>
            </a:r>
            <a:r>
              <a:rPr lang="en-US" sz="2000" dirty="0"/>
              <a:t>You can’t have voting right if you are mentally unfit and you are not over 18 years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• Leaders will make correct decision only if you choose a good leader or you raise your </a:t>
            </a:r>
            <a:r>
              <a:rPr lang="en-US" sz="2000" dirty="0" smtClean="0"/>
              <a:t>        	voice </a:t>
            </a:r>
            <a:r>
              <a:rPr lang="en-US" sz="2000" dirty="0"/>
              <a:t>against incorrect decision</a:t>
            </a:r>
          </a:p>
        </p:txBody>
      </p:sp>
    </p:spTree>
    <p:extLst>
      <p:ext uri="{BB962C8B-B14F-4D97-AF65-F5344CB8AC3E}">
        <p14:creationId xmlns:p14="http://schemas.microsoft.com/office/powerpoint/2010/main" val="196307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Proposition: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82211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Declarative statement that is either TRUE or FALSE.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Symbol  ‘T’ for TRUE and ‘F’ for FALSE.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Small alphabets like ‘p’, ’q’ , ’r’ are used to represent prepositions.</a:t>
            </a:r>
          </a:p>
          <a:p>
            <a:r>
              <a:rPr lang="en-US" dirty="0" smtClean="0"/>
              <a:t>      p: Paris is in France.</a:t>
            </a:r>
          </a:p>
          <a:p>
            <a:r>
              <a:rPr lang="en-US" dirty="0"/>
              <a:t> </a:t>
            </a:r>
            <a:r>
              <a:rPr lang="en-US" dirty="0" smtClean="0"/>
              <a:t>     q: We live on Earth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8278" y="2063930"/>
            <a:ext cx="79417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Examples:</a:t>
            </a:r>
          </a:p>
          <a:p>
            <a:endParaRPr lang="en-US" dirty="0"/>
          </a:p>
          <a:p>
            <a:pPr marL="400050" indent="-400050">
              <a:buAutoNum type="romanLcParenR"/>
            </a:pPr>
            <a:r>
              <a:rPr lang="en-US" dirty="0" smtClean="0"/>
              <a:t>Paris is in France(T).</a:t>
            </a:r>
          </a:p>
          <a:p>
            <a:pPr marL="400050" indent="-400050">
              <a:buAutoNum type="romanLcParenR"/>
            </a:pPr>
            <a:r>
              <a:rPr lang="en-US" dirty="0" smtClean="0"/>
              <a:t>Delhi is in Nepal(F).</a:t>
            </a:r>
          </a:p>
          <a:p>
            <a:pPr marL="400050" indent="-400050">
              <a:buAutoNum type="romanLcParenR"/>
            </a:pPr>
            <a:r>
              <a:rPr lang="en-US" dirty="0" smtClean="0"/>
              <a:t>2&lt;4(T).</a:t>
            </a:r>
          </a:p>
          <a:p>
            <a:pPr marL="400050" indent="-400050">
              <a:buAutoNum type="romanLcParenR"/>
            </a:pPr>
            <a:r>
              <a:rPr lang="en-US" dirty="0" smtClean="0"/>
              <a:t>4=7(F).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u="sng" dirty="0" smtClean="0"/>
              <a:t>Example of statement that are not propositions:</a:t>
            </a:r>
          </a:p>
          <a:p>
            <a:endParaRPr lang="en-US" u="sng" dirty="0"/>
          </a:p>
          <a:p>
            <a:pPr marL="400050" indent="-400050">
              <a:buAutoNum type="romanLcParenR"/>
            </a:pPr>
            <a:r>
              <a:rPr lang="en-US" dirty="0" smtClean="0"/>
              <a:t>What is your name? (This is a Question)</a:t>
            </a:r>
          </a:p>
          <a:p>
            <a:pPr marL="400050" indent="-400050">
              <a:buAutoNum type="romanLcParenR"/>
            </a:pPr>
            <a:r>
              <a:rPr lang="en-US" dirty="0" smtClean="0"/>
              <a:t>Do your Homework (This is a command)</a:t>
            </a:r>
          </a:p>
          <a:p>
            <a:pPr marL="400050" indent="-400050">
              <a:buAutoNum type="romanLcParenR"/>
            </a:pPr>
            <a:r>
              <a:rPr lang="en-US" dirty="0" smtClean="0"/>
              <a:t>“x” is even number (It depends on the value of 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Proposition Logic: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8221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Deals with proposition also known as Propositional Calculus.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First developed by Aristotle.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945" y="2367282"/>
            <a:ext cx="79417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I) Atomic Proposition: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Which cannot be further broken down.</a:t>
            </a:r>
          </a:p>
          <a:p>
            <a:r>
              <a:rPr lang="en-US" sz="2000" dirty="0" smtClean="0"/>
              <a:t>	Example: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“Today is Friday”</a:t>
            </a:r>
          </a:p>
          <a:p>
            <a:endParaRPr lang="en-US" sz="2000" dirty="0"/>
          </a:p>
          <a:p>
            <a:r>
              <a:rPr lang="en-US" sz="2000" b="1" dirty="0" smtClean="0"/>
              <a:t>II) Compound Proposition: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Which can further be broken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Logical operators are used.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Example: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“Ram is intelligent and diligent.”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p: “Ram is intelligent”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q: “Ram is diligent”</a:t>
            </a:r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997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1.Logical operators/connectives: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82211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Used to construct compound propositions.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Some common logical connectives are: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NEGATION(NOT</a:t>
            </a:r>
            <a:r>
              <a:rPr lang="en-US" sz="2000" dirty="0"/>
              <a:t>) </a:t>
            </a:r>
            <a:r>
              <a:rPr lang="en-US" sz="2000" dirty="0" smtClean="0"/>
              <a:t>¬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CONJUCTION(AND) ^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DISJUNCTION(OR) ∨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EXCLUSIVE OR(XOR) </a:t>
            </a:r>
            <a:r>
              <a:rPr lang="en-US" sz="2000" dirty="0" smtClean="0"/>
              <a:t>⊕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IMPLICATION(IF-THEN)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sz="2000" smtClean="0">
                <a:sym typeface="Wingdings" panose="05000000000000000000" pitchFamily="2" charset="2"/>
              </a:rPr>
              <a:t>       (</a:t>
            </a:r>
            <a:r>
              <a:rPr lang="en-US" sz="2000" dirty="0" smtClean="0">
                <a:sym typeface="Wingdings" panose="05000000000000000000" pitchFamily="2" charset="2"/>
              </a:rPr>
              <a:t>Inverse, Converse and </a:t>
            </a:r>
            <a:r>
              <a:rPr lang="en-US" sz="2000" dirty="0" smtClean="0">
                <a:sym typeface="Wingdings" panose="05000000000000000000" pitchFamily="2" charset="2"/>
              </a:rPr>
              <a:t>Contrapositive)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6. </a:t>
            </a:r>
            <a:r>
              <a:rPr lang="en-US" sz="2000" dirty="0" smtClean="0"/>
              <a:t>BICONDITIONAL(IF </a:t>
            </a:r>
            <a:r>
              <a:rPr lang="en-US" sz="2000" dirty="0" smtClean="0"/>
              <a:t>AND ONLY IF) </a:t>
            </a:r>
            <a:r>
              <a:rPr lang="en-US" sz="2000" dirty="0" smtClean="0">
                <a:sym typeface="Wingdings" panose="05000000000000000000" pitchFamily="2" charset="2"/>
              </a:rPr>
              <a:t>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051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1.Negation(not):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075267"/>
            <a:ext cx="10567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is the proposition , then the negation of ‘p’ is denoted by ‘¬p’.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‘¬p’ means “it is not case that p”  or simply “not p”.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945" y="2560261"/>
            <a:ext cx="779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Examples:</a:t>
            </a:r>
          </a:p>
          <a:p>
            <a:r>
              <a:rPr lang="en-US" sz="2400" dirty="0" smtClean="0"/>
              <a:t> 1) p: “Today is Friday”</a:t>
            </a:r>
          </a:p>
          <a:p>
            <a:r>
              <a:rPr lang="en-US" sz="2400" dirty="0" smtClean="0"/>
              <a:t>   ¬p: “It is not the case that today is Friday”</a:t>
            </a:r>
          </a:p>
          <a:p>
            <a:r>
              <a:rPr lang="en-US" sz="2400" dirty="0" smtClean="0"/>
              <a:t>   ¬p: “Today is not Friday”</a:t>
            </a:r>
          </a:p>
          <a:p>
            <a:endParaRPr lang="en-US" sz="2400" dirty="0" smtClean="0"/>
          </a:p>
          <a:p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p: </a:t>
            </a:r>
            <a:r>
              <a:rPr lang="en-US" sz="2400" dirty="0" smtClean="0"/>
              <a:t>“London is in Denmark”</a:t>
            </a:r>
            <a:endParaRPr lang="en-US" sz="2400" dirty="0"/>
          </a:p>
          <a:p>
            <a:r>
              <a:rPr lang="en-US" sz="2400" dirty="0"/>
              <a:t>   ¬p: “It is not the case that London is in Denmark</a:t>
            </a:r>
            <a:r>
              <a:rPr lang="en-US" sz="2400" dirty="0" smtClean="0"/>
              <a:t>”</a:t>
            </a:r>
            <a:endParaRPr lang="en-US" sz="2400" dirty="0"/>
          </a:p>
          <a:p>
            <a:r>
              <a:rPr lang="en-US" sz="2400" dirty="0"/>
              <a:t>   ¬p: </a:t>
            </a:r>
            <a:r>
              <a:rPr lang="en-US" sz="2400" dirty="0" smtClean="0"/>
              <a:t>“</a:t>
            </a:r>
            <a:r>
              <a:rPr lang="en-US" sz="2400" dirty="0"/>
              <a:t>London is </a:t>
            </a:r>
            <a:r>
              <a:rPr lang="en-US" sz="2400" dirty="0" smtClean="0"/>
              <a:t>not in </a:t>
            </a:r>
            <a:r>
              <a:rPr lang="en-US" sz="2400" dirty="0"/>
              <a:t>Denmark</a:t>
            </a:r>
            <a:r>
              <a:rPr lang="en-US" sz="2400" dirty="0" smtClean="0"/>
              <a:t>”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0425"/>
              </p:ext>
            </p:extLst>
          </p:nvPr>
        </p:nvGraphicFramePr>
        <p:xfrm>
          <a:off x="8669867" y="4612125"/>
          <a:ext cx="31157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7"/>
                <a:gridCol w="1557867"/>
              </a:tblGrid>
              <a:tr h="47232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¬p</a:t>
                      </a:r>
                      <a:endParaRPr lang="en-US" sz="4000" dirty="0"/>
                    </a:p>
                  </a:txBody>
                  <a:tcPr anchor="ctr"/>
                </a:tc>
              </a:tr>
              <a:tr h="60786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F</a:t>
                      </a:r>
                      <a:endParaRPr lang="en-US" sz="4000" b="1" dirty="0"/>
                    </a:p>
                  </a:txBody>
                  <a:tcPr anchor="ctr"/>
                </a:tc>
              </a:tr>
              <a:tr h="60786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F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T</a:t>
                      </a:r>
                      <a:endParaRPr lang="en-US" sz="4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4290" y="4114533"/>
            <a:ext cx="240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TRUTH TABLE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287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2.conjunction(and):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conjunction of ‘p’ and  ‘q’ is  denoted by ‘p^q’.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p^q is TRUE only when both ‘p’ and ‘q’ are TRUE, otherwise FALSE.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668" y="2746526"/>
            <a:ext cx="7230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Examples:</a:t>
            </a:r>
          </a:p>
          <a:p>
            <a:r>
              <a:rPr lang="en-US" sz="2000" dirty="0" smtClean="0"/>
              <a:t> 1)      p: “Today is Friday”</a:t>
            </a:r>
          </a:p>
          <a:p>
            <a:r>
              <a:rPr lang="en-US" sz="2000" dirty="0" smtClean="0"/>
              <a:t>          q: “It is raining Today”</a:t>
            </a:r>
          </a:p>
          <a:p>
            <a:r>
              <a:rPr lang="en-US" sz="2000" dirty="0" smtClean="0"/>
              <a:t>     p^q: “Today is Friday and it is raining Today”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8600" y="4238898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97432"/>
              </p:ext>
            </p:extLst>
          </p:nvPr>
        </p:nvGraphicFramePr>
        <p:xfrm>
          <a:off x="4097867" y="4647475"/>
          <a:ext cx="3996267" cy="214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/>
                <a:gridCol w="1332089"/>
                <a:gridCol w="1332089"/>
              </a:tblGrid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p^q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55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3.disjunction(or):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disjunction of ‘p’ and  ‘q’ is  denoted by ‘pVq’.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pVq is FALSE  when both ‘p’ and ‘q’ are FALSE, otherwise TRUE.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668" y="2746526"/>
            <a:ext cx="7230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Examples:</a:t>
            </a:r>
          </a:p>
          <a:p>
            <a:r>
              <a:rPr lang="en-US" sz="2000" dirty="0" smtClean="0"/>
              <a:t> 1)      p: “Today is Friday”</a:t>
            </a:r>
          </a:p>
          <a:p>
            <a:r>
              <a:rPr lang="en-US" sz="2000" dirty="0" smtClean="0"/>
              <a:t>          q: “It is raining Today”</a:t>
            </a:r>
          </a:p>
          <a:p>
            <a:r>
              <a:rPr lang="en-US" sz="2000" dirty="0" smtClean="0"/>
              <a:t>     pVq: “Today is Friday or it is raining Today”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8600" y="4238898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70219"/>
              </p:ext>
            </p:extLst>
          </p:nvPr>
        </p:nvGraphicFramePr>
        <p:xfrm>
          <a:off x="4097867" y="4647475"/>
          <a:ext cx="3996267" cy="214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/>
                <a:gridCol w="1332089"/>
                <a:gridCol w="1332089"/>
              </a:tblGrid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pVq</a:t>
                      </a:r>
                      <a:endParaRPr lang="en-US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7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/>
              <a:t>4.Exclusive or (xor):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1945" y="1299633"/>
            <a:ext cx="10567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If ‘p’ and ‘q’ are two proposition , then the Exclusive or of ‘p’ and  ‘q’ is  denoted by ‘</a:t>
            </a:r>
            <a:r>
              <a:rPr lang="en-US" sz="2400" dirty="0"/>
              <a:t>p ⊕ q</a:t>
            </a:r>
            <a:r>
              <a:rPr lang="en-US" sz="2400" dirty="0" smtClean="0"/>
              <a:t>’ which means “Either p or q but not both”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 ⊕ q </a:t>
            </a:r>
            <a:r>
              <a:rPr lang="en-US" sz="2400" dirty="0" smtClean="0"/>
              <a:t>is TRUE when either ‘p’ or ‘q’ is TRUE and FALSE when both are TRUE or both are FALSE.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5279" y="3238626"/>
            <a:ext cx="674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Examples:</a:t>
            </a:r>
          </a:p>
          <a:p>
            <a:r>
              <a:rPr lang="en-US" sz="2000" dirty="0" smtClean="0"/>
              <a:t> 1)        p: “Today is Friday”</a:t>
            </a:r>
          </a:p>
          <a:p>
            <a:r>
              <a:rPr lang="en-US" sz="2000" dirty="0" smtClean="0"/>
              <a:t>             q: “It is raining Today”</a:t>
            </a:r>
          </a:p>
          <a:p>
            <a:r>
              <a:rPr lang="en-US" sz="2000" dirty="0" smtClean="0"/>
              <a:t>     </a:t>
            </a:r>
            <a:r>
              <a:rPr lang="en-US" sz="2000" dirty="0"/>
              <a:t>p ⊕ q</a:t>
            </a:r>
            <a:r>
              <a:rPr lang="en-US" sz="2000" dirty="0" smtClean="0"/>
              <a:t>: “Either today is Friday or it is raining today”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345" y="4115049"/>
            <a:ext cx="164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86421"/>
              </p:ext>
            </p:extLst>
          </p:nvPr>
        </p:nvGraphicFramePr>
        <p:xfrm>
          <a:off x="7992532" y="4492898"/>
          <a:ext cx="3996267" cy="221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89"/>
                <a:gridCol w="1332089"/>
                <a:gridCol w="1332089"/>
              </a:tblGrid>
              <a:tr h="49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</a:t>
                      </a:r>
                      <a:r>
                        <a:rPr lang="en-US" sz="1800" dirty="0" smtClean="0"/>
                        <a:t>⊕ 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</a:tr>
              <a:tr h="4284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7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</TotalTime>
  <Words>1681</Words>
  <Application>Microsoft Office PowerPoint</Application>
  <PresentationFormat>Widescreen</PresentationFormat>
  <Paragraphs>427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Aparajita</vt:lpstr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Proposition:</vt:lpstr>
      <vt:lpstr>Proposition Logic:</vt:lpstr>
      <vt:lpstr>1.Logical operators/connectives:</vt:lpstr>
      <vt:lpstr>1.Negation(not):</vt:lpstr>
      <vt:lpstr>2.conjunction(and):</vt:lpstr>
      <vt:lpstr>3.disjunction(or):</vt:lpstr>
      <vt:lpstr>4.Exclusive or (xor):</vt:lpstr>
      <vt:lpstr>5.implication (ifthen):</vt:lpstr>
      <vt:lpstr>5.implication (ifthen):</vt:lpstr>
      <vt:lpstr>inverse:</vt:lpstr>
      <vt:lpstr>converse:</vt:lpstr>
      <vt:lpstr>Contra-positive:</vt:lpstr>
      <vt:lpstr>6.Biconditional(if and only if):</vt:lpstr>
      <vt:lpstr>Operator precedence:</vt:lpstr>
      <vt:lpstr>Truth table of compound preposition:</vt:lpstr>
      <vt:lpstr>Truth table of compound preposition:</vt:lpstr>
      <vt:lpstr>Truth table of compound preposition:</vt:lpstr>
      <vt:lpstr>TRANSLATING ENGLISH SENTENCES:</vt:lpstr>
      <vt:lpstr>Assignment 1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 Kharel</cp:lastModifiedBy>
  <cp:revision>81</cp:revision>
  <dcterms:created xsi:type="dcterms:W3CDTF">2020-09-07T16:36:41Z</dcterms:created>
  <dcterms:modified xsi:type="dcterms:W3CDTF">2020-09-18T15:06:57Z</dcterms:modified>
</cp:coreProperties>
</file>