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17"/>
  </p:notesMasterIdLst>
  <p:sldIdLst>
    <p:sldId id="257" r:id="rId2"/>
    <p:sldId id="256" r:id="rId3"/>
    <p:sldId id="25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6B51-5679-4393-8482-D00731BFD1CB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8D32-A6BC-428A-BCC5-BD4348583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73C8-8364-42AB-8254-5EE2686ADA5B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3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9441E-92E8-4A43-ABCE-BFADCC9A3B32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6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B8F-D8DF-4F80-8B5A-E653C8D75BF0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1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02B1-D796-4055-909B-7E37BC3DF311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7936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F1D0-A947-49BE-B0D7-5CC1610805D3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6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C690-1103-4BA9-AF9C-CB241FFFFF69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33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97E4-A0B9-4443-8B88-1C8541D4FA7A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92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528F-C385-43DF-AB53-7F382AAAF7CF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72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8FF5-B2F5-494D-A6E0-9800B3993531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8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2C0F-2FA8-4F48-9170-5C4C1E16BEE3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0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AA6A8-CEC0-4549-BC91-E458124B4E3E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2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776-5C8A-4111-8AB4-0D15DD9C47B0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69C6-771A-495F-8244-425864C36C09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0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187C-6C78-46A1-9C0B-6D422E4D035B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5A60-0492-4D3B-AC0C-AAF2B53BA39A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8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4624-566F-42A8-8B90-926BE7CA385C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1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9973-2D13-4FF3-9C7D-055C243918AC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4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5E0312-AADB-4420-8CC0-3E1737061AA4}" type="datetime1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72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94998" y="3412067"/>
            <a:ext cx="5100735" cy="105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Prepared by:  Er. Ankit Kharel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Nepal college of information technology</a:t>
            </a:r>
            <a:endParaRPr lang="en-US" dirty="0">
              <a:solidFill>
                <a:schemeClr val="tx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065" y="2523067"/>
            <a:ext cx="1078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MATHEMATICAL FOUNDATION FOR COMPUTER SCIENCE</a:t>
            </a:r>
            <a:endParaRPr lang="en-US" sz="32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2872" y="853444"/>
            <a:ext cx="1072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Examples: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               b) (p</a:t>
            </a:r>
            <a:r>
              <a:rPr lang="en-US" dirty="0" smtClean="0">
                <a:sym typeface="Wingdings" panose="05000000000000000000" pitchFamily="2" charset="2"/>
              </a:rPr>
              <a:t>q</a:t>
            </a:r>
            <a:r>
              <a:rPr lang="en-US" dirty="0" smtClean="0"/>
              <a:t>) and (¬p V q)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957053"/>
              </p:ext>
            </p:extLst>
          </p:nvPr>
        </p:nvGraphicFramePr>
        <p:xfrm>
          <a:off x="1981200" y="1914787"/>
          <a:ext cx="7078135" cy="31567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15627"/>
                <a:gridCol w="1415627"/>
                <a:gridCol w="1415627"/>
                <a:gridCol w="1415627"/>
                <a:gridCol w="1415627"/>
              </a:tblGrid>
              <a:tr h="631349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(p</a:t>
                      </a:r>
                      <a:r>
                        <a:rPr lang="en-US" sz="18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dirty="0" smtClean="0"/>
                        <a:t>q)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¬p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sz="1800" dirty="0" smtClean="0"/>
                        <a:t>¬pVq)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63134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63134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63134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63134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68106" y="5071533"/>
            <a:ext cx="3903133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r>
              <a:rPr lang="en-US" b="1" dirty="0" smtClean="0"/>
              <a:t>Hence, (</a:t>
            </a:r>
            <a:r>
              <a:rPr lang="en-US" dirty="0"/>
              <a:t>p</a:t>
            </a:r>
            <a:r>
              <a:rPr lang="en-US" dirty="0">
                <a:sym typeface="Wingdings" panose="05000000000000000000" pitchFamily="2" charset="2"/>
              </a:rPr>
              <a:t>q</a:t>
            </a:r>
            <a:r>
              <a:rPr lang="en-US" b="1" dirty="0" smtClean="0"/>
              <a:t>) ⇔</a:t>
            </a:r>
            <a:r>
              <a:rPr lang="en-US" dirty="0"/>
              <a:t> (¬p V q</a:t>
            </a:r>
            <a:r>
              <a:rPr lang="en-US" b="1" dirty="0" smtClean="0"/>
              <a:t>)</a:t>
            </a:r>
            <a:endParaRPr lang="en-US" b="1" dirty="0"/>
          </a:p>
          <a:p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1041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IMPORTANT EQUIVALENCE: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95" y="1187035"/>
            <a:ext cx="4914038" cy="5594763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996235"/>
              </p:ext>
            </p:extLst>
          </p:nvPr>
        </p:nvGraphicFramePr>
        <p:xfrm>
          <a:off x="6212643" y="1312332"/>
          <a:ext cx="2404533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01511"/>
                <a:gridCol w="801511"/>
                <a:gridCol w="801511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0" dirty="0" smtClean="0"/>
                        <a:t> ^ 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777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777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28214"/>
              </p:ext>
            </p:extLst>
          </p:nvPr>
        </p:nvGraphicFramePr>
        <p:xfrm>
          <a:off x="9286345" y="4058920"/>
          <a:ext cx="2404533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01511"/>
                <a:gridCol w="801511"/>
                <a:gridCol w="801511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0" dirty="0" smtClean="0"/>
                        <a:t> ^ F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777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777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21877"/>
              </p:ext>
            </p:extLst>
          </p:nvPr>
        </p:nvGraphicFramePr>
        <p:xfrm>
          <a:off x="9150273" y="1303866"/>
          <a:ext cx="2404533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01511"/>
                <a:gridCol w="801511"/>
                <a:gridCol w="801511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0" dirty="0" smtClean="0"/>
                        <a:t> V 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777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777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893173"/>
              </p:ext>
            </p:extLst>
          </p:nvPr>
        </p:nvGraphicFramePr>
        <p:xfrm>
          <a:off x="6243372" y="4092786"/>
          <a:ext cx="2404533" cy="1097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01511"/>
                <a:gridCol w="801511"/>
                <a:gridCol w="801511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0" dirty="0" smtClean="0"/>
                        <a:t> V T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777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2777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964939" y="2548467"/>
            <a:ext cx="32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Identity Laws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49606" y="5427134"/>
            <a:ext cx="32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Domination Laws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71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sz="3200" b="1" u="sng" dirty="0" smtClean="0">
                <a:solidFill>
                  <a:srgbClr val="FFC000"/>
                </a:solidFill>
              </a:rPr>
              <a:t>EQUIVALENCE INVOLVING CONDITION:</a:t>
            </a:r>
            <a:endParaRPr lang="en-US" sz="32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99739" y="1230867"/>
            <a:ext cx="32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(p</a:t>
            </a:r>
            <a:r>
              <a:rPr lang="en-US" dirty="0" smtClean="0">
                <a:sym typeface="Wingdings" panose="05000000000000000000" pitchFamily="2" charset="2"/>
              </a:rPr>
              <a:t>q</a:t>
            </a:r>
            <a:r>
              <a:rPr lang="en-US" dirty="0"/>
              <a:t> </a:t>
            </a:r>
            <a:r>
              <a:rPr lang="en-US" dirty="0" smtClean="0"/>
              <a:t>)⇔ (¬p v q)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9" y="1303866"/>
            <a:ext cx="3838049" cy="430953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186006" y="4211134"/>
            <a:ext cx="266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(p</a:t>
            </a:r>
            <a:r>
              <a:rPr lang="en-US" dirty="0" smtClean="0">
                <a:sym typeface="Wingdings" panose="05000000000000000000" pitchFamily="2" charset="2"/>
              </a:rPr>
              <a:t>q)</a:t>
            </a:r>
            <a:r>
              <a:rPr lang="en-US" dirty="0" smtClean="0"/>
              <a:t> </a:t>
            </a:r>
            <a:r>
              <a:rPr lang="en-US" dirty="0"/>
              <a:t>⇔ </a:t>
            </a:r>
            <a:r>
              <a:rPr lang="en-US" dirty="0" smtClean="0"/>
              <a:t>(¬q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smtClean="0"/>
              <a:t>¬p)</a:t>
            </a:r>
            <a:endParaRPr lang="en-US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573658"/>
              </p:ext>
            </p:extLst>
          </p:nvPr>
        </p:nvGraphicFramePr>
        <p:xfrm>
          <a:off x="5969002" y="1600199"/>
          <a:ext cx="4690530" cy="2133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8106"/>
                <a:gridCol w="938106"/>
                <a:gridCol w="938106"/>
                <a:gridCol w="938106"/>
                <a:gridCol w="938106"/>
              </a:tblGrid>
              <a:tr h="4267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(p</a:t>
                      </a:r>
                      <a:r>
                        <a:rPr lang="en-US" sz="16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dirty="0" smtClean="0"/>
                        <a:t>q)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¬p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(¬pVq)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F</a:t>
                      </a:r>
                      <a:endParaRPr lang="en-US" sz="16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F</a:t>
                      </a:r>
                      <a:endParaRPr lang="en-US" sz="16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</a:t>
                      </a:r>
                      <a:endParaRPr lang="en-US" sz="16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045940"/>
              </p:ext>
            </p:extLst>
          </p:nvPr>
        </p:nvGraphicFramePr>
        <p:xfrm>
          <a:off x="5704340" y="4656666"/>
          <a:ext cx="5816597" cy="21166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2066"/>
                <a:gridCol w="872066"/>
                <a:gridCol w="872066"/>
                <a:gridCol w="872066"/>
                <a:gridCol w="872066"/>
                <a:gridCol w="1456267"/>
              </a:tblGrid>
              <a:tr h="40978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(p</a:t>
                      </a: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dirty="0" smtClean="0"/>
                        <a:t>q)</a:t>
                      </a:r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¬p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¬q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(¬q</a:t>
                      </a: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400" dirty="0" smtClean="0"/>
                        <a:t> ¬p)</a:t>
                      </a:r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228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sz="3200" b="1" u="sng" dirty="0" smtClean="0">
                <a:solidFill>
                  <a:srgbClr val="FFC000"/>
                </a:solidFill>
              </a:rPr>
              <a:t>EQUIVALENCE INVOLVING BICONDITION:</a:t>
            </a:r>
            <a:endParaRPr lang="en-US" sz="32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37272" y="1774334"/>
            <a:ext cx="335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(p</a:t>
            </a:r>
            <a:r>
              <a:rPr lang="en-US" dirty="0" smtClean="0">
                <a:sym typeface="Wingdings" panose="05000000000000000000" pitchFamily="2" charset="2"/>
              </a:rPr>
              <a:t>q)</a:t>
            </a:r>
            <a:r>
              <a:rPr lang="en-US" dirty="0" smtClean="0"/>
              <a:t> </a:t>
            </a:r>
            <a:r>
              <a:rPr lang="en-US" dirty="0"/>
              <a:t>⇔ </a:t>
            </a:r>
            <a:r>
              <a:rPr lang="en-US" dirty="0" smtClean="0"/>
              <a:t>(p</a:t>
            </a:r>
            <a:r>
              <a:rPr lang="en-US" dirty="0" smtClean="0">
                <a:sym typeface="Wingdings" panose="05000000000000000000" pitchFamily="2" charset="2"/>
              </a:rPr>
              <a:t>q</a:t>
            </a:r>
            <a:r>
              <a:rPr lang="en-US" dirty="0" smtClean="0"/>
              <a:t>)^(q</a:t>
            </a:r>
            <a:r>
              <a:rPr lang="en-US" dirty="0" smtClean="0">
                <a:sym typeface="Wingdings" panose="05000000000000000000" pitchFamily="2" charset="2"/>
              </a:rPr>
              <a:t>p)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530"/>
              </p:ext>
            </p:extLst>
          </p:nvPr>
        </p:nvGraphicFramePr>
        <p:xfrm>
          <a:off x="5662007" y="2236799"/>
          <a:ext cx="5793394" cy="222306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7756"/>
                <a:gridCol w="634883"/>
                <a:gridCol w="1115854"/>
                <a:gridCol w="923466"/>
                <a:gridCol w="894608"/>
                <a:gridCol w="1596827"/>
              </a:tblGrid>
              <a:tr h="4303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(p</a:t>
                      </a: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</a:t>
                      </a:r>
                      <a:r>
                        <a:rPr lang="en-US" sz="1400" dirty="0" smtClean="0"/>
                        <a:t>q)</a:t>
                      </a:r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(p</a:t>
                      </a: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q)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(q</a:t>
                      </a: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p)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(p</a:t>
                      </a: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q</a:t>
                      </a:r>
                      <a:r>
                        <a:rPr lang="en-US" sz="1400" dirty="0" smtClean="0"/>
                        <a:t>)^(q</a:t>
                      </a:r>
                      <a:r>
                        <a:rPr lang="en-US" sz="1400" dirty="0" smtClean="0">
                          <a:sym typeface="Wingdings" panose="05000000000000000000" pitchFamily="2" charset="2"/>
                        </a:rPr>
                        <a:t>p)</a:t>
                      </a:r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4817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4817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4817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4817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</a:t>
                      </a:r>
                      <a:endParaRPr lang="en-US" sz="14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4" y="1588068"/>
            <a:ext cx="5116606" cy="391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09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9306" y="860216"/>
            <a:ext cx="102023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Prove the following are </a:t>
            </a:r>
            <a:r>
              <a:rPr lang="en-US" sz="2000" b="1" dirty="0" smtClean="0"/>
              <a:t>logically</a:t>
            </a:r>
            <a:r>
              <a:rPr lang="en-US" b="1" dirty="0" smtClean="0"/>
              <a:t> equivalent by developing a series of logical equivalence.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1339" y="1887168"/>
            <a:ext cx="96012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/>
              <a:t>¬(p</a:t>
            </a:r>
            <a:r>
              <a:rPr lang="en-US" sz="3200" dirty="0" smtClean="0">
                <a:sym typeface="Wingdings" panose="05000000000000000000" pitchFamily="2" charset="2"/>
              </a:rPr>
              <a:t>q)</a:t>
            </a:r>
            <a:r>
              <a:rPr lang="en-US" sz="3200" dirty="0"/>
              <a:t> ≡ </a:t>
            </a:r>
            <a:r>
              <a:rPr lang="en-US" sz="3200" dirty="0" smtClean="0"/>
              <a:t>(p^¬q)</a:t>
            </a:r>
          </a:p>
          <a:p>
            <a:r>
              <a:rPr lang="en-US" sz="3200" dirty="0"/>
              <a:t>	</a:t>
            </a:r>
            <a:r>
              <a:rPr lang="en-US" sz="3200" u="sng" dirty="0" smtClean="0"/>
              <a:t>solution:</a:t>
            </a:r>
          </a:p>
          <a:p>
            <a:r>
              <a:rPr lang="en-US" sz="3200" dirty="0" smtClean="0"/>
              <a:t>	Taking LHS,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=¬(p</a:t>
            </a:r>
            <a:r>
              <a:rPr lang="en-US" sz="3200" dirty="0" smtClean="0">
                <a:sym typeface="Wingdings" panose="05000000000000000000" pitchFamily="2" charset="2"/>
              </a:rPr>
              <a:t>q)</a:t>
            </a:r>
          </a:p>
          <a:p>
            <a:r>
              <a:rPr lang="en-US" sz="3200" dirty="0">
                <a:sym typeface="Wingdings" panose="05000000000000000000" pitchFamily="2" charset="2"/>
              </a:rPr>
              <a:t>	</a:t>
            </a:r>
            <a:r>
              <a:rPr lang="en-US" sz="3200" dirty="0" smtClean="0">
                <a:sym typeface="Wingdings" panose="05000000000000000000" pitchFamily="2" charset="2"/>
              </a:rPr>
              <a:t>=</a:t>
            </a:r>
            <a:r>
              <a:rPr lang="en-US" sz="3200" dirty="0" smtClean="0"/>
              <a:t>¬(¬pvq)----------{p</a:t>
            </a:r>
            <a:r>
              <a:rPr lang="en-US" sz="3200" dirty="0" smtClean="0">
                <a:sym typeface="Wingdings" panose="05000000000000000000" pitchFamily="2" charset="2"/>
              </a:rPr>
              <a:t>q</a:t>
            </a:r>
            <a:r>
              <a:rPr lang="en-US" sz="3200" dirty="0"/>
              <a:t> </a:t>
            </a:r>
            <a:r>
              <a:rPr lang="en-US" sz="3200" dirty="0" smtClean="0"/>
              <a:t>≡¬pvq}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= ¬(¬p)^(¬q)-----{De- Morgan's Law}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=p^¬q--------------{Double Negation Law}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145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9306" y="860216"/>
            <a:ext cx="102023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Prove the following are </a:t>
            </a:r>
            <a:r>
              <a:rPr lang="en-US" sz="2000" b="1" dirty="0" smtClean="0"/>
              <a:t>logically</a:t>
            </a:r>
            <a:r>
              <a:rPr lang="en-US" b="1" dirty="0" smtClean="0"/>
              <a:t> equivalent by developing a series of logical equivalence.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52997" y="1627903"/>
            <a:ext cx="96012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¬(</a:t>
            </a:r>
            <a:r>
              <a:rPr lang="en-US" sz="2400" dirty="0"/>
              <a:t>pV(¬p^</a:t>
            </a:r>
            <a:r>
              <a:rPr lang="en-US" sz="2400" dirty="0">
                <a:sym typeface="Wingdings" panose="05000000000000000000" pitchFamily="2" charset="2"/>
              </a:rPr>
              <a:t>q))</a:t>
            </a:r>
            <a:r>
              <a:rPr lang="en-US" sz="2400" dirty="0" smtClean="0"/>
              <a:t> </a:t>
            </a:r>
            <a:r>
              <a:rPr lang="en-US" sz="2400" dirty="0"/>
              <a:t>≡ </a:t>
            </a:r>
            <a:r>
              <a:rPr lang="en-US" sz="2400" dirty="0" smtClean="0"/>
              <a:t>(</a:t>
            </a:r>
            <a:r>
              <a:rPr lang="en-US" sz="2400" dirty="0"/>
              <a:t>¬</a:t>
            </a:r>
            <a:r>
              <a:rPr lang="en-US" sz="2400" dirty="0" smtClean="0"/>
              <a:t>p^¬q)</a:t>
            </a:r>
          </a:p>
          <a:p>
            <a:r>
              <a:rPr lang="en-US" sz="2400" dirty="0"/>
              <a:t>	</a:t>
            </a:r>
            <a:r>
              <a:rPr lang="en-US" sz="2400" u="sng" dirty="0" smtClean="0"/>
              <a:t>solution:</a:t>
            </a:r>
          </a:p>
          <a:p>
            <a:r>
              <a:rPr lang="en-US" sz="2400" dirty="0" smtClean="0"/>
              <a:t>	Taking LHS,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=¬(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/>
              <a:t>V</a:t>
            </a:r>
            <a:r>
              <a:rPr lang="en-US" sz="2400" dirty="0">
                <a:solidFill>
                  <a:srgbClr val="FF0000"/>
                </a:solidFill>
              </a:rPr>
              <a:t>(¬p^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q)</a:t>
            </a:r>
            <a:r>
              <a:rPr lang="en-US" sz="2400" dirty="0">
                <a:sym typeface="Wingdings" panose="05000000000000000000" pitchFamily="2" charset="2"/>
              </a:rPr>
              <a:t>)</a:t>
            </a:r>
            <a:r>
              <a:rPr lang="en-US" sz="2400" dirty="0"/>
              <a:t> 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ym typeface="Wingdings" panose="05000000000000000000" pitchFamily="2" charset="2"/>
              </a:rPr>
              <a:t>=</a:t>
            </a:r>
            <a:r>
              <a:rPr lang="en-US" sz="2400" dirty="0"/>
              <a:t>¬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/>
              <a:t> ∧ </a:t>
            </a:r>
            <a:r>
              <a:rPr lang="en-US" sz="2400" dirty="0">
                <a:solidFill>
                  <a:srgbClr val="FF0000"/>
                </a:solidFill>
              </a:rPr>
              <a:t>¬(¬p ∧ q)</a:t>
            </a:r>
            <a:r>
              <a:rPr lang="en-US" sz="2400" dirty="0"/>
              <a:t> ------------------by the second De Morgan law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= </a:t>
            </a:r>
            <a:r>
              <a:rPr lang="en-US" sz="2400" dirty="0"/>
              <a:t>¬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/>
              <a:t> ∧ [¬</a:t>
            </a:r>
            <a:r>
              <a:rPr lang="en-US" sz="2400" dirty="0">
                <a:solidFill>
                  <a:srgbClr val="FF0000"/>
                </a:solidFill>
              </a:rPr>
              <a:t>(¬p)</a:t>
            </a:r>
            <a:r>
              <a:rPr lang="en-US" sz="2400" dirty="0"/>
              <a:t> ∨ ¬</a:t>
            </a:r>
            <a:r>
              <a:rPr lang="en-US" sz="2400" dirty="0">
                <a:solidFill>
                  <a:srgbClr val="FF0000"/>
                </a:solidFill>
              </a:rPr>
              <a:t>q</a:t>
            </a:r>
            <a:r>
              <a:rPr lang="en-US" sz="2400" dirty="0"/>
              <a:t>] --------------------by the first De Morgan law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=</a:t>
            </a:r>
            <a:r>
              <a:rPr lang="en-US" sz="2400" dirty="0"/>
              <a:t> ¬p ∧ (p ∨ ¬q) -----------------------by the double negation </a:t>
            </a:r>
            <a:r>
              <a:rPr lang="en-US" sz="2400" dirty="0" smtClean="0"/>
              <a:t>law</a:t>
            </a:r>
          </a:p>
          <a:p>
            <a:r>
              <a:rPr lang="en-US" sz="2400" dirty="0" smtClean="0"/>
              <a:t>	=</a:t>
            </a:r>
            <a:r>
              <a:rPr lang="en-US" sz="2400" dirty="0"/>
              <a:t> (¬p ∧ p) ∨ (¬p ∧ ¬q) -----------by the second distributive </a:t>
            </a:r>
            <a:r>
              <a:rPr lang="en-US" sz="2400" dirty="0" smtClean="0"/>
              <a:t>law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=</a:t>
            </a:r>
            <a:r>
              <a:rPr lang="en-US" sz="2400" dirty="0"/>
              <a:t> F ∨ (¬p ∧ ¬q) ------------------------------------because ¬p ∧ p ≡ </a:t>
            </a:r>
            <a:r>
              <a:rPr lang="en-US" sz="2400" dirty="0" smtClean="0"/>
              <a:t>F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=</a:t>
            </a:r>
            <a:r>
              <a:rPr lang="en-US" sz="2400" dirty="0"/>
              <a:t> (¬p ∧ ¬q) ∨ F--------- by the commutative law for </a:t>
            </a:r>
            <a:r>
              <a:rPr lang="en-US" sz="2400" dirty="0" smtClean="0"/>
              <a:t>disjunction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= </a:t>
            </a:r>
            <a:r>
              <a:rPr lang="en-US" sz="2400" dirty="0"/>
              <a:t>¬p ∧ ¬q ---------------------------------------by the identity law for F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526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88348" y="389467"/>
            <a:ext cx="10723120" cy="57911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Algerian" panose="04020705040A02060702" pitchFamily="82" charset="0"/>
              </a:rPr>
              <a:t>Tautology</a:t>
            </a:r>
          </a:p>
          <a:p>
            <a:pPr marL="685800" indent="-6858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Algerian" panose="04020705040A02060702" pitchFamily="82" charset="0"/>
              </a:rPr>
              <a:t>Contradiction</a:t>
            </a:r>
            <a:endParaRPr lang="en-US" dirty="0">
              <a:latin typeface="Algerian" panose="04020705040A02060702" pitchFamily="82" charset="0"/>
            </a:endParaRPr>
          </a:p>
          <a:p>
            <a:pPr marL="685800" indent="-6858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Algerian" panose="04020705040A02060702" pitchFamily="82" charset="0"/>
              </a:rPr>
              <a:t> contingency</a:t>
            </a:r>
          </a:p>
          <a:p>
            <a:pPr marL="685800" indent="-6858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Algerian" panose="04020705040A02060702" pitchFamily="82" charset="0"/>
              </a:rPr>
              <a:t>Propositional satisfiability</a:t>
            </a:r>
          </a:p>
          <a:p>
            <a:pPr marL="685800" indent="-6858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Algerian" panose="04020705040A02060702" pitchFamily="82" charset="0"/>
              </a:rPr>
              <a:t>Logical equivalence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2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TAUTOLOGY: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1945" y="1142999"/>
            <a:ext cx="11186055" cy="111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Compound proposition that is always TRUE , not matter what the truth values of the propositional variables that occur in it, is called TAUTOLOGY.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5934" y="2380196"/>
            <a:ext cx="1072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Examples:</a:t>
            </a:r>
          </a:p>
          <a:p>
            <a:endParaRPr lang="en-US" dirty="0" smtClean="0"/>
          </a:p>
          <a:p>
            <a:r>
              <a:rPr lang="en-US" dirty="0" smtClean="0"/>
              <a:t>a)  p V ¬p                                                                b) (p</a:t>
            </a:r>
            <a:r>
              <a:rPr lang="en-US" dirty="0" smtClean="0">
                <a:sym typeface="Wingdings" panose="05000000000000000000" pitchFamily="2" charset="2"/>
              </a:rPr>
              <a:t>q) v (qp)</a:t>
            </a:r>
            <a:r>
              <a:rPr lang="en-US" dirty="0" smtClean="0"/>
              <a:t>            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914854"/>
              </p:ext>
            </p:extLst>
          </p:nvPr>
        </p:nvGraphicFramePr>
        <p:xfrm>
          <a:off x="751945" y="3321798"/>
          <a:ext cx="2904066" cy="14308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68022"/>
                <a:gridCol w="968022"/>
                <a:gridCol w="968022"/>
              </a:tblGrid>
              <a:tr h="476956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¬p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0" dirty="0" smtClean="0"/>
                        <a:t> ^ </a:t>
                      </a:r>
                      <a:r>
                        <a:rPr lang="en-US" sz="1800" dirty="0" smtClean="0"/>
                        <a:t>¬p</a:t>
                      </a:r>
                      <a:endParaRPr lang="en-US" dirty="0"/>
                    </a:p>
                  </a:txBody>
                  <a:tcPr/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975224"/>
              </p:ext>
            </p:extLst>
          </p:nvPr>
        </p:nvGraphicFramePr>
        <p:xfrm>
          <a:off x="5806544" y="3345859"/>
          <a:ext cx="4709056" cy="23847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6117"/>
                <a:gridCol w="572339"/>
                <a:gridCol w="855133"/>
                <a:gridCol w="804334"/>
                <a:gridCol w="1871133"/>
              </a:tblGrid>
              <a:tr h="476956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pq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qp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pq)V(qp)</a:t>
                      </a:r>
                      <a:endParaRPr lang="en-US" dirty="0"/>
                    </a:p>
                  </a:txBody>
                  <a:tcPr/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69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CONTRADICTION: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1945" y="1142999"/>
            <a:ext cx="11186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Compound proposition that is always FALSE, not matter what the truth values of the propositional variables that occur in it, is called CONTRADICTION.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5934" y="2380196"/>
            <a:ext cx="1072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Examples:</a:t>
            </a:r>
          </a:p>
          <a:p>
            <a:endParaRPr lang="en-US" dirty="0" smtClean="0"/>
          </a:p>
          <a:p>
            <a:r>
              <a:rPr lang="en-US" dirty="0" smtClean="0"/>
              <a:t>a)  p ^ ¬p                                                                b) </a:t>
            </a:r>
            <a:r>
              <a:rPr lang="en-US" dirty="0"/>
              <a:t>¬</a:t>
            </a:r>
            <a:r>
              <a:rPr lang="en-US" dirty="0" smtClean="0"/>
              <a:t>(p</a:t>
            </a:r>
            <a:r>
              <a:rPr lang="en-US" dirty="0">
                <a:sym typeface="Wingdings" panose="05000000000000000000" pitchFamily="2" charset="2"/>
              </a:rPr>
              <a:t>^</a:t>
            </a:r>
            <a:r>
              <a:rPr lang="en-US" dirty="0" smtClean="0">
                <a:sym typeface="Wingdings" panose="05000000000000000000" pitchFamily="2" charset="2"/>
              </a:rPr>
              <a:t>q)  (q^p)</a:t>
            </a:r>
            <a:r>
              <a:rPr lang="en-US" dirty="0" smtClean="0"/>
              <a:t>            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02481"/>
              </p:ext>
            </p:extLst>
          </p:nvPr>
        </p:nvGraphicFramePr>
        <p:xfrm>
          <a:off x="751945" y="3321798"/>
          <a:ext cx="2904066" cy="14308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68022"/>
                <a:gridCol w="968022"/>
                <a:gridCol w="968022"/>
              </a:tblGrid>
              <a:tr h="476956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¬p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r>
                        <a:rPr lang="en-US" baseline="0" dirty="0" smtClean="0"/>
                        <a:t> ^ </a:t>
                      </a:r>
                      <a:r>
                        <a:rPr lang="en-US" sz="1800" dirty="0" smtClean="0"/>
                        <a:t>¬p</a:t>
                      </a:r>
                      <a:endParaRPr lang="en-US" dirty="0"/>
                    </a:p>
                  </a:txBody>
                  <a:tcPr/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090686"/>
              </p:ext>
            </p:extLst>
          </p:nvPr>
        </p:nvGraphicFramePr>
        <p:xfrm>
          <a:off x="5806543" y="3345859"/>
          <a:ext cx="6080657" cy="23847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63602"/>
                <a:gridCol w="532193"/>
                <a:gridCol w="959617"/>
                <a:gridCol w="1055802"/>
                <a:gridCol w="848412"/>
                <a:gridCol w="2121031"/>
              </a:tblGrid>
              <a:tr h="476956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(p</a:t>
                      </a:r>
                      <a:r>
                        <a:rPr lang="en-US" baseline="0" dirty="0" smtClean="0"/>
                        <a:t> ^ q)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¬(p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^q)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(q^p)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¬(p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^q)  (q^p)</a:t>
                      </a:r>
                      <a:endParaRPr lang="en-US" dirty="0"/>
                    </a:p>
                  </a:txBody>
                  <a:tcPr/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80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CONTINGENGY: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1945" y="1142999"/>
            <a:ext cx="1118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Compound proposition that is neither a TAUTOLOGY or a CONTRADICTION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80210" y="2238793"/>
            <a:ext cx="6079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Examples:</a:t>
            </a:r>
          </a:p>
          <a:p>
            <a:endParaRPr lang="en-US" dirty="0" smtClean="0"/>
          </a:p>
          <a:p>
            <a:r>
              <a:rPr lang="en-US" dirty="0" smtClean="0"/>
              <a:t>                          a</a:t>
            </a:r>
            <a:r>
              <a:rPr lang="en-US" dirty="0"/>
              <a:t>) (p → q) ∧ (q → p)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17131"/>
              </p:ext>
            </p:extLst>
          </p:nvPr>
        </p:nvGraphicFramePr>
        <p:xfrm>
          <a:off x="3346149" y="3279871"/>
          <a:ext cx="4709056" cy="23847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6117"/>
                <a:gridCol w="572339"/>
                <a:gridCol w="855133"/>
                <a:gridCol w="804334"/>
                <a:gridCol w="1871133"/>
              </a:tblGrid>
              <a:tr h="476956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pq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qp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pq)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^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(qp)</a:t>
                      </a:r>
                      <a:endParaRPr lang="en-US" dirty="0"/>
                    </a:p>
                  </a:txBody>
                  <a:tcPr/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595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92" y="1063416"/>
            <a:ext cx="3131898" cy="573812"/>
          </a:xfrm>
        </p:spPr>
        <p:txBody>
          <a:bodyPr/>
          <a:lstStyle/>
          <a:p>
            <a:r>
              <a:rPr lang="en-US" sz="3200" b="1" u="sng" dirty="0" smtClean="0">
                <a:solidFill>
                  <a:srgbClr val="FFC000"/>
                </a:solidFill>
              </a:rPr>
              <a:t>SATISFIABILITY:</a:t>
            </a:r>
            <a:endParaRPr lang="en-US" sz="3200" b="1" u="sng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592" y="1755674"/>
            <a:ext cx="8524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Compound proposition is satisfiable is there is at least one true value in its truth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TAUTOLOGY is always satisfiable but satisfiable is not always TAUTOLOGY.</a:t>
            </a:r>
          </a:p>
          <a:p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15980"/>
              </p:ext>
            </p:extLst>
          </p:nvPr>
        </p:nvGraphicFramePr>
        <p:xfrm>
          <a:off x="697217" y="3634147"/>
          <a:ext cx="4709056" cy="22735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6117"/>
                <a:gridCol w="572339"/>
                <a:gridCol w="855133"/>
                <a:gridCol w="804334"/>
                <a:gridCol w="1871133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pq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qp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pq)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 ^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(qp)</a:t>
                      </a:r>
                      <a:endParaRPr lang="en-US" dirty="0"/>
                    </a:p>
                  </a:txBody>
                  <a:tcPr/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99239" y="6089714"/>
            <a:ext cx="39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SATISFIABLE but not TAUTOLOGY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524820"/>
              </p:ext>
            </p:extLst>
          </p:nvPr>
        </p:nvGraphicFramePr>
        <p:xfrm>
          <a:off x="6768445" y="3610463"/>
          <a:ext cx="4746396" cy="228043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10923"/>
                <a:gridCol w="576877"/>
                <a:gridCol w="861914"/>
                <a:gridCol w="810712"/>
                <a:gridCol w="1885970"/>
              </a:tblGrid>
              <a:tr h="456086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pq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qp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pq)V(qp)</a:t>
                      </a:r>
                      <a:endParaRPr lang="en-US" dirty="0"/>
                    </a:p>
                  </a:txBody>
                  <a:tcPr/>
                </a:tc>
              </a:tr>
              <a:tr h="4560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560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560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560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92183" y="6089714"/>
            <a:ext cx="391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SATISFIABLE 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alsoTAUTOLOGY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3383" y="3178403"/>
            <a:ext cx="224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/>
              <a:t>(</a:t>
            </a:r>
            <a:r>
              <a:rPr lang="en-US" dirty="0">
                <a:sym typeface="Wingdings" panose="05000000000000000000" pitchFamily="2" charset="2"/>
              </a:rPr>
              <a:t>pq) ^ (qp)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49979" y="3178403"/>
            <a:ext cx="181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dirty="0"/>
              <a:t>(</a:t>
            </a:r>
            <a:r>
              <a:rPr lang="en-US" dirty="0">
                <a:sym typeface="Wingdings" panose="05000000000000000000" pitchFamily="2" charset="2"/>
              </a:rPr>
              <a:t>pq)V(qp)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99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91" y="1063416"/>
            <a:ext cx="4008593" cy="573812"/>
          </a:xfrm>
        </p:spPr>
        <p:txBody>
          <a:bodyPr/>
          <a:lstStyle/>
          <a:p>
            <a:r>
              <a:rPr lang="en-US" sz="3200" b="1" u="sng" dirty="0" smtClean="0">
                <a:solidFill>
                  <a:srgbClr val="FFC000"/>
                </a:solidFill>
              </a:rPr>
              <a:t>UNSATISFIABILITY:</a:t>
            </a:r>
            <a:endParaRPr lang="en-US" sz="3200" b="1" u="sng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591" y="1755674"/>
            <a:ext cx="9165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Compound proposition is unsatisfiable is there is no true value in its truth table.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CONTRADICTION is always satisfiable.</a:t>
            </a:r>
          </a:p>
          <a:p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396548"/>
              </p:ext>
            </p:extLst>
          </p:nvPr>
        </p:nvGraphicFramePr>
        <p:xfrm>
          <a:off x="2422321" y="3826626"/>
          <a:ext cx="6080657" cy="23847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63602"/>
                <a:gridCol w="532193"/>
                <a:gridCol w="959617"/>
                <a:gridCol w="1055802"/>
                <a:gridCol w="848412"/>
                <a:gridCol w="2121031"/>
              </a:tblGrid>
              <a:tr h="476956"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(p</a:t>
                      </a:r>
                      <a:r>
                        <a:rPr lang="en-US" baseline="0" dirty="0" smtClean="0"/>
                        <a:t> ^ q)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¬(p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^q)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ym typeface="Wingdings" panose="05000000000000000000" pitchFamily="2" charset="2"/>
                        </a:rPr>
                        <a:t>(q^p)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¬(p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^q)  (q^p)</a:t>
                      </a:r>
                      <a:endParaRPr lang="en-US" dirty="0"/>
                    </a:p>
                  </a:txBody>
                  <a:tcPr/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7695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55184" y="3365369"/>
            <a:ext cx="335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¬(p</a:t>
            </a:r>
            <a:r>
              <a:rPr lang="en-US" dirty="0">
                <a:sym typeface="Wingdings" panose="05000000000000000000" pitchFamily="2" charset="2"/>
              </a:rPr>
              <a:t>^q)  (q^p)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46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591" y="1063416"/>
            <a:ext cx="3829483" cy="573812"/>
          </a:xfrm>
        </p:spPr>
        <p:txBody>
          <a:bodyPr/>
          <a:lstStyle/>
          <a:p>
            <a:r>
              <a:rPr lang="en-US" sz="3200" b="1" u="sng" dirty="0" smtClean="0">
                <a:solidFill>
                  <a:srgbClr val="FFC000"/>
                </a:solidFill>
              </a:rPr>
              <a:t>VALID &amp; INVALID:</a:t>
            </a:r>
            <a:endParaRPr lang="en-US" sz="3200" b="1" u="sng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591" y="2181343"/>
            <a:ext cx="11521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VALID:</a:t>
            </a:r>
            <a:r>
              <a:rPr lang="en-US" b="1" dirty="0" smtClean="0"/>
              <a:t> </a:t>
            </a:r>
            <a:r>
              <a:rPr lang="en-US" dirty="0" smtClean="0"/>
              <a:t>Compound proposition always VALID when it is a TAUTOLOGY.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u="sng" dirty="0" smtClean="0"/>
              <a:t>INVALID</a:t>
            </a:r>
            <a:r>
              <a:rPr lang="en-US" b="1" u="sng" dirty="0"/>
              <a:t>:</a:t>
            </a:r>
            <a:r>
              <a:rPr lang="en-US" b="1" dirty="0"/>
              <a:t> </a:t>
            </a:r>
            <a:r>
              <a:rPr lang="en-US" dirty="0"/>
              <a:t>Compound proposition always </a:t>
            </a:r>
            <a:r>
              <a:rPr lang="en-US" dirty="0" smtClean="0"/>
              <a:t>INVALID </a:t>
            </a:r>
            <a:r>
              <a:rPr lang="en-US" dirty="0"/>
              <a:t>when it is </a:t>
            </a:r>
            <a:r>
              <a:rPr lang="en-US" dirty="0" smtClean="0"/>
              <a:t>either CONTRADICTION or CONTINGENCY.</a:t>
            </a:r>
          </a:p>
          <a:p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8639" y="4926733"/>
            <a:ext cx="2932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TAUTOLOGY</a:t>
            </a:r>
          </a:p>
          <a:p>
            <a:r>
              <a:rPr lang="en-US" i="1" dirty="0" smtClean="0"/>
              <a:t>Always TRUE</a:t>
            </a:r>
          </a:p>
          <a:p>
            <a:r>
              <a:rPr lang="en-US" i="1" dirty="0" smtClean="0"/>
              <a:t>Satisfiable</a:t>
            </a:r>
          </a:p>
          <a:p>
            <a:r>
              <a:rPr lang="en-US" i="1" dirty="0" smtClean="0"/>
              <a:t>VALID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438870" y="4859000"/>
            <a:ext cx="2932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CONTRADICTION</a:t>
            </a:r>
          </a:p>
          <a:p>
            <a:r>
              <a:rPr lang="en-US" i="1" dirty="0" smtClean="0"/>
              <a:t>Always FALSE</a:t>
            </a:r>
          </a:p>
          <a:p>
            <a:r>
              <a:rPr lang="en-US" i="1" dirty="0" smtClean="0"/>
              <a:t>unsatisfiable</a:t>
            </a:r>
          </a:p>
          <a:p>
            <a:r>
              <a:rPr lang="en-US" i="1" dirty="0" smtClean="0"/>
              <a:t>INVALID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8692347" y="4776598"/>
            <a:ext cx="2932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CONTINGENCY</a:t>
            </a:r>
          </a:p>
          <a:p>
            <a:r>
              <a:rPr lang="en-US" i="1" dirty="0" smtClean="0"/>
              <a:t>Sometimes TRUE or FALSE</a:t>
            </a:r>
          </a:p>
          <a:p>
            <a:r>
              <a:rPr lang="en-US" i="1" dirty="0" smtClean="0"/>
              <a:t>Satisfiable</a:t>
            </a:r>
          </a:p>
          <a:p>
            <a:r>
              <a:rPr lang="en-US" i="1" dirty="0" smtClean="0"/>
              <a:t>INVALID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82068" y="4141271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/>
              <a:t>SUMMARY</a:t>
            </a:r>
            <a:endParaRPr lang="en-US" sz="2400" b="1" i="1" u="sng" dirty="0"/>
          </a:p>
        </p:txBody>
      </p:sp>
    </p:spTree>
    <p:extLst>
      <p:ext uri="{BB962C8B-B14F-4D97-AF65-F5344CB8AC3E}">
        <p14:creationId xmlns:p14="http://schemas.microsoft.com/office/powerpoint/2010/main" val="4000994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45" y="406400"/>
            <a:ext cx="8534400" cy="897466"/>
          </a:xfrm>
        </p:spPr>
        <p:txBody>
          <a:bodyPr/>
          <a:lstStyle/>
          <a:p>
            <a:r>
              <a:rPr lang="en-US" b="1" u="sng" dirty="0" smtClean="0">
                <a:solidFill>
                  <a:srgbClr val="FFC000"/>
                </a:solidFill>
              </a:rPr>
              <a:t>LOGICAL EQUIVALENCES: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1945" y="1216416"/>
            <a:ext cx="1118605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Compound proposition ‘p’ and ‘q’ are logically equivalent is they have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same Truth Values in all possible cases.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Notation: </a:t>
            </a:r>
            <a:r>
              <a:rPr lang="en-US" dirty="0" smtClean="0"/>
              <a:t>p ≡ q    </a:t>
            </a:r>
            <a:r>
              <a:rPr lang="en-US" dirty="0"/>
              <a:t>or    </a:t>
            </a:r>
            <a:r>
              <a:rPr lang="en-US" dirty="0" smtClean="0"/>
              <a:t>p ⇔ q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1339" y="2555244"/>
            <a:ext cx="1072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Examples:</a:t>
            </a:r>
          </a:p>
          <a:p>
            <a:endParaRPr lang="en-US" dirty="0" smtClean="0"/>
          </a:p>
          <a:p>
            <a:r>
              <a:rPr lang="en-US" dirty="0" smtClean="0"/>
              <a:t>                                           a) </a:t>
            </a:r>
            <a:r>
              <a:rPr lang="en-US" dirty="0"/>
              <a:t>¬</a:t>
            </a:r>
            <a:r>
              <a:rPr lang="en-US" dirty="0" smtClean="0"/>
              <a:t>(p V q) and (¬p ^ ¬q)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99568"/>
              </p:ext>
            </p:extLst>
          </p:nvPr>
        </p:nvGraphicFramePr>
        <p:xfrm>
          <a:off x="1481666" y="3582719"/>
          <a:ext cx="8771469" cy="2564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3067"/>
                <a:gridCol w="1253067"/>
                <a:gridCol w="1253067"/>
                <a:gridCol w="1253067"/>
                <a:gridCol w="1253067"/>
                <a:gridCol w="1253067"/>
                <a:gridCol w="1253067"/>
              </a:tblGrid>
              <a:tr h="51281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(pVq)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¬(pVq)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¬p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¬q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r>
                        <a:rPr lang="en-US" sz="1800" dirty="0" smtClean="0"/>
                        <a:t>¬p^¬q)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1281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1281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1281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51281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44972" y="6146800"/>
            <a:ext cx="3903133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r>
              <a:rPr lang="en-US" b="1" dirty="0" smtClean="0"/>
              <a:t>Hence, </a:t>
            </a:r>
            <a:r>
              <a:rPr lang="en-US" b="1" dirty="0"/>
              <a:t>¬(p V q</a:t>
            </a:r>
            <a:r>
              <a:rPr lang="en-US" b="1" dirty="0" smtClean="0"/>
              <a:t>)</a:t>
            </a:r>
            <a:r>
              <a:rPr lang="en-US" b="1" dirty="0"/>
              <a:t> </a:t>
            </a:r>
            <a:r>
              <a:rPr lang="en-US" b="1" dirty="0" smtClean="0"/>
              <a:t>⇔</a:t>
            </a:r>
            <a:r>
              <a:rPr lang="en-US" b="1" dirty="0"/>
              <a:t>(¬p ^ ¬q)</a:t>
            </a:r>
          </a:p>
          <a:p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4067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555</TotalTime>
  <Words>1012</Words>
  <Application>Microsoft Office PowerPoint</Application>
  <PresentationFormat>Widescreen</PresentationFormat>
  <Paragraphs>469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Algerian</vt:lpstr>
      <vt:lpstr>Aparajita</vt:lpstr>
      <vt:lpstr>Arial</vt:lpstr>
      <vt:lpstr>Calibri</vt:lpstr>
      <vt:lpstr>Century Gothic</vt:lpstr>
      <vt:lpstr>Wingdings</vt:lpstr>
      <vt:lpstr>Wingdings 3</vt:lpstr>
      <vt:lpstr>Ion</vt:lpstr>
      <vt:lpstr>PowerPoint Presentation</vt:lpstr>
      <vt:lpstr>PowerPoint Presentation</vt:lpstr>
      <vt:lpstr>TAUTOLOGY:</vt:lpstr>
      <vt:lpstr>CONTRADICTION:</vt:lpstr>
      <vt:lpstr>CONTINGENGY:</vt:lpstr>
      <vt:lpstr>SATISFIABILITY:</vt:lpstr>
      <vt:lpstr>UNSATISFIABILITY:</vt:lpstr>
      <vt:lpstr>VALID &amp; INVALID:</vt:lpstr>
      <vt:lpstr>LOGICAL EQUIVALENCES:</vt:lpstr>
      <vt:lpstr>PowerPoint Presentation</vt:lpstr>
      <vt:lpstr>IMPORTANT EQUIVALENCE:</vt:lpstr>
      <vt:lpstr>EQUIVALENCE INVOLVING CONDITION:</vt:lpstr>
      <vt:lpstr>EQUIVALENCE INVOLVING BICONDITION: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Kharel</dc:creator>
  <cp:lastModifiedBy>Ankit Kharel</cp:lastModifiedBy>
  <cp:revision>109</cp:revision>
  <dcterms:created xsi:type="dcterms:W3CDTF">2020-09-07T16:36:41Z</dcterms:created>
  <dcterms:modified xsi:type="dcterms:W3CDTF">2020-09-12T16:51:05Z</dcterms:modified>
</cp:coreProperties>
</file>