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9"/>
  </p:notesMasterIdLst>
  <p:sldIdLst>
    <p:sldId id="257" r:id="rId2"/>
    <p:sldId id="256" r:id="rId3"/>
    <p:sldId id="258" r:id="rId4"/>
    <p:sldId id="281" r:id="rId5"/>
    <p:sldId id="28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3" r:id="rId16"/>
    <p:sldId id="302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73C8-8364-42AB-8254-5EE2686ADA5B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3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441E-92E8-4A43-ABCE-BFADCC9A3B32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6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B8F-D8DF-4F80-8B5A-E653C8D75BF0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1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D796-4055-909B-7E37BC3DF311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93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F1D0-A947-49BE-B0D7-5CC1610805D3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C690-1103-4BA9-AF9C-CB241FFFFF69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3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97E4-A0B9-4443-8B88-1C8541D4FA7A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92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2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A6A8-CEC0-4549-BC91-E458124B4E3E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2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0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8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4624-566F-42A8-8B90-926BE7CA385C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9973-2D13-4FF3-9C7D-055C243918AC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2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6. SIMPLIFICATION: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states that if  P^Q is TRUE</a:t>
            </a:r>
            <a:r>
              <a:rPr lang="en-US" dirty="0" smtClean="0">
                <a:sym typeface="Wingdings" panose="05000000000000000000" pitchFamily="2" charset="2"/>
              </a:rPr>
              <a:t>  then, P will be TRUE.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That is, (P^Q)P is TAUTOLOGY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36390" y="2709585"/>
            <a:ext cx="6079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 p^q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 </a:t>
            </a:r>
            <a:r>
              <a:rPr lang="en-US" b="1" dirty="0"/>
              <a:t>∴ </a:t>
            </a:r>
            <a:r>
              <a:rPr lang="en-US" b="1" dirty="0" smtClean="0"/>
              <a:t>p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           </a:t>
            </a:r>
            <a:r>
              <a:rPr lang="en-US" b="1" u="sng" dirty="0" smtClean="0"/>
              <a:t>Proof By Truth Table: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92368"/>
              </p:ext>
            </p:extLst>
          </p:nvPr>
        </p:nvGraphicFramePr>
        <p:xfrm>
          <a:off x="3977959" y="4056350"/>
          <a:ext cx="3818008" cy="238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2895"/>
                <a:gridCol w="933253"/>
                <a:gridCol w="923827"/>
                <a:gridCol w="1348033"/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p^q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(p^q)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p</a:t>
                      </a:r>
                      <a:endParaRPr lang="en-US" dirty="0"/>
                    </a:p>
                  </a:txBody>
                  <a:tcPr/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97864" y="3073137"/>
            <a:ext cx="1414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8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7</a:t>
            </a:r>
            <a:r>
              <a:rPr lang="en-US" b="1" u="sng" dirty="0" smtClean="0">
                <a:solidFill>
                  <a:srgbClr val="FFC000"/>
                </a:solidFill>
              </a:rPr>
              <a:t>. CONJUNCTION: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states that if  P is TRUE</a:t>
            </a:r>
            <a:r>
              <a:rPr lang="en-US" dirty="0" smtClean="0">
                <a:sym typeface="Wingdings" panose="05000000000000000000" pitchFamily="2" charset="2"/>
              </a:rPr>
              <a:t> and Q is TRUE then, P^Q will be TRUE.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That is, (P)^(Q)(P^Q) is TAUTOLOGY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07017" y="2432560"/>
            <a:ext cx="6079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				p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q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</a:t>
            </a:r>
            <a:r>
              <a:rPr lang="en-US" b="1" dirty="0"/>
              <a:t> </a:t>
            </a:r>
            <a:r>
              <a:rPr lang="en-US" b="1" dirty="0" smtClean="0"/>
              <a:t>    ∴ p^q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           </a:t>
            </a:r>
            <a:r>
              <a:rPr lang="en-US" b="1" u="sng" dirty="0" smtClean="0"/>
              <a:t>Proof By Truth Table: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26477"/>
              </p:ext>
            </p:extLst>
          </p:nvPr>
        </p:nvGraphicFramePr>
        <p:xfrm>
          <a:off x="3977959" y="4056350"/>
          <a:ext cx="4270495" cy="238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2895"/>
                <a:gridCol w="933253"/>
                <a:gridCol w="923827"/>
                <a:gridCol w="1800520"/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p^q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(p^q)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(p^q)</a:t>
                      </a:r>
                      <a:endParaRPr lang="en-US" dirty="0"/>
                    </a:p>
                  </a:txBody>
                  <a:tcPr/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97864" y="3073137"/>
            <a:ext cx="1414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70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8. RESOLUTION: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states that if  (P</a:t>
            </a:r>
            <a:r>
              <a:rPr lang="en-US" dirty="0">
                <a:sym typeface="Wingdings" panose="05000000000000000000" pitchFamily="2" charset="2"/>
              </a:rPr>
              <a:t>v</a:t>
            </a:r>
            <a:r>
              <a:rPr lang="en-US" dirty="0" smtClean="0">
                <a:sym typeface="Wingdings" panose="05000000000000000000" pitchFamily="2" charset="2"/>
              </a:rPr>
              <a:t>Q)  and (</a:t>
            </a:r>
            <a:r>
              <a:rPr lang="en-US" dirty="0" smtClean="0"/>
              <a:t>¬PvR</a:t>
            </a:r>
            <a:r>
              <a:rPr lang="en-US" dirty="0" smtClean="0">
                <a:sym typeface="Wingdings" panose="05000000000000000000" pitchFamily="2" charset="2"/>
              </a:rPr>
              <a:t>) is TRUE then, we can infer (QvR)  is true.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That is,((PvQ)^(</a:t>
            </a:r>
            <a:r>
              <a:rPr lang="en-US" dirty="0" smtClean="0"/>
              <a:t>¬PvR)</a:t>
            </a:r>
            <a:r>
              <a:rPr lang="en-US" dirty="0" smtClean="0">
                <a:sym typeface="Wingdings" panose="05000000000000000000" pitchFamily="2" charset="2"/>
              </a:rPr>
              <a:t>)(QvR) is TAUTOLOGY</a:t>
            </a:r>
            <a:endParaRPr lang="en-US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-1210864" y="2371608"/>
            <a:ext cx="6079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  pVq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          ¬p</a:t>
            </a:r>
            <a:r>
              <a:rPr lang="en-US" b="1" dirty="0" smtClean="0">
                <a:sym typeface="Wingdings" panose="05000000000000000000" pitchFamily="2" charset="2"/>
              </a:rPr>
              <a:t>Vr</a:t>
            </a:r>
            <a:r>
              <a:rPr lang="en-US" b="1" dirty="0" smtClean="0"/>
              <a:t> 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 </a:t>
            </a:r>
            <a:r>
              <a:rPr lang="en-US" b="1" dirty="0"/>
              <a:t>∴ </a:t>
            </a:r>
            <a:r>
              <a:rPr lang="en-US" b="1" dirty="0" smtClean="0"/>
              <a:t> qVr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        </a:t>
            </a:r>
            <a:endParaRPr lang="en-US" b="1" u="sng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19826"/>
              </p:ext>
            </p:extLst>
          </p:nvPr>
        </p:nvGraphicFramePr>
        <p:xfrm>
          <a:off x="3355789" y="2466710"/>
          <a:ext cx="7683000" cy="41543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1543"/>
                <a:gridCol w="524749"/>
                <a:gridCol w="533079"/>
                <a:gridCol w="533079"/>
                <a:gridCol w="816277"/>
                <a:gridCol w="749642"/>
                <a:gridCol w="845504"/>
                <a:gridCol w="3139127"/>
              </a:tblGrid>
              <a:tr h="58952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¬p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pVq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¬p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qVr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((pVq)^(¬pVr))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(qVr)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121790" y="2989685"/>
            <a:ext cx="1414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14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RULES OF INFERENCE: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65" y="1189034"/>
            <a:ext cx="5585460" cy="55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2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9000" y="679572"/>
            <a:ext cx="9463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Q.1)</a:t>
            </a:r>
            <a:r>
              <a:rPr lang="en-US" dirty="0" smtClean="0"/>
              <a:t>State </a:t>
            </a:r>
            <a:r>
              <a:rPr lang="en-US" dirty="0"/>
              <a:t>which rule of inference is the basis of the following argument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</a:t>
            </a:r>
            <a:r>
              <a:rPr lang="en-US" i="1" dirty="0" smtClean="0"/>
              <a:t>“</a:t>
            </a:r>
            <a:r>
              <a:rPr lang="en-US" i="1" dirty="0"/>
              <a:t>It is below freezing now. Therefore, it is either below freezing or raining now.” </a:t>
            </a:r>
            <a:endParaRPr lang="en-US" i="1" dirty="0" smtClean="0"/>
          </a:p>
          <a:p>
            <a:r>
              <a:rPr lang="en-US" dirty="0" smtClean="0"/>
              <a:t>     </a:t>
            </a:r>
            <a:r>
              <a:rPr lang="en-US" u="sng" dirty="0" smtClean="0"/>
              <a:t>Solution:</a:t>
            </a:r>
          </a:p>
          <a:p>
            <a:r>
              <a:rPr lang="en-US" dirty="0" smtClean="0"/>
              <a:t>     Let, </a:t>
            </a:r>
            <a:r>
              <a:rPr lang="en-US" dirty="0"/>
              <a:t>p </a:t>
            </a:r>
            <a:r>
              <a:rPr lang="en-US" dirty="0" smtClean="0"/>
              <a:t>: “It </a:t>
            </a:r>
            <a:r>
              <a:rPr lang="en-US" dirty="0"/>
              <a:t>is below freezing </a:t>
            </a:r>
            <a:r>
              <a:rPr lang="en-US" dirty="0" smtClean="0"/>
              <a:t>now”</a:t>
            </a:r>
          </a:p>
          <a:p>
            <a:r>
              <a:rPr lang="en-US" dirty="0"/>
              <a:t> </a:t>
            </a:r>
            <a:r>
              <a:rPr lang="en-US" dirty="0" smtClean="0"/>
              <a:t>          q : “</a:t>
            </a:r>
            <a:r>
              <a:rPr lang="en-US" dirty="0"/>
              <a:t>It is raining now</a:t>
            </a:r>
            <a:r>
              <a:rPr lang="en-US" dirty="0" smtClean="0"/>
              <a:t>.”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Then this argument is of the </a:t>
            </a:r>
            <a:r>
              <a:rPr lang="en-US" dirty="0" smtClean="0"/>
              <a:t>form:</a:t>
            </a:r>
          </a:p>
          <a:p>
            <a:r>
              <a:rPr lang="en-US" dirty="0"/>
              <a:t>	</a:t>
            </a:r>
            <a:r>
              <a:rPr lang="en-US" dirty="0" smtClean="0"/>
              <a:t>					    p </a:t>
            </a:r>
          </a:p>
          <a:p>
            <a:r>
              <a:rPr lang="en-US" dirty="0"/>
              <a:t>	</a:t>
            </a:r>
            <a:r>
              <a:rPr lang="en-US" dirty="0" smtClean="0"/>
              <a:t>					∴ </a:t>
            </a:r>
            <a:r>
              <a:rPr lang="en-US" dirty="0"/>
              <a:t>p ∨ q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This </a:t>
            </a:r>
            <a:r>
              <a:rPr lang="en-US" dirty="0"/>
              <a:t>is an argument that uses the </a:t>
            </a:r>
            <a:r>
              <a:rPr lang="en-US" b="1" dirty="0">
                <a:solidFill>
                  <a:srgbClr val="FF0000"/>
                </a:solidFill>
              </a:rPr>
              <a:t>addition rule.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65397" y="2675203"/>
            <a:ext cx="713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9000" y="3378173"/>
            <a:ext cx="9463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Q.2)</a:t>
            </a:r>
            <a:r>
              <a:rPr lang="en-US" dirty="0" smtClean="0"/>
              <a:t>State </a:t>
            </a:r>
            <a:r>
              <a:rPr lang="en-US" dirty="0"/>
              <a:t>which rule of inference is the basis of the following argument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</a:t>
            </a:r>
            <a:r>
              <a:rPr lang="en-US" i="1" dirty="0"/>
              <a:t>“It is below freezing and raining now. Therefore, it is below freezing now.” 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u="sng" dirty="0" smtClean="0"/>
              <a:t>Solution</a:t>
            </a:r>
            <a:r>
              <a:rPr lang="en-US" u="sng" dirty="0"/>
              <a:t>: </a:t>
            </a:r>
            <a:endParaRPr lang="en-US" u="sng" dirty="0" smtClean="0"/>
          </a:p>
          <a:p>
            <a:r>
              <a:rPr lang="en-US" dirty="0" smtClean="0"/>
              <a:t>   let, p: “</a:t>
            </a:r>
            <a:r>
              <a:rPr lang="en-US" dirty="0"/>
              <a:t>It is below freezing now</a:t>
            </a:r>
            <a:r>
              <a:rPr lang="en-US" dirty="0" smtClean="0"/>
              <a:t>,”</a:t>
            </a:r>
          </a:p>
          <a:p>
            <a:r>
              <a:rPr lang="en-US" dirty="0" smtClean="0"/>
              <a:t>         </a:t>
            </a:r>
            <a:r>
              <a:rPr lang="en-US" dirty="0"/>
              <a:t>q </a:t>
            </a:r>
            <a:r>
              <a:rPr lang="en-US" dirty="0" smtClean="0"/>
              <a:t>: “</a:t>
            </a:r>
            <a:r>
              <a:rPr lang="en-US" dirty="0"/>
              <a:t>It is raining now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 </a:t>
            </a:r>
            <a:r>
              <a:rPr lang="en-US" dirty="0"/>
              <a:t>This argument is of the </a:t>
            </a:r>
            <a:r>
              <a:rPr lang="en-US" dirty="0" smtClean="0"/>
              <a:t>form:</a:t>
            </a:r>
          </a:p>
          <a:p>
            <a:r>
              <a:rPr lang="en-US" dirty="0"/>
              <a:t> </a:t>
            </a:r>
            <a:r>
              <a:rPr lang="en-US" dirty="0" smtClean="0"/>
              <a:t>						 </a:t>
            </a:r>
            <a:r>
              <a:rPr lang="en-US" dirty="0"/>
              <a:t>p ∧ q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∴ </a:t>
            </a:r>
            <a:r>
              <a:rPr lang="en-US" dirty="0"/>
              <a:t>p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This </a:t>
            </a:r>
            <a:r>
              <a:rPr lang="en-US" dirty="0"/>
              <a:t>argument uses the </a:t>
            </a:r>
            <a:r>
              <a:rPr lang="en-US" b="1" dirty="0">
                <a:solidFill>
                  <a:srgbClr val="FF0000"/>
                </a:solidFill>
              </a:rPr>
              <a:t>simplification rule.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721929" y="5367603"/>
            <a:ext cx="713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989" y="213085"/>
            <a:ext cx="102175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Q.3) </a:t>
            </a:r>
            <a:r>
              <a:rPr lang="en-US" sz="2000" dirty="0"/>
              <a:t>Show that the </a:t>
            </a:r>
            <a:r>
              <a:rPr lang="en-US" sz="2000" dirty="0" smtClean="0"/>
              <a:t>premises: “If I play football then </a:t>
            </a:r>
            <a:r>
              <a:rPr lang="en-US" sz="2000" dirty="0" smtClean="0"/>
              <a:t>I am tired the  next day”, “I 	will take rest if I am tired”, “I did not take rest” will lead to the conclusion “I did 	not play football”.</a:t>
            </a:r>
            <a:endParaRPr lang="en-US" sz="2000" dirty="0" smtClean="0"/>
          </a:p>
          <a:p>
            <a:pPr algn="just"/>
            <a:r>
              <a:rPr lang="en-US" sz="2000" u="sng" dirty="0" smtClean="0"/>
              <a:t>Solution:</a:t>
            </a:r>
            <a:endParaRPr lang="en-US" sz="2000" dirty="0" smtClean="0"/>
          </a:p>
          <a:p>
            <a:pPr algn="just"/>
            <a:r>
              <a:rPr lang="en-US" sz="2000" dirty="0" smtClean="0"/>
              <a:t>Let, p: </a:t>
            </a:r>
            <a:r>
              <a:rPr lang="en-US" sz="2000" dirty="0"/>
              <a:t>“If I play </a:t>
            </a:r>
            <a:r>
              <a:rPr lang="en-US" sz="2000" dirty="0" smtClean="0"/>
              <a:t>football”</a:t>
            </a:r>
            <a:r>
              <a:rPr lang="en-US" sz="2000" dirty="0" smtClean="0"/>
              <a:t>	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q: </a:t>
            </a:r>
            <a:r>
              <a:rPr lang="en-US" sz="2000" dirty="0"/>
              <a:t>“I am </a:t>
            </a:r>
            <a:r>
              <a:rPr lang="en-US" sz="2000" dirty="0" smtClean="0"/>
              <a:t>tired”</a:t>
            </a:r>
            <a:endParaRPr lang="en-US" sz="2000" dirty="0" smtClean="0"/>
          </a:p>
          <a:p>
            <a:pPr algn="just"/>
            <a:r>
              <a:rPr lang="en-US" sz="2000" dirty="0"/>
              <a:t>	 </a:t>
            </a:r>
            <a:r>
              <a:rPr lang="en-US" sz="2000" dirty="0" smtClean="0"/>
              <a:t>r: </a:t>
            </a:r>
            <a:r>
              <a:rPr lang="en-US" sz="2000" dirty="0"/>
              <a:t>“I will take </a:t>
            </a:r>
            <a:r>
              <a:rPr lang="en-US" sz="2000" dirty="0" smtClean="0"/>
              <a:t>rest ”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71786" y="1247608"/>
            <a:ext cx="462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Hypothesis: </a:t>
            </a:r>
            <a:r>
              <a:rPr lang="en-US" dirty="0" smtClean="0"/>
              <a:t>i) p</a:t>
            </a:r>
            <a:r>
              <a:rPr lang="en-US" dirty="0" smtClean="0">
                <a:sym typeface="Wingdings" panose="05000000000000000000" pitchFamily="2" charset="2"/>
              </a:rPr>
              <a:t>q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dirty="0" smtClean="0"/>
              <a:t>ii) q </a:t>
            </a:r>
            <a:r>
              <a:rPr lang="en-US" dirty="0" smtClean="0">
                <a:sym typeface="Wingdings" panose="05000000000000000000" pitchFamily="2" charset="2"/>
              </a:rPr>
              <a:t>r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</a:t>
            </a:r>
            <a:r>
              <a:rPr lang="en-US" dirty="0" smtClean="0">
                <a:sym typeface="Wingdings" panose="05000000000000000000" pitchFamily="2" charset="2"/>
              </a:rPr>
              <a:t>iii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en-US" dirty="0" smtClean="0"/>
              <a:t> </a:t>
            </a:r>
            <a:r>
              <a:rPr lang="en-US" dirty="0" smtClean="0"/>
              <a:t>¬r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Conclusion:      </a:t>
            </a:r>
            <a:r>
              <a:rPr lang="en-US" b="1" dirty="0" smtClean="0"/>
              <a:t>∴</a:t>
            </a:r>
            <a:r>
              <a:rPr lang="en-US" dirty="0"/>
              <a:t> </a:t>
            </a:r>
            <a:r>
              <a:rPr lang="en-US" dirty="0" smtClean="0"/>
              <a:t>¬p</a:t>
            </a:r>
            <a:endParaRPr lang="en-US" dirty="0" smtClean="0">
              <a:sym typeface="Wingdings" panose="05000000000000000000" pitchFamily="2" charset="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063995" y="2131048"/>
            <a:ext cx="1414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6836"/>
              </p:ext>
            </p:extLst>
          </p:nvPr>
        </p:nvGraphicFramePr>
        <p:xfrm>
          <a:off x="1391039" y="3092185"/>
          <a:ext cx="9361494" cy="32143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18731"/>
                <a:gridCol w="3229608"/>
                <a:gridCol w="5513155"/>
              </a:tblGrid>
              <a:tr h="5283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REASONS</a:t>
                      </a:r>
                      <a:endParaRPr lang="en-US" dirty="0"/>
                    </a:p>
                  </a:txBody>
                  <a:tcPr/>
                </a:tc>
              </a:tr>
              <a:tr h="5725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Given</a:t>
                      </a:r>
                      <a:r>
                        <a:rPr lang="en-US" baseline="0" dirty="0" smtClean="0"/>
                        <a:t> Hypothesis</a:t>
                      </a:r>
                      <a:endParaRPr lang="en-US" dirty="0"/>
                    </a:p>
                  </a:txBody>
                  <a:tcPr/>
                </a:tc>
              </a:tr>
              <a:tr h="5283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Given</a:t>
                      </a:r>
                      <a:r>
                        <a:rPr lang="en-US" baseline="0" dirty="0" smtClean="0"/>
                        <a:t> Hypothesis</a:t>
                      </a:r>
                      <a:endParaRPr lang="en-US" dirty="0"/>
                    </a:p>
                  </a:txBody>
                  <a:tcPr/>
                </a:tc>
              </a:tr>
              <a:tr h="5283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pr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HYPOTHTICAL</a:t>
                      </a:r>
                      <a:r>
                        <a:rPr lang="en-US" baseline="0" dirty="0" smtClean="0"/>
                        <a:t> SYLLOGISM IN 1 &amp; 2</a:t>
                      </a:r>
                      <a:endParaRPr lang="en-US" dirty="0"/>
                    </a:p>
                  </a:txBody>
                  <a:tcPr/>
                </a:tc>
              </a:tr>
              <a:tr h="5283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¬r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Given</a:t>
                      </a:r>
                      <a:r>
                        <a:rPr lang="en-US" baseline="0" dirty="0" smtClean="0"/>
                        <a:t> Hypothesis</a:t>
                      </a:r>
                      <a:endParaRPr lang="en-US" dirty="0"/>
                    </a:p>
                  </a:txBody>
                  <a:tcPr/>
                </a:tc>
              </a:tr>
              <a:tr h="5283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¬p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MODUS TOLLENSON 3 &amp;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6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989" y="213085"/>
            <a:ext cx="10092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Q.3) </a:t>
            </a:r>
            <a:r>
              <a:rPr lang="en-US" dirty="0"/>
              <a:t>Show that the premises “It is not sunny this afternoon and it is colder than </a:t>
            </a:r>
            <a:r>
              <a:rPr lang="en-US" dirty="0" smtClean="0"/>
              <a:t>yesterday”. 	“</a:t>
            </a:r>
            <a:r>
              <a:rPr lang="en-US" dirty="0"/>
              <a:t>We will go swimming only if it is </a:t>
            </a:r>
            <a:r>
              <a:rPr lang="en-US" dirty="0" smtClean="0"/>
              <a:t>sunny.” </a:t>
            </a:r>
            <a:r>
              <a:rPr lang="en-US" dirty="0"/>
              <a:t>“If we do not go swimming, </a:t>
            </a:r>
            <a:r>
              <a:rPr lang="en-US" dirty="0" smtClean="0"/>
              <a:t>then </a:t>
            </a:r>
            <a:r>
              <a:rPr lang="en-US" dirty="0"/>
              <a:t>we will </a:t>
            </a:r>
            <a:r>
              <a:rPr lang="en-US" dirty="0" smtClean="0"/>
              <a:t>	take </a:t>
            </a:r>
            <a:r>
              <a:rPr lang="en-US" dirty="0"/>
              <a:t>a canoe </a:t>
            </a:r>
            <a:r>
              <a:rPr lang="en-US" dirty="0" smtClean="0"/>
              <a:t>trip.” </a:t>
            </a:r>
            <a:r>
              <a:rPr lang="en-US" dirty="0"/>
              <a:t>and “If we take a canoe trip, then we will be home </a:t>
            </a:r>
            <a:r>
              <a:rPr lang="en-US" dirty="0" smtClean="0"/>
              <a:t>by </a:t>
            </a:r>
            <a:r>
              <a:rPr lang="en-US" dirty="0"/>
              <a:t>sunset” </a:t>
            </a:r>
            <a:r>
              <a:rPr lang="en-US" dirty="0" smtClean="0"/>
              <a:t>	lead </a:t>
            </a:r>
            <a:r>
              <a:rPr lang="en-US" dirty="0"/>
              <a:t>to the conclusion “We will be home by sunset</a:t>
            </a:r>
            <a:r>
              <a:rPr lang="en-US" dirty="0" smtClean="0"/>
              <a:t>.”</a:t>
            </a:r>
          </a:p>
          <a:p>
            <a:pPr algn="just"/>
            <a:r>
              <a:rPr lang="en-US" u="sng" dirty="0" smtClean="0"/>
              <a:t>Solution:</a:t>
            </a:r>
            <a:endParaRPr lang="en-US" dirty="0" smtClean="0"/>
          </a:p>
          <a:p>
            <a:pPr algn="just"/>
            <a:r>
              <a:rPr lang="en-US" dirty="0" smtClean="0"/>
              <a:t>Let, p: “It is sunny this afternoon”	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q: “It is colder than yesterday”</a:t>
            </a:r>
          </a:p>
          <a:p>
            <a:pPr algn="just"/>
            <a:r>
              <a:rPr lang="en-US" dirty="0"/>
              <a:t>	 </a:t>
            </a:r>
            <a:r>
              <a:rPr lang="en-US" dirty="0" smtClean="0"/>
              <a:t>r: “We will go swimming”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s: “We will take canoe trip”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t: “We will be home by </a:t>
            </a:r>
            <a:r>
              <a:rPr lang="en-US" dirty="0" smtClean="0"/>
              <a:t>sunset” 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77898" y="1602244"/>
            <a:ext cx="462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Hypothesis: </a:t>
            </a:r>
            <a:r>
              <a:rPr lang="en-US" dirty="0" smtClean="0"/>
              <a:t>i) </a:t>
            </a:r>
            <a:r>
              <a:rPr lang="en-US" dirty="0" smtClean="0"/>
              <a:t>¬p^q</a:t>
            </a:r>
          </a:p>
          <a:p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dirty="0" smtClean="0"/>
              <a:t>ii)r </a:t>
            </a:r>
            <a:r>
              <a:rPr lang="en-US" dirty="0" smtClean="0">
                <a:sym typeface="Wingdings" panose="05000000000000000000" pitchFamily="2" charset="2"/>
              </a:rPr>
              <a:t>p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</a:t>
            </a:r>
            <a:r>
              <a:rPr lang="en-US" dirty="0" smtClean="0">
                <a:sym typeface="Wingdings" panose="05000000000000000000" pitchFamily="2" charset="2"/>
              </a:rPr>
              <a:t>iii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en-US" dirty="0" smtClean="0"/>
              <a:t> </a:t>
            </a:r>
            <a:r>
              <a:rPr lang="en-US" dirty="0" smtClean="0"/>
              <a:t>¬r</a:t>
            </a:r>
            <a:r>
              <a:rPr lang="en-US" dirty="0" smtClean="0">
                <a:sym typeface="Wingdings" panose="05000000000000000000" pitchFamily="2" charset="2"/>
              </a:rPr>
              <a:t>s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      iv)st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Conclusion:      </a:t>
            </a:r>
            <a:r>
              <a:rPr lang="en-US" b="1" dirty="0" smtClean="0"/>
              <a:t>∴</a:t>
            </a:r>
            <a:r>
              <a:rPr lang="en-US" dirty="0" smtClean="0"/>
              <a:t>t</a:t>
            </a:r>
            <a:endParaRPr lang="en-US" dirty="0" smtClean="0">
              <a:sym typeface="Wingdings" panose="05000000000000000000" pitchFamily="2" charset="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828325" y="2724936"/>
            <a:ext cx="1414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77495"/>
              </p:ext>
            </p:extLst>
          </p:nvPr>
        </p:nvGraphicFramePr>
        <p:xfrm>
          <a:off x="991046" y="3237328"/>
          <a:ext cx="8802777" cy="33685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1804"/>
                <a:gridCol w="3036857"/>
                <a:gridCol w="518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REASONS</a:t>
                      </a:r>
                      <a:endParaRPr lang="en-US" dirty="0"/>
                    </a:p>
                  </a:txBody>
                  <a:tcPr/>
                </a:tc>
              </a:tr>
              <a:tr h="4018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¬p^q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Given</a:t>
                      </a:r>
                      <a:r>
                        <a:rPr lang="en-US" baseline="0" dirty="0" smtClean="0"/>
                        <a:t> Hypothesis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¬p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SIMPLIFICATION ON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Given</a:t>
                      </a:r>
                      <a:r>
                        <a:rPr lang="en-US" baseline="0" dirty="0" smtClean="0"/>
                        <a:t> Hypothesis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¬r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MODUS</a:t>
                      </a:r>
                      <a:r>
                        <a:rPr lang="en-US" baseline="0" dirty="0" smtClean="0"/>
                        <a:t> TOLLENS ON 2 &amp;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¬r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Given Hypothesis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MODUS PONENS ON 4 &amp;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Given Hypothesis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MODUS PONENS ON 6 &amp; 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7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989" y="213085"/>
            <a:ext cx="10217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Q.3) </a:t>
            </a:r>
            <a:r>
              <a:rPr lang="en-US" dirty="0"/>
              <a:t>Show that the premises “If you send me an e-mail message, then I will finish writing the </a:t>
            </a:r>
            <a:r>
              <a:rPr lang="en-US" dirty="0" smtClean="0"/>
              <a:t>	program”, </a:t>
            </a:r>
            <a:r>
              <a:rPr lang="en-US" dirty="0"/>
              <a:t>“If you do not send me an e-mail message, then I will go to sleep early,” </a:t>
            </a:r>
            <a:r>
              <a:rPr lang="en-US" dirty="0" smtClean="0"/>
              <a:t>	and </a:t>
            </a:r>
            <a:r>
              <a:rPr lang="en-US" dirty="0"/>
              <a:t>“If I go to sleep early, then I will wake up feeling refreshed” lead to the conclusion </a:t>
            </a:r>
            <a:r>
              <a:rPr lang="en-US" dirty="0" smtClean="0"/>
              <a:t>	“</a:t>
            </a:r>
            <a:r>
              <a:rPr lang="en-US" dirty="0"/>
              <a:t>If I do not finish writing the program, then I will wake up feeling refreshed</a:t>
            </a:r>
            <a:r>
              <a:rPr lang="en-US" dirty="0" smtClean="0"/>
              <a:t>.”</a:t>
            </a:r>
          </a:p>
          <a:p>
            <a:pPr algn="just"/>
            <a:r>
              <a:rPr lang="en-US" dirty="0" smtClean="0"/>
              <a:t> </a:t>
            </a:r>
            <a:r>
              <a:rPr lang="en-US" u="sng" dirty="0" smtClean="0"/>
              <a:t>Solution</a:t>
            </a:r>
            <a:r>
              <a:rPr lang="en-US" u="sng" dirty="0" smtClean="0"/>
              <a:t>:</a:t>
            </a:r>
            <a:endParaRPr lang="en-US" dirty="0" smtClean="0"/>
          </a:p>
          <a:p>
            <a:pPr algn="just"/>
            <a:r>
              <a:rPr lang="en-US" dirty="0" smtClean="0"/>
              <a:t>Let, p: </a:t>
            </a:r>
            <a:r>
              <a:rPr lang="en-US" dirty="0"/>
              <a:t>“you send me an e-mail message”</a:t>
            </a:r>
            <a:r>
              <a:rPr lang="en-US" dirty="0" smtClean="0"/>
              <a:t>	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q: </a:t>
            </a:r>
            <a:r>
              <a:rPr lang="en-US" dirty="0"/>
              <a:t>“I will finish writing the 	program”</a:t>
            </a:r>
            <a:endParaRPr lang="en-US" dirty="0" smtClean="0"/>
          </a:p>
          <a:p>
            <a:pPr algn="just"/>
            <a:r>
              <a:rPr lang="en-US" dirty="0"/>
              <a:t>	 </a:t>
            </a:r>
            <a:r>
              <a:rPr lang="en-US" dirty="0" smtClean="0"/>
              <a:t>r: </a:t>
            </a:r>
            <a:r>
              <a:rPr lang="en-US" dirty="0"/>
              <a:t>“I will go to sleep early”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s: </a:t>
            </a:r>
            <a:r>
              <a:rPr lang="en-US" dirty="0"/>
              <a:t>“I will wake up feeling refreshed”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77898" y="1602244"/>
            <a:ext cx="462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Hypothesis: </a:t>
            </a:r>
            <a:r>
              <a:rPr lang="en-US" dirty="0" smtClean="0"/>
              <a:t>i)    p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q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dirty="0" smtClean="0"/>
              <a:t>ii)</a:t>
            </a:r>
            <a:r>
              <a:rPr lang="en-US" dirty="0"/>
              <a:t> </a:t>
            </a:r>
            <a:r>
              <a:rPr lang="en-US" dirty="0" smtClean="0"/>
              <a:t>¬p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</a:t>
            </a:r>
            <a:r>
              <a:rPr lang="en-US" dirty="0" smtClean="0">
                <a:sym typeface="Wingdings" panose="05000000000000000000" pitchFamily="2" charset="2"/>
              </a:rPr>
              <a:t>iii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r</a:t>
            </a:r>
            <a:r>
              <a:rPr lang="en-US" dirty="0" smtClean="0">
                <a:sym typeface="Wingdings" panose="05000000000000000000" pitchFamily="2" charset="2"/>
              </a:rPr>
              <a:t>s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Conclusion:    </a:t>
            </a:r>
            <a:r>
              <a:rPr lang="en-US" b="1" dirty="0" smtClean="0"/>
              <a:t>∴</a:t>
            </a:r>
            <a:r>
              <a:rPr lang="en-US" dirty="0" smtClean="0"/>
              <a:t> ¬q</a:t>
            </a:r>
            <a:r>
              <a:rPr lang="en-US" dirty="0" smtClean="0">
                <a:sym typeface="Wingdings" panose="05000000000000000000" pitchFamily="2" charset="2"/>
              </a:rPr>
              <a:t>s</a:t>
            </a:r>
            <a:endParaRPr lang="en-US" dirty="0" smtClean="0">
              <a:sym typeface="Wingdings" panose="05000000000000000000" pitchFamily="2" charset="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620935" y="2479839"/>
            <a:ext cx="1414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32479"/>
              </p:ext>
            </p:extLst>
          </p:nvPr>
        </p:nvGraphicFramePr>
        <p:xfrm>
          <a:off x="1230080" y="3292225"/>
          <a:ext cx="8870618" cy="31470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6288"/>
                <a:gridCol w="3060261"/>
                <a:gridCol w="5224069"/>
              </a:tblGrid>
              <a:tr h="4442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REASONS</a:t>
                      </a:r>
                      <a:endParaRPr lang="en-US" dirty="0"/>
                    </a:p>
                  </a:txBody>
                  <a:tcPr/>
                </a:tc>
              </a:tr>
              <a:tr h="481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Given</a:t>
                      </a:r>
                      <a:r>
                        <a:rPr lang="en-US" baseline="0" dirty="0" smtClean="0"/>
                        <a:t> Hypothesis</a:t>
                      </a:r>
                      <a:endParaRPr lang="en-US" dirty="0"/>
                    </a:p>
                  </a:txBody>
                  <a:tcPr/>
                </a:tc>
              </a:tr>
              <a:tr h="4442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¬q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/>
                        <a:t>¬p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CONTRAPOSITIVE ON 1</a:t>
                      </a:r>
                      <a:endParaRPr lang="en-US" dirty="0"/>
                    </a:p>
                  </a:txBody>
                  <a:tcPr/>
                </a:tc>
              </a:tr>
              <a:tr h="4442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¬p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Given</a:t>
                      </a:r>
                      <a:r>
                        <a:rPr lang="en-US" baseline="0" dirty="0" smtClean="0"/>
                        <a:t> Hypothesis</a:t>
                      </a:r>
                      <a:endParaRPr lang="en-US" dirty="0"/>
                    </a:p>
                  </a:txBody>
                  <a:tcPr/>
                </a:tc>
              </a:tr>
              <a:tr h="4442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¬q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Hypothetical syllogism using (2) and (3)</a:t>
                      </a:r>
                      <a:endParaRPr lang="en-US" dirty="0"/>
                    </a:p>
                  </a:txBody>
                  <a:tcPr/>
                </a:tc>
              </a:tr>
              <a:tr h="4442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Given Hypothesis</a:t>
                      </a:r>
                      <a:endParaRPr lang="en-US" dirty="0"/>
                    </a:p>
                  </a:txBody>
                  <a:tcPr/>
                </a:tc>
              </a:tr>
              <a:tr h="4442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¬q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Hypothetical syllogism using (4) and (5)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4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23548" y="2895600"/>
            <a:ext cx="7412652" cy="196426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 smtClean="0">
                <a:latin typeface="Algerian" panose="04020705040A02060702" pitchFamily="82" charset="0"/>
              </a:rPr>
              <a:t>Rules of inference</a:t>
            </a:r>
          </a:p>
          <a:p>
            <a:pPr algn="l">
              <a:lnSpc>
                <a:spcPct val="150000"/>
              </a:lnSpc>
            </a:pP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ARGUMENT: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4" y="1142999"/>
            <a:ext cx="103139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An argument is a sequence of proposition written as: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 …..are called the Hypothesis or premises and the proposition Q is called Conclusion.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argument is valid provided that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 ……and P</a:t>
            </a:r>
            <a:r>
              <a:rPr lang="en-US" baseline="-25000" dirty="0" smtClean="0"/>
              <a:t>n</a:t>
            </a:r>
            <a:r>
              <a:rPr lang="en-US" dirty="0" smtClean="0"/>
              <a:t> all are TRUE ,then Q also must be TRUE.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This process of Drawing a conclusion from a sequence of proposition is called Deductive </a:t>
            </a:r>
            <a:r>
              <a:rPr lang="en-US" dirty="0" err="1" smtClean="0"/>
              <a:t>Reasonong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5234" y="1650830"/>
            <a:ext cx="6814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</a:p>
          <a:p>
            <a:r>
              <a:rPr lang="en-US" baseline="-25000" dirty="0" smtClean="0"/>
              <a:t>.</a:t>
            </a:r>
          </a:p>
          <a:p>
            <a:r>
              <a:rPr lang="en-US" baseline="-25000" dirty="0" smtClean="0"/>
              <a:t>.	</a:t>
            </a:r>
          </a:p>
          <a:p>
            <a:r>
              <a:rPr lang="en-US" baseline="-25000" dirty="0" smtClean="0"/>
              <a:t>.			</a:t>
            </a:r>
            <a:r>
              <a:rPr lang="en-US" dirty="0" smtClean="0"/>
              <a:t>(P</a:t>
            </a:r>
            <a:r>
              <a:rPr lang="en-US" baseline="-25000" dirty="0" smtClean="0"/>
              <a:t>1</a:t>
            </a:r>
            <a:r>
              <a:rPr lang="en-US" dirty="0" smtClean="0"/>
              <a:t>^P</a:t>
            </a:r>
            <a:r>
              <a:rPr lang="en-US" baseline="-25000" dirty="0" smtClean="0"/>
              <a:t>2</a:t>
            </a:r>
            <a:r>
              <a:rPr lang="en-US" dirty="0" smtClean="0"/>
              <a:t>……..P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dirty="0" smtClean="0">
                <a:sym typeface="Wingdings" panose="05000000000000000000" pitchFamily="2" charset="2"/>
              </a:rPr>
              <a:t>Q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is TAUTOLOGY</a:t>
            </a:r>
            <a:endParaRPr lang="en-US" baseline="-25000" dirty="0"/>
          </a:p>
          <a:p>
            <a:endParaRPr lang="en-US" baseline="-25000" dirty="0" smtClean="0"/>
          </a:p>
          <a:p>
            <a:r>
              <a:rPr lang="en-US" baseline="-25000" dirty="0" smtClean="0"/>
              <a:t>.</a:t>
            </a:r>
          </a:p>
          <a:p>
            <a:r>
              <a:rPr lang="en-US" baseline="-25000" dirty="0" smtClean="0"/>
              <a:t>.</a:t>
            </a:r>
          </a:p>
          <a:p>
            <a:r>
              <a:rPr lang="en-US" baseline="-25000" dirty="0" smtClean="0"/>
              <a:t>.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n</a:t>
            </a:r>
          </a:p>
          <a:p>
            <a:r>
              <a:rPr lang="en-US" dirty="0" smtClean="0"/>
              <a:t>∴ q</a:t>
            </a:r>
            <a:r>
              <a:rPr lang="en-US" baseline="-25000" dirty="0" smtClean="0"/>
              <a:t>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566212" y="3943715"/>
            <a:ext cx="1058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RULES OF INFERENCE: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440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If an argument consists of 10 different proposition variable then 2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=1024 combination are needed for Truth Table which is a tedious approach.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Instead we can first establish the validity of some relatively simple arguments forms, called Rules of Inference.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These rules then can be used to construct more complicated valid arguments.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80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1. MODUS PONENS: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states that if P and P</a:t>
            </a:r>
            <a:r>
              <a:rPr lang="en-US" dirty="0" smtClean="0">
                <a:sym typeface="Wingdings" panose="05000000000000000000" pitchFamily="2" charset="2"/>
              </a:rPr>
              <a:t>Q is TRUE then, we can infer Q is true.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That is, (P^(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Q))Q is TAUTOLOGY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36390" y="2709585"/>
            <a:ext cx="6079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</a:t>
            </a:r>
            <a:r>
              <a:rPr lang="en-US" b="1" dirty="0"/>
              <a:t>p → </a:t>
            </a:r>
            <a:r>
              <a:rPr lang="en-US" b="1" dirty="0" smtClean="0"/>
              <a:t>q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          p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 </a:t>
            </a:r>
            <a:r>
              <a:rPr lang="en-US" b="1" dirty="0"/>
              <a:t>∴ </a:t>
            </a:r>
            <a:r>
              <a:rPr lang="en-US" b="1" dirty="0" smtClean="0"/>
              <a:t>q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           </a:t>
            </a:r>
            <a:r>
              <a:rPr lang="en-US" b="1" u="sng" dirty="0" smtClean="0"/>
              <a:t>Proof By Truth Table: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7376"/>
              </p:ext>
            </p:extLst>
          </p:nvPr>
        </p:nvGraphicFramePr>
        <p:xfrm>
          <a:off x="3721526" y="4186913"/>
          <a:ext cx="5347060" cy="25479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0152"/>
                <a:gridCol w="613919"/>
                <a:gridCol w="917259"/>
                <a:gridCol w="1289796"/>
                <a:gridCol w="1875934"/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pq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^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^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p)q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60157" y="3355942"/>
            <a:ext cx="1414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95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2. MODUS TOLLENS: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states that if  P</a:t>
            </a:r>
            <a:r>
              <a:rPr lang="en-US" dirty="0" smtClean="0">
                <a:sym typeface="Wingdings" panose="05000000000000000000" pitchFamily="2" charset="2"/>
              </a:rPr>
              <a:t>Q  and </a:t>
            </a:r>
            <a:r>
              <a:rPr lang="en-US" dirty="0" smtClean="0"/>
              <a:t>¬Q</a:t>
            </a:r>
            <a:r>
              <a:rPr lang="en-US" dirty="0" smtClean="0">
                <a:sym typeface="Wingdings" panose="05000000000000000000" pitchFamily="2" charset="2"/>
              </a:rPr>
              <a:t> is TRUE then, we can infer </a:t>
            </a:r>
            <a:r>
              <a:rPr lang="en-US" dirty="0" smtClean="0"/>
              <a:t>¬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is true.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That is, (</a:t>
            </a:r>
            <a:r>
              <a:rPr lang="en-US" dirty="0" smtClean="0"/>
              <a:t>¬q</a:t>
            </a:r>
            <a:r>
              <a:rPr lang="en-US" dirty="0" smtClean="0">
                <a:sym typeface="Wingdings" panose="05000000000000000000" pitchFamily="2" charset="2"/>
              </a:rPr>
              <a:t>^(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Q))</a:t>
            </a:r>
            <a:r>
              <a:rPr lang="en-US" dirty="0" smtClean="0"/>
              <a:t>¬</a:t>
            </a:r>
            <a:r>
              <a:rPr lang="en-US" dirty="0"/>
              <a:t>P</a:t>
            </a:r>
            <a:r>
              <a:rPr lang="en-US" dirty="0" smtClean="0">
                <a:sym typeface="Wingdings" panose="05000000000000000000" pitchFamily="2" charset="2"/>
              </a:rPr>
              <a:t> is TAUTOLOGY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36390" y="2709585"/>
            <a:ext cx="6079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</a:t>
            </a:r>
            <a:r>
              <a:rPr lang="en-US" b="1" dirty="0"/>
              <a:t>p → </a:t>
            </a:r>
            <a:r>
              <a:rPr lang="en-US" b="1" dirty="0" smtClean="0"/>
              <a:t>q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          ¬q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 </a:t>
            </a:r>
            <a:r>
              <a:rPr lang="en-US" b="1" dirty="0"/>
              <a:t>∴ </a:t>
            </a:r>
            <a:r>
              <a:rPr lang="en-US" b="1" dirty="0" smtClean="0"/>
              <a:t>¬p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           </a:t>
            </a:r>
            <a:r>
              <a:rPr lang="en-US" b="1" u="sng" dirty="0" smtClean="0"/>
              <a:t>Proof By Truth Table: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61666"/>
              </p:ext>
            </p:extLst>
          </p:nvPr>
        </p:nvGraphicFramePr>
        <p:xfrm>
          <a:off x="2007757" y="4188325"/>
          <a:ext cx="8344783" cy="238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2895"/>
                <a:gridCol w="933253"/>
                <a:gridCol w="923827"/>
                <a:gridCol w="876693"/>
                <a:gridCol w="1199113"/>
                <a:gridCol w="1545996"/>
                <a:gridCol w="2253006"/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pq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¬p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¬q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^</a:t>
                      </a:r>
                      <a:r>
                        <a:rPr lang="en-US" dirty="0" smtClean="0"/>
                        <a:t>¬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^</a:t>
                      </a:r>
                      <a:r>
                        <a:rPr lang="en-US" dirty="0" smtClean="0"/>
                        <a:t>¬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q)</a:t>
                      </a:r>
                      <a:r>
                        <a:rPr lang="en-US" dirty="0" smtClean="0"/>
                        <a:t>¬p</a:t>
                      </a:r>
                      <a:endParaRPr lang="en-US" dirty="0"/>
                    </a:p>
                  </a:txBody>
                  <a:tcPr/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60157" y="3355942"/>
            <a:ext cx="1414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21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3</a:t>
            </a:r>
            <a:r>
              <a:rPr lang="en-US" b="1" u="sng" dirty="0" smtClean="0">
                <a:solidFill>
                  <a:srgbClr val="FFC000"/>
                </a:solidFill>
              </a:rPr>
              <a:t>. HYPOTHETICAL SYLLOGISM: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states that if  P</a:t>
            </a:r>
            <a:r>
              <a:rPr lang="en-US" dirty="0" smtClean="0">
                <a:sym typeface="Wingdings" panose="05000000000000000000" pitchFamily="2" charset="2"/>
              </a:rPr>
              <a:t>Q  and </a:t>
            </a:r>
            <a:r>
              <a:rPr lang="en-US" dirty="0" smtClean="0"/>
              <a:t>Q</a:t>
            </a:r>
            <a:r>
              <a:rPr lang="en-US" dirty="0" smtClean="0">
                <a:sym typeface="Wingdings" panose="05000000000000000000" pitchFamily="2" charset="2"/>
              </a:rPr>
              <a:t>R is TRUE then, we can infer PR is true.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That is, ((PQ)^(</a:t>
            </a:r>
            <a:r>
              <a:rPr lang="en-US" dirty="0"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n-US" dirty="0" smtClean="0">
                <a:sym typeface="Wingdings" panose="05000000000000000000" pitchFamily="2" charset="2"/>
              </a:rPr>
              <a:t>))(PR) is TAUTOLOGY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-1101977" y="2343328"/>
            <a:ext cx="6079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p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q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          q</a:t>
            </a:r>
            <a:r>
              <a:rPr lang="en-US" b="1" dirty="0" smtClean="0">
                <a:sym typeface="Wingdings" panose="05000000000000000000" pitchFamily="2" charset="2"/>
              </a:rPr>
              <a:t>r</a:t>
            </a:r>
            <a:r>
              <a:rPr lang="en-US" b="1" dirty="0" smtClean="0"/>
              <a:t> 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 </a:t>
            </a:r>
            <a:r>
              <a:rPr lang="en-US" b="1" dirty="0"/>
              <a:t>∴ </a:t>
            </a:r>
            <a:r>
              <a:rPr lang="en-US" b="1" dirty="0" smtClean="0"/>
              <a:t>p</a:t>
            </a:r>
            <a:r>
              <a:rPr lang="en-US" b="1" dirty="0" smtClean="0">
                <a:sym typeface="Wingdings" panose="05000000000000000000" pitchFamily="2" charset="2"/>
              </a:rPr>
              <a:t>r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        </a:t>
            </a:r>
            <a:endParaRPr lang="en-US" b="1" u="sng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92254"/>
              </p:ext>
            </p:extLst>
          </p:nvPr>
        </p:nvGraphicFramePr>
        <p:xfrm>
          <a:off x="3355789" y="2466710"/>
          <a:ext cx="8587972" cy="41543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1919"/>
                <a:gridCol w="563873"/>
                <a:gridCol w="572824"/>
                <a:gridCol w="877136"/>
                <a:gridCol w="805533"/>
                <a:gridCol w="671278"/>
                <a:gridCol w="1682670"/>
                <a:gridCol w="2832739"/>
              </a:tblGrid>
              <a:tr h="58952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pq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^(qr)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^(qr))(pr)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392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121790" y="2989685"/>
            <a:ext cx="1414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92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4</a:t>
            </a:r>
            <a:r>
              <a:rPr lang="en-US" b="1" u="sng" dirty="0" smtClean="0">
                <a:solidFill>
                  <a:srgbClr val="FFC000"/>
                </a:solidFill>
              </a:rPr>
              <a:t>. DISJUNCTIVE SYLLOGISM: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states that if  Pv</a:t>
            </a:r>
            <a:r>
              <a:rPr lang="en-US" dirty="0" smtClean="0">
                <a:sym typeface="Wingdings" panose="05000000000000000000" pitchFamily="2" charset="2"/>
              </a:rPr>
              <a:t>Q  and </a:t>
            </a:r>
            <a:r>
              <a:rPr lang="en-US" dirty="0" smtClean="0"/>
              <a:t>¬P</a:t>
            </a:r>
            <a:r>
              <a:rPr lang="en-US" dirty="0" smtClean="0">
                <a:sym typeface="Wingdings" panose="05000000000000000000" pitchFamily="2" charset="2"/>
              </a:rPr>
              <a:t> is TRUE then, we can infer Q is true.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That is, (</a:t>
            </a:r>
            <a:r>
              <a:rPr lang="en-US" dirty="0"/>
              <a:t>¬</a:t>
            </a:r>
            <a:r>
              <a:rPr lang="en-US" dirty="0" smtClean="0"/>
              <a:t>P</a:t>
            </a:r>
            <a:r>
              <a:rPr lang="en-US" dirty="0" smtClean="0">
                <a:sym typeface="Wingdings" panose="05000000000000000000" pitchFamily="2" charset="2"/>
              </a:rPr>
              <a:t>^(PvQ))Q is TAUTOLOGY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36390" y="2709585"/>
            <a:ext cx="6079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pVq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          ¬p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 </a:t>
            </a:r>
            <a:r>
              <a:rPr lang="en-US" b="1" dirty="0"/>
              <a:t>∴ q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           </a:t>
            </a:r>
            <a:r>
              <a:rPr lang="en-US" b="1" u="sng" dirty="0" smtClean="0"/>
              <a:t>Proof By Truth Table: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85378"/>
              </p:ext>
            </p:extLst>
          </p:nvPr>
        </p:nvGraphicFramePr>
        <p:xfrm>
          <a:off x="2007757" y="4188325"/>
          <a:ext cx="7136243" cy="238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2895"/>
                <a:gridCol w="933253"/>
                <a:gridCol w="923827"/>
                <a:gridCol w="876693"/>
                <a:gridCol w="1348033"/>
                <a:gridCol w="2441542"/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pVq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¬p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(pVq)^¬p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((pVq)^¬p)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q</a:t>
                      </a:r>
                      <a:endParaRPr lang="en-US" dirty="0"/>
                    </a:p>
                  </a:txBody>
                  <a:tcPr/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60157" y="3355942"/>
            <a:ext cx="1414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17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5. ADDITION: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states that if  P is TRUE</a:t>
            </a:r>
            <a:r>
              <a:rPr lang="en-US" dirty="0" smtClean="0">
                <a:sym typeface="Wingdings" panose="05000000000000000000" pitchFamily="2" charset="2"/>
              </a:rPr>
              <a:t>  then, P^Q will be TRUE.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That is, P(PvQ) is TAUTOLOGY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36390" y="2709585"/>
            <a:ext cx="6079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 p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 </a:t>
            </a:r>
            <a:r>
              <a:rPr lang="en-US" b="1" dirty="0"/>
              <a:t>∴ </a:t>
            </a:r>
            <a:r>
              <a:rPr lang="en-US" b="1" dirty="0" smtClean="0"/>
              <a:t>pVq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           </a:t>
            </a:r>
            <a:r>
              <a:rPr lang="en-US" b="1" u="sng" dirty="0" smtClean="0"/>
              <a:t>Proof By Truth Table: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55128"/>
              </p:ext>
            </p:extLst>
          </p:nvPr>
        </p:nvGraphicFramePr>
        <p:xfrm>
          <a:off x="3977959" y="4056350"/>
          <a:ext cx="3818008" cy="238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2895"/>
                <a:gridCol w="933253"/>
                <a:gridCol w="923827"/>
                <a:gridCol w="1348033"/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pVq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/>
                        <a:t>(pVq)</a:t>
                      </a:r>
                      <a:endParaRPr lang="en-US" dirty="0"/>
                    </a:p>
                  </a:txBody>
                  <a:tcPr/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97864" y="3073137"/>
            <a:ext cx="1414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18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713</TotalTime>
  <Words>1275</Words>
  <Application>Microsoft Office PowerPoint</Application>
  <PresentationFormat>Widescreen</PresentationFormat>
  <Paragraphs>518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Aparajita</vt:lpstr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ARGUMENT:</vt:lpstr>
      <vt:lpstr>RULES OF INFERENCE:</vt:lpstr>
      <vt:lpstr>1. MODUS PONENS:</vt:lpstr>
      <vt:lpstr>2. MODUS TOLLENS:</vt:lpstr>
      <vt:lpstr>3. HYPOTHETICAL SYLLOGISM:</vt:lpstr>
      <vt:lpstr>4. DISJUNCTIVE SYLLOGISM:</vt:lpstr>
      <vt:lpstr>5. ADDITION:</vt:lpstr>
      <vt:lpstr>6. SIMPLIFICATION:</vt:lpstr>
      <vt:lpstr>7. CONJUNCTION:</vt:lpstr>
      <vt:lpstr>8. RESOLUTION:</vt:lpstr>
      <vt:lpstr>RULES OF INFERENCE: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 Kharel</cp:lastModifiedBy>
  <cp:revision>173</cp:revision>
  <dcterms:created xsi:type="dcterms:W3CDTF">2020-09-07T16:36:41Z</dcterms:created>
  <dcterms:modified xsi:type="dcterms:W3CDTF">2020-09-17T10:21:18Z</dcterms:modified>
</cp:coreProperties>
</file>