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272" r:id="rId2"/>
    <p:sldId id="256" r:id="rId3"/>
    <p:sldId id="271" r:id="rId4"/>
    <p:sldId id="270" r:id="rId5"/>
    <p:sldId id="269" r:id="rId6"/>
    <p:sldId id="268" r:id="rId7"/>
    <p:sldId id="267" r:id="rId8"/>
    <p:sldId id="262" r:id="rId9"/>
    <p:sldId id="266" r:id="rId10"/>
    <p:sldId id="264" r:id="rId11"/>
    <p:sldId id="261" r:id="rId12"/>
    <p:sldId id="260" r:id="rId13"/>
    <p:sldId id="259" r:id="rId14"/>
    <p:sldId id="257" r:id="rId15"/>
  </p:sldIdLst>
  <p:sldSz cx="18288000" cy="10287000"/>
  <p:notesSz cx="6858000" cy="9144000"/>
  <p:embeddedFontLst>
    <p:embeddedFont>
      <p:font typeface="Arial Black" panose="020B0A04020102020204" pitchFamily="34" charset="0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Eczar SemiBold" panose="020B0604020202020204" charset="0"/>
      <p:regular r:id="rId26"/>
    </p:embeddedFont>
    <p:embeddedFont>
      <p:font typeface="TT Commons Pro Bold" panose="020B0604020202020204" charset="0"/>
      <p:regular r:id="rId27"/>
    </p:embeddedFont>
    <p:embeddedFont>
      <p:font typeface="Wingdings 3" panose="05040102010807070707" pitchFamily="18" charset="2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38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D202C-21B8-4E26-8A50-38E5C41E9B84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AA79-7F5B-422C-840E-7A1A4D229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99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433" y="2171701"/>
            <a:ext cx="13238487" cy="4994372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433" y="7166070"/>
            <a:ext cx="13238487" cy="129213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8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7200880"/>
            <a:ext cx="13238486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2433" y="1028700"/>
            <a:ext cx="13238487" cy="54609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4" y="8050988"/>
            <a:ext cx="13238484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9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2171700"/>
            <a:ext cx="13238489" cy="2971800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13238489" cy="35433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50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2" y="2171700"/>
            <a:ext cx="11998973" cy="3485061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895601" y="5656761"/>
            <a:ext cx="10919474" cy="51326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1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6525986"/>
            <a:ext cx="13238489" cy="25146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47443" y="1456880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995735" y="3920681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9515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4686302"/>
            <a:ext cx="13238490" cy="247977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7166072"/>
            <a:ext cx="13238489" cy="1290600"/>
          </a:xfrm>
        </p:spPr>
        <p:txBody>
          <a:bodyPr anchor="t"/>
          <a:lstStyle>
            <a:lvl1pPr marL="0" indent="0" algn="l">
              <a:buNone/>
              <a:defRPr sz="3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89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421" y="2971800"/>
            <a:ext cx="442029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78695" y="4000500"/>
            <a:ext cx="4391025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5489" y="2971800"/>
            <a:ext cx="440436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09659" y="4000500"/>
            <a:ext cx="4420191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2971800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687051" y="4000500"/>
            <a:ext cx="4398170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79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695" y="6376424"/>
            <a:ext cx="441007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78695" y="3314700"/>
            <a:ext cx="4410075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978695" y="7240817"/>
            <a:ext cx="4410075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4063" y="6376424"/>
            <a:ext cx="439578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834062" y="3314700"/>
            <a:ext cx="4395788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32033" y="7240816"/>
            <a:ext cx="4401609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6376424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687049" y="3314700"/>
            <a:ext cx="4398170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686863" y="7240813"/>
            <a:ext cx="4403996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44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05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56319" y="645320"/>
            <a:ext cx="2628902" cy="8739188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8695" y="1331121"/>
            <a:ext cx="11134724" cy="805338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8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9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4292600"/>
            <a:ext cx="13238486" cy="2873471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3" y="7166072"/>
            <a:ext cx="13238487" cy="1290600"/>
          </a:xfrm>
        </p:spPr>
        <p:txBody>
          <a:bodyPr anchor="t"/>
          <a:lstStyle>
            <a:lvl1pPr marL="0" indent="0" algn="l">
              <a:buNone/>
              <a:defRPr sz="3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2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4969" y="3090863"/>
            <a:ext cx="6594509" cy="6293645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81740" y="3084139"/>
            <a:ext cx="6594512" cy="6300368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8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70" y="2857500"/>
            <a:ext cx="659450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4969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81743" y="2857500"/>
            <a:ext cx="659450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81743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7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1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0" y="2171700"/>
            <a:ext cx="5101596" cy="21717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925" y="2171700"/>
            <a:ext cx="7793996" cy="6858000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0" y="4693921"/>
            <a:ext cx="5101595" cy="4343399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861" y="2781288"/>
            <a:ext cx="7639359" cy="2362212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24319" y="1714500"/>
            <a:ext cx="4800600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7627469" cy="2057400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7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4004528"/>
            <a:ext cx="6055518" cy="6282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4338521"/>
            <a:ext cx="2283618" cy="354818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913518" y="2514600"/>
            <a:ext cx="4229100" cy="42291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1999119" y="1"/>
            <a:ext cx="2405081" cy="1712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2908817" y="9144000"/>
            <a:ext cx="1490601" cy="1143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67" y="679077"/>
            <a:ext cx="14107085" cy="2100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69" y="3079378"/>
            <a:ext cx="13419812" cy="629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5233459" y="2686052"/>
            <a:ext cx="1485899" cy="4571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3427360" y="4837946"/>
            <a:ext cx="5789693" cy="457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528811" y="443594"/>
            <a:ext cx="1257299" cy="11515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2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61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63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7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7590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1265197"/>
            <a:ext cx="16230600" cy="7756606"/>
            <a:chOff x="0" y="0"/>
            <a:chExt cx="4274726" cy="20428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042892"/>
            </a:xfrm>
            <a:custGeom>
              <a:avLst/>
              <a:gdLst/>
              <a:ahLst/>
              <a:cxnLst/>
              <a:rect l="l" t="t" r="r" b="b"/>
              <a:pathLst>
                <a:path w="4274726" h="2042892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018565"/>
                  </a:lnTo>
                  <a:cubicBezTo>
                    <a:pt x="4274726" y="2025017"/>
                    <a:pt x="4272163" y="2031205"/>
                    <a:pt x="4267601" y="2035767"/>
                  </a:cubicBezTo>
                  <a:cubicBezTo>
                    <a:pt x="4263039" y="2040329"/>
                    <a:pt x="4256851" y="2042892"/>
                    <a:pt x="4250399" y="2042892"/>
                  </a:cubicBezTo>
                  <a:lnTo>
                    <a:pt x="24327" y="2042892"/>
                  </a:lnTo>
                  <a:cubicBezTo>
                    <a:pt x="10891" y="2042892"/>
                    <a:pt x="0" y="2032001"/>
                    <a:pt x="0" y="2018565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6EB39E">
                <a:alpha val="36863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8" name="Freeform 8"/>
            <p:cNvSpPr/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997348" y="3506318"/>
            <a:ext cx="15261952" cy="5899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39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>
              <a:lnSpc>
                <a:spcPts val="4239"/>
              </a:lnSpc>
            </a:pPr>
            <a:r>
              <a:rPr lang="en-US" sz="3999" dirty="0">
                <a:solidFill>
                  <a:srgbClr val="0D3F63"/>
                </a:solidFill>
                <a:latin typeface="TT Commons Pro Bold"/>
              </a:rPr>
              <a:t>Submitted By:</a:t>
            </a:r>
          </a:p>
          <a:p>
            <a:pPr>
              <a:lnSpc>
                <a:spcPts val="4239"/>
              </a:lnSpc>
            </a:pPr>
            <a:r>
              <a:rPr lang="en-US" sz="3999" dirty="0">
                <a:solidFill>
                  <a:srgbClr val="0D3F63"/>
                </a:solidFill>
                <a:latin typeface="TT Commons Pro Bold"/>
              </a:rPr>
              <a:t>	Atit Kunwar, 191508</a:t>
            </a:r>
          </a:p>
          <a:p>
            <a:pPr>
              <a:lnSpc>
                <a:spcPts val="4239"/>
              </a:lnSpc>
            </a:pPr>
            <a:r>
              <a:rPr lang="en-US" sz="3999" dirty="0">
                <a:solidFill>
                  <a:srgbClr val="0D3F63"/>
                </a:solidFill>
                <a:latin typeface="TT Commons Pro Bold"/>
              </a:rPr>
              <a:t>	Utsab Maharjan, 191549</a:t>
            </a:r>
          </a:p>
          <a:p>
            <a:pPr>
              <a:lnSpc>
                <a:spcPts val="4239"/>
              </a:lnSpc>
            </a:pPr>
            <a:r>
              <a:rPr lang="en-US" sz="3999" dirty="0">
                <a:solidFill>
                  <a:srgbClr val="0D3F63"/>
                </a:solidFill>
                <a:latin typeface="TT Commons Pro Bold"/>
              </a:rPr>
              <a:t>	Sagar Nemkul, 191535</a:t>
            </a:r>
          </a:p>
          <a:p>
            <a:pPr>
              <a:lnSpc>
                <a:spcPts val="5300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>
              <a:lnSpc>
                <a:spcPts val="5300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 algn="ctr">
              <a:lnSpc>
                <a:spcPts val="7211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 algn="ctr">
              <a:lnSpc>
                <a:spcPts val="7211"/>
              </a:lnSpc>
              <a:spcBef>
                <a:spcPct val="0"/>
              </a:spcBef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95400" y="1590406"/>
            <a:ext cx="15963900" cy="10079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32"/>
              </a:lnSpc>
            </a:pPr>
            <a:r>
              <a:rPr lang="en-US" sz="7200" dirty="0">
                <a:solidFill>
                  <a:srgbClr val="247B56"/>
                </a:solidFill>
                <a:latin typeface="Eczar SemiBold"/>
              </a:rPr>
              <a:t>Data Hiding: Image Steganography</a:t>
            </a:r>
          </a:p>
        </p:txBody>
      </p:sp>
    </p:spTree>
    <p:extLst>
      <p:ext uri="{BB962C8B-B14F-4D97-AF65-F5344CB8AC3E}">
        <p14:creationId xmlns:p14="http://schemas.microsoft.com/office/powerpoint/2010/main" val="303519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1200928"/>
            <a:ext cx="16230600" cy="7756606"/>
            <a:chOff x="0" y="0"/>
            <a:chExt cx="4274726" cy="20428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042892"/>
            </a:xfrm>
            <a:custGeom>
              <a:avLst/>
              <a:gdLst/>
              <a:ahLst/>
              <a:cxnLst/>
              <a:rect l="l" t="t" r="r" b="b"/>
              <a:pathLst>
                <a:path w="4274726" h="2042892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018565"/>
                  </a:lnTo>
                  <a:cubicBezTo>
                    <a:pt x="4274726" y="2025017"/>
                    <a:pt x="4272163" y="2031205"/>
                    <a:pt x="4267601" y="2035767"/>
                  </a:cubicBezTo>
                  <a:cubicBezTo>
                    <a:pt x="4263039" y="2040329"/>
                    <a:pt x="4256851" y="2042892"/>
                    <a:pt x="4250399" y="2042892"/>
                  </a:cubicBezTo>
                  <a:lnTo>
                    <a:pt x="24327" y="2042892"/>
                  </a:lnTo>
                  <a:cubicBezTo>
                    <a:pt x="10891" y="2042892"/>
                    <a:pt x="0" y="2032001"/>
                    <a:pt x="0" y="2018565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6EB39E">
                <a:alpha val="36863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8" name="Freeform 8"/>
            <p:cNvSpPr/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997348" y="3506318"/>
            <a:ext cx="15261952" cy="4283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39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>
              <a:lnSpc>
                <a:spcPts val="4239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>
              <a:lnSpc>
                <a:spcPts val="5300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>
              <a:lnSpc>
                <a:spcPts val="5300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 algn="ctr">
              <a:lnSpc>
                <a:spcPts val="7211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 algn="ctr">
              <a:lnSpc>
                <a:spcPts val="7211"/>
              </a:lnSpc>
              <a:spcBef>
                <a:spcPct val="0"/>
              </a:spcBef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2688512" y="2566147"/>
            <a:ext cx="11555996" cy="19050"/>
          </a:xfrm>
          <a:prstGeom prst="line">
            <a:avLst/>
          </a:prstGeom>
          <a:ln w="38100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2688512" y="1590406"/>
            <a:ext cx="12910976" cy="1007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32"/>
              </a:lnSpc>
            </a:pPr>
            <a:r>
              <a:rPr lang="en-US" sz="7200" dirty="0" err="1">
                <a:solidFill>
                  <a:srgbClr val="247B56"/>
                </a:solidFill>
                <a:latin typeface="Eczar SemiBold"/>
              </a:rPr>
              <a:t>chittra</a:t>
            </a:r>
            <a:endParaRPr lang="en-US" sz="7200" dirty="0">
              <a:solidFill>
                <a:srgbClr val="247B56"/>
              </a:solidFill>
              <a:latin typeface="Eczar Semi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10660" y="8986108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Arial Black" panose="020B0A040201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88985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1200928"/>
            <a:ext cx="16230600" cy="7756606"/>
            <a:chOff x="0" y="0"/>
            <a:chExt cx="4274726" cy="20428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042892"/>
            </a:xfrm>
            <a:custGeom>
              <a:avLst/>
              <a:gdLst/>
              <a:ahLst/>
              <a:cxnLst/>
              <a:rect l="l" t="t" r="r" b="b"/>
              <a:pathLst>
                <a:path w="4274726" h="2042892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018565"/>
                  </a:lnTo>
                  <a:cubicBezTo>
                    <a:pt x="4274726" y="2025017"/>
                    <a:pt x="4272163" y="2031205"/>
                    <a:pt x="4267601" y="2035767"/>
                  </a:cubicBezTo>
                  <a:cubicBezTo>
                    <a:pt x="4263039" y="2040329"/>
                    <a:pt x="4256851" y="2042892"/>
                    <a:pt x="4250399" y="2042892"/>
                  </a:cubicBezTo>
                  <a:lnTo>
                    <a:pt x="24327" y="2042892"/>
                  </a:lnTo>
                  <a:cubicBezTo>
                    <a:pt x="10891" y="2042892"/>
                    <a:pt x="0" y="2032001"/>
                    <a:pt x="0" y="2018565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6EB39E">
                <a:alpha val="36863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8" name="Freeform 8"/>
            <p:cNvSpPr/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997348" y="3506318"/>
            <a:ext cx="15261952" cy="5899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39"/>
              </a:lnSpc>
            </a:pPr>
            <a:r>
              <a:rPr lang="en-US" sz="3999" dirty="0">
                <a:solidFill>
                  <a:srgbClr val="0D3F63"/>
                </a:solidFill>
                <a:latin typeface="TT Commons Pro Bold"/>
              </a:rPr>
              <a:t>•To hide data in an image </a:t>
            </a:r>
          </a:p>
          <a:p>
            <a:pPr>
              <a:lnSpc>
                <a:spcPts val="4239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>
              <a:lnSpc>
                <a:spcPts val="4239"/>
              </a:lnSpc>
            </a:pPr>
            <a:r>
              <a:rPr lang="en-US" sz="3999" dirty="0">
                <a:solidFill>
                  <a:srgbClr val="0D3F63"/>
                </a:solidFill>
                <a:latin typeface="TT Commons Pro Bold"/>
              </a:rPr>
              <a:t>•Extract the secret message</a:t>
            </a:r>
          </a:p>
          <a:p>
            <a:pPr>
              <a:lnSpc>
                <a:spcPts val="4239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>
              <a:lnSpc>
                <a:spcPts val="4239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>
              <a:lnSpc>
                <a:spcPts val="5300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>
              <a:lnSpc>
                <a:spcPts val="5300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 algn="ctr">
              <a:lnSpc>
                <a:spcPts val="7211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 algn="ctr">
              <a:lnSpc>
                <a:spcPts val="7211"/>
              </a:lnSpc>
              <a:spcBef>
                <a:spcPct val="0"/>
              </a:spcBef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2688512" y="2566147"/>
            <a:ext cx="11555996" cy="19050"/>
          </a:xfrm>
          <a:prstGeom prst="line">
            <a:avLst/>
          </a:prstGeom>
          <a:ln w="38100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2688512" y="1590406"/>
            <a:ext cx="12910976" cy="1007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32"/>
              </a:lnSpc>
            </a:pPr>
            <a:r>
              <a:rPr lang="en-US" sz="7200" dirty="0">
                <a:solidFill>
                  <a:srgbClr val="247B56"/>
                </a:solidFill>
                <a:latin typeface="Eczar SemiBold"/>
              </a:rPr>
              <a:t>SCOPE AND IMPORTANCE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83000" y="8986108"/>
            <a:ext cx="861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Arial Black" panose="020B0A040201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8925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1200928"/>
            <a:ext cx="16230600" cy="7756606"/>
            <a:chOff x="0" y="0"/>
            <a:chExt cx="4274726" cy="20428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042892"/>
            </a:xfrm>
            <a:custGeom>
              <a:avLst/>
              <a:gdLst/>
              <a:ahLst/>
              <a:cxnLst/>
              <a:rect l="l" t="t" r="r" b="b"/>
              <a:pathLst>
                <a:path w="4274726" h="2042892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018565"/>
                  </a:lnTo>
                  <a:cubicBezTo>
                    <a:pt x="4274726" y="2025017"/>
                    <a:pt x="4272163" y="2031205"/>
                    <a:pt x="4267601" y="2035767"/>
                  </a:cubicBezTo>
                  <a:cubicBezTo>
                    <a:pt x="4263039" y="2040329"/>
                    <a:pt x="4256851" y="2042892"/>
                    <a:pt x="4250399" y="2042892"/>
                  </a:cubicBezTo>
                  <a:lnTo>
                    <a:pt x="24327" y="2042892"/>
                  </a:lnTo>
                  <a:cubicBezTo>
                    <a:pt x="10891" y="2042892"/>
                    <a:pt x="0" y="2032001"/>
                    <a:pt x="0" y="2018565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6EB39E">
                <a:alpha val="36863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8" name="Freeform 8"/>
            <p:cNvSpPr/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997348" y="3506318"/>
            <a:ext cx="15261952" cy="5899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39"/>
              </a:lnSpc>
            </a:pPr>
            <a:r>
              <a:rPr lang="en-US" sz="3999" dirty="0">
                <a:solidFill>
                  <a:srgbClr val="0D3F63"/>
                </a:solidFill>
                <a:latin typeface="TT Commons Pro Bold"/>
              </a:rPr>
              <a:t>•To hide data in an image </a:t>
            </a:r>
          </a:p>
          <a:p>
            <a:pPr>
              <a:lnSpc>
                <a:spcPts val="4239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>
              <a:lnSpc>
                <a:spcPts val="4239"/>
              </a:lnSpc>
            </a:pPr>
            <a:r>
              <a:rPr lang="en-US" sz="3999" dirty="0">
                <a:solidFill>
                  <a:srgbClr val="0D3F63"/>
                </a:solidFill>
                <a:latin typeface="TT Commons Pro Bold"/>
              </a:rPr>
              <a:t>•Extract the secret message</a:t>
            </a:r>
          </a:p>
          <a:p>
            <a:pPr>
              <a:lnSpc>
                <a:spcPts val="4239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>
              <a:lnSpc>
                <a:spcPts val="4239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>
              <a:lnSpc>
                <a:spcPts val="5300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>
              <a:lnSpc>
                <a:spcPts val="5300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 algn="ctr">
              <a:lnSpc>
                <a:spcPts val="7211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 algn="ctr">
              <a:lnSpc>
                <a:spcPts val="7211"/>
              </a:lnSpc>
              <a:spcBef>
                <a:spcPct val="0"/>
              </a:spcBef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2688512" y="2566147"/>
            <a:ext cx="11555996" cy="19050"/>
          </a:xfrm>
          <a:prstGeom prst="line">
            <a:avLst/>
          </a:prstGeom>
          <a:ln w="38100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2688512" y="1590406"/>
            <a:ext cx="12910976" cy="1007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32"/>
              </a:lnSpc>
            </a:pPr>
            <a:r>
              <a:rPr lang="en-US" sz="7200" dirty="0">
                <a:solidFill>
                  <a:srgbClr val="247B56"/>
                </a:solidFill>
                <a:latin typeface="Eczar SemiBold"/>
              </a:rPr>
              <a:t>SCOPE AND IMPORTANCE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83000" y="8986108"/>
            <a:ext cx="861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Arial Black" panose="020B0A0402010202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4069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1200928"/>
            <a:ext cx="16230600" cy="7756606"/>
            <a:chOff x="0" y="0"/>
            <a:chExt cx="4274726" cy="20428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042892"/>
            </a:xfrm>
            <a:custGeom>
              <a:avLst/>
              <a:gdLst/>
              <a:ahLst/>
              <a:cxnLst/>
              <a:rect l="l" t="t" r="r" b="b"/>
              <a:pathLst>
                <a:path w="4274726" h="2042892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018565"/>
                  </a:lnTo>
                  <a:cubicBezTo>
                    <a:pt x="4274726" y="2025017"/>
                    <a:pt x="4272163" y="2031205"/>
                    <a:pt x="4267601" y="2035767"/>
                  </a:cubicBezTo>
                  <a:cubicBezTo>
                    <a:pt x="4263039" y="2040329"/>
                    <a:pt x="4256851" y="2042892"/>
                    <a:pt x="4250399" y="2042892"/>
                  </a:cubicBezTo>
                  <a:lnTo>
                    <a:pt x="24327" y="2042892"/>
                  </a:lnTo>
                  <a:cubicBezTo>
                    <a:pt x="10891" y="2042892"/>
                    <a:pt x="0" y="2032001"/>
                    <a:pt x="0" y="2018565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6EB39E">
                <a:alpha val="36863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8" name="Freeform 8"/>
            <p:cNvSpPr/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997348" y="3506318"/>
            <a:ext cx="15261952" cy="5899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39"/>
              </a:lnSpc>
            </a:pPr>
            <a:r>
              <a:rPr lang="en-US" sz="3999" dirty="0">
                <a:solidFill>
                  <a:srgbClr val="0D3F63"/>
                </a:solidFill>
                <a:latin typeface="TT Commons Pro Bold"/>
              </a:rPr>
              <a:t>•To hide data in an image </a:t>
            </a:r>
          </a:p>
          <a:p>
            <a:pPr>
              <a:lnSpc>
                <a:spcPts val="4239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>
              <a:lnSpc>
                <a:spcPts val="4239"/>
              </a:lnSpc>
            </a:pPr>
            <a:r>
              <a:rPr lang="en-US" sz="3999" dirty="0">
                <a:solidFill>
                  <a:srgbClr val="0D3F63"/>
                </a:solidFill>
                <a:latin typeface="TT Commons Pro Bold"/>
              </a:rPr>
              <a:t>•Extract the secret message</a:t>
            </a:r>
          </a:p>
          <a:p>
            <a:pPr>
              <a:lnSpc>
                <a:spcPts val="4239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>
              <a:lnSpc>
                <a:spcPts val="4239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>
              <a:lnSpc>
                <a:spcPts val="5300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>
              <a:lnSpc>
                <a:spcPts val="5300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 algn="ctr">
              <a:lnSpc>
                <a:spcPts val="7211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 algn="ctr">
              <a:lnSpc>
                <a:spcPts val="7211"/>
              </a:lnSpc>
              <a:spcBef>
                <a:spcPct val="0"/>
              </a:spcBef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2688512" y="2566147"/>
            <a:ext cx="11555996" cy="19050"/>
          </a:xfrm>
          <a:prstGeom prst="line">
            <a:avLst/>
          </a:prstGeom>
          <a:ln w="38100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2688512" y="1590406"/>
            <a:ext cx="12910976" cy="1007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32"/>
              </a:lnSpc>
            </a:pPr>
            <a:r>
              <a:rPr lang="en-US" sz="7200" dirty="0">
                <a:solidFill>
                  <a:srgbClr val="247B56"/>
                </a:solidFill>
                <a:latin typeface="Eczar SemiBold"/>
              </a:rPr>
              <a:t>SCOPE AND IMPORTANCE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83000" y="8986108"/>
            <a:ext cx="861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Arial Black" panose="020B0A040201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4831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20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1200928"/>
            <a:ext cx="16230600" cy="7756606"/>
            <a:chOff x="0" y="0"/>
            <a:chExt cx="4274726" cy="20428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042892"/>
            </a:xfrm>
            <a:custGeom>
              <a:avLst/>
              <a:gdLst/>
              <a:ahLst/>
              <a:cxnLst/>
              <a:rect l="l" t="t" r="r" b="b"/>
              <a:pathLst>
                <a:path w="4274726" h="2042892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018565"/>
                  </a:lnTo>
                  <a:cubicBezTo>
                    <a:pt x="4274726" y="2025017"/>
                    <a:pt x="4272163" y="2031205"/>
                    <a:pt x="4267601" y="2035767"/>
                  </a:cubicBezTo>
                  <a:cubicBezTo>
                    <a:pt x="4263039" y="2040329"/>
                    <a:pt x="4256851" y="2042892"/>
                    <a:pt x="4250399" y="2042892"/>
                  </a:cubicBezTo>
                  <a:lnTo>
                    <a:pt x="24327" y="2042892"/>
                  </a:lnTo>
                  <a:cubicBezTo>
                    <a:pt x="10891" y="2042892"/>
                    <a:pt x="0" y="2032001"/>
                    <a:pt x="0" y="2018565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6EB39E">
                <a:alpha val="36863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8" name="Freeform 8"/>
            <p:cNvSpPr/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705682" y="3067922"/>
            <a:ext cx="16230599" cy="10284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lnSpc>
                <a:spcPts val="4239"/>
              </a:lnSpc>
              <a:buFont typeface="Arial" panose="020B0604020202020204" pitchFamily="34" charset="0"/>
              <a:buChar char="•"/>
            </a:pPr>
            <a:r>
              <a:rPr lang="en-GB" sz="3999" dirty="0">
                <a:solidFill>
                  <a:srgbClr val="0D3F63"/>
                </a:solidFill>
                <a:latin typeface="TT Commons Pro Bold"/>
              </a:rPr>
              <a:t>Image steganography is technique of hiding data within image</a:t>
            </a:r>
          </a:p>
          <a:p>
            <a:pPr marL="571500" indent="-571500" algn="just">
              <a:lnSpc>
                <a:spcPts val="4239"/>
              </a:lnSpc>
              <a:buFont typeface="Arial" panose="020B0604020202020204" pitchFamily="34" charset="0"/>
              <a:buChar char="•"/>
            </a:pPr>
            <a:endParaRPr lang="en-GB" sz="3999" dirty="0">
              <a:solidFill>
                <a:srgbClr val="0D3F63"/>
              </a:solidFill>
              <a:latin typeface="TT Commons Pro Bold"/>
            </a:endParaRPr>
          </a:p>
          <a:p>
            <a:pPr marL="571500" indent="-571500" algn="just">
              <a:lnSpc>
                <a:spcPts val="4239"/>
              </a:lnSpc>
              <a:buFont typeface="Arial" panose="020B0604020202020204" pitchFamily="34" charset="0"/>
              <a:buChar char="•"/>
            </a:pPr>
            <a:r>
              <a:rPr lang="en-GB" sz="3999" dirty="0">
                <a:solidFill>
                  <a:srgbClr val="0D3F63"/>
                </a:solidFill>
                <a:latin typeface="TT Commons Pro Bold"/>
              </a:rPr>
              <a:t>Cryptography is the art of transforming data into cipher text   </a:t>
            </a:r>
          </a:p>
          <a:p>
            <a:pPr marL="571500" indent="-571500" algn="just">
              <a:lnSpc>
                <a:spcPts val="4239"/>
              </a:lnSpc>
              <a:buFont typeface="Arial" panose="020B0604020202020204" pitchFamily="34" charset="0"/>
              <a:buChar char="•"/>
            </a:pPr>
            <a:endParaRPr lang="en-GB" sz="3999" dirty="0">
              <a:solidFill>
                <a:srgbClr val="0D3F63"/>
              </a:solidFill>
              <a:latin typeface="TT Commons Pro Bold"/>
            </a:endParaRPr>
          </a:p>
          <a:p>
            <a:pPr marL="571500" indent="-571500" algn="just">
              <a:lnSpc>
                <a:spcPts val="4239"/>
              </a:lnSpc>
              <a:buFont typeface="Arial" panose="020B0604020202020204" pitchFamily="34" charset="0"/>
              <a:buChar char="•"/>
            </a:pPr>
            <a:r>
              <a:rPr lang="en-GB" sz="3999" dirty="0">
                <a:solidFill>
                  <a:srgbClr val="0D3F63"/>
                </a:solidFill>
                <a:latin typeface="TT Commons Pro Bold"/>
              </a:rPr>
              <a:t>Goal is to hide secret data that is undetectable by any observer</a:t>
            </a:r>
          </a:p>
          <a:p>
            <a:pPr indent="-342900" algn="just">
              <a:lnSpc>
                <a:spcPts val="4239"/>
              </a:lnSpc>
              <a:buFont typeface="Arial" panose="020B0604020202020204" pitchFamily="34" charset="0"/>
              <a:buChar char="•"/>
            </a:pPr>
            <a:endParaRPr lang="en-GB" sz="3999" dirty="0">
              <a:solidFill>
                <a:srgbClr val="0D3F63"/>
              </a:solidFill>
              <a:latin typeface="TT Commons Pro Bold"/>
            </a:endParaRPr>
          </a:p>
          <a:p>
            <a:pPr marL="571500" indent="-571500" algn="just">
              <a:lnSpc>
                <a:spcPts val="4239"/>
              </a:lnSpc>
              <a:buFont typeface="Arial" panose="020B0604020202020204" pitchFamily="34" charset="0"/>
              <a:buChar char="•"/>
            </a:pPr>
            <a:r>
              <a:rPr lang="en-GB" sz="3999" dirty="0">
                <a:solidFill>
                  <a:srgbClr val="0D3F63"/>
                </a:solidFill>
                <a:latin typeface="TT Commons Pro Bold"/>
              </a:rPr>
              <a:t>Steganography differs from cryptography</a:t>
            </a:r>
          </a:p>
          <a:p>
            <a:pPr indent="-342900" algn="just">
              <a:lnSpc>
                <a:spcPts val="4239"/>
              </a:lnSpc>
              <a:buFont typeface="Arial" panose="020B0604020202020204" pitchFamily="34" charset="0"/>
              <a:buChar char="•"/>
            </a:pPr>
            <a:endParaRPr lang="en-GB" sz="3999" dirty="0">
              <a:solidFill>
                <a:srgbClr val="0D3F63"/>
              </a:solidFill>
              <a:latin typeface="TT Commons Pro Bold"/>
            </a:endParaRPr>
          </a:p>
          <a:p>
            <a:pPr marL="571500" indent="-571500" algn="just">
              <a:lnSpc>
                <a:spcPts val="4239"/>
              </a:lnSpc>
              <a:buFont typeface="Arial" panose="020B0604020202020204" pitchFamily="34" charset="0"/>
              <a:buChar char="•"/>
            </a:pPr>
            <a:r>
              <a:rPr lang="en-GB" sz="3999" dirty="0">
                <a:solidFill>
                  <a:srgbClr val="0D3F63"/>
                </a:solidFill>
                <a:latin typeface="TT Commons Pro Bold"/>
              </a:rPr>
              <a:t>Data are embedded in digital image, audio or video files</a:t>
            </a:r>
          </a:p>
          <a:p>
            <a:pPr algn="just">
              <a:lnSpc>
                <a:spcPts val="4239"/>
              </a:lnSpc>
            </a:pPr>
            <a:endParaRPr lang="en-GB" sz="3999" dirty="0">
              <a:solidFill>
                <a:srgbClr val="0D3F63"/>
              </a:solidFill>
              <a:latin typeface="TT Commons Pro Bold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4239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 algn="just">
              <a:lnSpc>
                <a:spcPts val="4239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 algn="just">
              <a:lnSpc>
                <a:spcPts val="5300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 algn="just">
              <a:lnSpc>
                <a:spcPts val="5300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 algn="just">
              <a:lnSpc>
                <a:spcPts val="7211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 algn="just">
              <a:lnSpc>
                <a:spcPts val="7211"/>
              </a:lnSpc>
              <a:spcBef>
                <a:spcPct val="0"/>
              </a:spcBef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2688512" y="2566147"/>
            <a:ext cx="11555996" cy="19050"/>
          </a:xfrm>
          <a:prstGeom prst="line">
            <a:avLst/>
          </a:prstGeom>
          <a:ln w="38100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2688512" y="1590406"/>
            <a:ext cx="12910976" cy="1007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32"/>
              </a:lnSpc>
            </a:pPr>
            <a:r>
              <a:rPr lang="en-US" sz="7200" dirty="0">
                <a:solidFill>
                  <a:srgbClr val="247B56"/>
                </a:solidFill>
                <a:latin typeface="Eczar SemiBold"/>
              </a:rPr>
              <a:t>INTRODUCTION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10660" y="8986108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Arial Black" panose="020B0A04020102020204" pitchFamily="34" charset="0"/>
              </a:rPr>
              <a:t>1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987852"/>
            <a:ext cx="12039600" cy="5737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1200928"/>
            <a:ext cx="16230600" cy="7756606"/>
            <a:chOff x="0" y="0"/>
            <a:chExt cx="4274726" cy="20428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042892"/>
            </a:xfrm>
            <a:custGeom>
              <a:avLst/>
              <a:gdLst/>
              <a:ahLst/>
              <a:cxnLst/>
              <a:rect l="l" t="t" r="r" b="b"/>
              <a:pathLst>
                <a:path w="4274726" h="2042892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018565"/>
                  </a:lnTo>
                  <a:cubicBezTo>
                    <a:pt x="4274726" y="2025017"/>
                    <a:pt x="4272163" y="2031205"/>
                    <a:pt x="4267601" y="2035767"/>
                  </a:cubicBezTo>
                  <a:cubicBezTo>
                    <a:pt x="4263039" y="2040329"/>
                    <a:pt x="4256851" y="2042892"/>
                    <a:pt x="4250399" y="2042892"/>
                  </a:cubicBezTo>
                  <a:lnTo>
                    <a:pt x="24327" y="2042892"/>
                  </a:lnTo>
                  <a:cubicBezTo>
                    <a:pt x="10891" y="2042892"/>
                    <a:pt x="0" y="2032001"/>
                    <a:pt x="0" y="2018565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6EB39E">
                <a:alpha val="36863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8" name="Freeform 8"/>
            <p:cNvSpPr/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676400" y="2987852"/>
            <a:ext cx="15261952" cy="9284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999" dirty="0">
                <a:solidFill>
                  <a:srgbClr val="0D3F63"/>
                </a:solidFill>
                <a:latin typeface="TT Commons Pro Bold"/>
              </a:rPr>
              <a:t>Unethical use of steganography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999" dirty="0">
              <a:solidFill>
                <a:srgbClr val="0D3F63"/>
              </a:solidFill>
              <a:latin typeface="TT Commons Pro 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999" dirty="0">
                <a:solidFill>
                  <a:srgbClr val="0D3F63"/>
                </a:solidFill>
                <a:latin typeface="TT Commons Pro Bold"/>
              </a:rPr>
              <a:t>How can a message be send secretly to the destination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999" dirty="0">
              <a:solidFill>
                <a:srgbClr val="0D3F63"/>
              </a:solidFill>
              <a:latin typeface="TT Commons Pro 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999" dirty="0">
                <a:solidFill>
                  <a:srgbClr val="0D3F63"/>
                </a:solidFill>
                <a:latin typeface="TT Commons Pro Bold"/>
              </a:rPr>
              <a:t>Selecting the best algorithm for data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999" dirty="0">
              <a:solidFill>
                <a:srgbClr val="0D3F63"/>
              </a:solidFill>
              <a:latin typeface="TT Commons Pro 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999" dirty="0">
                <a:solidFill>
                  <a:srgbClr val="0D3F63"/>
                </a:solidFill>
                <a:latin typeface="TT Commons Pro Bold"/>
              </a:rPr>
              <a:t>Adjusting quality of image unnoticeable to Human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999" dirty="0">
              <a:solidFill>
                <a:srgbClr val="0D3F63"/>
              </a:solidFill>
              <a:latin typeface="TT Commons Pro 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999" dirty="0">
                <a:solidFill>
                  <a:srgbClr val="0D3F63"/>
                </a:solidFill>
                <a:latin typeface="TT Commons Pro Bold"/>
              </a:rPr>
              <a:t>Changed size of an image while steganography</a:t>
            </a:r>
          </a:p>
          <a:p>
            <a:pPr>
              <a:lnSpc>
                <a:spcPts val="4239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>
              <a:lnSpc>
                <a:spcPts val="5300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>
              <a:lnSpc>
                <a:spcPts val="5300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 algn="ctr">
              <a:lnSpc>
                <a:spcPts val="7211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 algn="ctr">
              <a:lnSpc>
                <a:spcPts val="7211"/>
              </a:lnSpc>
              <a:spcBef>
                <a:spcPct val="0"/>
              </a:spcBef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2688512" y="2566147"/>
            <a:ext cx="11555996" cy="19050"/>
          </a:xfrm>
          <a:prstGeom prst="line">
            <a:avLst/>
          </a:prstGeom>
          <a:ln w="38100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2688512" y="1590406"/>
            <a:ext cx="12910976" cy="1007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32"/>
              </a:lnSpc>
            </a:pPr>
            <a:r>
              <a:rPr lang="en-US" sz="7200" dirty="0">
                <a:solidFill>
                  <a:srgbClr val="247B56"/>
                </a:solidFill>
                <a:latin typeface="Eczar SemiBold"/>
              </a:rPr>
              <a:t>PROBLEM OF STATEMENT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10660" y="8986108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Arial Black" panose="020B0A040201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187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1200928"/>
            <a:ext cx="16230600" cy="7756606"/>
            <a:chOff x="0" y="0"/>
            <a:chExt cx="4274726" cy="20428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042892"/>
            </a:xfrm>
            <a:custGeom>
              <a:avLst/>
              <a:gdLst/>
              <a:ahLst/>
              <a:cxnLst/>
              <a:rect l="l" t="t" r="r" b="b"/>
              <a:pathLst>
                <a:path w="4274726" h="2042892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018565"/>
                  </a:lnTo>
                  <a:cubicBezTo>
                    <a:pt x="4274726" y="2025017"/>
                    <a:pt x="4272163" y="2031205"/>
                    <a:pt x="4267601" y="2035767"/>
                  </a:cubicBezTo>
                  <a:cubicBezTo>
                    <a:pt x="4263039" y="2040329"/>
                    <a:pt x="4256851" y="2042892"/>
                    <a:pt x="4250399" y="2042892"/>
                  </a:cubicBezTo>
                  <a:lnTo>
                    <a:pt x="24327" y="2042892"/>
                  </a:lnTo>
                  <a:cubicBezTo>
                    <a:pt x="10891" y="2042892"/>
                    <a:pt x="0" y="2032001"/>
                    <a:pt x="0" y="2018565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6EB39E">
                <a:alpha val="36863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8" name="Freeform 8"/>
            <p:cNvSpPr/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997348" y="3506318"/>
            <a:ext cx="15261952" cy="400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999" dirty="0">
                <a:solidFill>
                  <a:srgbClr val="0D3F63"/>
                </a:solidFill>
                <a:latin typeface="TT Commons Pro Bold"/>
              </a:rPr>
              <a:t>Limit unauthorized access</a:t>
            </a:r>
          </a:p>
          <a:p>
            <a:endParaRPr lang="en-GB" sz="3999" dirty="0">
              <a:solidFill>
                <a:srgbClr val="0D3F63"/>
              </a:solidFill>
              <a:latin typeface="TT Commons Pro Bo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999" dirty="0">
                <a:solidFill>
                  <a:srgbClr val="0D3F63"/>
                </a:solidFill>
                <a:latin typeface="TT Commons Pro Bold"/>
              </a:rPr>
              <a:t>Maintain Security while sharing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999" dirty="0">
              <a:solidFill>
                <a:srgbClr val="0D3F63"/>
              </a:solidFill>
              <a:latin typeface="TT Commons Pro Bo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999" dirty="0">
                <a:solidFill>
                  <a:srgbClr val="0D3F63"/>
                </a:solidFill>
                <a:latin typeface="TT Commons Pro Bold"/>
              </a:rPr>
              <a:t>To encrypt the secret data</a:t>
            </a:r>
          </a:p>
          <a:p>
            <a:pPr algn="ctr">
              <a:lnSpc>
                <a:spcPts val="7211"/>
              </a:lnSpc>
              <a:spcBef>
                <a:spcPct val="0"/>
              </a:spcBef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2688512" y="2566147"/>
            <a:ext cx="11555996" cy="19050"/>
          </a:xfrm>
          <a:prstGeom prst="line">
            <a:avLst/>
          </a:prstGeom>
          <a:ln w="38100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2688512" y="1590406"/>
            <a:ext cx="12910976" cy="1007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32"/>
              </a:lnSpc>
            </a:pPr>
            <a:r>
              <a:rPr lang="en-US" sz="7200" dirty="0">
                <a:solidFill>
                  <a:srgbClr val="247B56"/>
                </a:solidFill>
                <a:latin typeface="Eczar SemiBold"/>
              </a:rPr>
              <a:t>PROJECT OBJECTIVES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10660" y="8986108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Arial Black" panose="020B0A040201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066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1200928"/>
            <a:ext cx="16230600" cy="7756606"/>
            <a:chOff x="0" y="0"/>
            <a:chExt cx="4274726" cy="20428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042892"/>
            </a:xfrm>
            <a:custGeom>
              <a:avLst/>
              <a:gdLst/>
              <a:ahLst/>
              <a:cxnLst/>
              <a:rect l="l" t="t" r="r" b="b"/>
              <a:pathLst>
                <a:path w="4274726" h="2042892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018565"/>
                  </a:lnTo>
                  <a:cubicBezTo>
                    <a:pt x="4274726" y="2025017"/>
                    <a:pt x="4272163" y="2031205"/>
                    <a:pt x="4267601" y="2035767"/>
                  </a:cubicBezTo>
                  <a:cubicBezTo>
                    <a:pt x="4263039" y="2040329"/>
                    <a:pt x="4256851" y="2042892"/>
                    <a:pt x="4250399" y="2042892"/>
                  </a:cubicBezTo>
                  <a:lnTo>
                    <a:pt x="24327" y="2042892"/>
                  </a:lnTo>
                  <a:cubicBezTo>
                    <a:pt x="10891" y="2042892"/>
                    <a:pt x="0" y="2032001"/>
                    <a:pt x="0" y="2018565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6EB39E">
                <a:alpha val="36863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8" name="Freeform 8"/>
            <p:cNvSpPr/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676400" y="3087057"/>
            <a:ext cx="15582900" cy="9130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423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D3F63"/>
                </a:solidFill>
                <a:latin typeface="TT Commons Pro Bold"/>
              </a:rPr>
              <a:t>Secure confidential information </a:t>
            </a:r>
          </a:p>
          <a:p>
            <a:pPr marL="571500" indent="-571500">
              <a:lnSpc>
                <a:spcPts val="4239"/>
              </a:lnSpc>
              <a:buFont typeface="Arial" panose="020B0604020202020204" pitchFamily="34" charset="0"/>
              <a:buChar char="•"/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 marL="571500" indent="-571500">
              <a:lnSpc>
                <a:spcPts val="423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D3F63"/>
                </a:solidFill>
                <a:latin typeface="TT Commons Pro Bold"/>
              </a:rPr>
              <a:t>Confidential data are converted to cipher text</a:t>
            </a:r>
          </a:p>
          <a:p>
            <a:pPr>
              <a:lnSpc>
                <a:spcPts val="4239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 marL="571500" indent="-571500">
              <a:lnSpc>
                <a:spcPts val="423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D3F63"/>
                </a:solidFill>
                <a:latin typeface="TT Commons Pro Bold"/>
              </a:rPr>
              <a:t>Conceal the data in an image</a:t>
            </a:r>
          </a:p>
          <a:p>
            <a:pPr marL="571500" indent="-571500">
              <a:lnSpc>
                <a:spcPts val="4239"/>
              </a:lnSpc>
              <a:buFont typeface="Arial" panose="020B0604020202020204" pitchFamily="34" charset="0"/>
              <a:buChar char="•"/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 marL="571500" indent="-571500">
              <a:lnSpc>
                <a:spcPts val="423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D3F63"/>
                </a:solidFill>
                <a:latin typeface="TT Commons Pro Bold"/>
              </a:rPr>
              <a:t>Reveal hidden message using symmetric key</a:t>
            </a:r>
          </a:p>
          <a:p>
            <a:pPr marL="571500" indent="-571500">
              <a:lnSpc>
                <a:spcPts val="4239"/>
              </a:lnSpc>
              <a:buFont typeface="Arial" panose="020B0604020202020204" pitchFamily="34" charset="0"/>
              <a:buChar char="•"/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 marL="571500" indent="-571500">
              <a:lnSpc>
                <a:spcPts val="423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D3F63"/>
                </a:solidFill>
                <a:latin typeface="TT Commons Pro Bold"/>
              </a:rPr>
              <a:t>Limit unauthorized access</a:t>
            </a:r>
          </a:p>
          <a:p>
            <a:pPr>
              <a:lnSpc>
                <a:spcPts val="4239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>
              <a:lnSpc>
                <a:spcPts val="4239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>
              <a:lnSpc>
                <a:spcPts val="5300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>
              <a:lnSpc>
                <a:spcPts val="5300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 algn="ctr">
              <a:lnSpc>
                <a:spcPts val="7211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 algn="ctr">
              <a:lnSpc>
                <a:spcPts val="7211"/>
              </a:lnSpc>
              <a:spcBef>
                <a:spcPct val="0"/>
              </a:spcBef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2688512" y="2566147"/>
            <a:ext cx="11555996" cy="19050"/>
          </a:xfrm>
          <a:prstGeom prst="line">
            <a:avLst/>
          </a:prstGeom>
          <a:ln w="38100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2688512" y="1590406"/>
            <a:ext cx="12910976" cy="1007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32"/>
              </a:lnSpc>
            </a:pPr>
            <a:r>
              <a:rPr lang="en-US" sz="7200" dirty="0">
                <a:solidFill>
                  <a:srgbClr val="247B56"/>
                </a:solidFill>
                <a:latin typeface="Eczar SemiBold"/>
              </a:rPr>
              <a:t>SCOPE AND IMPORTANCE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10660" y="8986108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Arial Black" panose="020B0A040201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3863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1200928"/>
            <a:ext cx="16230600" cy="7756606"/>
            <a:chOff x="0" y="0"/>
            <a:chExt cx="4274726" cy="20428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042892"/>
            </a:xfrm>
            <a:custGeom>
              <a:avLst/>
              <a:gdLst/>
              <a:ahLst/>
              <a:cxnLst/>
              <a:rect l="l" t="t" r="r" b="b"/>
              <a:pathLst>
                <a:path w="4274726" h="2042892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018565"/>
                  </a:lnTo>
                  <a:cubicBezTo>
                    <a:pt x="4274726" y="2025017"/>
                    <a:pt x="4272163" y="2031205"/>
                    <a:pt x="4267601" y="2035767"/>
                  </a:cubicBezTo>
                  <a:cubicBezTo>
                    <a:pt x="4263039" y="2040329"/>
                    <a:pt x="4256851" y="2042892"/>
                    <a:pt x="4250399" y="2042892"/>
                  </a:cubicBezTo>
                  <a:lnTo>
                    <a:pt x="24327" y="2042892"/>
                  </a:lnTo>
                  <a:cubicBezTo>
                    <a:pt x="10891" y="2042892"/>
                    <a:pt x="0" y="2032001"/>
                    <a:pt x="0" y="2018565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6EB39E">
                <a:alpha val="36863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8" name="Freeform 8"/>
            <p:cNvSpPr/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752600" y="3098430"/>
            <a:ext cx="15261952" cy="6523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999" dirty="0">
                <a:solidFill>
                  <a:srgbClr val="0D3F63"/>
                </a:solidFill>
                <a:latin typeface="TT Commons Pro Bold"/>
              </a:rPr>
              <a:t>Steganography is used in conjunction with cryptography to hide secret information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3999" dirty="0">
              <a:solidFill>
                <a:srgbClr val="0D3F63"/>
              </a:solidFill>
              <a:latin typeface="TT Commons Pro Bold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999" dirty="0">
                <a:solidFill>
                  <a:srgbClr val="0D3F63"/>
                </a:solidFill>
                <a:latin typeface="TT Commons Pro Bold"/>
                <a:cs typeface="Times New Roman" panose="02020603050405020304" pitchFamily="18" charset="0"/>
              </a:rPr>
              <a:t>In ancient Greece, messages were written in head and made them grow hair, send to the receiver and shave off hair to see secret message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3999" dirty="0">
              <a:solidFill>
                <a:srgbClr val="0D3F63"/>
              </a:solidFill>
              <a:latin typeface="TT Commons Pro Bold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999" dirty="0">
                <a:solidFill>
                  <a:srgbClr val="0D3F63"/>
                </a:solidFill>
                <a:latin typeface="TT Commons Pro Bold"/>
                <a:cs typeface="Times New Roman" panose="02020603050405020304" pitchFamily="18" charset="0"/>
              </a:rPr>
              <a:t>During world war II invisible ink was used</a:t>
            </a:r>
          </a:p>
          <a:p>
            <a:pPr algn="just"/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7211"/>
              </a:lnSpc>
              <a:spcBef>
                <a:spcPct val="0"/>
              </a:spcBef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2688512" y="2566147"/>
            <a:ext cx="11555996" cy="19050"/>
          </a:xfrm>
          <a:prstGeom prst="line">
            <a:avLst/>
          </a:prstGeom>
          <a:ln w="38100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2688512" y="1590406"/>
            <a:ext cx="12910976" cy="1007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32"/>
              </a:lnSpc>
            </a:pPr>
            <a:r>
              <a:rPr lang="en-US" sz="7200" dirty="0">
                <a:solidFill>
                  <a:srgbClr val="247B56"/>
                </a:solidFill>
                <a:latin typeface="Eczar SemiBold"/>
              </a:rPr>
              <a:t>LITERATURE REVIEW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10660" y="8986108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Arial Black" panose="020B0A040201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228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1200928"/>
            <a:ext cx="16230600" cy="7756606"/>
            <a:chOff x="0" y="0"/>
            <a:chExt cx="4274726" cy="20428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042892"/>
            </a:xfrm>
            <a:custGeom>
              <a:avLst/>
              <a:gdLst/>
              <a:ahLst/>
              <a:cxnLst/>
              <a:rect l="l" t="t" r="r" b="b"/>
              <a:pathLst>
                <a:path w="4274726" h="2042892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018565"/>
                  </a:lnTo>
                  <a:cubicBezTo>
                    <a:pt x="4274726" y="2025017"/>
                    <a:pt x="4272163" y="2031205"/>
                    <a:pt x="4267601" y="2035767"/>
                  </a:cubicBezTo>
                  <a:cubicBezTo>
                    <a:pt x="4263039" y="2040329"/>
                    <a:pt x="4256851" y="2042892"/>
                    <a:pt x="4250399" y="2042892"/>
                  </a:cubicBezTo>
                  <a:lnTo>
                    <a:pt x="24327" y="2042892"/>
                  </a:lnTo>
                  <a:cubicBezTo>
                    <a:pt x="10891" y="2042892"/>
                    <a:pt x="0" y="2032001"/>
                    <a:pt x="0" y="2018565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6EB39E">
                <a:alpha val="36863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18602">
            <a:off x="8953733" y="8905548"/>
            <a:ext cx="13981343" cy="6487382"/>
            <a:chOff x="0" y="0"/>
            <a:chExt cx="6233160" cy="2892204"/>
          </a:xfrm>
        </p:grpSpPr>
        <p:sp>
          <p:nvSpPr>
            <p:cNvPr id="8" name="Freeform 8"/>
            <p:cNvSpPr/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997348" y="3506318"/>
            <a:ext cx="15261952" cy="4923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999" dirty="0">
                <a:solidFill>
                  <a:srgbClr val="0D3F63"/>
                </a:solidFill>
                <a:latin typeface="TT Commons Pro Bold"/>
              </a:rPr>
              <a:t>Used Incremental Software Process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999" dirty="0">
              <a:solidFill>
                <a:srgbClr val="0D3F63"/>
              </a:solidFill>
              <a:latin typeface="TT Commons Pro 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999" dirty="0">
                <a:solidFill>
                  <a:srgbClr val="0D3F63"/>
                </a:solidFill>
                <a:latin typeface="TT Commons Pro Bold"/>
              </a:rPr>
              <a:t>Each module consist analysis, design, coding, testing and documentation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999" dirty="0">
              <a:solidFill>
                <a:srgbClr val="0D3F63"/>
              </a:solidFill>
              <a:latin typeface="TT Commons Pro 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999" dirty="0">
                <a:solidFill>
                  <a:srgbClr val="0D3F63"/>
                </a:solidFill>
                <a:latin typeface="TT Commons Pro Bold"/>
              </a:rPr>
              <a:t>Submodule adds a function to the previous release.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999" dirty="0">
              <a:solidFill>
                <a:srgbClr val="0D3F63"/>
              </a:solidFill>
              <a:latin typeface="TT Commons Pro 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999" dirty="0">
                <a:solidFill>
                  <a:srgbClr val="0D3F63"/>
                </a:solidFill>
                <a:latin typeface="TT Commons Pro Bold"/>
              </a:rPr>
              <a:t>Each process continues until the complete system is achieved.</a:t>
            </a:r>
          </a:p>
        </p:txBody>
      </p:sp>
      <p:sp>
        <p:nvSpPr>
          <p:cNvPr id="10" name="AutoShape 10"/>
          <p:cNvSpPr/>
          <p:nvPr/>
        </p:nvSpPr>
        <p:spPr>
          <a:xfrm>
            <a:off x="2688512" y="2566147"/>
            <a:ext cx="11555996" cy="19050"/>
          </a:xfrm>
          <a:prstGeom prst="line">
            <a:avLst/>
          </a:prstGeom>
          <a:ln w="38100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2688512" y="1590406"/>
            <a:ext cx="12910976" cy="1007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32"/>
              </a:lnSpc>
            </a:pPr>
            <a:r>
              <a:rPr lang="en-US" sz="7200" dirty="0">
                <a:solidFill>
                  <a:srgbClr val="247B56"/>
                </a:solidFill>
                <a:latin typeface="Eczar SemiBold"/>
              </a:rPr>
              <a:t>METHODOLOGY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710660" y="8986108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Arial Black" panose="020B0A040201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5839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1200928"/>
            <a:ext cx="16230600" cy="7756606"/>
            <a:chOff x="0" y="0"/>
            <a:chExt cx="4274726" cy="20428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042892"/>
            </a:xfrm>
            <a:custGeom>
              <a:avLst/>
              <a:gdLst/>
              <a:ahLst/>
              <a:cxnLst/>
              <a:rect l="l" t="t" r="r" b="b"/>
              <a:pathLst>
                <a:path w="4274726" h="2042892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018565"/>
                  </a:lnTo>
                  <a:cubicBezTo>
                    <a:pt x="4274726" y="2025017"/>
                    <a:pt x="4272163" y="2031205"/>
                    <a:pt x="4267601" y="2035767"/>
                  </a:cubicBezTo>
                  <a:cubicBezTo>
                    <a:pt x="4263039" y="2040329"/>
                    <a:pt x="4256851" y="2042892"/>
                    <a:pt x="4250399" y="2042892"/>
                  </a:cubicBezTo>
                  <a:lnTo>
                    <a:pt x="24327" y="2042892"/>
                  </a:lnTo>
                  <a:cubicBezTo>
                    <a:pt x="10891" y="2042892"/>
                    <a:pt x="0" y="2032001"/>
                    <a:pt x="0" y="2018565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6EB39E">
                <a:alpha val="36863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8" name="Freeform 8"/>
            <p:cNvSpPr/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sp>
        <p:nvSpPr>
          <p:cNvPr id="10" name="AutoShape 10"/>
          <p:cNvSpPr/>
          <p:nvPr/>
        </p:nvSpPr>
        <p:spPr>
          <a:xfrm>
            <a:off x="2688512" y="2566147"/>
            <a:ext cx="11555996" cy="19050"/>
          </a:xfrm>
          <a:prstGeom prst="line">
            <a:avLst/>
          </a:prstGeom>
          <a:ln w="38100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10"/>
          <a:stretch/>
        </p:blipFill>
        <p:spPr>
          <a:xfrm>
            <a:off x="1676251" y="2915522"/>
            <a:ext cx="14451069" cy="5660847"/>
          </a:xfrm>
          <a:prstGeom prst="rect">
            <a:avLst/>
          </a:prstGeom>
        </p:spPr>
      </p:pic>
      <p:sp>
        <p:nvSpPr>
          <p:cNvPr id="14" name="TextBox 11"/>
          <p:cNvSpPr txBox="1"/>
          <p:nvPr/>
        </p:nvSpPr>
        <p:spPr>
          <a:xfrm>
            <a:off x="2688512" y="1590406"/>
            <a:ext cx="12910976" cy="10079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32"/>
              </a:lnSpc>
            </a:pPr>
            <a:r>
              <a:rPr lang="en-US" sz="7200" dirty="0">
                <a:solidFill>
                  <a:srgbClr val="247B56"/>
                </a:solidFill>
                <a:latin typeface="Eczar SemiBold"/>
              </a:rPr>
              <a:t>INCREMENTAL LIFE CYCLE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710660" y="8986108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Arial Black" panose="020B0A040201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5962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-28575"/>
            <a:ext cx="16230600" cy="8986109"/>
            <a:chOff x="0" y="0"/>
            <a:chExt cx="4274726" cy="20428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042892"/>
            </a:xfrm>
            <a:custGeom>
              <a:avLst/>
              <a:gdLst/>
              <a:ahLst/>
              <a:cxnLst/>
              <a:rect l="l" t="t" r="r" b="b"/>
              <a:pathLst>
                <a:path w="4274726" h="2042892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018565"/>
                  </a:lnTo>
                  <a:cubicBezTo>
                    <a:pt x="4274726" y="2025017"/>
                    <a:pt x="4272163" y="2031205"/>
                    <a:pt x="4267601" y="2035767"/>
                  </a:cubicBezTo>
                  <a:cubicBezTo>
                    <a:pt x="4263039" y="2040329"/>
                    <a:pt x="4256851" y="2042892"/>
                    <a:pt x="4250399" y="2042892"/>
                  </a:cubicBezTo>
                  <a:lnTo>
                    <a:pt x="24327" y="2042892"/>
                  </a:lnTo>
                  <a:cubicBezTo>
                    <a:pt x="10891" y="2042892"/>
                    <a:pt x="0" y="2032001"/>
                    <a:pt x="0" y="2018565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6EB39E">
                <a:alpha val="36863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8" name="Freeform 8"/>
            <p:cNvSpPr/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997348" y="3506318"/>
            <a:ext cx="15261952" cy="4283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39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>
              <a:lnSpc>
                <a:spcPts val="4239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>
              <a:lnSpc>
                <a:spcPts val="5300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>
              <a:lnSpc>
                <a:spcPts val="5300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 algn="ctr">
              <a:lnSpc>
                <a:spcPts val="7211"/>
              </a:lnSpc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  <a:p>
            <a:pPr algn="ctr">
              <a:lnSpc>
                <a:spcPts val="7211"/>
              </a:lnSpc>
              <a:spcBef>
                <a:spcPct val="0"/>
              </a:spcBef>
            </a:pPr>
            <a:endParaRPr lang="en-US" sz="3999" dirty="0">
              <a:solidFill>
                <a:srgbClr val="0D3F63"/>
              </a:solidFill>
              <a:latin typeface="TT Commons Pro Bold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2819400" y="8761657"/>
            <a:ext cx="11555996" cy="19050"/>
          </a:xfrm>
          <a:prstGeom prst="line">
            <a:avLst/>
          </a:prstGeom>
          <a:ln w="38100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3172836" y="7910043"/>
            <a:ext cx="12910976" cy="10079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32"/>
              </a:lnSpc>
            </a:pPr>
            <a:r>
              <a:rPr lang="en-US" sz="7200" dirty="0">
                <a:solidFill>
                  <a:srgbClr val="247B56"/>
                </a:solidFill>
                <a:latin typeface="Eczar SemiBold"/>
              </a:rPr>
              <a:t>USE CASE DIAGRAM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10660" y="8986108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Arial Black" panose="020B0A04020102020204" pitchFamily="34" charset="0"/>
              </a:rPr>
              <a:t>8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80898"/>
            <a:ext cx="13169656" cy="765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0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1897</TotalTime>
  <Words>303</Words>
  <Application>Microsoft Office PowerPoint</Application>
  <PresentationFormat>Custom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TT Commons Pro Bold</vt:lpstr>
      <vt:lpstr>Calibri</vt:lpstr>
      <vt:lpstr>Eczar SemiBold</vt:lpstr>
      <vt:lpstr>Arial</vt:lpstr>
      <vt:lpstr>Arial Black</vt:lpstr>
      <vt:lpstr>Times New Roman</vt:lpstr>
      <vt:lpstr>Wingdings 3</vt:lpstr>
      <vt:lpstr>Century Gothic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</dc:title>
  <dc:creator>Utsab</dc:creator>
  <cp:lastModifiedBy>Atit Kunwar</cp:lastModifiedBy>
  <cp:revision>29</cp:revision>
  <dcterms:created xsi:type="dcterms:W3CDTF">2006-08-16T00:00:00Z</dcterms:created>
  <dcterms:modified xsi:type="dcterms:W3CDTF">2023-05-21T03:38:01Z</dcterms:modified>
  <dc:identifier>DAFjW7aNiEk</dc:identifier>
</cp:coreProperties>
</file>