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856983E-34E9-4FC0-810B-40D3CC65456F}">
  <a:tblStyle styleId="{6856983E-34E9-4FC0-810B-40D3CC6545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b4e1aefa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b4e1aefa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b4e1aefa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b4e1aefa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b4e1aefa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4e1aefa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b4e1aefa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b4e1aefa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b4e1aefa8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4e1aefa8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b4e1aefa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b4e1aefa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b51ed03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51ed03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b5e32a1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5e32a1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b4e1aefa8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4e1aefa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b4e1aefa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b4e1aefa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Stylometric De-Anonymization Techniques For Model Authorship</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Apoorv Chandurkar</a:t>
            </a:r>
            <a:endParaRPr/>
          </a:p>
          <a:p>
            <a:pPr indent="0" lvl="0" marL="0" rtl="0" algn="l">
              <a:spcBef>
                <a:spcPts val="0"/>
              </a:spcBef>
              <a:spcAft>
                <a:spcPts val="0"/>
              </a:spcAft>
              <a:buNone/>
            </a:pPr>
            <a:r>
              <a:rPr lang="en"/>
              <a:t>Kunwardeep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Qualitative findings and Conclusion</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affecting the process of text generation and subsequent classification:</a:t>
            </a:r>
            <a:endParaRPr/>
          </a:p>
          <a:p>
            <a:pPr indent="-342900" lvl="0" marL="457200" rtl="0" algn="l">
              <a:spcBef>
                <a:spcPts val="1600"/>
              </a:spcBef>
              <a:spcAft>
                <a:spcPts val="0"/>
              </a:spcAft>
              <a:buSzPts val="1800"/>
              <a:buAutoNum type="arabicPeriod"/>
            </a:pPr>
            <a:r>
              <a:rPr lang="en"/>
              <a:t>Architecture</a:t>
            </a:r>
            <a:endParaRPr/>
          </a:p>
          <a:p>
            <a:pPr indent="-342900" lvl="0" marL="457200" rtl="0" algn="l">
              <a:spcBef>
                <a:spcPts val="0"/>
              </a:spcBef>
              <a:spcAft>
                <a:spcPts val="0"/>
              </a:spcAft>
              <a:buSzPts val="1800"/>
              <a:buAutoNum type="arabicPeriod"/>
            </a:pPr>
            <a:r>
              <a:rPr lang="en"/>
              <a:t>Input prompt given to the Language models</a:t>
            </a:r>
            <a:endParaRPr/>
          </a:p>
          <a:p>
            <a:pPr indent="-342900" lvl="0" marL="457200" rtl="0" algn="l">
              <a:spcBef>
                <a:spcPts val="0"/>
              </a:spcBef>
              <a:spcAft>
                <a:spcPts val="0"/>
              </a:spcAft>
              <a:buSzPts val="1800"/>
              <a:buAutoNum type="arabicPeriod"/>
            </a:pPr>
            <a:r>
              <a:rPr lang="en"/>
              <a:t>Domain of the text being classified</a:t>
            </a:r>
            <a:endParaRPr/>
          </a:p>
          <a:p>
            <a:pPr indent="-342900" lvl="0" marL="457200" rtl="0" algn="l">
              <a:spcBef>
                <a:spcPts val="0"/>
              </a:spcBef>
              <a:spcAft>
                <a:spcPts val="0"/>
              </a:spcAft>
              <a:buSzPts val="1800"/>
              <a:buAutoNum type="arabicPeriod"/>
            </a:pPr>
            <a:r>
              <a:rPr lang="en"/>
              <a:t>Improving accuracy by increasing scale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2" name="Google Shape;92;p14"/>
          <p:cNvSpPr txBox="1"/>
          <p:nvPr>
            <p:ph idx="1" type="body"/>
          </p:nvPr>
        </p:nvSpPr>
        <p:spPr>
          <a:xfrm>
            <a:off x="311700" y="1229875"/>
            <a:ext cx="8520600" cy="3339000"/>
          </a:xfrm>
          <a:prstGeom prst="rect">
            <a:avLst/>
          </a:prstGeom>
          <a:solidFill>
            <a:srgbClr val="FFFFFF"/>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Recent developments in Language models have lead to creation of state of art models that can generate text based on the input context</a:t>
            </a:r>
            <a:endParaRPr/>
          </a:p>
          <a:p>
            <a:pPr indent="-342900" lvl="0" marL="457200" rtl="0" algn="l">
              <a:spcBef>
                <a:spcPts val="0"/>
              </a:spcBef>
              <a:spcAft>
                <a:spcPts val="0"/>
              </a:spcAft>
              <a:buSzPts val="1800"/>
              <a:buChar char="●"/>
            </a:pPr>
            <a:r>
              <a:rPr lang="en"/>
              <a:t>However, these models can also pose problems of it being misused to generate fake text</a:t>
            </a:r>
            <a:endParaRPr/>
          </a:p>
          <a:p>
            <a:pPr indent="-342900" lvl="0" marL="457200" rtl="0" algn="l">
              <a:spcBef>
                <a:spcPts val="0"/>
              </a:spcBef>
              <a:spcAft>
                <a:spcPts val="0"/>
              </a:spcAft>
              <a:buSzPts val="1800"/>
              <a:buChar char="●"/>
            </a:pPr>
            <a:r>
              <a:rPr lang="en"/>
              <a:t>Due to concerns about malicious use of GPT models, OpenAI decided not to release the full model in public</a:t>
            </a:r>
            <a:endParaRPr/>
          </a:p>
          <a:p>
            <a:pPr indent="-342900" lvl="0" marL="457200" rtl="0" algn="l">
              <a:spcBef>
                <a:spcPts val="0"/>
              </a:spcBef>
              <a:spcAft>
                <a:spcPts val="0"/>
              </a:spcAft>
              <a:buSzPts val="1800"/>
              <a:buChar char="●"/>
            </a:pPr>
            <a:r>
              <a:rPr lang="en"/>
              <a:t>These models don’t even require to train based on the domain</a:t>
            </a:r>
            <a:endParaRPr/>
          </a:p>
          <a:p>
            <a:pPr indent="-342900" lvl="0" marL="457200" rtl="0" algn="l">
              <a:spcBef>
                <a:spcPts val="0"/>
              </a:spcBef>
              <a:spcAft>
                <a:spcPts val="0"/>
              </a:spcAft>
              <a:buSzPts val="1800"/>
              <a:buChar char="●"/>
            </a:pPr>
            <a:r>
              <a:rPr lang="en"/>
              <a:t>There needs to be a system that can detect the fake text and attribute it to the model that was used to generate it. Can Stylometry help?</a:t>
            </a:r>
            <a:endParaRPr/>
          </a:p>
          <a:p>
            <a:pPr indent="-342900" lvl="0" marL="457200" rtl="0" algn="l">
              <a:spcBef>
                <a:spcPts val="0"/>
              </a:spcBef>
              <a:spcAft>
                <a:spcPts val="0"/>
              </a:spcAft>
              <a:buSzPts val="1800"/>
              <a:buChar char="●"/>
            </a:pPr>
            <a:r>
              <a:rPr lang="en"/>
              <a:t>No such classification task done before to the best of our knowledge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1000"/>
                                        <p:tgtEl>
                                          <p:spTgt spid="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1000"/>
                                        <p:tgtEl>
                                          <p:spTgt spid="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1000"/>
                                        <p:tgtEl>
                                          <p:spTgt spid="9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Stylometry</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Oxford dictionary defines stylometry as ‘the statistical analysis of variations in literary style between one writer or genre and another’</a:t>
            </a:r>
            <a:endParaRPr/>
          </a:p>
          <a:p>
            <a:pPr indent="-342900" lvl="0" marL="457200" rtl="0" algn="l">
              <a:spcBef>
                <a:spcPts val="0"/>
              </a:spcBef>
              <a:spcAft>
                <a:spcPts val="0"/>
              </a:spcAft>
              <a:buSzPts val="1800"/>
              <a:buChar char="●"/>
            </a:pPr>
            <a:r>
              <a:rPr lang="en"/>
              <a:t>Each person has their own writing style based on the vocabulary, length of sentences, word patterns that are used subconsciously </a:t>
            </a:r>
            <a:endParaRPr/>
          </a:p>
          <a:p>
            <a:pPr indent="-342900" lvl="0" marL="457200" rtl="0" algn="l">
              <a:spcBef>
                <a:spcPts val="0"/>
              </a:spcBef>
              <a:spcAft>
                <a:spcPts val="0"/>
              </a:spcAft>
              <a:buSzPts val="1800"/>
              <a:buChar char="●"/>
            </a:pPr>
            <a:r>
              <a:rPr lang="en"/>
              <a:t>This technique is used to identify the original author of some text when the author information is missing</a:t>
            </a:r>
            <a:endParaRPr/>
          </a:p>
          <a:p>
            <a:pPr indent="-342900" lvl="0" marL="457200" rtl="0" algn="l">
              <a:spcBef>
                <a:spcPts val="0"/>
              </a:spcBef>
              <a:spcAft>
                <a:spcPts val="0"/>
              </a:spcAft>
              <a:buSzPts val="1800"/>
              <a:buChar char="●"/>
            </a:pPr>
            <a:r>
              <a:rPr lang="en"/>
              <a:t>This project aims to identify the language model used to generate the text (if any) using the same stylometry technique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Models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statistical language model is the probability distribution over a sequence of words, sentences, etc</a:t>
            </a:r>
            <a:endParaRPr/>
          </a:p>
          <a:p>
            <a:pPr indent="-342900" lvl="0" marL="457200" rtl="0" algn="l">
              <a:spcBef>
                <a:spcPts val="0"/>
              </a:spcBef>
              <a:spcAft>
                <a:spcPts val="0"/>
              </a:spcAft>
              <a:buSzPts val="1800"/>
              <a:buChar char="●"/>
            </a:pPr>
            <a:r>
              <a:rPr lang="en"/>
              <a:t>These language models are capable of generating texts from random input texts and can form a coherence over a page of text</a:t>
            </a:r>
            <a:endParaRPr/>
          </a:p>
          <a:p>
            <a:pPr indent="-342900" lvl="0" marL="457200" rtl="0" algn="l">
              <a:spcBef>
                <a:spcPts val="0"/>
              </a:spcBef>
              <a:spcAft>
                <a:spcPts val="0"/>
              </a:spcAft>
              <a:buSzPts val="1800"/>
              <a:buChar char="●"/>
            </a:pPr>
            <a:r>
              <a:rPr lang="en"/>
              <a:t>Optionally, some of them can be fine-tuned to generate text for a particular domain</a:t>
            </a:r>
            <a:endParaRPr/>
          </a:p>
          <a:p>
            <a:pPr indent="-342900" lvl="0" marL="457200" rtl="0" algn="l">
              <a:spcBef>
                <a:spcPts val="0"/>
              </a:spcBef>
              <a:spcAft>
                <a:spcPts val="0"/>
              </a:spcAft>
              <a:buSzPts val="1800"/>
              <a:buChar char="●"/>
            </a:pPr>
            <a:r>
              <a:rPr lang="en"/>
              <a:t>In this project, we have used the following models to generate data:</a:t>
            </a:r>
            <a:endParaRPr/>
          </a:p>
          <a:p>
            <a:pPr indent="-317500" lvl="1" marL="914400" rtl="0" algn="l">
              <a:spcBef>
                <a:spcPts val="0"/>
              </a:spcBef>
              <a:spcAft>
                <a:spcPts val="0"/>
              </a:spcAft>
              <a:buSzPts val="1400"/>
              <a:buChar char="○"/>
            </a:pPr>
            <a:r>
              <a:rPr lang="en"/>
              <a:t>GPT by OpenAI</a:t>
            </a:r>
            <a:endParaRPr/>
          </a:p>
          <a:p>
            <a:pPr indent="-317500" lvl="1" marL="914400" rtl="0" algn="l">
              <a:spcBef>
                <a:spcPts val="0"/>
              </a:spcBef>
              <a:spcAft>
                <a:spcPts val="0"/>
              </a:spcAft>
              <a:buSzPts val="1400"/>
              <a:buChar char="○"/>
            </a:pPr>
            <a:r>
              <a:rPr lang="en"/>
              <a:t>GPT 2 by OpenAI</a:t>
            </a:r>
            <a:endParaRPr/>
          </a:p>
          <a:p>
            <a:pPr indent="-317500" lvl="1" marL="914400" rtl="0" algn="l">
              <a:spcBef>
                <a:spcPts val="0"/>
              </a:spcBef>
              <a:spcAft>
                <a:spcPts val="0"/>
              </a:spcAft>
              <a:buSzPts val="1400"/>
              <a:buChar char="○"/>
            </a:pPr>
            <a:r>
              <a:rPr lang="en"/>
              <a:t>XLNet by Google/CMU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0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10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10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1000"/>
                                        <p:tgtEl>
                                          <p:spTgt spid="1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1000"/>
                                        <p:tgtEl>
                                          <p:spTgt spid="10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OpinRank Review Dataset from UCI has hotel and car reviews from TripAdvisor and Edmonds websites</a:t>
            </a:r>
            <a:endParaRPr/>
          </a:p>
          <a:p>
            <a:pPr indent="-342900" lvl="0" marL="457200" rtl="0" algn="l">
              <a:spcBef>
                <a:spcPts val="0"/>
              </a:spcBef>
              <a:spcAft>
                <a:spcPts val="0"/>
              </a:spcAft>
              <a:buSzPts val="1800"/>
              <a:buChar char="●"/>
            </a:pPr>
            <a:r>
              <a:rPr lang="en"/>
              <a:t>2000 reviews for each model (</a:t>
            </a:r>
            <a:r>
              <a:rPr lang="en"/>
              <a:t>GPT-1, GPT-2 and XLM</a:t>
            </a:r>
            <a:r>
              <a:rPr lang="en"/>
              <a:t>) were used as input and we generated a total of 6000 fake reviews</a:t>
            </a:r>
            <a:endParaRPr/>
          </a:p>
          <a:p>
            <a:pPr indent="-342900" lvl="0" marL="457200" rtl="0" algn="l">
              <a:spcBef>
                <a:spcPts val="0"/>
              </a:spcBef>
              <a:spcAft>
                <a:spcPts val="0"/>
              </a:spcAft>
              <a:buSzPts val="1800"/>
              <a:buChar char="●"/>
            </a:pPr>
            <a:r>
              <a:rPr lang="en"/>
              <a:t>Dataset had to be cleaned from encoding issues, non recognizable characters and large texts</a:t>
            </a:r>
            <a:endParaRPr/>
          </a:p>
          <a:p>
            <a:pPr indent="-342900" lvl="0" marL="457200" rtl="0" algn="l">
              <a:spcBef>
                <a:spcPts val="0"/>
              </a:spcBef>
              <a:spcAft>
                <a:spcPts val="0"/>
              </a:spcAft>
              <a:buSzPts val="1800"/>
              <a:buChar char="●"/>
            </a:pPr>
            <a:r>
              <a:rPr lang="en"/>
              <a:t>To generate the text, HuggingFace Transformers library based on PyTorch was installed in the Hypergator’s Tensorflow module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GPT 2 Sample Text</a:t>
            </a:r>
            <a:endParaRPr/>
          </a:p>
        </p:txBody>
      </p:sp>
      <p:graphicFrame>
        <p:nvGraphicFramePr>
          <p:cNvPr id="116" name="Google Shape;116;p18"/>
          <p:cNvGraphicFramePr/>
          <p:nvPr/>
        </p:nvGraphicFramePr>
        <p:xfrm>
          <a:off x="469025" y="1326275"/>
          <a:ext cx="3000000" cy="3000000"/>
        </p:xfrm>
        <a:graphic>
          <a:graphicData uri="http://schemas.openxmlformats.org/drawingml/2006/table">
            <a:tbl>
              <a:tblPr>
                <a:noFill/>
                <a:tableStyleId>{6856983E-34E9-4FC0-810B-40D3CC65456F}</a:tableStyleId>
              </a:tblPr>
              <a:tblGrid>
                <a:gridCol w="4036525"/>
                <a:gridCol w="4256675"/>
              </a:tblGrid>
              <a:tr h="444725">
                <a:tc>
                  <a:txBody>
                    <a:bodyPr/>
                    <a:lstStyle/>
                    <a:p>
                      <a:pPr indent="0" lvl="0" marL="0" rtl="0" algn="l">
                        <a:spcBef>
                          <a:spcPts val="0"/>
                        </a:spcBef>
                        <a:spcAft>
                          <a:spcPts val="0"/>
                        </a:spcAft>
                        <a:buNone/>
                      </a:pPr>
                      <a:r>
                        <a:rPr b="1" lang="en"/>
                        <a:t>Real Review</a:t>
                      </a:r>
                      <a:endParaRPr b="1"/>
                    </a:p>
                  </a:txBody>
                  <a:tcPr marT="91425" marB="91425" marR="91425" marL="91425"/>
                </a:tc>
                <a:tc>
                  <a:txBody>
                    <a:bodyPr/>
                    <a:lstStyle/>
                    <a:p>
                      <a:pPr indent="0" lvl="0" marL="0" rtl="0" algn="l">
                        <a:spcBef>
                          <a:spcPts val="0"/>
                        </a:spcBef>
                        <a:spcAft>
                          <a:spcPts val="0"/>
                        </a:spcAft>
                        <a:buNone/>
                      </a:pPr>
                      <a:r>
                        <a:rPr b="1" lang="en"/>
                        <a:t>Generated Review</a:t>
                      </a:r>
                      <a:endParaRPr b="1"/>
                    </a:p>
                  </a:txBody>
                  <a:tcPr marT="91425" marB="91425" marR="91425" marL="91425"/>
                </a:tc>
              </a:tr>
              <a:tr h="2107225">
                <a:tc>
                  <a:txBody>
                    <a:bodyPr/>
                    <a:lstStyle/>
                    <a:p>
                      <a:pPr indent="0" lvl="0" marL="0" rtl="0" algn="l">
                        <a:spcBef>
                          <a:spcPts val="0"/>
                        </a:spcBef>
                        <a:spcAft>
                          <a:spcPts val="0"/>
                        </a:spcAft>
                        <a:buNone/>
                      </a:pPr>
                      <a:r>
                        <a:rPr lang="en"/>
                        <a:t>This is a </a:t>
                      </a:r>
                      <a:r>
                        <a:rPr b="1" lang="en"/>
                        <a:t>good place</a:t>
                      </a:r>
                      <a:r>
                        <a:rPr lang="en"/>
                        <a:t> for those who want to spend a fun weekend in downtown </a:t>
                      </a:r>
                      <a:r>
                        <a:rPr b="1" lang="en"/>
                        <a:t>Chicago </a:t>
                      </a:r>
                      <a:r>
                        <a:rPr lang="en"/>
                        <a:t>without spending too much. I would say it is a </a:t>
                      </a:r>
                      <a:r>
                        <a:rPr b="1" lang="en"/>
                        <a:t>better place</a:t>
                      </a:r>
                      <a:r>
                        <a:rPr lang="en"/>
                        <a:t> for adults traveling without children, because most of those staying there when we were there (a Saturday night in summer) seemed to be there to go out to the bars, etc., </a:t>
                      </a:r>
                      <a:r>
                        <a:rPr lang="en"/>
                        <a:t>and there was some noise at night from the people across the hall from us coming and going. The room was an adequate size, clean enough. The bed and pillows were not particularly comfortable. I don't think they had</a:t>
                      </a:r>
                      <a:endParaRPr/>
                    </a:p>
                  </a:txBody>
                  <a:tcPr marT="91425" marB="91425" marR="91425" marL="91425"/>
                </a:tc>
                <a:tc>
                  <a:txBody>
                    <a:bodyPr/>
                    <a:lstStyle/>
                    <a:p>
                      <a:pPr indent="0" lvl="0" marL="0" rtl="0" algn="l">
                        <a:spcBef>
                          <a:spcPts val="0"/>
                        </a:spcBef>
                        <a:spcAft>
                          <a:spcPts val="0"/>
                        </a:spcAft>
                        <a:buNone/>
                      </a:pPr>
                      <a:r>
                        <a:rPr lang="en"/>
                        <a:t>This is a </a:t>
                      </a:r>
                      <a:r>
                        <a:rPr b="1" lang="en"/>
                        <a:t>beautiful place</a:t>
                      </a:r>
                      <a:r>
                        <a:rPr lang="en"/>
                        <a:t>, gorgeous bar and should really be somewhere to visit! I am officially off the service list! Too many people leaving! So we decided to stop by to find out what that was like here. It was a </a:t>
                      </a:r>
                      <a:r>
                        <a:rPr b="1" lang="en"/>
                        <a:t>Great Friendly Night</a:t>
                      </a:r>
                      <a:r>
                        <a:rPr lang="en"/>
                        <a:t> and we </a:t>
                      </a:r>
                      <a:r>
                        <a:rPr b="1" lang="en"/>
                        <a:t>enjoyed </a:t>
                      </a:r>
                      <a:r>
                        <a:rPr lang="en"/>
                        <a:t>all the delicious food for the week. The bartenders are fantastic! We could never get enough of that amazing </a:t>
                      </a:r>
                      <a:r>
                        <a:rPr b="1" lang="en"/>
                        <a:t>Chicago </a:t>
                      </a:r>
                      <a:r>
                        <a:rPr lang="en"/>
                        <a:t>fare! We finished our drink and shared a drink - Coke Snacks. </a:t>
                      </a:r>
                      <a:r>
                        <a:rPr lang="en"/>
                        <a:t>This will be my 2nd time visiting and</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Transformer Architecture</a:t>
            </a:r>
            <a:endParaRPr/>
          </a:p>
        </p:txBody>
      </p:sp>
      <p:sp>
        <p:nvSpPr>
          <p:cNvPr id="122" name="Google Shape;122;p19"/>
          <p:cNvSpPr txBox="1"/>
          <p:nvPr>
            <p:ph idx="1" type="body"/>
          </p:nvPr>
        </p:nvSpPr>
        <p:spPr>
          <a:xfrm>
            <a:off x="311700" y="1229875"/>
            <a:ext cx="43935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Building block of all the SOTA Language models.</a:t>
            </a:r>
            <a:endParaRPr/>
          </a:p>
          <a:p>
            <a:pPr indent="-342900" lvl="0" marL="457200" rtl="0" algn="l">
              <a:spcBef>
                <a:spcPts val="0"/>
              </a:spcBef>
              <a:spcAft>
                <a:spcPts val="0"/>
              </a:spcAft>
              <a:buSzPts val="1800"/>
              <a:buAutoNum type="arabicPeriod"/>
            </a:pPr>
            <a:r>
              <a:rPr lang="en"/>
              <a:t>Uses Encoder-decoder architecture with a powerful concept called ‘Self Attention’.</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3" name="Google Shape;123;p19"/>
          <p:cNvPicPr preferRelativeResize="0"/>
          <p:nvPr/>
        </p:nvPicPr>
        <p:blipFill>
          <a:blip r:embed="rId3">
            <a:alphaModFix/>
          </a:blip>
          <a:stretch>
            <a:fillRect/>
          </a:stretch>
        </p:blipFill>
        <p:spPr>
          <a:xfrm>
            <a:off x="4750375" y="295777"/>
            <a:ext cx="4393625" cy="44441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LSTM architecture which is a standard NN architecture for text classification.</a:t>
            </a:r>
            <a:endParaRPr/>
          </a:p>
          <a:p>
            <a:pPr indent="0" lvl="0" marL="0" rtl="0" algn="l">
              <a:spcBef>
                <a:spcPts val="1600"/>
              </a:spcBef>
              <a:spcAft>
                <a:spcPts val="1600"/>
              </a:spcAft>
              <a:buNone/>
            </a:pPr>
            <a:r>
              <a:t/>
            </a:r>
            <a:endParaRPr/>
          </a:p>
        </p:txBody>
      </p:sp>
      <p:pic>
        <p:nvPicPr>
          <p:cNvPr id="130" name="Google Shape;130;p20"/>
          <p:cNvPicPr preferRelativeResize="0"/>
          <p:nvPr/>
        </p:nvPicPr>
        <p:blipFill>
          <a:blip r:embed="rId3">
            <a:alphaModFix/>
          </a:blip>
          <a:stretch>
            <a:fillRect/>
          </a:stretch>
        </p:blipFill>
        <p:spPr>
          <a:xfrm>
            <a:off x="828675" y="2014550"/>
            <a:ext cx="7486650" cy="287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results:</a:t>
            </a:r>
            <a:endParaRPr/>
          </a:p>
          <a:p>
            <a:pPr indent="-342900" lvl="0" marL="457200" rtl="0" algn="l">
              <a:spcBef>
                <a:spcPts val="1600"/>
              </a:spcBef>
              <a:spcAft>
                <a:spcPts val="0"/>
              </a:spcAft>
              <a:buSzPts val="1800"/>
              <a:buAutoNum type="arabicPeriod"/>
            </a:pPr>
            <a:r>
              <a:rPr lang="en"/>
              <a:t>GPT / GPT - 2: 88.25%</a:t>
            </a:r>
            <a:endParaRPr/>
          </a:p>
          <a:p>
            <a:pPr indent="-342900" lvl="0" marL="457200" rtl="0" algn="l">
              <a:spcBef>
                <a:spcPts val="0"/>
              </a:spcBef>
              <a:spcAft>
                <a:spcPts val="0"/>
              </a:spcAft>
              <a:buSzPts val="1800"/>
              <a:buAutoNum type="arabicPeriod"/>
            </a:pPr>
            <a:r>
              <a:rPr lang="en"/>
              <a:t>GPT - 2 / Human </a:t>
            </a:r>
            <a:r>
              <a:rPr lang="en"/>
              <a:t>written</a:t>
            </a:r>
            <a:r>
              <a:rPr lang="en"/>
              <a:t> text: 93.25%</a:t>
            </a:r>
            <a:endParaRPr/>
          </a:p>
          <a:p>
            <a:pPr indent="-342900" lvl="0" marL="457200" rtl="0" algn="l">
              <a:spcBef>
                <a:spcPts val="0"/>
              </a:spcBef>
              <a:spcAft>
                <a:spcPts val="0"/>
              </a:spcAft>
              <a:buSzPts val="1800"/>
              <a:buAutoNum type="arabicPeriod"/>
            </a:pPr>
            <a:r>
              <a:rPr lang="en"/>
              <a:t>GPT / GPT - 2 / XLNET: 83.05%</a:t>
            </a:r>
            <a:endParaRPr/>
          </a:p>
          <a:p>
            <a:pPr indent="0" lvl="0" marL="0" rtl="0" algn="l">
              <a:spcBef>
                <a:spcPts val="1600"/>
              </a:spcBef>
              <a:spcAft>
                <a:spcPts val="0"/>
              </a:spcAft>
              <a:buNone/>
            </a:pPr>
            <a:r>
              <a:rPr lang="en"/>
              <a:t>This result indicates classifier captures </a:t>
            </a:r>
            <a:r>
              <a:rPr lang="en"/>
              <a:t>difference</a:t>
            </a:r>
            <a:r>
              <a:rPr lang="en"/>
              <a:t> </a:t>
            </a:r>
            <a:r>
              <a:rPr lang="en"/>
              <a:t>between</a:t>
            </a:r>
            <a:r>
              <a:rPr lang="en"/>
              <a:t> the probability distribution of different models.</a:t>
            </a:r>
            <a:endParaRPr/>
          </a:p>
          <a:p>
            <a:pPr indent="0" lvl="0" marL="0" rtl="0" algn="l">
              <a:spcBef>
                <a:spcPts val="1600"/>
              </a:spcBef>
              <a:spcAft>
                <a:spcPts val="1600"/>
              </a:spcAft>
              <a:buNone/>
            </a:pPr>
            <a:r>
              <a:rPr lang="en"/>
              <a:t>While all accuracies are higher than random chance, there is room for improvement.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