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56" r:id="rId3"/>
    <p:sldId id="257" r:id="rId4"/>
    <p:sldId id="281" r:id="rId5"/>
    <p:sldId id="258" r:id="rId6"/>
    <p:sldId id="260" r:id="rId7"/>
    <p:sldId id="262" r:id="rId8"/>
    <p:sldId id="264" r:id="rId9"/>
    <p:sldId id="263" r:id="rId10"/>
    <p:sldId id="261" r:id="rId11"/>
    <p:sldId id="266" r:id="rId12"/>
    <p:sldId id="267" r:id="rId13"/>
    <p:sldId id="265" r:id="rId14"/>
    <p:sldId id="268" r:id="rId15"/>
    <p:sldId id="270" r:id="rId16"/>
    <p:sldId id="272" r:id="rId17"/>
    <p:sldId id="276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41833-FEF7-4A56-9537-08ACE6EDB9B8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50D65-C0DF-40DE-BE9D-9401DCDF8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情况</a:t>
            </a:r>
            <a:r>
              <a:rPr lang="en-US" altLang="zh-CN" smtClean="0"/>
              <a:t>E</a:t>
            </a:r>
            <a:r>
              <a:rPr lang="zh-CN" altLang="en-US" smtClean="0"/>
              <a:t>，超过了前面的保护间隔的长度，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981BD4-2210-4333-B327-D891FBF29A60}" type="slidenum"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6</a:t>
            </a:fld>
            <a:endParaRPr lang="zh-CN" altLang="en-US" smtClean="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58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BD3F76-F146-449F-98EB-679EF626BA70}" type="slidenum"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8</a:t>
            </a:fld>
            <a:endParaRPr lang="zh-CN" altLang="en-US" smtClean="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2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1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1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2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1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0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0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3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2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CBD7-0F26-481D-9E02-25D911DA1AD0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F39A-362C-401C-813E-2EE3A7BDD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8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5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期末考核说明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 人数众多，无法公平地开展线上考试</a:t>
            </a:r>
            <a:endParaRPr lang="en-US" altLang="zh-CN" sz="3600" dirty="0" smtClean="0"/>
          </a:p>
          <a:p>
            <a:r>
              <a:rPr lang="zh-CN" altLang="en-US" sz="3600" dirty="0" smtClean="0"/>
              <a:t> 团队协作完成一个综合学习项目</a:t>
            </a:r>
            <a:endParaRPr lang="en-US" altLang="zh-CN" sz="3600" dirty="0" smtClean="0"/>
          </a:p>
          <a:p>
            <a:r>
              <a:rPr lang="en-US" altLang="zh-CN" sz="3600" dirty="0" smtClean="0"/>
              <a:t> 3~4</a:t>
            </a:r>
            <a:r>
              <a:rPr lang="zh-CN" altLang="en-US" sz="3600" dirty="0" smtClean="0"/>
              <a:t>人一组，组长一名</a:t>
            </a:r>
            <a:endParaRPr lang="en-US" altLang="zh-CN" sz="3600" dirty="0" smtClean="0"/>
          </a:p>
          <a:p>
            <a:r>
              <a:rPr lang="en-US" altLang="zh-CN" sz="3600" dirty="0" smtClean="0"/>
              <a:t> 5.15</a:t>
            </a:r>
            <a:r>
              <a:rPr lang="zh-CN" altLang="en-US" sz="3600" dirty="0" smtClean="0"/>
              <a:t>交大报告（组长发邮件给助教）</a:t>
            </a:r>
            <a:endParaRPr lang="en-US" altLang="zh-CN" sz="3600" dirty="0" smtClean="0"/>
          </a:p>
          <a:p>
            <a:r>
              <a:rPr lang="zh-CN" altLang="en-US" sz="3600" dirty="0" smtClean="0"/>
              <a:t> 报告首页列出组员承担的部分和贡献比例</a:t>
            </a:r>
            <a:endParaRPr lang="en-US" altLang="zh-CN" sz="3600" dirty="0" smtClean="0"/>
          </a:p>
          <a:p>
            <a:r>
              <a:rPr lang="zh-CN" altLang="en-US" sz="3600" dirty="0" smtClean="0"/>
              <a:t> 总体成绩基础上根据组员贡献调整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88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03366" y="138702"/>
            <a:ext cx="10515600" cy="72344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802.11a</a:t>
            </a:r>
            <a:r>
              <a:rPr lang="zh-CN" altLang="en-US" dirty="0" smtClean="0"/>
              <a:t>帧结构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4" y="1151708"/>
            <a:ext cx="11815884" cy="340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57497" y="4844141"/>
            <a:ext cx="8458200" cy="121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short training symbols (10 *0.8us = 8us);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training symbols (2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0.8us + 2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3.2us = 8us);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03366" y="138702"/>
            <a:ext cx="10515600" cy="72344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802.11a</a:t>
            </a:r>
            <a:r>
              <a:rPr lang="zh-CN" altLang="en-US" dirty="0" smtClean="0"/>
              <a:t>帧结构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199" y="1066800"/>
            <a:ext cx="11020697" cy="198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描述</a:t>
            </a:r>
            <a:r>
              <a:rPr lang="zh-CN" altLang="en-US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训练序列的生成方法</a:t>
            </a:r>
            <a:endParaRPr lang="en-US" altLang="zh-CN" dirty="0" smtClean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Short Training blocks: 12 </a:t>
            </a:r>
            <a:r>
              <a:rPr lang="en-US" altLang="zh-CN" dirty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non-zero subcarriers among 52 </a:t>
            </a:r>
            <a:r>
              <a:rPr lang="en-US" altLang="zh-CN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subcarriers [-</a:t>
            </a:r>
            <a:r>
              <a:rPr lang="en-US" altLang="zh-CN" dirty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24, -20, -16, -12, -8, -4, 4, 8, 12, 16, 20, 24</a:t>
            </a:r>
            <a:r>
              <a:rPr lang="en-US" altLang="zh-CN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42177"/>
              </p:ext>
            </p:extLst>
          </p:nvPr>
        </p:nvGraphicFramePr>
        <p:xfrm>
          <a:off x="1886041" y="3261360"/>
          <a:ext cx="835025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3594100" imgH="965200" progId="Equation.DSMT4">
                  <p:embed/>
                </p:oleObj>
              </mc:Choice>
              <mc:Fallback>
                <p:oleObj name="Equation" r:id="rId3" imgW="3594100" imgH="965200" progId="Equation.DSMT4">
                  <p:embed/>
                  <p:pic>
                    <p:nvPicPr>
                      <p:cNvPr id="30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041" y="3261360"/>
                        <a:ext cx="8350250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1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03366" y="138702"/>
            <a:ext cx="10515600" cy="72344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802.11a</a:t>
            </a:r>
            <a:r>
              <a:rPr lang="zh-CN" altLang="en-US" dirty="0" smtClean="0"/>
              <a:t>帧结构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199" y="1066800"/>
            <a:ext cx="11020697" cy="198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描述训练序列的生成</a:t>
            </a:r>
            <a:r>
              <a:rPr lang="zh-CN" altLang="en-US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consists of 52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subcarriers;</a:t>
            </a:r>
            <a:endParaRPr lang="en-US" altLang="zh-CN" dirty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dirty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02612"/>
              </p:ext>
            </p:extLst>
          </p:nvPr>
        </p:nvGraphicFramePr>
        <p:xfrm>
          <a:off x="1801377" y="2654912"/>
          <a:ext cx="75199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819400" imgH="914400" progId="Equation.DSMT4">
                  <p:embed/>
                </p:oleObj>
              </mc:Choice>
              <mc:Fallback>
                <p:oleObj name="Equation" r:id="rId3" imgW="2819400" imgH="914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377" y="2654912"/>
                        <a:ext cx="751998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3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03366" y="138702"/>
            <a:ext cx="10515600" cy="72344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802.11a</a:t>
            </a:r>
            <a:r>
              <a:rPr lang="zh-CN" altLang="en-US" dirty="0" smtClean="0"/>
              <a:t>帧结构</a:t>
            </a:r>
            <a:endParaRPr lang="zh-CN" altLang="en-US" dirty="0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21" y="742950"/>
            <a:ext cx="9144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31865" y="2401546"/>
            <a:ext cx="2269597" cy="181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正确</a:t>
            </a:r>
            <a:r>
              <a:rPr lang="zh-CN" altLang="en-US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解释</a:t>
            </a:r>
            <a:endParaRPr lang="en-US" altLang="zh-CN" dirty="0" smtClean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时频资源图</a:t>
            </a:r>
            <a:endParaRPr lang="en-US" altLang="zh-CN" dirty="0" smtClean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24394" y="321582"/>
            <a:ext cx="5388429" cy="72344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802.11a</a:t>
            </a:r>
            <a:r>
              <a:rPr lang="zh-CN" altLang="en-US" dirty="0" smtClean="0"/>
              <a:t>接收处理流程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91" y="0"/>
            <a:ext cx="5867400" cy="667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31865" y="2401546"/>
            <a:ext cx="5573486" cy="181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根据系统的帧结构及训练序列</a:t>
            </a:r>
            <a:endParaRPr lang="en-US" altLang="zh-CN" dirty="0" smtClean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简要</a:t>
            </a:r>
            <a:r>
              <a:rPr lang="zh-CN" altLang="en-US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描述接收机基本处理流程</a:t>
            </a:r>
            <a:endParaRPr lang="en-US" altLang="zh-CN" dirty="0" smtClean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要</a:t>
            </a:r>
            <a:r>
              <a:rPr lang="zh-CN" altLang="en-US" dirty="0" smtClean="0">
                <a:latin typeface="Times New Roman" panose="02020603050405020304" pitchFamily="18" charset="0"/>
                <a:ea typeface="DotumChe" pitchFamily="49" charset="-128"/>
                <a:cs typeface="Times New Roman" panose="02020603050405020304" pitchFamily="18" charset="0"/>
              </a:rPr>
              <a:t>进行合理解释</a:t>
            </a:r>
            <a:endParaRPr lang="en-US" altLang="zh-CN" dirty="0" smtClean="0">
              <a:latin typeface="Times New Roman" panose="02020603050405020304" pitchFamily="18" charset="0"/>
              <a:ea typeface="DotumChe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447800"/>
            <a:ext cx="889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pPr marL="342900" indent="-342900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detection for 802.11a</a:t>
            </a:r>
            <a:endParaRPr lang="zh-CN" altLang="en-US" smtClean="0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1936750" y="3962401"/>
          <a:ext cx="50736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1916868" imgH="444307" progId="Equation.DSMT4">
                  <p:embed/>
                </p:oleObj>
              </mc:Choice>
              <mc:Fallback>
                <p:oleObj name="Equation" r:id="rId4" imgW="1916868" imgH="444307" progId="Equation.DSMT4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962401"/>
                        <a:ext cx="50736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74F0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1933576" y="5181600"/>
          <a:ext cx="35528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459866" imgH="444307" progId="Equation.DSMT4">
                  <p:embed/>
                </p:oleObj>
              </mc:Choice>
              <mc:Fallback>
                <p:oleObj name="Equation" r:id="rId6" imgW="1459866" imgH="444307" progId="Equation.DSMT4">
                  <p:embed/>
                  <p:pic>
                    <p:nvPicPr>
                      <p:cNvPr id="204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6" y="5181600"/>
                        <a:ext cx="355282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74F0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7696200" y="3048000"/>
          <a:ext cx="1620838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596900" imgH="457200" progId="Equation.DSMT4">
                  <p:embed/>
                </p:oleObj>
              </mc:Choice>
              <mc:Fallback>
                <p:oleObj name="Equation" r:id="rId8" imgW="596900" imgH="457200" progId="Equation.DSMT4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048000"/>
                        <a:ext cx="1620838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74F0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内容占位符 2"/>
          <p:cNvSpPr>
            <a:spLocks noGrp="1"/>
          </p:cNvSpPr>
          <p:nvPr>
            <p:ph idx="1"/>
          </p:nvPr>
        </p:nvSpPr>
        <p:spPr>
          <a:xfrm>
            <a:off x="1981200" y="3276600"/>
            <a:ext cx="8534400" cy="609600"/>
          </a:xfrm>
        </p:spPr>
        <p:txBody>
          <a:bodyPr/>
          <a:lstStyle/>
          <a:p>
            <a:r>
              <a:rPr lang="en-US" altLang="zh-CN" smtClean="0"/>
              <a:t>Normalized Auto-Correlation</a:t>
            </a:r>
            <a:endParaRPr lang="zh-CN" altLang="en-US" smtClean="0"/>
          </a:p>
        </p:txBody>
      </p:sp>
      <p:graphicFrame>
        <p:nvGraphicFramePr>
          <p:cNvPr id="20488" name="Object 5"/>
          <p:cNvGraphicFramePr>
            <a:graphicFrameLocks noChangeAspect="1"/>
          </p:cNvGraphicFramePr>
          <p:nvPr/>
        </p:nvGraphicFramePr>
        <p:xfrm>
          <a:off x="6781800" y="5181600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0" imgW="1485900" imgH="203200" progId="Equation.DSMT4">
                  <p:embed/>
                </p:oleObj>
              </mc:Choice>
              <mc:Fallback>
                <p:oleObj name="Equation" r:id="rId10" imgW="1485900" imgH="203200" progId="Equation.DSMT4">
                  <p:embed/>
                  <p:pic>
                    <p:nvPicPr>
                      <p:cNvPr id="204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81600"/>
                        <a:ext cx="3581400" cy="533400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001F3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51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 Synch for 802.11a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14900"/>
          </a:xfrm>
        </p:spPr>
        <p:txBody>
          <a:bodyPr/>
          <a:lstStyle/>
          <a:p>
            <a:r>
              <a:rPr lang="en-US" altLang="zh-CN" smtClean="0"/>
              <a:t>Auto-correlation based method</a:t>
            </a:r>
            <a:endParaRPr lang="zh-CN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981200"/>
            <a:ext cx="889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2971800" y="51133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3276600" y="44275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3276600" y="44275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3505200" y="4198938"/>
            <a:ext cx="1066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L</a:t>
            </a:r>
            <a:r>
              <a:rPr lang="en-US" altLang="zh-CN" sz="1800" baseline="-250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TB</a:t>
            </a: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 delay</a:t>
            </a: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4572000" y="44275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4800600" y="4198938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conj</a:t>
            </a:r>
          </a:p>
        </p:txBody>
      </p:sp>
      <p:sp>
        <p:nvSpPr>
          <p:cNvPr id="22539" name="AutoShape 10"/>
          <p:cNvSpPr>
            <a:spLocks noChangeArrowheads="1"/>
          </p:cNvSpPr>
          <p:nvPr/>
        </p:nvSpPr>
        <p:spPr bwMode="auto">
          <a:xfrm>
            <a:off x="5791200" y="4884738"/>
            <a:ext cx="381000" cy="381000"/>
          </a:xfrm>
          <a:prstGeom prst="flowChartSummingJunct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600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5562600" y="4427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5943600" y="44275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6172200" y="51133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6705600" y="4808538"/>
            <a:ext cx="8382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600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22544" name="Object 2"/>
          <p:cNvGraphicFramePr>
            <a:graphicFrameLocks noChangeAspect="1"/>
          </p:cNvGraphicFramePr>
          <p:nvPr/>
        </p:nvGraphicFramePr>
        <p:xfrm>
          <a:off x="6454775" y="4672014"/>
          <a:ext cx="13414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571500" imgH="457200" progId="Equation.DSMT4">
                  <p:embed/>
                </p:oleObj>
              </mc:Choice>
              <mc:Fallback>
                <p:oleObj name="Equation" r:id="rId4" imgW="571500" imgH="457200" progId="Equation.DSMT4">
                  <p:embed/>
                  <p:pic>
                    <p:nvPicPr>
                      <p:cNvPr id="225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4672014"/>
                        <a:ext cx="1341438" cy="8905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7848600" y="51133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 flipV="1">
            <a:off x="8915400" y="4579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7" name="Rectangle 20"/>
          <p:cNvSpPr>
            <a:spLocks noChangeArrowheads="1"/>
          </p:cNvSpPr>
          <p:nvPr/>
        </p:nvSpPr>
        <p:spPr bwMode="auto">
          <a:xfrm>
            <a:off x="8229600" y="4787900"/>
            <a:ext cx="12192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CFO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Estimate</a:t>
            </a:r>
          </a:p>
        </p:txBody>
      </p:sp>
      <p:sp>
        <p:nvSpPr>
          <p:cNvPr id="22548" name="AutoShape 22"/>
          <p:cNvSpPr>
            <a:spLocks noChangeArrowheads="1"/>
          </p:cNvSpPr>
          <p:nvPr/>
        </p:nvSpPr>
        <p:spPr bwMode="auto">
          <a:xfrm>
            <a:off x="1981200" y="4787900"/>
            <a:ext cx="1066800" cy="685800"/>
          </a:xfrm>
          <a:prstGeom prst="wedgeRectCallout">
            <a:avLst>
              <a:gd name="adj1" fmla="val 514"/>
              <a:gd name="adj2" fmla="val -4844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OFDM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signal</a:t>
            </a: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8001000" y="3949700"/>
            <a:ext cx="1752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CFO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Compensation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133600" y="5867400"/>
            <a:ext cx="7924800" cy="76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synch error and dirty samples</a:t>
            </a:r>
            <a:endParaRPr lang="zh-CN" altLang="en-US" sz="3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1654175" y="2667000"/>
            <a:ext cx="533400" cy="609600"/>
          </a:xfrm>
          <a:custGeom>
            <a:avLst/>
            <a:gdLst>
              <a:gd name="connsiteX0" fmla="*/ 0 w 510989"/>
              <a:gd name="connsiteY0" fmla="*/ 0 h 242047"/>
              <a:gd name="connsiteX1" fmla="*/ 134471 w 510989"/>
              <a:gd name="connsiteY1" fmla="*/ 40342 h 242047"/>
              <a:gd name="connsiteX2" fmla="*/ 242047 w 510989"/>
              <a:gd name="connsiteY2" fmla="*/ 134471 h 242047"/>
              <a:gd name="connsiteX3" fmla="*/ 376518 w 510989"/>
              <a:gd name="connsiteY3" fmla="*/ 80683 h 242047"/>
              <a:gd name="connsiteX4" fmla="*/ 510989 w 510989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9" h="242047">
                <a:moveTo>
                  <a:pt x="0" y="0"/>
                </a:moveTo>
                <a:cubicBezTo>
                  <a:pt x="47065" y="8965"/>
                  <a:pt x="94130" y="17930"/>
                  <a:pt x="134471" y="40342"/>
                </a:cubicBezTo>
                <a:cubicBezTo>
                  <a:pt x="174812" y="62754"/>
                  <a:pt x="201706" y="127748"/>
                  <a:pt x="242047" y="134471"/>
                </a:cubicBezTo>
                <a:cubicBezTo>
                  <a:pt x="282388" y="141194"/>
                  <a:pt x="331694" y="62754"/>
                  <a:pt x="376518" y="80683"/>
                </a:cubicBezTo>
                <a:cubicBezTo>
                  <a:pt x="421342" y="98612"/>
                  <a:pt x="466165" y="170329"/>
                  <a:pt x="510989" y="242047"/>
                </a:cubicBezTo>
              </a:path>
            </a:pathLst>
          </a:cu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3559175" y="2667000"/>
            <a:ext cx="533400" cy="609600"/>
          </a:xfrm>
          <a:custGeom>
            <a:avLst/>
            <a:gdLst>
              <a:gd name="connsiteX0" fmla="*/ 0 w 510989"/>
              <a:gd name="connsiteY0" fmla="*/ 0 h 242047"/>
              <a:gd name="connsiteX1" fmla="*/ 134471 w 510989"/>
              <a:gd name="connsiteY1" fmla="*/ 40342 h 242047"/>
              <a:gd name="connsiteX2" fmla="*/ 242047 w 510989"/>
              <a:gd name="connsiteY2" fmla="*/ 134471 h 242047"/>
              <a:gd name="connsiteX3" fmla="*/ 376518 w 510989"/>
              <a:gd name="connsiteY3" fmla="*/ 80683 h 242047"/>
              <a:gd name="connsiteX4" fmla="*/ 510989 w 510989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9" h="242047">
                <a:moveTo>
                  <a:pt x="0" y="0"/>
                </a:moveTo>
                <a:cubicBezTo>
                  <a:pt x="47065" y="8965"/>
                  <a:pt x="94130" y="17930"/>
                  <a:pt x="134471" y="40342"/>
                </a:cubicBezTo>
                <a:cubicBezTo>
                  <a:pt x="174812" y="62754"/>
                  <a:pt x="201706" y="127748"/>
                  <a:pt x="242047" y="134471"/>
                </a:cubicBezTo>
                <a:cubicBezTo>
                  <a:pt x="282388" y="141194"/>
                  <a:pt x="331694" y="62754"/>
                  <a:pt x="376518" y="80683"/>
                </a:cubicBezTo>
                <a:cubicBezTo>
                  <a:pt x="421342" y="98612"/>
                  <a:pt x="466165" y="170329"/>
                  <a:pt x="510989" y="242047"/>
                </a:cubicBezTo>
              </a:path>
            </a:pathLst>
          </a:cu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464175" y="2667000"/>
            <a:ext cx="533400" cy="609600"/>
          </a:xfrm>
          <a:custGeom>
            <a:avLst/>
            <a:gdLst>
              <a:gd name="connsiteX0" fmla="*/ 0 w 510989"/>
              <a:gd name="connsiteY0" fmla="*/ 0 h 242047"/>
              <a:gd name="connsiteX1" fmla="*/ 134471 w 510989"/>
              <a:gd name="connsiteY1" fmla="*/ 40342 h 242047"/>
              <a:gd name="connsiteX2" fmla="*/ 242047 w 510989"/>
              <a:gd name="connsiteY2" fmla="*/ 134471 h 242047"/>
              <a:gd name="connsiteX3" fmla="*/ 376518 w 510989"/>
              <a:gd name="connsiteY3" fmla="*/ 80683 h 242047"/>
              <a:gd name="connsiteX4" fmla="*/ 510989 w 510989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9" h="242047">
                <a:moveTo>
                  <a:pt x="0" y="0"/>
                </a:moveTo>
                <a:cubicBezTo>
                  <a:pt x="47065" y="8965"/>
                  <a:pt x="94130" y="17930"/>
                  <a:pt x="134471" y="40342"/>
                </a:cubicBezTo>
                <a:cubicBezTo>
                  <a:pt x="174812" y="62754"/>
                  <a:pt x="201706" y="127748"/>
                  <a:pt x="242047" y="134471"/>
                </a:cubicBezTo>
                <a:cubicBezTo>
                  <a:pt x="282388" y="141194"/>
                  <a:pt x="331694" y="62754"/>
                  <a:pt x="376518" y="80683"/>
                </a:cubicBezTo>
                <a:cubicBezTo>
                  <a:pt x="421342" y="98612"/>
                  <a:pt x="466165" y="170329"/>
                  <a:pt x="510989" y="242047"/>
                </a:cubicBezTo>
              </a:path>
            </a:pathLst>
          </a:cu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588375" y="2667000"/>
            <a:ext cx="533400" cy="609600"/>
          </a:xfrm>
          <a:custGeom>
            <a:avLst/>
            <a:gdLst>
              <a:gd name="connsiteX0" fmla="*/ 0 w 510989"/>
              <a:gd name="connsiteY0" fmla="*/ 0 h 242047"/>
              <a:gd name="connsiteX1" fmla="*/ 134471 w 510989"/>
              <a:gd name="connsiteY1" fmla="*/ 40342 h 242047"/>
              <a:gd name="connsiteX2" fmla="*/ 242047 w 510989"/>
              <a:gd name="connsiteY2" fmla="*/ 134471 h 242047"/>
              <a:gd name="connsiteX3" fmla="*/ 376518 w 510989"/>
              <a:gd name="connsiteY3" fmla="*/ 80683 h 242047"/>
              <a:gd name="connsiteX4" fmla="*/ 510989 w 510989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989" h="242047">
                <a:moveTo>
                  <a:pt x="0" y="0"/>
                </a:moveTo>
                <a:cubicBezTo>
                  <a:pt x="47065" y="8965"/>
                  <a:pt x="94130" y="17930"/>
                  <a:pt x="134471" y="40342"/>
                </a:cubicBezTo>
                <a:cubicBezTo>
                  <a:pt x="174812" y="62754"/>
                  <a:pt x="201706" y="127748"/>
                  <a:pt x="242047" y="134471"/>
                </a:cubicBezTo>
                <a:cubicBezTo>
                  <a:pt x="282388" y="141194"/>
                  <a:pt x="331694" y="62754"/>
                  <a:pt x="376518" y="80683"/>
                </a:cubicBezTo>
                <a:cubicBezTo>
                  <a:pt x="421342" y="98612"/>
                  <a:pt x="466165" y="170329"/>
                  <a:pt x="510989" y="242047"/>
                </a:cubicBezTo>
              </a:path>
            </a:pathLst>
          </a:cu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7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 Timing Synchronization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1828800" y="4650376"/>
            <a:ext cx="8534400" cy="2741023"/>
          </a:xfrm>
        </p:spPr>
        <p:txBody>
          <a:bodyPr/>
          <a:lstStyle/>
          <a:p>
            <a:r>
              <a:rPr lang="en-US" altLang="zh-CN" dirty="0" smtClean="0"/>
              <a:t>Cross correlation with long training sequence</a:t>
            </a:r>
          </a:p>
          <a:p>
            <a:r>
              <a:rPr lang="en-US" altLang="zh-CN" dirty="0" smtClean="0"/>
              <a:t>Find the maximum correlated </a:t>
            </a:r>
            <a:r>
              <a:rPr lang="en-US" altLang="zh-CN" dirty="0" smtClean="0"/>
              <a:t>point</a:t>
            </a:r>
            <a:endParaRPr lang="en-US" altLang="zh-CN" dirty="0" smtClean="0"/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15145"/>
            <a:ext cx="87058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96345"/>
            <a:ext cx="1219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3733800" y="3548745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conj</a:t>
            </a:r>
          </a:p>
        </p:txBody>
      </p:sp>
      <p:sp>
        <p:nvSpPr>
          <p:cNvPr id="35847" name="AutoShape 10"/>
          <p:cNvSpPr>
            <a:spLocks noChangeArrowheads="1"/>
          </p:cNvSpPr>
          <p:nvPr/>
        </p:nvSpPr>
        <p:spPr bwMode="auto">
          <a:xfrm>
            <a:off x="4800600" y="3548745"/>
            <a:ext cx="381000" cy="381000"/>
          </a:xfrm>
          <a:prstGeom prst="flowChartSummingJunct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6000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953000" y="3243945"/>
            <a:ext cx="0" cy="304800"/>
          </a:xfrm>
          <a:prstGeom prst="straightConnector1">
            <a:avLst/>
          </a:prstGeom>
          <a:ln w="349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3429000" y="3701145"/>
            <a:ext cx="304800" cy="762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495800" y="3701145"/>
            <a:ext cx="304800" cy="762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851" name="Rectangle 9"/>
          <p:cNvSpPr>
            <a:spLocks noChangeArrowheads="1"/>
          </p:cNvSpPr>
          <p:nvPr/>
        </p:nvSpPr>
        <p:spPr bwMode="auto">
          <a:xfrm>
            <a:off x="5486400" y="3548745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sum</a:t>
            </a:r>
          </a:p>
        </p:txBody>
      </p:sp>
      <p:sp>
        <p:nvSpPr>
          <p:cNvPr id="28" name="右箭头 27"/>
          <p:cNvSpPr/>
          <p:nvPr/>
        </p:nvSpPr>
        <p:spPr>
          <a:xfrm>
            <a:off x="5181600" y="3701145"/>
            <a:ext cx="304800" cy="762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853" name="Rectangle 9"/>
          <p:cNvSpPr>
            <a:spLocks noChangeArrowheads="1"/>
          </p:cNvSpPr>
          <p:nvPr/>
        </p:nvSpPr>
        <p:spPr bwMode="auto">
          <a:xfrm>
            <a:off x="6553200" y="3548745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Verdana" panose="020B0604030504040204" pitchFamily="34" charset="0"/>
                <a:ea typeface="隶书" panose="02010509060101010101" pitchFamily="49" charset="-122"/>
              </a:rPr>
              <a:t>Max</a:t>
            </a:r>
          </a:p>
        </p:txBody>
      </p:sp>
      <p:sp>
        <p:nvSpPr>
          <p:cNvPr id="30" name="右箭头 29"/>
          <p:cNvSpPr/>
          <p:nvPr/>
        </p:nvSpPr>
        <p:spPr>
          <a:xfrm>
            <a:off x="6248400" y="3701145"/>
            <a:ext cx="304800" cy="76200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5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053737" y="274638"/>
            <a:ext cx="9461863" cy="8683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Est based 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Training Blocks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1515291" y="1454330"/>
            <a:ext cx="4352109" cy="483216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H(1,k) and H(2,k)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all subcarriers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following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OFDM symbols;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frequency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selectivity;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 time selectivity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87464"/>
            <a:ext cx="4648200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172200" y="1600200"/>
            <a:ext cx="914400" cy="4686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162800" y="1600200"/>
            <a:ext cx="1371600" cy="4686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610600" y="1600200"/>
            <a:ext cx="914400" cy="4686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601200" y="1600200"/>
            <a:ext cx="914400" cy="4686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8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期末考核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的典型系统分析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887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65602"/>
              </p:ext>
            </p:extLst>
          </p:nvPr>
        </p:nvGraphicFramePr>
        <p:xfrm>
          <a:off x="139338" y="200298"/>
          <a:ext cx="11817529" cy="6374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145">
                  <a:extLst>
                    <a:ext uri="{9D8B030D-6E8A-4147-A177-3AD203B41FA5}">
                      <a16:colId xmlns:a16="http://schemas.microsoft.com/office/drawing/2014/main" val="270510977"/>
                    </a:ext>
                  </a:extLst>
                </a:gridCol>
                <a:gridCol w="1051514">
                  <a:extLst>
                    <a:ext uri="{9D8B030D-6E8A-4147-A177-3AD203B41FA5}">
                      <a16:colId xmlns:a16="http://schemas.microsoft.com/office/drawing/2014/main" val="2310666025"/>
                    </a:ext>
                  </a:extLst>
                </a:gridCol>
                <a:gridCol w="1829174">
                  <a:extLst>
                    <a:ext uri="{9D8B030D-6E8A-4147-A177-3AD203B41FA5}">
                      <a16:colId xmlns:a16="http://schemas.microsoft.com/office/drawing/2014/main" val="3318780169"/>
                    </a:ext>
                  </a:extLst>
                </a:gridCol>
                <a:gridCol w="1829174">
                  <a:extLst>
                    <a:ext uri="{9D8B030D-6E8A-4147-A177-3AD203B41FA5}">
                      <a16:colId xmlns:a16="http://schemas.microsoft.com/office/drawing/2014/main" val="3943286732"/>
                    </a:ext>
                  </a:extLst>
                </a:gridCol>
                <a:gridCol w="1829174">
                  <a:extLst>
                    <a:ext uri="{9D8B030D-6E8A-4147-A177-3AD203B41FA5}">
                      <a16:colId xmlns:a16="http://schemas.microsoft.com/office/drawing/2014/main" val="521431669"/>
                    </a:ext>
                  </a:extLst>
                </a:gridCol>
                <a:gridCol w="1829174">
                  <a:extLst>
                    <a:ext uri="{9D8B030D-6E8A-4147-A177-3AD203B41FA5}">
                      <a16:colId xmlns:a16="http://schemas.microsoft.com/office/drawing/2014/main" val="1155789738"/>
                    </a:ext>
                  </a:extLst>
                </a:gridCol>
                <a:gridCol w="1829174">
                  <a:extLst>
                    <a:ext uri="{9D8B030D-6E8A-4147-A177-3AD203B41FA5}">
                      <a16:colId xmlns:a16="http://schemas.microsoft.com/office/drawing/2014/main" val="1552993922"/>
                    </a:ext>
                  </a:extLst>
                </a:gridCol>
              </a:tblGrid>
              <a:tr h="5812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典型系统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组号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通</a:t>
                      </a: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通</a:t>
                      </a: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通</a:t>
                      </a: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通</a:t>
                      </a: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求是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246025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802.11n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曹清卓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黄韬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李琪玮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蔡东东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2800" kern="0" dirty="0">
                          <a:effectLst/>
                        </a:rPr>
                        <a:t>高世辉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8242536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802.11ac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陈永祺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李岩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张佳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东静萱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2800" kern="100">
                          <a:effectLst/>
                        </a:rPr>
                        <a:t>王嘉玮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878987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802.11ad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冯梓阳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梁嘉伟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崔星宇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郝超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342173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802.11ax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韩梦琪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马树坤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王亚飞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赖双意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864958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marL="0" indent="0">
                        <a:buFont typeface="+mj-ea"/>
                        <a:buNone/>
                      </a:pPr>
                      <a:r>
                        <a:rPr lang="en-US" altLang="zh-CN" sz="2800" dirty="0" smtClean="0"/>
                        <a:t>802.11ah</a:t>
                      </a:r>
                      <a:endParaRPr lang="en-US" altLang="zh-CN" sz="2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姜逸飞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乔欣然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王翔宇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李康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901953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802.11af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李昱霖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商钰滢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王晨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李文扬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146377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dirty="0" smtClean="0"/>
                        <a:t>802.16e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庞添天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王琪胜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邸传鲁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彭佳乐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921459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LTE</a:t>
                      </a:r>
                      <a:r>
                        <a:rPr lang="en-US" altLang="zh-CN" sz="2800" kern="100" baseline="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(R8)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裴金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尹文杰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代舒琪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于浩淼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639513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NB-</a:t>
                      </a:r>
                      <a:r>
                        <a:rPr lang="en-US" altLang="zh-CN" sz="2800" kern="100" dirty="0" err="1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IoT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姚宇轩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张梦洁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张一璇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张东明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888715"/>
                  </a:ext>
                </a:extLst>
              </a:tr>
              <a:tr h="579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DVB-T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10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张子怡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赵汉鹏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李孟悦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张积祥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934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84004" y="530589"/>
            <a:ext cx="3585754" cy="845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分析项目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4003" y="1463040"/>
            <a:ext cx="6002384" cy="473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）应用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）频段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信道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/>
              <a:t>系统参数</a:t>
            </a:r>
            <a:r>
              <a:rPr lang="zh-CN" altLang="en-US" dirty="0"/>
              <a:t>及合理性分析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/>
              <a:t>）调制</a:t>
            </a:r>
            <a:r>
              <a:rPr lang="zh-CN" altLang="en-US" dirty="0" smtClean="0"/>
              <a:t>编码方式及传输速率分析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）映射规则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）帧</a:t>
            </a:r>
            <a:r>
              <a:rPr lang="zh-CN" altLang="en-US" dirty="0"/>
              <a:t>结构和训练序列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）接收处理流程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8</a:t>
            </a:r>
            <a:r>
              <a:rPr lang="zh-CN" altLang="en-US" dirty="0" smtClean="0"/>
              <a:t>）同步基本方法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）信道估计基本方法</a:t>
            </a:r>
            <a:endParaRPr lang="en-US" altLang="zh-CN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516188" y="353829"/>
            <a:ext cx="2671354" cy="1325563"/>
          </a:xfrm>
        </p:spPr>
        <p:txBody>
          <a:bodyPr/>
          <a:lstStyle/>
          <a:p>
            <a:r>
              <a:rPr lang="zh-CN" altLang="en-US" dirty="0" smtClean="0"/>
              <a:t>基本方法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516189" y="1814329"/>
            <a:ext cx="5371012" cy="364594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dirty="0" smtClean="0"/>
              <a:t>查阅标准文档</a:t>
            </a:r>
            <a:endParaRPr lang="en-US" altLang="zh-CN" sz="3200" dirty="0" smtClean="0"/>
          </a:p>
          <a:p>
            <a:pPr>
              <a:lnSpc>
                <a:spcPct val="160000"/>
              </a:lnSpc>
            </a:pPr>
            <a:r>
              <a:rPr lang="zh-CN" altLang="en-US" sz="3200" dirty="0"/>
              <a:t>查阅</a:t>
            </a:r>
            <a:r>
              <a:rPr lang="zh-CN" altLang="en-US" sz="3200" dirty="0" smtClean="0"/>
              <a:t>参考书</a:t>
            </a:r>
            <a:endParaRPr lang="en-US" altLang="zh-CN" sz="3200" dirty="0" smtClean="0"/>
          </a:p>
          <a:p>
            <a:pPr>
              <a:lnSpc>
                <a:spcPct val="160000"/>
              </a:lnSpc>
            </a:pPr>
            <a:r>
              <a:rPr lang="zh-CN" altLang="en-US" sz="3200" dirty="0" smtClean="0"/>
              <a:t>查阅大论文</a:t>
            </a:r>
            <a:endParaRPr lang="en-US" altLang="zh-CN" sz="3200" dirty="0" smtClean="0"/>
          </a:p>
          <a:p>
            <a:pPr>
              <a:lnSpc>
                <a:spcPct val="160000"/>
              </a:lnSpc>
            </a:pPr>
            <a:r>
              <a:rPr lang="zh-CN" altLang="en-US" sz="3200" dirty="0" smtClean="0"/>
              <a:t>重点：系统梳理、领会原理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24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366" y="138702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802.11a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4" name="Picture 43" descr="ggfg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81" y="797356"/>
            <a:ext cx="35814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1" descr="200501200928306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20" y="797356"/>
            <a:ext cx="36576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030715_0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66" y="3717630"/>
            <a:ext cx="36576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2" descr="3159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6812" r="25375" b="22292"/>
          <a:stretch>
            <a:fillRect/>
          </a:stretch>
        </p:blipFill>
        <p:spPr bwMode="auto">
          <a:xfrm>
            <a:off x="8011795" y="3737474"/>
            <a:ext cx="39973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2903" y="1660904"/>
            <a:ext cx="38894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Wireless access to Internet within 100m</a:t>
            </a:r>
          </a:p>
        </p:txBody>
      </p:sp>
    </p:spTree>
    <p:extLst>
      <p:ext uri="{BB962C8B-B14F-4D97-AF65-F5344CB8AC3E}">
        <p14:creationId xmlns:p14="http://schemas.microsoft.com/office/powerpoint/2010/main" val="35378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7943" y="1132113"/>
            <a:ext cx="9971314" cy="199208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/>
              <a:t>IEEE 802.11a</a:t>
            </a:r>
            <a:r>
              <a:rPr lang="zh-CN" altLang="en-US" sz="3200" dirty="0"/>
              <a:t>使用</a:t>
            </a:r>
            <a:r>
              <a:rPr lang="en-US" altLang="zh-CN" sz="3200" dirty="0"/>
              <a:t>5GHz</a:t>
            </a:r>
            <a:r>
              <a:rPr lang="zh-CN" altLang="en-US" sz="3200" dirty="0" smtClean="0"/>
              <a:t>频段，广泛</a:t>
            </a:r>
            <a:r>
              <a:rPr lang="zh-CN" altLang="en-US" sz="3200" dirty="0"/>
              <a:t>应用的场合如办公室、工业建筑、展示厅和居民区安装。目前已提出了代表这些不同环境的不同信道模型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graphicFrame>
        <p:nvGraphicFramePr>
          <p:cNvPr id="1843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09006"/>
              </p:ext>
            </p:extLst>
          </p:nvPr>
        </p:nvGraphicFramePr>
        <p:xfrm>
          <a:off x="1029244" y="3416647"/>
          <a:ext cx="769620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4" imgW="3705287" imgH="1190677" progId="Excel.Sheet.8">
                  <p:embed/>
                </p:oleObj>
              </mc:Choice>
              <mc:Fallback>
                <p:oleObj name="Worksheet" r:id="rId4" imgW="3705287" imgH="1190677" progId="Excel.Sheet.8">
                  <p:embed/>
                  <p:pic>
                    <p:nvPicPr>
                      <p:cNvPr id="1843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244" y="3416647"/>
                        <a:ext cx="769620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80239"/>
              </p:ext>
            </p:extLst>
          </p:nvPr>
        </p:nvGraphicFramePr>
        <p:xfrm>
          <a:off x="9252275" y="4117611"/>
          <a:ext cx="1943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723586" imgH="228501" progId="Equation.DSMT4">
                  <p:embed/>
                </p:oleObj>
              </mc:Choice>
              <mc:Fallback>
                <p:oleObj name="Equation" r:id="rId6" imgW="723586" imgH="228501" progId="Equation.DSMT4">
                  <p:embed/>
                  <p:pic>
                    <p:nvPicPr>
                      <p:cNvPr id="890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2275" y="4117611"/>
                        <a:ext cx="1943100" cy="615950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803366" y="138702"/>
            <a:ext cx="10515600" cy="1080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802.11a</a:t>
            </a:r>
            <a:r>
              <a:rPr lang="zh-CN" altLang="en-US" dirty="0" smtClean="0"/>
              <a:t>信道模型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6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03366" y="138702"/>
            <a:ext cx="10515600" cy="72344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802.11a</a:t>
            </a:r>
            <a:r>
              <a:rPr lang="zh-CN" altLang="en-US" dirty="0" smtClean="0"/>
              <a:t>系统参数及合理性分析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616084"/>
              </p:ext>
            </p:extLst>
          </p:nvPr>
        </p:nvGraphicFramePr>
        <p:xfrm>
          <a:off x="7711068" y="1180351"/>
          <a:ext cx="15001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558558" imgH="241195" progId="Equation.DSMT4">
                  <p:embed/>
                </p:oleObj>
              </mc:Choice>
              <mc:Fallback>
                <p:oleObj name="Equation" r:id="rId3" imgW="558558" imgH="241195" progId="Equation.DSMT4">
                  <p:embed/>
                  <p:pic>
                    <p:nvPicPr>
                      <p:cNvPr id="890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068" y="1180351"/>
                        <a:ext cx="1500188" cy="649288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284173"/>
              </p:ext>
            </p:extLst>
          </p:nvPr>
        </p:nvGraphicFramePr>
        <p:xfrm>
          <a:off x="7711068" y="2036467"/>
          <a:ext cx="1739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647700" imgH="241300" progId="Equation.DSMT4">
                  <p:embed/>
                </p:oleObj>
              </mc:Choice>
              <mc:Fallback>
                <p:oleObj name="Equation" r:id="rId5" imgW="647700" imgH="241300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068" y="2036467"/>
                        <a:ext cx="1739900" cy="649288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798184"/>
              </p:ext>
            </p:extLst>
          </p:nvPr>
        </p:nvGraphicFramePr>
        <p:xfrm>
          <a:off x="7711068" y="2892583"/>
          <a:ext cx="2798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7" imgW="1040948" imgH="406224" progId="Equation.DSMT4">
                  <p:embed/>
                </p:oleObj>
              </mc:Choice>
              <mc:Fallback>
                <p:oleObj name="Equation" r:id="rId7" imgW="1040948" imgH="406224" progId="Equation.DSMT4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068" y="2892583"/>
                        <a:ext cx="2798763" cy="1092200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663987"/>
              </p:ext>
            </p:extLst>
          </p:nvPr>
        </p:nvGraphicFramePr>
        <p:xfrm>
          <a:off x="7711068" y="5430520"/>
          <a:ext cx="26955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9" imgW="1002865" imgH="406224" progId="Equation.DSMT4">
                  <p:embed/>
                </p:oleObj>
              </mc:Choice>
              <mc:Fallback>
                <p:oleObj name="Equation" r:id="rId9" imgW="1002865" imgH="406224" progId="Equation.DSMT4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068" y="5430520"/>
                        <a:ext cx="2695575" cy="1092200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21" y="1096282"/>
            <a:ext cx="6527745" cy="542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45943"/>
              </p:ext>
            </p:extLst>
          </p:nvPr>
        </p:nvGraphicFramePr>
        <p:xfrm>
          <a:off x="7711068" y="4135957"/>
          <a:ext cx="385603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2" imgW="1434960" imgH="431640" progId="Equation.DSMT4">
                  <p:embed/>
                </p:oleObj>
              </mc:Choice>
              <mc:Fallback>
                <p:oleObj name="Equation" r:id="rId12" imgW="1434960" imgH="43164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068" y="4135957"/>
                        <a:ext cx="3856037" cy="1160463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0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6983" y="188914"/>
            <a:ext cx="10432869" cy="9540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802.11a</a:t>
            </a:r>
            <a:r>
              <a:rPr lang="zh-CN" altLang="en-US" dirty="0" smtClean="0"/>
              <a:t>的调制编码方式和传输速率分析</a:t>
            </a:r>
            <a:endParaRPr lang="zh-CN" altLang="en-US" dirty="0" smtClean="0">
              <a:solidFill>
                <a:srgbClr val="00206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67" y="2788921"/>
            <a:ext cx="90297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0190" y="1254034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Modulation: BPSK/QPSK/16QAM/64QAM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Coding: 1/2 Convolutional code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Coding Rate (Punctuate): 1/2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2/3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3/4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03366" y="138702"/>
            <a:ext cx="10515600" cy="72344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802.11a</a:t>
            </a:r>
            <a:r>
              <a:rPr lang="zh-CN" altLang="en-US" dirty="0" smtClean="0"/>
              <a:t>映射规则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0" y="4386806"/>
            <a:ext cx="90058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18903"/>
            <a:ext cx="6204857" cy="256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52 Non-silent subcarriers 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 data subcarriers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pilot subcarriers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Pilot subcarriers: (-21, -7, 7, 21);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Silent subcarriers: -32 ~ -27, 0, 27 ~ 31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89" y="868210"/>
            <a:ext cx="3658877" cy="31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600</Words>
  <Application>Microsoft Office PowerPoint</Application>
  <PresentationFormat>宽屏</PresentationFormat>
  <Paragraphs>161</Paragraphs>
  <Slides>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DotumChe</vt:lpstr>
      <vt:lpstr>等线</vt:lpstr>
      <vt:lpstr>等线 Light</vt:lpstr>
      <vt:lpstr>黑体</vt:lpstr>
      <vt:lpstr>华文新魏</vt:lpstr>
      <vt:lpstr>华文中宋</vt:lpstr>
      <vt:lpstr>隶书</vt:lpstr>
      <vt:lpstr>Arial</vt:lpstr>
      <vt:lpstr>Times New Roman</vt:lpstr>
      <vt:lpstr>Verdana</vt:lpstr>
      <vt:lpstr>Wingdings</vt:lpstr>
      <vt:lpstr>Wingdings 2</vt:lpstr>
      <vt:lpstr>Office 主题​​</vt:lpstr>
      <vt:lpstr>Microsoft Office Excel 97-2003 工作表</vt:lpstr>
      <vt:lpstr>MathType 6.0 Equation</vt:lpstr>
      <vt:lpstr>期末考核说明</vt:lpstr>
      <vt:lpstr>期末考核 基于OFDM的典型系统分析</vt:lpstr>
      <vt:lpstr>PowerPoint 演示文稿</vt:lpstr>
      <vt:lpstr>基本方法</vt:lpstr>
      <vt:lpstr>802.11a应用场景</vt:lpstr>
      <vt:lpstr>PowerPoint 演示文稿</vt:lpstr>
      <vt:lpstr>PowerPoint 演示文稿</vt:lpstr>
      <vt:lpstr>802.11a的调制编码方式和传输速率分析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Packet detection for 802.11a</vt:lpstr>
      <vt:lpstr>Freq Synch for 802.11a</vt:lpstr>
      <vt:lpstr>Fine Timing Synchronization</vt:lpstr>
      <vt:lpstr>Channel Est based on Long Training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期末考核 基于OFDM的典型系统分析</dc:title>
  <dc:creator>高 镇</dc:creator>
  <cp:lastModifiedBy>高 镇</cp:lastModifiedBy>
  <cp:revision>22</cp:revision>
  <dcterms:created xsi:type="dcterms:W3CDTF">2020-04-13T10:58:41Z</dcterms:created>
  <dcterms:modified xsi:type="dcterms:W3CDTF">2020-05-08T09:46:26Z</dcterms:modified>
</cp:coreProperties>
</file>