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75"/>
  </p:notesMasterIdLst>
  <p:handoutMasterIdLst>
    <p:handoutMasterId r:id="rId76"/>
  </p:handoutMasterIdLst>
  <p:sldIdLst>
    <p:sldId id="361" r:id="rId2"/>
    <p:sldId id="652" r:id="rId3"/>
    <p:sldId id="739" r:id="rId4"/>
    <p:sldId id="740" r:id="rId5"/>
    <p:sldId id="655" r:id="rId6"/>
    <p:sldId id="851" r:id="rId7"/>
    <p:sldId id="844" r:id="rId8"/>
    <p:sldId id="850" r:id="rId9"/>
    <p:sldId id="849" r:id="rId10"/>
    <p:sldId id="848" r:id="rId11"/>
    <p:sldId id="854" r:id="rId12"/>
    <p:sldId id="853" r:id="rId13"/>
    <p:sldId id="656" r:id="rId14"/>
    <p:sldId id="810" r:id="rId15"/>
    <p:sldId id="807" r:id="rId16"/>
    <p:sldId id="812" r:id="rId17"/>
    <p:sldId id="710" r:id="rId18"/>
    <p:sldId id="859" r:id="rId19"/>
    <p:sldId id="646" r:id="rId20"/>
    <p:sldId id="720" r:id="rId21"/>
    <p:sldId id="877" r:id="rId22"/>
    <p:sldId id="747" r:id="rId23"/>
    <p:sldId id="860" r:id="rId24"/>
    <p:sldId id="863" r:id="rId25"/>
    <p:sldId id="861" r:id="rId26"/>
    <p:sldId id="864" r:id="rId27"/>
    <p:sldId id="875" r:id="rId28"/>
    <p:sldId id="750" r:id="rId29"/>
    <p:sldId id="751" r:id="rId30"/>
    <p:sldId id="758" r:id="rId31"/>
    <p:sldId id="761" r:id="rId32"/>
    <p:sldId id="757" r:id="rId33"/>
    <p:sldId id="762" r:id="rId34"/>
    <p:sldId id="836" r:id="rId35"/>
    <p:sldId id="759" r:id="rId36"/>
    <p:sldId id="760" r:id="rId37"/>
    <p:sldId id="768" r:id="rId38"/>
    <p:sldId id="794" r:id="rId39"/>
    <p:sldId id="892" r:id="rId40"/>
    <p:sldId id="891" r:id="rId41"/>
    <p:sldId id="769" r:id="rId42"/>
    <p:sldId id="772" r:id="rId43"/>
    <p:sldId id="773" r:id="rId44"/>
    <p:sldId id="684" r:id="rId45"/>
    <p:sldId id="607" r:id="rId46"/>
    <p:sldId id="685" r:id="rId47"/>
    <p:sldId id="687" r:id="rId48"/>
    <p:sldId id="865" r:id="rId49"/>
    <p:sldId id="775" r:id="rId50"/>
    <p:sldId id="890" r:id="rId51"/>
    <p:sldId id="774" r:id="rId52"/>
    <p:sldId id="824" r:id="rId53"/>
    <p:sldId id="776" r:id="rId54"/>
    <p:sldId id="777" r:id="rId55"/>
    <p:sldId id="781" r:id="rId56"/>
    <p:sldId id="783" r:id="rId57"/>
    <p:sldId id="782" r:id="rId58"/>
    <p:sldId id="785" r:id="rId59"/>
    <p:sldId id="889" r:id="rId60"/>
    <p:sldId id="888" r:id="rId61"/>
    <p:sldId id="789" r:id="rId62"/>
    <p:sldId id="695" r:id="rId63"/>
    <p:sldId id="893" r:id="rId64"/>
    <p:sldId id="702" r:id="rId65"/>
    <p:sldId id="704" r:id="rId66"/>
    <p:sldId id="879" r:id="rId67"/>
    <p:sldId id="705" r:id="rId68"/>
    <p:sldId id="706" r:id="rId69"/>
    <p:sldId id="866" r:id="rId70"/>
    <p:sldId id="867" r:id="rId71"/>
    <p:sldId id="870" r:id="rId72"/>
    <p:sldId id="869" r:id="rId73"/>
    <p:sldId id="531" r:id="rId7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夏坤贤" initials="夏坤贤" lastIdx="1" clrIdx="0">
    <p:extLst>
      <p:ext uri="{19B8F6BF-5375-455C-9EA6-DF929625EA0E}">
        <p15:presenceInfo xmlns:p15="http://schemas.microsoft.com/office/powerpoint/2012/main" userId="夏坤贤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AEB"/>
    <a:srgbClr val="6BABD8"/>
    <a:srgbClr val="7AC3F6"/>
    <a:srgbClr val="6CADDA"/>
    <a:srgbClr val="75BBEC"/>
    <a:srgbClr val="639E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900" autoAdjust="0"/>
    <p:restoredTop sz="87030" autoAdjust="0"/>
  </p:normalViewPr>
  <p:slideViewPr>
    <p:cSldViewPr snapToGrid="0" snapToObjects="1">
      <p:cViewPr varScale="1">
        <p:scale>
          <a:sx n="101" d="100"/>
          <a:sy n="101" d="100"/>
        </p:scale>
        <p:origin x="70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412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16264"/>
    </p:cViewPr>
  </p:sorterViewPr>
  <p:notesViewPr>
    <p:cSldViewPr snapToGrid="0" snapToObjects="1">
      <p:cViewPr varScale="1">
        <p:scale>
          <a:sx n="97" d="100"/>
          <a:sy n="97" d="100"/>
        </p:scale>
        <p:origin x="3688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05T20:06:38.976" idx="1">
    <p:pos x="2454" y="18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995A0E-2C74-B048-9A84-8E3934DE8F14}" type="datetime1">
              <a:rPr lang="en-US" smtClean="0"/>
              <a:t>3/5/2018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EE34A-0769-DA48-A162-70B029E5B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518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C8304-6DCA-F34B-92B5-B5FCF3C04305}" type="datetime1">
              <a:rPr lang="en-US" smtClean="0"/>
              <a:t>3/5/2018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F9522-93D7-6241-A0D8-869218EBB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319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F9522-93D7-6241-A0D8-869218EBBF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682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F9522-93D7-6241-A0D8-869218EBBFF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3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F9522-93D7-6241-A0D8-869218EBBFF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761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F9522-93D7-6241-A0D8-869218EBBFF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268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F9522-93D7-6241-A0D8-869218EBBFF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55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F9522-93D7-6241-A0D8-869218EBBFF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581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F9522-93D7-6241-A0D8-869218EBBFF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586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F9522-93D7-6241-A0D8-869218EBBFF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711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F9522-93D7-6241-A0D8-869218EBBFF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653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F9522-93D7-6241-A0D8-869218EBBFF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20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F9522-93D7-6241-A0D8-869218EBBF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F9522-93D7-6241-A0D8-869218EBBF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83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F9522-93D7-6241-A0D8-869218EBBF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0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F9522-93D7-6241-A0D8-869218EBBF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42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F9522-93D7-6241-A0D8-869218EBBF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47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F9522-93D7-6241-A0D8-869218EBBFF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85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F9522-93D7-6241-A0D8-869218EBBF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06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F9522-93D7-6241-A0D8-869218EBBFF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73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46417"/>
            <a:ext cx="8229600" cy="797806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7667"/>
            <a:ext cx="8229600" cy="4501445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dirty="0" smtClean="0"/>
              <a:t>Slide </a:t>
            </a:r>
            <a:r>
              <a:rPr lang="en-US" altLang="zh-CN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4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Slide </a:t>
            </a:r>
            <a:fld id="{07BF33C9-D0C1-6A4F-923C-D9C67205D54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图片 3" descr="University of Connecticu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80" y="6268252"/>
            <a:ext cx="1818606" cy="542707"/>
          </a:xfrm>
          <a:prstGeom prst="rect">
            <a:avLst/>
          </a:prstGeom>
        </p:spPr>
      </p:pic>
      <p:pic>
        <p:nvPicPr>
          <p:cNvPr id="5" name="图片 3" descr="University of Connecticu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80" y="6268252"/>
            <a:ext cx="1818606" cy="54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40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ヒラギノ角ゴ Pro W3" charset="0"/>
          <a:cs typeface="ヒラギノ角ゴ Pro W3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ヒラギノ角ゴ Pro W3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ヒラギノ角ゴ Pro W3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1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emf"/><Relationship Id="rId5" Type="http://schemas.openxmlformats.org/officeDocument/2006/relationships/image" Target="../media/image29.jpeg"/><Relationship Id="rId4" Type="http://schemas.openxmlformats.org/officeDocument/2006/relationships/image" Target="../media/image28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6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10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emf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emf"/><Relationship Id="rId5" Type="http://schemas.openxmlformats.org/officeDocument/2006/relationships/image" Target="../media/image49.emf"/><Relationship Id="rId4" Type="http://schemas.openxmlformats.org/officeDocument/2006/relationships/image" Target="../media/image48.emf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://cs.unc.edu/~haibin/cpbft.pdf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119" y="1142915"/>
            <a:ext cx="88727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zh-CN" sz="4000" b="1" dirty="0" smtClean="0"/>
              <a:t>Secure</a:t>
            </a:r>
            <a:r>
              <a:rPr lang="zh-CN" altLang="en-US" sz="4000" b="1" dirty="0" smtClean="0"/>
              <a:t> </a:t>
            </a:r>
            <a:r>
              <a:rPr lang="en-US" altLang="zh-CN" sz="4000" b="1" dirty="0" smtClean="0"/>
              <a:t>Causal</a:t>
            </a:r>
            <a:r>
              <a:rPr lang="zh-CN" altLang="en-US" sz="4000" b="1" dirty="0" smtClean="0"/>
              <a:t> </a:t>
            </a:r>
            <a:r>
              <a:rPr lang="en-US" altLang="zh-CN" sz="4000" b="1" dirty="0" smtClean="0"/>
              <a:t>Atomic</a:t>
            </a:r>
            <a:r>
              <a:rPr lang="zh-CN" altLang="en-US" sz="4000" b="1" dirty="0" smtClean="0"/>
              <a:t> </a:t>
            </a:r>
            <a:r>
              <a:rPr lang="en-US" altLang="zh-CN" sz="4000" b="1" dirty="0" smtClean="0"/>
              <a:t>Broadcast,</a:t>
            </a:r>
            <a:r>
              <a:rPr lang="zh-CN" altLang="en-US" sz="4000" b="1" dirty="0" smtClean="0"/>
              <a:t> </a:t>
            </a:r>
            <a:r>
              <a:rPr lang="en-US" altLang="zh-CN" sz="4000" b="1" dirty="0" smtClean="0"/>
              <a:t>Revisited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2122" y="3833237"/>
            <a:ext cx="31414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 smtClean="0"/>
              <a:t>Oak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Ridge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National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Lab</a:t>
            </a:r>
            <a:endParaRPr 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1019209" y="3307211"/>
            <a:ext cx="145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Sisi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Duan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94070" y="3838154"/>
            <a:ext cx="23498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 smtClean="0"/>
              <a:t>UNC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Chapel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Hill</a:t>
            </a:r>
            <a:endParaRPr lang="en-US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3451456" y="3312128"/>
            <a:ext cx="2330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Michael</a:t>
            </a:r>
            <a:r>
              <a:rPr lang="zh-CN" altLang="en-US" dirty="0" smtClean="0"/>
              <a:t> </a:t>
            </a:r>
            <a:r>
              <a:rPr lang="en-US" altLang="zh-CN" dirty="0" smtClean="0"/>
              <a:t>K.</a:t>
            </a:r>
            <a:r>
              <a:rPr lang="zh-CN" altLang="en-US" dirty="0" smtClean="0"/>
              <a:t> </a:t>
            </a:r>
            <a:r>
              <a:rPr lang="en-US" altLang="zh-CN" dirty="0" smtClean="0"/>
              <a:t>Reiter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68294" y="3837877"/>
            <a:ext cx="31534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 smtClean="0">
                <a:solidFill>
                  <a:srgbClr val="FF0000"/>
                </a:solidFill>
              </a:rPr>
              <a:t>University</a:t>
            </a:r>
            <a:r>
              <a:rPr lang="zh-CN" altLang="en-US" sz="2200" dirty="0" smtClean="0">
                <a:solidFill>
                  <a:srgbClr val="FF0000"/>
                </a:solidFill>
              </a:rPr>
              <a:t> </a:t>
            </a:r>
            <a:r>
              <a:rPr lang="en-US" altLang="zh-CN" sz="2200" dirty="0" smtClean="0">
                <a:solidFill>
                  <a:srgbClr val="FF0000"/>
                </a:solidFill>
              </a:rPr>
              <a:t>of</a:t>
            </a:r>
            <a:r>
              <a:rPr lang="zh-CN" altLang="en-US" sz="2200" dirty="0" smtClean="0">
                <a:solidFill>
                  <a:srgbClr val="FF0000"/>
                </a:solidFill>
              </a:rPr>
              <a:t> </a:t>
            </a:r>
            <a:r>
              <a:rPr lang="en-US" altLang="zh-CN" sz="2200" dirty="0" smtClean="0">
                <a:solidFill>
                  <a:srgbClr val="FF0000"/>
                </a:solidFill>
              </a:rPr>
              <a:t>Connecticut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37295" y="3311850"/>
            <a:ext cx="2330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Haibin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Zhang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24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Machine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Replication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(SMR)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27667"/>
            <a:ext cx="8559800" cy="4501445"/>
          </a:xfrm>
        </p:spPr>
        <p:txBody>
          <a:bodyPr/>
          <a:lstStyle/>
          <a:p>
            <a:pPr marL="514350" indent="-457200"/>
            <a:r>
              <a:rPr kumimoji="1" lang="en-US" altLang="zh-CN" dirty="0" smtClean="0"/>
              <a:t>Total order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TextBox 10"/>
          <p:cNvSpPr txBox="1"/>
          <p:nvPr/>
        </p:nvSpPr>
        <p:spPr>
          <a:xfrm>
            <a:off x="6726624" y="43511"/>
            <a:ext cx="237008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State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Machine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Replication</a:t>
            </a:r>
            <a:endParaRPr lang="en-US" sz="1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94" y="2573590"/>
            <a:ext cx="1891196" cy="31723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879" y="5044624"/>
            <a:ext cx="533053" cy="5330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73357" y="2639852"/>
            <a:ext cx="848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$100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94994" y="1934818"/>
            <a:ext cx="1802296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Client 1</a:t>
            </a:r>
            <a:r>
              <a:rPr lang="en-US" sz="2000" smtClean="0"/>
              <a:t>: </a:t>
            </a:r>
          </a:p>
          <a:p>
            <a:r>
              <a:rPr lang="en-US" sz="2000" dirty="0" smtClean="0"/>
              <a:t>“Deposit $100”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193237" y="3865676"/>
            <a:ext cx="848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$100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9865" y="5064997"/>
            <a:ext cx="848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$100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06281" y="1928194"/>
            <a:ext cx="1696276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Chase: </a:t>
            </a:r>
          </a:p>
          <a:p>
            <a:r>
              <a:rPr lang="en-US" sz="2000" dirty="0" smtClean="0"/>
              <a:t>“Charge 10%”</a:t>
            </a:r>
            <a:endParaRPr lang="en-US" sz="2000" dirty="0"/>
          </a:p>
        </p:txBody>
      </p:sp>
      <p:sp>
        <p:nvSpPr>
          <p:cNvPr id="12" name="Right Arrow 11"/>
          <p:cNvSpPr/>
          <p:nvPr/>
        </p:nvSpPr>
        <p:spPr>
          <a:xfrm flipV="1">
            <a:off x="2169490" y="3038181"/>
            <a:ext cx="6298649" cy="315125"/>
          </a:xfrm>
          <a:prstGeom prst="rightArrow">
            <a:avLst/>
          </a:prstGeom>
          <a:solidFill>
            <a:srgbClr val="0070C0"/>
          </a:solidFill>
          <a:ln cmpd="dbl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790663" y="2646480"/>
            <a:ext cx="848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$200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023655" y="2666360"/>
            <a:ext cx="848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$180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 flipV="1">
            <a:off x="2189368" y="4264008"/>
            <a:ext cx="6298649" cy="315125"/>
          </a:xfrm>
          <a:prstGeom prst="rightArrow">
            <a:avLst/>
          </a:prstGeom>
          <a:solidFill>
            <a:srgbClr val="0070C0"/>
          </a:solidFill>
          <a:ln cmpd="dbl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810541" y="3872307"/>
            <a:ext cx="848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$200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043533" y="3892187"/>
            <a:ext cx="848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$180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03976" y="1196864"/>
            <a:ext cx="11650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✓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88369" y="3332921"/>
            <a:ext cx="1802296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Client 1: </a:t>
            </a:r>
          </a:p>
          <a:p>
            <a:r>
              <a:rPr lang="en-US" sz="2000" dirty="0" smtClean="0"/>
              <a:t>“Deposit $100”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5499656" y="3326297"/>
            <a:ext cx="1696276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smtClean="0"/>
              <a:t>Chase: </a:t>
            </a:r>
          </a:p>
          <a:p>
            <a:r>
              <a:rPr lang="en-US" sz="2000" dirty="0" smtClean="0"/>
              <a:t>“Charge 10%”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2160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Machine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Replication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(SMR)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27667"/>
            <a:ext cx="8559800" cy="4501445"/>
          </a:xfrm>
        </p:spPr>
        <p:txBody>
          <a:bodyPr/>
          <a:lstStyle/>
          <a:p>
            <a:pPr marL="514350" indent="-457200"/>
            <a:r>
              <a:rPr kumimoji="1" lang="en-US" altLang="zh-CN" dirty="0" smtClean="0"/>
              <a:t>Total order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TextBox 10"/>
          <p:cNvSpPr txBox="1"/>
          <p:nvPr/>
        </p:nvSpPr>
        <p:spPr>
          <a:xfrm>
            <a:off x="6726624" y="43511"/>
            <a:ext cx="237008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State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Machine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Replication</a:t>
            </a:r>
            <a:endParaRPr lang="en-US" sz="1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94" y="2573590"/>
            <a:ext cx="1891196" cy="31723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879" y="5044624"/>
            <a:ext cx="533053" cy="5330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73357" y="2639852"/>
            <a:ext cx="848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$100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67138" y="1934818"/>
            <a:ext cx="1802296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Client 1: </a:t>
            </a:r>
          </a:p>
          <a:p>
            <a:r>
              <a:rPr lang="en-US" sz="2000" dirty="0" smtClean="0"/>
              <a:t>“Deposit $100”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193237" y="3865676"/>
            <a:ext cx="848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$100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9865" y="5064997"/>
            <a:ext cx="848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$100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67881" y="1928194"/>
            <a:ext cx="1696276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Chase: </a:t>
            </a:r>
          </a:p>
          <a:p>
            <a:r>
              <a:rPr lang="en-US" sz="2000" dirty="0" smtClean="0"/>
              <a:t>“Charge 10%”</a:t>
            </a:r>
            <a:endParaRPr lang="en-US" sz="2000" dirty="0"/>
          </a:p>
        </p:txBody>
      </p:sp>
      <p:sp>
        <p:nvSpPr>
          <p:cNvPr id="12" name="Right Arrow 11"/>
          <p:cNvSpPr/>
          <p:nvPr/>
        </p:nvSpPr>
        <p:spPr>
          <a:xfrm flipV="1">
            <a:off x="2169490" y="3038181"/>
            <a:ext cx="6298649" cy="315125"/>
          </a:xfrm>
          <a:prstGeom prst="rightArrow">
            <a:avLst/>
          </a:prstGeom>
          <a:solidFill>
            <a:srgbClr val="0070C0"/>
          </a:solidFill>
          <a:ln cmpd="dbl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790663" y="2646480"/>
            <a:ext cx="848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$90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023655" y="2666360"/>
            <a:ext cx="848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$190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 flipV="1">
            <a:off x="2189368" y="4264008"/>
            <a:ext cx="6298649" cy="315125"/>
          </a:xfrm>
          <a:prstGeom prst="rightArrow">
            <a:avLst/>
          </a:prstGeom>
          <a:solidFill>
            <a:srgbClr val="0070C0"/>
          </a:solidFill>
          <a:ln cmpd="dbl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810541" y="3872307"/>
            <a:ext cx="848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$90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043533" y="3892187"/>
            <a:ext cx="848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$190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47261" y="3346175"/>
            <a:ext cx="1802296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Client 1: </a:t>
            </a:r>
          </a:p>
          <a:p>
            <a:r>
              <a:rPr lang="en-US" sz="2000" dirty="0" smtClean="0"/>
              <a:t>“Deposit $100”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3048004" y="3339551"/>
            <a:ext cx="1696276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Chase: </a:t>
            </a:r>
          </a:p>
          <a:p>
            <a:r>
              <a:rPr lang="en-US" sz="2000" dirty="0" smtClean="0"/>
              <a:t>“Charge 10%”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2803976" y="1196864"/>
            <a:ext cx="11650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✓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8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Machine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Replication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(SMR)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27667"/>
            <a:ext cx="8559800" cy="4501445"/>
          </a:xfrm>
        </p:spPr>
        <p:txBody>
          <a:bodyPr/>
          <a:lstStyle/>
          <a:p>
            <a:pPr marL="514350" indent="-457200"/>
            <a:r>
              <a:rPr kumimoji="1" lang="en-US" altLang="zh-CN" dirty="0" smtClean="0"/>
              <a:t>Total order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TextBox 10"/>
          <p:cNvSpPr txBox="1"/>
          <p:nvPr/>
        </p:nvSpPr>
        <p:spPr>
          <a:xfrm>
            <a:off x="6726624" y="43511"/>
            <a:ext cx="237008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State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Machine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Replication</a:t>
            </a:r>
            <a:endParaRPr lang="en-US" sz="1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94" y="2573590"/>
            <a:ext cx="1891196" cy="31723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879" y="5044624"/>
            <a:ext cx="533053" cy="5330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73357" y="2639852"/>
            <a:ext cx="848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$100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73154" y="1934818"/>
            <a:ext cx="1802296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Client 1: </a:t>
            </a:r>
          </a:p>
          <a:p>
            <a:r>
              <a:rPr lang="en-US" sz="2000" dirty="0" smtClean="0"/>
              <a:t>“Deposit $100”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193237" y="3865676"/>
            <a:ext cx="848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$100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9865" y="5064997"/>
            <a:ext cx="848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$100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173897" y="1928194"/>
            <a:ext cx="1696276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Chase: </a:t>
            </a:r>
          </a:p>
          <a:p>
            <a:r>
              <a:rPr lang="en-US" sz="2000" dirty="0" smtClean="0"/>
              <a:t>“Charge 10%”</a:t>
            </a:r>
            <a:endParaRPr lang="en-US" sz="2000" dirty="0"/>
          </a:p>
        </p:txBody>
      </p:sp>
      <p:sp>
        <p:nvSpPr>
          <p:cNvPr id="12" name="Right Arrow 11"/>
          <p:cNvSpPr/>
          <p:nvPr/>
        </p:nvSpPr>
        <p:spPr>
          <a:xfrm flipV="1">
            <a:off x="2169490" y="3038181"/>
            <a:ext cx="6298649" cy="315125"/>
          </a:xfrm>
          <a:prstGeom prst="rightArrow">
            <a:avLst/>
          </a:prstGeom>
          <a:solidFill>
            <a:srgbClr val="0070C0"/>
          </a:solidFill>
          <a:ln cmpd="dbl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790663" y="2646480"/>
            <a:ext cx="848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$90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023655" y="2666360"/>
            <a:ext cx="848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$190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 flipV="1">
            <a:off x="2189368" y="4264008"/>
            <a:ext cx="6298649" cy="315125"/>
          </a:xfrm>
          <a:prstGeom prst="rightArrow">
            <a:avLst/>
          </a:prstGeom>
          <a:solidFill>
            <a:srgbClr val="0070C0"/>
          </a:solidFill>
          <a:ln cmpd="dbl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810541" y="3872307"/>
            <a:ext cx="848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</a:t>
            </a:r>
            <a:r>
              <a:rPr lang="en-US" altLang="zh-CN" dirty="0" smtClean="0"/>
              <a:t>20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043533" y="3892187"/>
            <a:ext cx="848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$1</a:t>
            </a:r>
            <a:r>
              <a:rPr lang="en-US" altLang="zh-CN" dirty="0" smtClean="0"/>
              <a:t>80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081139" y="3346175"/>
            <a:ext cx="1802296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Client 1: </a:t>
            </a:r>
          </a:p>
          <a:p>
            <a:r>
              <a:rPr lang="en-US" sz="2000" dirty="0" smtClean="0"/>
              <a:t>“Deposit $100”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5512910" y="3339551"/>
            <a:ext cx="1696276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Chase: </a:t>
            </a:r>
          </a:p>
          <a:p>
            <a:r>
              <a:rPr lang="en-US" sz="2000" dirty="0" smtClean="0"/>
              <a:t>“Charge 10%”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2803976" y="1196864"/>
            <a:ext cx="11650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✘</a:t>
            </a:r>
          </a:p>
        </p:txBody>
      </p:sp>
    </p:spTree>
    <p:extLst>
      <p:ext uri="{BB962C8B-B14F-4D97-AF65-F5344CB8AC3E}">
        <p14:creationId xmlns:p14="http://schemas.microsoft.com/office/powerpoint/2010/main" val="47261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+mn-lt"/>
              </a:rPr>
              <a:t>Crash Fault-Tolerant SMR</a:t>
            </a:r>
            <a:endParaRPr kumimoji="1"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+1</a:t>
            </a:r>
            <a:r>
              <a:rPr lang="zh-CN" altLang="en-US" dirty="0" smtClean="0"/>
              <a:t> </a:t>
            </a:r>
            <a:r>
              <a:rPr lang="en-US" altLang="zh-CN" dirty="0" smtClean="0"/>
              <a:t>replicas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tolerate</a:t>
            </a:r>
            <a:r>
              <a:rPr lang="zh-CN" altLang="en-US" dirty="0" smtClean="0"/>
              <a:t> </a:t>
            </a:r>
            <a:r>
              <a:rPr lang="en-US" altLang="zh-CN" i="1" dirty="0" smtClean="0"/>
              <a:t>f</a:t>
            </a:r>
            <a:r>
              <a:rPr lang="zh-CN" altLang="en-US" dirty="0" smtClean="0"/>
              <a:t> </a:t>
            </a:r>
            <a:r>
              <a:rPr lang="en-US" altLang="zh-CN" dirty="0" smtClean="0"/>
              <a:t>failures</a:t>
            </a:r>
            <a:endParaRPr lang="zh-CN" altLang="en-US" dirty="0" smtClean="0"/>
          </a:p>
          <a:p>
            <a:r>
              <a:rPr lang="en-US" altLang="zh-CN" dirty="0" smtClean="0"/>
              <a:t>Example</a:t>
            </a:r>
            <a:r>
              <a:rPr lang="zh-CN" altLang="zh-CN" dirty="0" smtClean="0"/>
              <a:t>:</a:t>
            </a:r>
            <a:endParaRPr lang="en-US" altLang="zh-CN" dirty="0" smtClean="0"/>
          </a:p>
          <a:p>
            <a:pPr lvl="1"/>
            <a:r>
              <a:rPr kumimoji="1" lang="en-US" altLang="zh-CN" dirty="0" smtClean="0">
                <a:solidFill>
                  <a:srgbClr val="595959"/>
                </a:solidFill>
              </a:rPr>
              <a:t>Paxos</a:t>
            </a:r>
            <a:r>
              <a:rPr kumimoji="1" lang="zh-CN" altLang="en-US" dirty="0" smtClean="0">
                <a:solidFill>
                  <a:srgbClr val="595959"/>
                </a:solidFill>
              </a:rPr>
              <a:t>: </a:t>
            </a:r>
            <a:r>
              <a:rPr kumimoji="1" lang="en-US" altLang="zh-CN" dirty="0" smtClean="0">
                <a:solidFill>
                  <a:srgbClr val="595959"/>
                </a:solidFill>
              </a:rPr>
              <a:t>SMR</a:t>
            </a:r>
            <a:r>
              <a:rPr kumimoji="1" lang="zh-CN" altLang="en-US" dirty="0" smtClean="0">
                <a:solidFill>
                  <a:srgbClr val="595959"/>
                </a:solidFill>
              </a:rPr>
              <a:t> </a:t>
            </a:r>
            <a:r>
              <a:rPr kumimoji="1" lang="en-US" altLang="zh-CN" dirty="0" smtClean="0">
                <a:solidFill>
                  <a:srgbClr val="595959"/>
                </a:solidFill>
              </a:rPr>
              <a:t>for</a:t>
            </a:r>
            <a:r>
              <a:rPr kumimoji="1" lang="zh-CN" altLang="en-US" dirty="0" smtClean="0">
                <a:solidFill>
                  <a:srgbClr val="595959"/>
                </a:solidFill>
              </a:rPr>
              <a:t> </a:t>
            </a:r>
            <a:r>
              <a:rPr kumimoji="1" lang="en-US" altLang="zh-CN" dirty="0" smtClean="0">
                <a:solidFill>
                  <a:srgbClr val="595959"/>
                </a:solidFill>
              </a:rPr>
              <a:t>crash</a:t>
            </a:r>
            <a:r>
              <a:rPr kumimoji="1" lang="zh-CN" altLang="en-US" dirty="0" smtClean="0">
                <a:solidFill>
                  <a:srgbClr val="595959"/>
                </a:solidFill>
              </a:rPr>
              <a:t> </a:t>
            </a:r>
            <a:r>
              <a:rPr kumimoji="1" lang="en-US" altLang="zh-CN" dirty="0" smtClean="0">
                <a:solidFill>
                  <a:srgbClr val="595959"/>
                </a:solidFill>
              </a:rPr>
              <a:t>failures</a:t>
            </a:r>
          </a:p>
          <a:p>
            <a:pPr marL="0" indent="0">
              <a:buNone/>
            </a:pPr>
            <a:endParaRPr kumimoji="1" lang="zh-CN" altLang="en-US" dirty="0">
              <a:solidFill>
                <a:srgbClr val="595959"/>
              </a:solidFill>
            </a:endParaRPr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“most”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important </a:t>
            </a:r>
            <a:r>
              <a:rPr kumimoji="1" lang="en-US" altLang="zh-CN" dirty="0" smtClean="0">
                <a:solidFill>
                  <a:srgbClr val="FF0000"/>
                </a:solidFill>
              </a:rPr>
              <a:t>backbone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595959"/>
                </a:solidFill>
              </a:rPr>
              <a:t>architecture</a:t>
            </a:r>
            <a:endParaRPr kumimoji="1" lang="en-US" altLang="zh-CN" dirty="0">
              <a:solidFill>
                <a:srgbClr val="595959"/>
              </a:solidFill>
            </a:endParaRPr>
          </a:p>
          <a:p>
            <a:r>
              <a:rPr kumimoji="1" lang="en-US" altLang="zh-CN" dirty="0" smtClean="0">
                <a:solidFill>
                  <a:srgbClr val="595959"/>
                </a:solidFill>
              </a:rPr>
              <a:t>Each</a:t>
            </a:r>
            <a:r>
              <a:rPr kumimoji="1" lang="zh-CN" altLang="en-US" dirty="0" smtClean="0">
                <a:solidFill>
                  <a:srgbClr val="595959"/>
                </a:solidFill>
              </a:rPr>
              <a:t> </a:t>
            </a:r>
            <a:r>
              <a:rPr kumimoji="1" lang="en-US" altLang="zh-CN" dirty="0" smtClean="0">
                <a:solidFill>
                  <a:srgbClr val="595959"/>
                </a:solidFill>
              </a:rPr>
              <a:t>major</a:t>
            </a:r>
            <a:r>
              <a:rPr kumimoji="1" lang="zh-CN" altLang="en-US" dirty="0" smtClean="0">
                <a:solidFill>
                  <a:srgbClr val="595959"/>
                </a:solidFill>
              </a:rPr>
              <a:t> </a:t>
            </a:r>
            <a:r>
              <a:rPr kumimoji="1" lang="en-US" altLang="zh-CN" dirty="0" smtClean="0">
                <a:solidFill>
                  <a:srgbClr val="595959"/>
                </a:solidFill>
              </a:rPr>
              <a:t>service</a:t>
            </a:r>
          </a:p>
          <a:p>
            <a:pPr lvl="1"/>
            <a:r>
              <a:rPr kumimoji="1" lang="en-US" altLang="zh-CN" dirty="0" err="1" smtClean="0">
                <a:solidFill>
                  <a:srgbClr val="595959"/>
                </a:solidFill>
              </a:rPr>
              <a:t>BigTable</a:t>
            </a:r>
            <a:r>
              <a:rPr kumimoji="1" lang="en-US" altLang="zh-CN" dirty="0" smtClean="0">
                <a:solidFill>
                  <a:srgbClr val="595959"/>
                </a:solidFill>
              </a:rPr>
              <a:t>,</a:t>
            </a:r>
            <a:r>
              <a:rPr kumimoji="1" lang="zh-CN" altLang="en-US" dirty="0" smtClean="0">
                <a:solidFill>
                  <a:srgbClr val="595959"/>
                </a:solidFill>
              </a:rPr>
              <a:t> </a:t>
            </a:r>
            <a:r>
              <a:rPr kumimoji="1" lang="en-US" altLang="zh-CN" dirty="0" smtClean="0">
                <a:solidFill>
                  <a:srgbClr val="595959"/>
                </a:solidFill>
              </a:rPr>
              <a:t>Chubby,</a:t>
            </a:r>
            <a:r>
              <a:rPr kumimoji="1" lang="zh-CN" altLang="en-US" dirty="0" smtClean="0">
                <a:solidFill>
                  <a:srgbClr val="595959"/>
                </a:solidFill>
              </a:rPr>
              <a:t> </a:t>
            </a:r>
            <a:r>
              <a:rPr kumimoji="1" lang="en-US" altLang="zh-CN" dirty="0" smtClean="0">
                <a:solidFill>
                  <a:srgbClr val="595959"/>
                </a:solidFill>
              </a:rPr>
              <a:t>Spanner,</a:t>
            </a:r>
            <a:r>
              <a:rPr kumimoji="1" lang="zh-CN" altLang="en-US" dirty="0" smtClean="0">
                <a:solidFill>
                  <a:srgbClr val="595959"/>
                </a:solidFill>
              </a:rPr>
              <a:t> </a:t>
            </a:r>
            <a:r>
              <a:rPr kumimoji="1" lang="en-US" altLang="zh-CN" dirty="0" smtClean="0">
                <a:solidFill>
                  <a:srgbClr val="595959"/>
                </a:solidFill>
              </a:rPr>
              <a:t>Azure,</a:t>
            </a:r>
            <a:r>
              <a:rPr kumimoji="1" lang="zh-CN" altLang="en-US" dirty="0" smtClean="0">
                <a:solidFill>
                  <a:srgbClr val="595959"/>
                </a:solidFill>
              </a:rPr>
              <a:t> </a:t>
            </a:r>
            <a:r>
              <a:rPr kumimoji="1" lang="en-US" altLang="zh-CN" dirty="0" smtClean="0">
                <a:solidFill>
                  <a:srgbClr val="595959"/>
                </a:solidFill>
              </a:rPr>
              <a:t>Amazon</a:t>
            </a:r>
            <a:r>
              <a:rPr kumimoji="1" lang="zh-CN" altLang="en-US" dirty="0" smtClean="0">
                <a:solidFill>
                  <a:srgbClr val="595959"/>
                </a:solidFill>
              </a:rPr>
              <a:t> </a:t>
            </a:r>
            <a:r>
              <a:rPr kumimoji="1" lang="en-US" altLang="zh-CN" dirty="0" smtClean="0">
                <a:solidFill>
                  <a:srgbClr val="595959"/>
                </a:solidFill>
              </a:rPr>
              <a:t>Web</a:t>
            </a:r>
            <a:r>
              <a:rPr kumimoji="1" lang="zh-CN" altLang="en-US" dirty="0" smtClean="0">
                <a:solidFill>
                  <a:srgbClr val="595959"/>
                </a:solidFill>
              </a:rPr>
              <a:t> </a:t>
            </a:r>
            <a:r>
              <a:rPr kumimoji="1" lang="en-US" altLang="zh-CN" dirty="0" smtClean="0">
                <a:solidFill>
                  <a:srgbClr val="595959"/>
                </a:solidFill>
              </a:rPr>
              <a:t>Services,</a:t>
            </a:r>
            <a:r>
              <a:rPr kumimoji="1" lang="zh-CN" altLang="en-US" dirty="0" smtClean="0">
                <a:solidFill>
                  <a:srgbClr val="595959"/>
                </a:solidFill>
              </a:rPr>
              <a:t> </a:t>
            </a:r>
            <a:r>
              <a:rPr kumimoji="1" lang="en-US" altLang="zh-CN" dirty="0" err="1" smtClean="0">
                <a:solidFill>
                  <a:srgbClr val="595959"/>
                </a:solidFill>
              </a:rPr>
              <a:t>Ceph</a:t>
            </a:r>
            <a:r>
              <a:rPr kumimoji="1" lang="en-US" altLang="zh-CN" dirty="0" smtClean="0">
                <a:solidFill>
                  <a:srgbClr val="595959"/>
                </a:solidFill>
              </a:rPr>
              <a:t>,</a:t>
            </a:r>
            <a:r>
              <a:rPr kumimoji="1" lang="zh-CN" altLang="en-US" dirty="0" smtClean="0">
                <a:solidFill>
                  <a:srgbClr val="595959"/>
                </a:solidFill>
              </a:rPr>
              <a:t> </a:t>
            </a:r>
            <a:r>
              <a:rPr kumimoji="1" lang="en-US" altLang="zh-CN" dirty="0" smtClean="0">
                <a:solidFill>
                  <a:srgbClr val="595959"/>
                </a:solidFill>
              </a:rPr>
              <a:t>IBM</a:t>
            </a:r>
            <a:r>
              <a:rPr kumimoji="1" lang="zh-CN" altLang="en-US" dirty="0" smtClean="0">
                <a:solidFill>
                  <a:srgbClr val="595959"/>
                </a:solidFill>
              </a:rPr>
              <a:t> </a:t>
            </a:r>
            <a:r>
              <a:rPr kumimoji="1" lang="en-US" altLang="zh-CN" dirty="0" smtClean="0">
                <a:solidFill>
                  <a:srgbClr val="595959"/>
                </a:solidFill>
              </a:rPr>
              <a:t>SAN,</a:t>
            </a:r>
            <a:r>
              <a:rPr kumimoji="1" lang="zh-CN" altLang="en-US" dirty="0" smtClean="0">
                <a:solidFill>
                  <a:srgbClr val="595959"/>
                </a:solidFill>
              </a:rPr>
              <a:t> </a:t>
            </a:r>
            <a:r>
              <a:rPr kumimoji="1" lang="en-US" altLang="zh-CN" dirty="0" smtClean="0">
                <a:solidFill>
                  <a:srgbClr val="595959"/>
                </a:solidFill>
              </a:rPr>
              <a:t>VMware</a:t>
            </a:r>
            <a:r>
              <a:rPr kumimoji="1" lang="zh-CN" altLang="en-US" dirty="0" smtClean="0">
                <a:solidFill>
                  <a:srgbClr val="595959"/>
                </a:solidFill>
              </a:rPr>
              <a:t> </a:t>
            </a:r>
            <a:r>
              <a:rPr kumimoji="1" lang="en-US" altLang="zh-CN" dirty="0" smtClean="0">
                <a:solidFill>
                  <a:srgbClr val="595959"/>
                </a:solidFill>
              </a:rPr>
              <a:t>NSX,</a:t>
            </a:r>
            <a:r>
              <a:rPr kumimoji="1" lang="zh-CN" altLang="en-US" dirty="0" smtClean="0">
                <a:solidFill>
                  <a:srgbClr val="595959"/>
                </a:solidFill>
              </a:rPr>
              <a:t> </a:t>
            </a:r>
            <a:r>
              <a:rPr kumimoji="1" lang="en-US" altLang="zh-CN" dirty="0" smtClean="0">
                <a:solidFill>
                  <a:srgbClr val="595959"/>
                </a:solidFill>
              </a:rPr>
              <a:t>…</a:t>
            </a:r>
            <a:r>
              <a:rPr kumimoji="1" lang="zh-CN" altLang="en-US" dirty="0" smtClean="0">
                <a:solidFill>
                  <a:srgbClr val="595959"/>
                </a:solidFill>
              </a:rPr>
              <a:t> </a:t>
            </a:r>
            <a:endParaRPr kumimoji="1" lang="en-US" altLang="zh-CN" dirty="0">
              <a:solidFill>
                <a:srgbClr val="595959"/>
              </a:solidFill>
            </a:endParaRPr>
          </a:p>
          <a:p>
            <a:endParaRPr kumimoji="1" lang="en-US" altLang="zh-CN" dirty="0" smtClean="0">
              <a:solidFill>
                <a:srgbClr val="595959"/>
              </a:solidFill>
            </a:endParaRPr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609600" y="1380067"/>
            <a:ext cx="8229600" cy="450144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ヒラギノ角ゴ Pro W3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ヒラギノ角ゴ Pro W3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ヒラギノ角ゴ Pro W3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ヒラギノ角ゴ Pro W3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 smtClean="0"/>
          </a:p>
          <a:p>
            <a:pPr marL="0" indent="0">
              <a:buFont typeface="Arial" charset="0"/>
              <a:buNone/>
            </a:pPr>
            <a:endParaRPr kumimoji="1" lang="en-US" altLang="zh-CN" dirty="0" smtClean="0"/>
          </a:p>
          <a:p>
            <a:pPr marL="0" indent="0">
              <a:buFont typeface="Arial" charset="0"/>
              <a:buNone/>
            </a:pPr>
            <a:endParaRPr kumimoji="1" lang="en-US" altLang="zh-CN" dirty="0" smtClean="0"/>
          </a:p>
          <a:p>
            <a:pPr marL="0" indent="0">
              <a:buFont typeface="Arial" charset="0"/>
              <a:buNone/>
            </a:pPr>
            <a:endParaRPr kumimoji="1" lang="en-US" altLang="zh-CN" dirty="0" smtClean="0"/>
          </a:p>
        </p:txBody>
      </p:sp>
      <p:sp>
        <p:nvSpPr>
          <p:cNvPr id="7" name="TextBox 11"/>
          <p:cNvSpPr txBox="1"/>
          <p:nvPr/>
        </p:nvSpPr>
        <p:spPr>
          <a:xfrm>
            <a:off x="4926812" y="2852790"/>
            <a:ext cx="3213922" cy="5847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[</a:t>
            </a:r>
            <a:r>
              <a:rPr lang="en-US" altLang="zh-CN" sz="1600" dirty="0" err="1" smtClean="0"/>
              <a:t>Lamport</a:t>
            </a:r>
            <a:r>
              <a:rPr lang="en-US" altLang="zh-CN" sz="1600" dirty="0" smtClean="0"/>
              <a:t>, ACM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TOCS</a:t>
            </a:r>
            <a:r>
              <a:rPr lang="zh-CN" altLang="en-US" sz="1600" dirty="0" smtClean="0"/>
              <a:t>  </a:t>
            </a:r>
            <a:r>
              <a:rPr lang="en-US" altLang="zh-CN" sz="1600" dirty="0" smtClean="0"/>
              <a:t>1998];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going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back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to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1989</a:t>
            </a:r>
          </a:p>
        </p:txBody>
      </p:sp>
      <p:sp>
        <p:nvSpPr>
          <p:cNvPr id="8" name="TextBox 10"/>
          <p:cNvSpPr txBox="1"/>
          <p:nvPr/>
        </p:nvSpPr>
        <p:spPr>
          <a:xfrm>
            <a:off x="6726624" y="43511"/>
            <a:ext cx="237008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State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Machine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Replication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69055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00" y="2578100"/>
            <a:ext cx="6345936" cy="17939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+mn-lt"/>
              </a:rPr>
              <a:t>Paxos</a:t>
            </a:r>
            <a:endParaRPr kumimoji="1"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609600" y="1380067"/>
            <a:ext cx="8229600" cy="450144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ヒラギノ角ゴ Pro W3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ヒラギノ角ゴ Pro W3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ヒラギノ角ゴ Pro W3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ヒラギノ角ゴ Pro W3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 smtClean="0"/>
          </a:p>
          <a:p>
            <a:pPr marL="0" indent="0">
              <a:buFont typeface="Arial" charset="0"/>
              <a:buNone/>
            </a:pPr>
            <a:endParaRPr kumimoji="1" lang="en-US" altLang="zh-CN" dirty="0" smtClean="0"/>
          </a:p>
          <a:p>
            <a:pPr marL="0" indent="0">
              <a:buFont typeface="Arial" charset="0"/>
              <a:buNone/>
            </a:pPr>
            <a:endParaRPr kumimoji="1" lang="en-US" altLang="zh-CN" dirty="0" smtClean="0"/>
          </a:p>
          <a:p>
            <a:pPr marL="0" indent="0">
              <a:buFont typeface="Arial" charset="0"/>
              <a:buNone/>
            </a:pPr>
            <a:endParaRPr kumimoji="1" lang="en-US" altLang="zh-CN" dirty="0" smtClean="0"/>
          </a:p>
        </p:txBody>
      </p:sp>
      <p:sp>
        <p:nvSpPr>
          <p:cNvPr id="7" name="TextBox 11"/>
          <p:cNvSpPr txBox="1"/>
          <p:nvPr/>
        </p:nvSpPr>
        <p:spPr>
          <a:xfrm>
            <a:off x="4926812" y="1227190"/>
            <a:ext cx="2667788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[</a:t>
            </a:r>
            <a:r>
              <a:rPr lang="en-US" sz="1600" dirty="0" err="1" smtClean="0"/>
              <a:t>Lamport</a:t>
            </a:r>
            <a:r>
              <a:rPr lang="en-US" sz="1600" dirty="0"/>
              <a:t>. Paxos made simple. ACM SIGACT </a:t>
            </a:r>
            <a:r>
              <a:rPr lang="en-US" sz="1600" dirty="0" smtClean="0"/>
              <a:t>News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2001]</a:t>
            </a:r>
            <a:endParaRPr lang="en-US" sz="1600" dirty="0"/>
          </a:p>
        </p:txBody>
      </p:sp>
      <p:sp>
        <p:nvSpPr>
          <p:cNvPr id="8" name="TextBox 10"/>
          <p:cNvSpPr txBox="1"/>
          <p:nvPr/>
        </p:nvSpPr>
        <p:spPr>
          <a:xfrm>
            <a:off x="6726624" y="43511"/>
            <a:ext cx="237008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State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Machine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Replication</a:t>
            </a:r>
            <a:endParaRPr lang="en-US" sz="1600" dirty="0" smtClean="0"/>
          </a:p>
        </p:txBody>
      </p:sp>
      <p:sp>
        <p:nvSpPr>
          <p:cNvPr id="9" name="TextBox 11"/>
          <p:cNvSpPr txBox="1"/>
          <p:nvPr/>
        </p:nvSpPr>
        <p:spPr>
          <a:xfrm>
            <a:off x="1409888" y="1235005"/>
            <a:ext cx="3213922" cy="5847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[</a:t>
            </a:r>
            <a:r>
              <a:rPr lang="en-US" altLang="zh-CN" sz="1600" dirty="0" err="1" smtClean="0"/>
              <a:t>Lamport</a:t>
            </a:r>
            <a:r>
              <a:rPr lang="en-US" altLang="zh-CN" sz="1600" dirty="0" smtClean="0"/>
              <a:t>, ACM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TOCS</a:t>
            </a:r>
            <a:r>
              <a:rPr lang="zh-CN" altLang="en-US" sz="1600" dirty="0" smtClean="0"/>
              <a:t>  </a:t>
            </a:r>
            <a:r>
              <a:rPr lang="en-US" altLang="zh-CN" sz="1600" dirty="0" smtClean="0"/>
              <a:t>1998];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going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back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to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1989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827" y="4533097"/>
            <a:ext cx="2057400" cy="19621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12694" y="4490932"/>
            <a:ext cx="62394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>
                <a:solidFill>
                  <a:srgbClr val="1A1A1F"/>
                </a:solidFill>
                <a:ea typeface="Calibri" charset="0"/>
                <a:cs typeface="Calibri" charset="0"/>
              </a:rPr>
              <a:t>“</a:t>
            </a:r>
            <a:r>
              <a:rPr lang="en-US" sz="1800" dirty="0" smtClean="0">
                <a:solidFill>
                  <a:srgbClr val="1A1A1F"/>
                </a:solidFill>
                <a:ea typeface="Calibri" charset="0"/>
                <a:cs typeface="Calibri" charset="0"/>
              </a:rPr>
              <a:t>For </a:t>
            </a:r>
            <a:r>
              <a:rPr lang="en-US" sz="1800" dirty="0">
                <a:solidFill>
                  <a:srgbClr val="1A1A1F"/>
                </a:solidFill>
                <a:ea typeface="Calibri" charset="0"/>
                <a:cs typeface="Calibri" charset="0"/>
              </a:rPr>
              <a:t>fundamental contributions to the theory and practice of </a:t>
            </a:r>
            <a:r>
              <a:rPr lang="en-US" sz="1800" dirty="0">
                <a:ea typeface="Calibri" charset="0"/>
                <a:cs typeface="Calibri" charset="0"/>
              </a:rPr>
              <a:t>distributed and concurrent systems</a:t>
            </a:r>
            <a:r>
              <a:rPr lang="en-US" sz="1800" dirty="0">
                <a:solidFill>
                  <a:srgbClr val="1A1A1F"/>
                </a:solidFill>
                <a:ea typeface="Calibri" charset="0"/>
                <a:cs typeface="Calibri" charset="0"/>
              </a:rPr>
              <a:t>, notably the invention of concepts such as </a:t>
            </a:r>
            <a:r>
              <a:rPr lang="en-US" sz="1800" dirty="0">
                <a:solidFill>
                  <a:srgbClr val="FF0000"/>
                </a:solidFill>
                <a:ea typeface="Calibri" charset="0"/>
                <a:cs typeface="Calibri" charset="0"/>
              </a:rPr>
              <a:t>causality</a:t>
            </a:r>
            <a:r>
              <a:rPr lang="en-US" sz="1800" dirty="0">
                <a:solidFill>
                  <a:srgbClr val="1A1A1F"/>
                </a:solidFill>
                <a:ea typeface="Calibri" charset="0"/>
                <a:cs typeface="Calibri" charset="0"/>
              </a:rPr>
              <a:t> and logical clocks, </a:t>
            </a:r>
            <a:r>
              <a:rPr lang="en-US" sz="1800" dirty="0">
                <a:solidFill>
                  <a:srgbClr val="FF0000"/>
                </a:solidFill>
                <a:ea typeface="Calibri" charset="0"/>
                <a:cs typeface="Calibri" charset="0"/>
              </a:rPr>
              <a:t>safety and </a:t>
            </a:r>
            <a:r>
              <a:rPr lang="en-US" sz="1800" dirty="0" err="1">
                <a:solidFill>
                  <a:srgbClr val="FF0000"/>
                </a:solidFill>
                <a:ea typeface="Calibri" charset="0"/>
                <a:cs typeface="Calibri" charset="0"/>
              </a:rPr>
              <a:t>liveness</a:t>
            </a:r>
            <a:r>
              <a:rPr lang="en-US" sz="1800" dirty="0">
                <a:solidFill>
                  <a:srgbClr val="FF0000"/>
                </a:solidFill>
                <a:ea typeface="Calibri" charset="0"/>
                <a:cs typeface="Calibri" charset="0"/>
              </a:rPr>
              <a:t>, replicated state machines</a:t>
            </a:r>
            <a:r>
              <a:rPr lang="en-US" sz="1800" dirty="0">
                <a:solidFill>
                  <a:srgbClr val="1A1A1F"/>
                </a:solidFill>
                <a:ea typeface="Calibri" charset="0"/>
                <a:cs typeface="Calibri" charset="0"/>
              </a:rPr>
              <a:t>, and sequential consistency</a:t>
            </a:r>
            <a:r>
              <a:rPr lang="en-US" sz="1800" dirty="0" smtClean="0">
                <a:solidFill>
                  <a:srgbClr val="1A1A1F"/>
                </a:solidFill>
                <a:ea typeface="Calibri" charset="0"/>
                <a:cs typeface="Calibri" charset="0"/>
              </a:rPr>
              <a:t>.</a:t>
            </a:r>
            <a:r>
              <a:rPr lang="en-US" altLang="zh-CN" sz="1800" dirty="0" smtClean="0">
                <a:solidFill>
                  <a:srgbClr val="1A1A1F"/>
                </a:solidFill>
                <a:ea typeface="Calibri" charset="0"/>
                <a:cs typeface="Calibri" charset="0"/>
              </a:rPr>
              <a:t>”</a:t>
            </a:r>
            <a:endParaRPr lang="en-US" sz="1800" dirty="0">
              <a:ea typeface="Calibri" charset="0"/>
              <a:cs typeface="Calibri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1996" y="5652913"/>
            <a:ext cx="2178431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Turing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Award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2013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1348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246417"/>
            <a:ext cx="8797159" cy="797806"/>
          </a:xfrm>
        </p:spPr>
        <p:txBody>
          <a:bodyPr/>
          <a:lstStyle/>
          <a:p>
            <a:r>
              <a:rPr kumimoji="1" lang="en-US" altLang="zh-CN" dirty="0" smtClean="0"/>
              <a:t>Byzantine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Fault-Tolerant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SMR</a:t>
            </a:r>
            <a:r>
              <a:rPr kumimoji="1" lang="zh-CN" altLang="zh-CN" dirty="0"/>
              <a:t> </a:t>
            </a:r>
            <a:r>
              <a:rPr kumimoji="1" lang="en-US" altLang="zh-CN" dirty="0"/>
              <a:t>(</a:t>
            </a:r>
            <a:r>
              <a:rPr kumimoji="1" lang="en-US" altLang="zh-CN" dirty="0" smtClean="0"/>
              <a:t>BFT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Protocols)</a:t>
            </a:r>
            <a:br>
              <a:rPr kumimoji="1" lang="en-US" altLang="zh-CN" dirty="0" smtClean="0"/>
            </a:br>
            <a:r>
              <a:rPr kumimoji="1" lang="en-US" altLang="zh-CN" dirty="0"/>
              <a:t/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227667"/>
            <a:ext cx="8797159" cy="4501445"/>
          </a:xfrm>
        </p:spPr>
        <p:txBody>
          <a:bodyPr/>
          <a:lstStyle/>
          <a:p>
            <a:r>
              <a:rPr kumimoji="1" lang="en-US" altLang="zh-CN" dirty="0" smtClean="0"/>
              <a:t>Traditionally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important </a:t>
            </a:r>
          </a:p>
          <a:p>
            <a:pPr lvl="1"/>
            <a:r>
              <a:rPr kumimoji="1" lang="en-US" altLang="zh-CN" dirty="0"/>
              <a:t>P</a:t>
            </a:r>
            <a:r>
              <a:rPr kumimoji="1" lang="en-US" altLang="zh-CN" dirty="0" smtClean="0"/>
              <a:t>owerful: </a:t>
            </a:r>
            <a:r>
              <a:rPr kumimoji="1" lang="en-US" altLang="zh-CN" dirty="0">
                <a:solidFill>
                  <a:srgbClr val="FF0000"/>
                </a:solidFill>
              </a:rPr>
              <a:t>Byzantine/arbitrary</a:t>
            </a:r>
            <a:r>
              <a:rPr kumimoji="1" lang="en-US" altLang="zh-CN" dirty="0" smtClean="0"/>
              <a:t> failures &amp; attacks</a:t>
            </a:r>
          </a:p>
          <a:p>
            <a:pPr lvl="1"/>
            <a:r>
              <a:rPr kumimoji="1" lang="en-US" altLang="zh-CN" dirty="0" smtClean="0"/>
              <a:t>Systems, </a:t>
            </a:r>
            <a:r>
              <a:rPr kumimoji="1" lang="en-US" altLang="zh-CN" dirty="0"/>
              <a:t>distributed </a:t>
            </a:r>
            <a:r>
              <a:rPr kumimoji="1" lang="en-US" altLang="zh-CN" dirty="0" smtClean="0"/>
              <a:t>systems, </a:t>
            </a:r>
            <a:r>
              <a:rPr kumimoji="1" lang="en-US" altLang="zh-CN" dirty="0"/>
              <a:t>theory, crypto, security, </a:t>
            </a:r>
            <a:r>
              <a:rPr kumimoji="1" lang="en-US" altLang="zh-CN" dirty="0" smtClean="0"/>
              <a:t>…</a:t>
            </a:r>
          </a:p>
          <a:p>
            <a:r>
              <a:rPr kumimoji="1" lang="en-US" altLang="zh-CN" dirty="0"/>
              <a:t>R</a:t>
            </a:r>
            <a:r>
              <a:rPr kumimoji="1" lang="en-US" altLang="zh-CN" dirty="0" smtClean="0"/>
              <a:t>ecently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gain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prominence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Real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threats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real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systems</a:t>
            </a:r>
            <a:endParaRPr kumimoji="1" lang="zh-CN" altLang="en-US" dirty="0"/>
          </a:p>
          <a:p>
            <a:pPr lvl="1"/>
            <a:r>
              <a:rPr kumimoji="1" lang="en-US" altLang="zh-CN" dirty="0" err="1"/>
              <a:t>Cryptocurrencies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Blockchains</a:t>
            </a:r>
            <a:endParaRPr kumimoji="1" lang="zh-CN" altLang="en-US" dirty="0"/>
          </a:p>
          <a:p>
            <a:pPr lvl="1"/>
            <a:r>
              <a:rPr kumimoji="1" lang="en-US" altLang="zh-CN" dirty="0" smtClean="0"/>
              <a:t>Mission-critical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systems</a:t>
            </a:r>
          </a:p>
          <a:p>
            <a:pPr lvl="1"/>
            <a:r>
              <a:rPr kumimoji="1" lang="mr-IN" altLang="zh-CN" dirty="0" smtClean="0"/>
              <a:t>…</a:t>
            </a:r>
            <a:endParaRPr kumimoji="1" lang="en-US" altLang="zh-CN" dirty="0" smtClean="0"/>
          </a:p>
        </p:txBody>
      </p:sp>
      <p:sp>
        <p:nvSpPr>
          <p:cNvPr id="4" name="TextBox 10"/>
          <p:cNvSpPr txBox="1"/>
          <p:nvPr/>
        </p:nvSpPr>
        <p:spPr>
          <a:xfrm>
            <a:off x="6726624" y="43511"/>
            <a:ext cx="237008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State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Machine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Replication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3598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246417"/>
            <a:ext cx="8797159" cy="797806"/>
          </a:xfrm>
        </p:spPr>
        <p:txBody>
          <a:bodyPr/>
          <a:lstStyle/>
          <a:p>
            <a:r>
              <a:rPr kumimoji="1" lang="en-US" altLang="zh-CN" dirty="0" smtClean="0"/>
              <a:t>PBFT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227667"/>
            <a:ext cx="8291015" cy="4501445"/>
          </a:xfrm>
        </p:spPr>
        <p:txBody>
          <a:bodyPr/>
          <a:lstStyle/>
          <a:p>
            <a:r>
              <a:rPr kumimoji="1" lang="en-US" altLang="zh-CN" dirty="0" smtClean="0"/>
              <a:t>3</a:t>
            </a:r>
            <a:r>
              <a:rPr kumimoji="1" lang="en-US" altLang="zh-CN" i="1" dirty="0" smtClean="0"/>
              <a:t>f</a:t>
            </a:r>
            <a:r>
              <a:rPr kumimoji="1" lang="en-US" altLang="zh-CN" dirty="0" smtClean="0"/>
              <a:t>+1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replicas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tolerate</a:t>
            </a:r>
            <a:r>
              <a:rPr kumimoji="1" lang="zh-CN" altLang="en-US" dirty="0" smtClean="0"/>
              <a:t> </a:t>
            </a:r>
            <a:r>
              <a:rPr kumimoji="1" lang="en-US" altLang="zh-CN" i="1" dirty="0" smtClean="0"/>
              <a:t>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Byzantine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failures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</p:txBody>
      </p:sp>
      <p:sp>
        <p:nvSpPr>
          <p:cNvPr id="4" name="TextBox 10"/>
          <p:cNvSpPr txBox="1"/>
          <p:nvPr/>
        </p:nvSpPr>
        <p:spPr>
          <a:xfrm>
            <a:off x="6726624" y="43511"/>
            <a:ext cx="237008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State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Machine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Replication</a:t>
            </a:r>
            <a:endParaRPr lang="en-US" sz="1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768" y="2601024"/>
            <a:ext cx="6348231" cy="2217897"/>
          </a:xfrm>
          <a:prstGeom prst="rect">
            <a:avLst/>
          </a:prstGeom>
        </p:spPr>
      </p:pic>
      <p:sp>
        <p:nvSpPr>
          <p:cNvPr id="6" name="TextBox 11"/>
          <p:cNvSpPr txBox="1"/>
          <p:nvPr/>
        </p:nvSpPr>
        <p:spPr>
          <a:xfrm>
            <a:off x="5459096" y="1807969"/>
            <a:ext cx="2749282" cy="3468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[Castro</a:t>
            </a:r>
            <a:r>
              <a:rPr lang="zh-CN" altLang="zh-CN" sz="1600" dirty="0"/>
              <a:t> </a:t>
            </a:r>
            <a:r>
              <a:rPr lang="en-US" altLang="zh-CN" sz="1600" dirty="0" smtClean="0"/>
              <a:t>and</a:t>
            </a:r>
            <a:r>
              <a:rPr lang="zh-CN" altLang="en-US" sz="1600" dirty="0" smtClean="0"/>
              <a:t> </a:t>
            </a:r>
            <a:r>
              <a:rPr lang="en-US" altLang="zh-CN" sz="1600" dirty="0" err="1" smtClean="0"/>
              <a:t>Liskov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OSDI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1999]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066" y="4748732"/>
            <a:ext cx="2074427" cy="196076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459096" y="4778579"/>
            <a:ext cx="3684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>
                <a:solidFill>
                  <a:srgbClr val="1A1A1F"/>
                </a:solidFill>
                <a:ea typeface="Calibri" charset="0"/>
                <a:cs typeface="Calibri" charset="0"/>
              </a:rPr>
              <a:t>“</a:t>
            </a:r>
            <a:r>
              <a:rPr lang="en-US" sz="1800" dirty="0" smtClean="0">
                <a:solidFill>
                  <a:srgbClr val="1A1A1F"/>
                </a:solidFill>
                <a:ea typeface="Calibri" charset="0"/>
                <a:cs typeface="Calibri" charset="0"/>
              </a:rPr>
              <a:t>For </a:t>
            </a:r>
            <a:r>
              <a:rPr lang="en-US" sz="1800" dirty="0">
                <a:solidFill>
                  <a:srgbClr val="1A1A1F"/>
                </a:solidFill>
                <a:ea typeface="Calibri" charset="0"/>
                <a:cs typeface="Calibri" charset="0"/>
              </a:rPr>
              <a:t>contributions to practical and theoretical foundations of programming language and system design, especially related to data abstraction, fault tolerance, and distributed computing</a:t>
            </a:r>
            <a:r>
              <a:rPr lang="en-US" sz="1800" dirty="0" smtClean="0">
                <a:solidFill>
                  <a:srgbClr val="1A1A1F"/>
                </a:solidFill>
                <a:ea typeface="Calibri" charset="0"/>
                <a:cs typeface="Calibri" charset="0"/>
              </a:rPr>
              <a:t>.</a:t>
            </a:r>
            <a:r>
              <a:rPr lang="en-US" altLang="zh-CN" sz="1800" dirty="0" smtClean="0">
                <a:solidFill>
                  <a:srgbClr val="1A1A1F"/>
                </a:solidFill>
                <a:ea typeface="Calibri" charset="0"/>
                <a:cs typeface="Calibri" charset="0"/>
              </a:rPr>
              <a:t>”</a:t>
            </a:r>
            <a:endParaRPr lang="en-US" sz="1800" dirty="0">
              <a:ea typeface="Calibri" charset="0"/>
              <a:cs typeface="Calibri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53" y="4774932"/>
            <a:ext cx="1934560" cy="19345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432604" y="6459733"/>
            <a:ext cx="2178431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Turing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Award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2008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9378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246417"/>
            <a:ext cx="8797159" cy="797806"/>
          </a:xfrm>
        </p:spPr>
        <p:txBody>
          <a:bodyPr/>
          <a:lstStyle/>
          <a:p>
            <a:r>
              <a:rPr kumimoji="1" lang="en-US" altLang="zh-CN" dirty="0" smtClean="0"/>
              <a:t>One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Blockchain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Project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PBFT</a:t>
            </a:r>
            <a:endParaRPr kumimoji="1" lang="zh-CN" alt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471" y="6047288"/>
            <a:ext cx="3472794" cy="8107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030788"/>
            <a:ext cx="8229601" cy="5132697"/>
          </a:xfrm>
          <a:prstGeom prst="rect">
            <a:avLst/>
          </a:prstGeom>
        </p:spPr>
      </p:pic>
      <p:sp>
        <p:nvSpPr>
          <p:cNvPr id="6" name="TextBox 10"/>
          <p:cNvSpPr txBox="1"/>
          <p:nvPr/>
        </p:nvSpPr>
        <p:spPr>
          <a:xfrm>
            <a:off x="6726624" y="43511"/>
            <a:ext cx="237008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State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Machine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Replication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8667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46417"/>
            <a:ext cx="8639506" cy="797806"/>
          </a:xfrm>
        </p:spPr>
        <p:txBody>
          <a:bodyPr/>
          <a:lstStyle/>
          <a:p>
            <a:r>
              <a:rPr kumimoji="1" lang="en-US" altLang="zh-CN" dirty="0" smtClean="0"/>
              <a:t>Atomic Broadcast</a:t>
            </a:r>
            <a:endParaRPr kumimoji="1" lang="zh-CN" alt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7667"/>
            <a:ext cx="8397240" cy="4501445"/>
          </a:xfrm>
        </p:spPr>
        <p:txBody>
          <a:bodyPr/>
          <a:lstStyle/>
          <a:p>
            <a:r>
              <a:rPr lang="en-US" altLang="zh-CN" dirty="0" smtClean="0"/>
              <a:t>Atomic</a:t>
            </a:r>
            <a:r>
              <a:rPr lang="zh-CN" altLang="en-US" dirty="0" smtClean="0"/>
              <a:t> </a:t>
            </a:r>
            <a:r>
              <a:rPr lang="en-US" altLang="zh-CN" dirty="0" smtClean="0"/>
              <a:t>broadcast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State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machine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replication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(Crash</a:t>
            </a:r>
            <a:r>
              <a:rPr lang="zh-CN" altLang="en-US" dirty="0" smtClean="0"/>
              <a:t> </a:t>
            </a:r>
            <a:r>
              <a:rPr lang="en-US" altLang="zh-CN" dirty="0" smtClean="0"/>
              <a:t>failures)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BFT</a:t>
            </a:r>
            <a:r>
              <a:rPr lang="zh-CN" altLang="en-US" dirty="0" smtClean="0"/>
              <a:t> </a:t>
            </a:r>
            <a:r>
              <a:rPr lang="en-US" altLang="zh-CN" dirty="0" smtClean="0"/>
              <a:t>(Byzantine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failures)</a:t>
            </a:r>
            <a:endParaRPr lang="zh-CN" altLang="en-US" dirty="0" smtClean="0"/>
          </a:p>
          <a:p>
            <a:endParaRPr lang="en-US" dirty="0"/>
          </a:p>
        </p:txBody>
      </p:sp>
      <p:sp>
        <p:nvSpPr>
          <p:cNvPr id="6" name="TextBox 10"/>
          <p:cNvSpPr txBox="1"/>
          <p:nvPr/>
        </p:nvSpPr>
        <p:spPr>
          <a:xfrm>
            <a:off x="7409794" y="43511"/>
            <a:ext cx="168691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Secure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Causal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BFT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50810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This Talk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27667"/>
            <a:ext cx="8686801" cy="4501445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Secure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causal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atomic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broadcast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(BFT)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lvl="1"/>
            <a:r>
              <a:rPr kumimoji="1" lang="en-US" altLang="zh-CN" dirty="0" smtClean="0"/>
              <a:t>Atomic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broadcast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(BFT)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Causal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Order</a:t>
            </a:r>
            <a:endParaRPr kumimoji="1" lang="zh-CN" altLang="en-US" dirty="0" smtClean="0"/>
          </a:p>
          <a:p>
            <a:pPr marL="342900" lvl="1" indent="-342900">
              <a:buFont typeface="Arial" charset="0"/>
              <a:buChar char="•"/>
            </a:pPr>
            <a:endParaRPr kumimoji="1" lang="en-US" altLang="zh-CN" dirty="0"/>
          </a:p>
        </p:txBody>
      </p:sp>
      <p:sp>
        <p:nvSpPr>
          <p:cNvPr id="6" name="TextBox 11"/>
          <p:cNvSpPr txBox="1"/>
          <p:nvPr/>
        </p:nvSpPr>
        <p:spPr>
          <a:xfrm>
            <a:off x="4543512" y="418174"/>
            <a:ext cx="321981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[</a:t>
            </a:r>
            <a:r>
              <a:rPr lang="en-US" altLang="zh-CN" sz="1600" dirty="0" err="1" smtClean="0"/>
              <a:t>Duan</a:t>
            </a:r>
            <a:r>
              <a:rPr lang="en-US" altLang="zh-CN" sz="1600" dirty="0" smtClean="0"/>
              <a:t>, Reiter, and</a:t>
            </a:r>
            <a:r>
              <a:rPr lang="zh-CN" altLang="en-US" sz="1600" dirty="0" smtClean="0"/>
              <a:t> </a:t>
            </a:r>
            <a:r>
              <a:rPr lang="en-US" altLang="zh-CN" sz="1600" dirty="0" smtClean="0">
                <a:solidFill>
                  <a:srgbClr val="FF0000"/>
                </a:solidFill>
              </a:rPr>
              <a:t>Zhang</a:t>
            </a:r>
            <a:r>
              <a:rPr lang="en-US" altLang="zh-CN" sz="1600" dirty="0" smtClean="0"/>
              <a:t>, DSN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2017]</a:t>
            </a:r>
          </a:p>
        </p:txBody>
      </p:sp>
    </p:spTree>
    <p:extLst>
      <p:ext uri="{BB962C8B-B14F-4D97-AF65-F5344CB8AC3E}">
        <p14:creationId xmlns:p14="http://schemas.microsoft.com/office/powerpoint/2010/main" val="34125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Single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Server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Architecture</a:t>
            </a:r>
            <a:endParaRPr kumimoji="1"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</p:txBody>
      </p:sp>
      <p:sp>
        <p:nvSpPr>
          <p:cNvPr id="12" name="TextBox 10"/>
          <p:cNvSpPr txBox="1"/>
          <p:nvPr/>
        </p:nvSpPr>
        <p:spPr>
          <a:xfrm>
            <a:off x="6726624" y="43511"/>
            <a:ext cx="237008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State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Machine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Replication</a:t>
            </a:r>
            <a:endParaRPr lang="en-US" sz="1600" dirty="0" smtClean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448" y="1956491"/>
            <a:ext cx="2196254" cy="80098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8871" y="3001620"/>
            <a:ext cx="1904615" cy="77214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3076" y="2501891"/>
            <a:ext cx="4949835" cy="72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26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+mn-lt"/>
              </a:rPr>
              <a:t>Secure</a:t>
            </a:r>
            <a:r>
              <a:rPr kumimoji="1" lang="zh-CN" altLang="en-US" dirty="0" smtClean="0">
                <a:latin typeface="+mn-lt"/>
              </a:rPr>
              <a:t> </a:t>
            </a:r>
            <a:r>
              <a:rPr kumimoji="1" lang="en-US" altLang="zh-CN" dirty="0" smtClean="0">
                <a:latin typeface="+mn-lt"/>
              </a:rPr>
              <a:t>Causal</a:t>
            </a:r>
            <a:r>
              <a:rPr kumimoji="1" lang="zh-CN" altLang="en-US" dirty="0" smtClean="0">
                <a:latin typeface="+mn-lt"/>
              </a:rPr>
              <a:t> </a:t>
            </a:r>
            <a:r>
              <a:rPr kumimoji="1" lang="en-US" altLang="zh-CN" dirty="0" smtClean="0">
                <a:latin typeface="+mn-lt"/>
              </a:rPr>
              <a:t>BFT</a:t>
            </a:r>
            <a:endParaRPr kumimoji="1" lang="zh-CN" alt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7667"/>
            <a:ext cx="8639506" cy="4501445"/>
          </a:xfrm>
        </p:spPr>
        <p:txBody>
          <a:bodyPr/>
          <a:lstStyle/>
          <a:p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“strongest”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consensus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protocol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distributed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systems</a:t>
            </a:r>
            <a:r>
              <a:rPr lang="zh-CN" altLang="en-US" dirty="0" smtClean="0"/>
              <a:t> </a:t>
            </a:r>
            <a:r>
              <a:rPr lang="en-US" altLang="zh-CN" dirty="0" smtClean="0"/>
              <a:t>literature</a:t>
            </a:r>
            <a:endParaRPr lang="zh-CN" altLang="en-US" dirty="0"/>
          </a:p>
          <a:p>
            <a:r>
              <a:rPr lang="en-US" altLang="zh-CN" dirty="0" smtClean="0"/>
              <a:t>Hard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problem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No</a:t>
            </a:r>
            <a:r>
              <a:rPr lang="zh-CN" altLang="en-US" dirty="0" smtClean="0"/>
              <a:t> </a:t>
            </a:r>
            <a:r>
              <a:rPr lang="en-US" altLang="zh-CN" dirty="0" smtClean="0"/>
              <a:t>practical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solution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than</a:t>
            </a:r>
            <a:r>
              <a:rPr lang="zh-CN" altLang="en-US" dirty="0" smtClean="0"/>
              <a:t> </a:t>
            </a:r>
            <a:r>
              <a:rPr lang="en-US" altLang="zh-CN" dirty="0" smtClean="0"/>
              <a:t>30</a:t>
            </a:r>
            <a:r>
              <a:rPr lang="zh-CN" altLang="en-US" dirty="0" smtClean="0"/>
              <a:t> </a:t>
            </a:r>
            <a:r>
              <a:rPr lang="en-US" altLang="zh-CN" dirty="0" smtClean="0"/>
              <a:t>years</a:t>
            </a:r>
          </a:p>
          <a:p>
            <a:pPr lvl="1"/>
            <a:endParaRPr lang="en-US" dirty="0"/>
          </a:p>
        </p:txBody>
      </p:sp>
      <p:sp>
        <p:nvSpPr>
          <p:cNvPr id="6" name="TextBox 10"/>
          <p:cNvSpPr txBox="1"/>
          <p:nvPr/>
        </p:nvSpPr>
        <p:spPr>
          <a:xfrm>
            <a:off x="7409794" y="43511"/>
            <a:ext cx="168691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Secure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Causal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BFT</a:t>
            </a:r>
            <a:endParaRPr lang="en-US" sz="1600" dirty="0" smtClean="0"/>
          </a:p>
        </p:txBody>
      </p:sp>
      <p:sp>
        <p:nvSpPr>
          <p:cNvPr id="5" name="TextBox 11"/>
          <p:cNvSpPr txBox="1"/>
          <p:nvPr/>
        </p:nvSpPr>
        <p:spPr>
          <a:xfrm>
            <a:off x="5674859" y="3302368"/>
            <a:ext cx="280497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[Reiter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and</a:t>
            </a:r>
            <a:r>
              <a:rPr lang="zh-CN" altLang="en-US" sz="1600" dirty="0"/>
              <a:t> </a:t>
            </a:r>
            <a:r>
              <a:rPr lang="en-US" altLang="zh-CN" sz="1600" dirty="0" err="1" smtClean="0"/>
              <a:t>Birman</a:t>
            </a:r>
            <a:r>
              <a:rPr lang="en-US" altLang="zh-CN" sz="1600" dirty="0" smtClean="0"/>
              <a:t>, TOPLAS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94]</a:t>
            </a:r>
          </a:p>
        </p:txBody>
      </p:sp>
    </p:spTree>
    <p:extLst>
      <p:ext uri="{BB962C8B-B14F-4D97-AF65-F5344CB8AC3E}">
        <p14:creationId xmlns:p14="http://schemas.microsoft.com/office/powerpoint/2010/main" val="58229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+mn-lt"/>
              </a:rPr>
              <a:t>Secure</a:t>
            </a:r>
            <a:r>
              <a:rPr kumimoji="1" lang="zh-CN" altLang="en-US" dirty="0" smtClean="0">
                <a:latin typeface="+mn-lt"/>
              </a:rPr>
              <a:t> </a:t>
            </a:r>
            <a:r>
              <a:rPr kumimoji="1" lang="en-US" altLang="zh-CN" dirty="0" smtClean="0">
                <a:latin typeface="+mn-lt"/>
              </a:rPr>
              <a:t>Causal</a:t>
            </a:r>
            <a:r>
              <a:rPr kumimoji="1" lang="zh-CN" altLang="en-US" dirty="0" smtClean="0">
                <a:latin typeface="+mn-lt"/>
              </a:rPr>
              <a:t> </a:t>
            </a:r>
            <a:r>
              <a:rPr kumimoji="1" lang="en-US" altLang="zh-CN" dirty="0" smtClean="0">
                <a:latin typeface="+mn-lt"/>
              </a:rPr>
              <a:t>BFT</a:t>
            </a:r>
            <a:r>
              <a:rPr kumimoji="1" lang="zh-CN" altLang="en-US" dirty="0">
                <a:latin typeface="+mn-lt"/>
              </a:rPr>
              <a:t> </a:t>
            </a:r>
            <a:r>
              <a:rPr kumimoji="1" lang="en-US" altLang="zh-CN" dirty="0" smtClean="0">
                <a:latin typeface="+mn-lt"/>
              </a:rPr>
              <a:t>Overview</a:t>
            </a:r>
            <a:endParaRPr kumimoji="1" lang="zh-CN" alt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7667"/>
            <a:ext cx="8639506" cy="4501445"/>
          </a:xfrm>
        </p:spPr>
        <p:txBody>
          <a:bodyPr/>
          <a:lstStyle/>
          <a:p>
            <a:r>
              <a:rPr lang="en-US" altLang="zh-CN" dirty="0" smtClean="0"/>
              <a:t>Definition</a:t>
            </a:r>
            <a:endParaRPr lang="zh-CN" altLang="en-US" dirty="0"/>
          </a:p>
          <a:p>
            <a:r>
              <a:rPr lang="en-US" altLang="zh-CN" dirty="0" smtClean="0"/>
              <a:t>Examples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(DNS,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Transaction, Cloud)</a:t>
            </a:r>
            <a:endParaRPr lang="zh-CN" altLang="en-US" dirty="0" smtClean="0"/>
          </a:p>
          <a:p>
            <a:r>
              <a:rPr lang="en-US" altLang="zh-CN" dirty="0" smtClean="0"/>
              <a:t>CP0</a:t>
            </a:r>
            <a:r>
              <a:rPr lang="zh-CN" altLang="en-US" dirty="0" smtClean="0"/>
              <a:t> </a:t>
            </a:r>
            <a:r>
              <a:rPr lang="en-US" altLang="zh-CN" dirty="0" smtClean="0"/>
              <a:t>(The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existing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protocols)</a:t>
            </a:r>
            <a:endParaRPr lang="zh-CN" altLang="en-US" dirty="0" smtClean="0"/>
          </a:p>
          <a:p>
            <a:r>
              <a:rPr lang="en-US" altLang="zh-CN" dirty="0" smtClean="0"/>
              <a:t>CP1</a:t>
            </a:r>
            <a:r>
              <a:rPr lang="zh-CN" altLang="en-US" dirty="0" smtClean="0"/>
              <a:t> </a:t>
            </a:r>
            <a:r>
              <a:rPr lang="en-US" altLang="zh-CN" dirty="0" smtClean="0"/>
              <a:t>(Byzantine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clients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Byzantine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servers)</a:t>
            </a:r>
            <a:endParaRPr lang="zh-CN" altLang="en-US" dirty="0" smtClean="0"/>
          </a:p>
          <a:p>
            <a:r>
              <a:rPr lang="en-US" altLang="zh-CN" dirty="0" smtClean="0"/>
              <a:t>CP2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CP3</a:t>
            </a:r>
            <a:r>
              <a:rPr lang="zh-CN" altLang="en-US" dirty="0" smtClean="0"/>
              <a:t> </a:t>
            </a:r>
            <a:r>
              <a:rPr lang="en-US" altLang="zh-CN" dirty="0" smtClean="0"/>
              <a:t>(Semi-honest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clients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Byzantine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servers)</a:t>
            </a:r>
            <a:endParaRPr lang="zh-CN" altLang="en-US" dirty="0" smtClean="0"/>
          </a:p>
          <a:p>
            <a:r>
              <a:rPr lang="en-US" altLang="zh-CN" dirty="0" smtClean="0"/>
              <a:t>Evaluation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(Latency,</a:t>
            </a:r>
            <a:r>
              <a:rPr lang="zh-CN" altLang="en-US" dirty="0" smtClean="0"/>
              <a:t> </a:t>
            </a:r>
            <a:r>
              <a:rPr lang="en-US" altLang="zh-CN" dirty="0" smtClean="0"/>
              <a:t>throughput,</a:t>
            </a:r>
            <a:r>
              <a:rPr lang="zh-CN" altLang="en-US" dirty="0" smtClean="0"/>
              <a:t> </a:t>
            </a:r>
            <a:r>
              <a:rPr lang="en-US" altLang="zh-CN" dirty="0" smtClean="0"/>
              <a:t>scalability,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performance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under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failures)</a:t>
            </a:r>
            <a:endParaRPr lang="zh-CN" altLang="en-US" dirty="0" smtClean="0"/>
          </a:p>
        </p:txBody>
      </p:sp>
      <p:sp>
        <p:nvSpPr>
          <p:cNvPr id="6" name="TextBox 10"/>
          <p:cNvSpPr txBox="1"/>
          <p:nvPr/>
        </p:nvSpPr>
        <p:spPr>
          <a:xfrm>
            <a:off x="7409794" y="43511"/>
            <a:ext cx="168691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Secure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Causal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BFT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18011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46417"/>
            <a:ext cx="8639506" cy="797806"/>
          </a:xfrm>
        </p:spPr>
        <p:txBody>
          <a:bodyPr/>
          <a:lstStyle/>
          <a:p>
            <a:r>
              <a:rPr kumimoji="1" lang="en-US" altLang="zh-CN" dirty="0" smtClean="0"/>
              <a:t>Causal Order</a:t>
            </a:r>
            <a:endParaRPr kumimoji="1" lang="zh-CN" alt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7667"/>
            <a:ext cx="8397240" cy="4501445"/>
          </a:xfrm>
        </p:spPr>
        <p:txBody>
          <a:bodyPr/>
          <a:lstStyle/>
          <a:p>
            <a:r>
              <a:rPr lang="en-US" altLang="zh-CN" dirty="0" smtClean="0"/>
              <a:t>Causal</a:t>
            </a:r>
            <a:r>
              <a:rPr lang="zh-CN" altLang="en-US" dirty="0" smtClean="0"/>
              <a:t> </a:t>
            </a:r>
            <a:r>
              <a:rPr lang="en-US" altLang="zh-CN" dirty="0" smtClean="0"/>
              <a:t>order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the broadcast of message m</a:t>
            </a:r>
            <a:r>
              <a:rPr lang="en-US" baseline="-25000" dirty="0"/>
              <a:t>1</a:t>
            </a:r>
            <a:r>
              <a:rPr lang="en-US" dirty="0">
                <a:solidFill>
                  <a:srgbClr val="FF0000"/>
                </a:solidFill>
              </a:rPr>
              <a:t> "happens before" or "causally precedes"</a:t>
            </a:r>
            <a:r>
              <a:rPr lang="en-US" dirty="0"/>
              <a:t> the broadcast of message m</a:t>
            </a:r>
            <a:r>
              <a:rPr lang="en-US" baseline="-25000" dirty="0"/>
              <a:t>2</a:t>
            </a:r>
            <a:r>
              <a:rPr lang="en-US" dirty="0"/>
              <a:t>, then no correct process delivers m</a:t>
            </a:r>
            <a:r>
              <a:rPr lang="en-US" baseline="-25000" dirty="0"/>
              <a:t>2</a:t>
            </a:r>
            <a:r>
              <a:rPr lang="en-US" dirty="0"/>
              <a:t> before it delivers m</a:t>
            </a:r>
            <a:r>
              <a:rPr lang="en-US" baseline="-25000" dirty="0"/>
              <a:t>1</a:t>
            </a:r>
            <a:r>
              <a:rPr lang="en-US" dirty="0"/>
              <a:t>.</a:t>
            </a:r>
            <a:endParaRPr lang="zh-CN" altLang="en-US" dirty="0" smtClean="0"/>
          </a:p>
          <a:p>
            <a:endParaRPr lang="en-US" dirty="0"/>
          </a:p>
        </p:txBody>
      </p:sp>
      <p:sp>
        <p:nvSpPr>
          <p:cNvPr id="6" name="TextBox 10"/>
          <p:cNvSpPr txBox="1"/>
          <p:nvPr/>
        </p:nvSpPr>
        <p:spPr>
          <a:xfrm>
            <a:off x="7409794" y="43511"/>
            <a:ext cx="168691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Secure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Causal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BFT</a:t>
            </a:r>
            <a:endParaRPr lang="en-US" sz="1600" dirty="0" smtClean="0"/>
          </a:p>
        </p:txBody>
      </p:sp>
      <p:sp>
        <p:nvSpPr>
          <p:cNvPr id="7" name="TextBox 11"/>
          <p:cNvSpPr txBox="1"/>
          <p:nvPr/>
        </p:nvSpPr>
        <p:spPr>
          <a:xfrm>
            <a:off x="6107911" y="1205644"/>
            <a:ext cx="2918475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[</a:t>
            </a:r>
            <a:r>
              <a:rPr lang="en-US" sz="1600" dirty="0" err="1" smtClean="0"/>
              <a:t>Lamport</a:t>
            </a:r>
            <a:r>
              <a:rPr lang="en-US" altLang="zh-CN" sz="1600" dirty="0" smtClean="0"/>
              <a:t>,</a:t>
            </a:r>
            <a:r>
              <a:rPr lang="en-US" sz="1600" dirty="0" smtClean="0"/>
              <a:t> </a:t>
            </a:r>
            <a:r>
              <a:rPr lang="en-US" sz="1600" dirty="0"/>
              <a:t>Comm. ACM</a:t>
            </a:r>
            <a:r>
              <a:rPr lang="zh-CN" altLang="en-US" sz="1600" dirty="0"/>
              <a:t> </a:t>
            </a:r>
            <a:r>
              <a:rPr lang="en-US" altLang="zh-CN" sz="1600" dirty="0"/>
              <a:t>1978]</a:t>
            </a:r>
            <a:endParaRPr lang="zh-CN" altLang="en-US" sz="1600" dirty="0"/>
          </a:p>
          <a:p>
            <a:r>
              <a:rPr lang="en-US" altLang="zh-CN" sz="1600" dirty="0"/>
              <a:t>[</a:t>
            </a:r>
            <a:r>
              <a:rPr lang="en-US" sz="1600" dirty="0" err="1" smtClean="0"/>
              <a:t>Lamport</a:t>
            </a:r>
            <a:r>
              <a:rPr lang="en-US" altLang="zh-CN" sz="1600" dirty="0" smtClean="0"/>
              <a:t>,</a:t>
            </a:r>
            <a:r>
              <a:rPr lang="en-US" sz="1600" dirty="0" smtClean="0"/>
              <a:t> </a:t>
            </a:r>
            <a:r>
              <a:rPr lang="en-US" sz="1600" dirty="0" err="1"/>
              <a:t>Distrib</a:t>
            </a:r>
            <a:r>
              <a:rPr lang="en-US" sz="1600" dirty="0"/>
              <a:t>. </a:t>
            </a:r>
            <a:r>
              <a:rPr lang="en-US" sz="1600" dirty="0" err="1" smtClean="0"/>
              <a:t>Comput</a:t>
            </a:r>
            <a:r>
              <a:rPr lang="en-US" sz="1600" dirty="0" smtClean="0"/>
              <a:t>.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1986]</a:t>
            </a:r>
            <a:endParaRPr lang="zh-CN" alt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2514599" y="3750951"/>
            <a:ext cx="4521201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</a:t>
            </a:r>
            <a:r>
              <a:rPr lang="en-US" altLang="zh-CN" baseline="-25000" dirty="0" smtClean="0"/>
              <a:t>2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“That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outrageous!”</a:t>
            </a:r>
            <a:endParaRPr lang="zh-CN" altLang="en-US" baseline="-25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512862" y="4212632"/>
            <a:ext cx="4521201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</a:t>
            </a:r>
            <a:r>
              <a:rPr lang="en-US" baseline="-25000" dirty="0" smtClean="0"/>
              <a:t>1</a:t>
            </a:r>
            <a:r>
              <a:rPr lang="zh-CN" altLang="en-US" baseline="-25000" dirty="0" smtClean="0"/>
              <a:t> 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“Chase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charges</a:t>
            </a:r>
            <a:r>
              <a:rPr lang="zh-CN" altLang="en-US" dirty="0" smtClean="0"/>
              <a:t> </a:t>
            </a:r>
            <a:r>
              <a:rPr lang="en-US" altLang="zh-CN" dirty="0" smtClean="0"/>
              <a:t>10</a:t>
            </a:r>
            <a:r>
              <a:rPr lang="en-US" altLang="zh-CN" dirty="0"/>
              <a:t>%</a:t>
            </a:r>
            <a:r>
              <a:rPr lang="en-US" altLang="zh-CN" dirty="0" smtClean="0"/>
              <a:t>!”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46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Causal Order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27667"/>
            <a:ext cx="8559800" cy="4501445"/>
          </a:xfrm>
        </p:spPr>
        <p:txBody>
          <a:bodyPr/>
          <a:lstStyle/>
          <a:p>
            <a:pPr marL="514350" indent="-457200"/>
            <a:r>
              <a:rPr kumimoji="1" lang="en-US" altLang="zh-CN" dirty="0" smtClean="0"/>
              <a:t>Causal order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TextBox 10"/>
          <p:cNvSpPr txBox="1"/>
          <p:nvPr/>
        </p:nvSpPr>
        <p:spPr>
          <a:xfrm>
            <a:off x="6726624" y="43511"/>
            <a:ext cx="237008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State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Machine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Replication</a:t>
            </a:r>
            <a:endParaRPr lang="en-US" sz="1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94" y="2573590"/>
            <a:ext cx="1891196" cy="31723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879" y="5044624"/>
            <a:ext cx="533053" cy="5330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73357" y="2639852"/>
            <a:ext cx="848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$100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93237" y="3865676"/>
            <a:ext cx="848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$100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9865" y="5064997"/>
            <a:ext cx="848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$100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67881" y="1928194"/>
            <a:ext cx="1696276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Chase: </a:t>
            </a:r>
          </a:p>
          <a:p>
            <a:r>
              <a:rPr lang="en-US" sz="2000" dirty="0" smtClean="0"/>
              <a:t>“Charge 10%”</a:t>
            </a:r>
            <a:endParaRPr lang="en-US" sz="2000" dirty="0"/>
          </a:p>
        </p:txBody>
      </p:sp>
      <p:sp>
        <p:nvSpPr>
          <p:cNvPr id="12" name="Right Arrow 11"/>
          <p:cNvSpPr/>
          <p:nvPr/>
        </p:nvSpPr>
        <p:spPr>
          <a:xfrm flipV="1">
            <a:off x="2169490" y="3038181"/>
            <a:ext cx="6298649" cy="315125"/>
          </a:xfrm>
          <a:prstGeom prst="rightArrow">
            <a:avLst/>
          </a:prstGeom>
          <a:solidFill>
            <a:srgbClr val="0070C0"/>
          </a:solidFill>
          <a:ln cmpd="dbl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790663" y="2646480"/>
            <a:ext cx="848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$90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 flipV="1">
            <a:off x="2189368" y="4264008"/>
            <a:ext cx="6298649" cy="315125"/>
          </a:xfrm>
          <a:prstGeom prst="rightArrow">
            <a:avLst/>
          </a:prstGeom>
          <a:solidFill>
            <a:srgbClr val="0070C0"/>
          </a:solidFill>
          <a:ln cmpd="dbl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810541" y="3872307"/>
            <a:ext cx="848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$90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48004" y="3339551"/>
            <a:ext cx="1696276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Chase: </a:t>
            </a:r>
          </a:p>
          <a:p>
            <a:r>
              <a:rPr lang="en-US" sz="2000" dirty="0" smtClean="0"/>
              <a:t>“Charge 10%”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2919723" y="1196864"/>
            <a:ext cx="11650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✓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15002" y="2075644"/>
            <a:ext cx="1557130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Outrageous!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505357" y="3489683"/>
            <a:ext cx="1557130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Outrageous!</a:t>
            </a:r>
          </a:p>
        </p:txBody>
      </p:sp>
    </p:spTree>
    <p:extLst>
      <p:ext uri="{BB962C8B-B14F-4D97-AF65-F5344CB8AC3E}">
        <p14:creationId xmlns:p14="http://schemas.microsoft.com/office/powerpoint/2010/main" val="196768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Causal Order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27667"/>
            <a:ext cx="8559800" cy="4501445"/>
          </a:xfrm>
        </p:spPr>
        <p:txBody>
          <a:bodyPr/>
          <a:lstStyle/>
          <a:p>
            <a:pPr marL="514350" indent="-457200"/>
            <a:r>
              <a:rPr kumimoji="1" lang="en-US" altLang="zh-CN" dirty="0" smtClean="0"/>
              <a:t>Causal order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TextBox 10"/>
          <p:cNvSpPr txBox="1"/>
          <p:nvPr/>
        </p:nvSpPr>
        <p:spPr>
          <a:xfrm>
            <a:off x="6726624" y="43511"/>
            <a:ext cx="237008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State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Machine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Replication</a:t>
            </a:r>
            <a:endParaRPr lang="en-US" sz="1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94" y="2573590"/>
            <a:ext cx="1891196" cy="31723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879" y="5044624"/>
            <a:ext cx="533053" cy="5330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73357" y="2639852"/>
            <a:ext cx="848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$100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93237" y="3865676"/>
            <a:ext cx="848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$100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9865" y="5064997"/>
            <a:ext cx="848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$100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452267" y="1928194"/>
            <a:ext cx="1696276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Chase: </a:t>
            </a:r>
          </a:p>
          <a:p>
            <a:r>
              <a:rPr lang="en-US" sz="2000" dirty="0" smtClean="0"/>
              <a:t>“Charge 10%”</a:t>
            </a:r>
            <a:endParaRPr lang="en-US" sz="2000" dirty="0"/>
          </a:p>
        </p:txBody>
      </p:sp>
      <p:sp>
        <p:nvSpPr>
          <p:cNvPr id="12" name="Right Arrow 11"/>
          <p:cNvSpPr/>
          <p:nvPr/>
        </p:nvSpPr>
        <p:spPr>
          <a:xfrm flipV="1">
            <a:off x="2169490" y="3038181"/>
            <a:ext cx="6298649" cy="315125"/>
          </a:xfrm>
          <a:prstGeom prst="rightArrow">
            <a:avLst/>
          </a:prstGeom>
          <a:solidFill>
            <a:srgbClr val="0070C0"/>
          </a:solidFill>
          <a:ln cmpd="dbl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790663" y="2646480"/>
            <a:ext cx="848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$100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 flipV="1">
            <a:off x="2189368" y="4264008"/>
            <a:ext cx="6298649" cy="315125"/>
          </a:xfrm>
          <a:prstGeom prst="rightArrow">
            <a:avLst/>
          </a:prstGeom>
          <a:solidFill>
            <a:srgbClr val="0070C0"/>
          </a:solidFill>
          <a:ln cmpd="dbl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810541" y="3872307"/>
            <a:ext cx="848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$90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36426" y="3339551"/>
            <a:ext cx="1696276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Chase: </a:t>
            </a:r>
          </a:p>
          <a:p>
            <a:r>
              <a:rPr lang="en-US" sz="2000" dirty="0" smtClean="0"/>
              <a:t>“Charge 10%”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3130618" y="2075644"/>
            <a:ext cx="1557130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Outrageous!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574804" y="3489683"/>
            <a:ext cx="1557130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Outrageous!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89171" y="1196864"/>
            <a:ext cx="11650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✘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19103" y="2648409"/>
            <a:ext cx="848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$90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138981" y="3874236"/>
            <a:ext cx="848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$90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23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Causal Order        Total Order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27667"/>
            <a:ext cx="8559800" cy="4501445"/>
          </a:xfrm>
        </p:spPr>
        <p:txBody>
          <a:bodyPr/>
          <a:lstStyle/>
          <a:p>
            <a:pPr marL="514350" indent="-457200"/>
            <a:r>
              <a:rPr kumimoji="1" lang="en-US" altLang="zh-CN" dirty="0" smtClean="0"/>
              <a:t>Causal order           Total </a:t>
            </a:r>
            <a:r>
              <a:rPr kumimoji="1" lang="en-US" altLang="zh-CN" dirty="0"/>
              <a:t>o</a:t>
            </a:r>
            <a:r>
              <a:rPr kumimoji="1" lang="en-US" altLang="zh-CN" dirty="0" smtClean="0"/>
              <a:t>rder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TextBox 10"/>
          <p:cNvSpPr txBox="1"/>
          <p:nvPr/>
        </p:nvSpPr>
        <p:spPr>
          <a:xfrm>
            <a:off x="6726624" y="43511"/>
            <a:ext cx="237008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State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Machine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Replication</a:t>
            </a:r>
            <a:endParaRPr lang="en-US" sz="1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94" y="2573590"/>
            <a:ext cx="1891196" cy="31723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879" y="5044624"/>
            <a:ext cx="533053" cy="5330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73357" y="2639852"/>
            <a:ext cx="848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$100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73154" y="1934818"/>
            <a:ext cx="1802296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Client 1: </a:t>
            </a:r>
          </a:p>
          <a:p>
            <a:r>
              <a:rPr lang="en-US" sz="2000" dirty="0" smtClean="0"/>
              <a:t>“Deposit $100”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193237" y="3865676"/>
            <a:ext cx="848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$100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9865" y="5064997"/>
            <a:ext cx="848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$100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173897" y="1928194"/>
            <a:ext cx="1696276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Chase: </a:t>
            </a:r>
          </a:p>
          <a:p>
            <a:r>
              <a:rPr lang="en-US" sz="2000" dirty="0" smtClean="0"/>
              <a:t>“Charge 10%”</a:t>
            </a:r>
            <a:endParaRPr lang="en-US" sz="2000" dirty="0"/>
          </a:p>
        </p:txBody>
      </p:sp>
      <p:sp>
        <p:nvSpPr>
          <p:cNvPr id="12" name="Right Arrow 11"/>
          <p:cNvSpPr/>
          <p:nvPr/>
        </p:nvSpPr>
        <p:spPr>
          <a:xfrm flipV="1">
            <a:off x="2169490" y="3038181"/>
            <a:ext cx="6298649" cy="315125"/>
          </a:xfrm>
          <a:prstGeom prst="rightArrow">
            <a:avLst/>
          </a:prstGeom>
          <a:solidFill>
            <a:srgbClr val="0070C0"/>
          </a:solidFill>
          <a:ln cmpd="dbl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790663" y="2646480"/>
            <a:ext cx="848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$90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023655" y="2666360"/>
            <a:ext cx="848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$190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 flipV="1">
            <a:off x="2189368" y="4264008"/>
            <a:ext cx="6298649" cy="315125"/>
          </a:xfrm>
          <a:prstGeom prst="rightArrow">
            <a:avLst/>
          </a:prstGeom>
          <a:solidFill>
            <a:srgbClr val="0070C0"/>
          </a:solidFill>
          <a:ln cmpd="dbl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810541" y="3872307"/>
            <a:ext cx="848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</a:t>
            </a:r>
            <a:r>
              <a:rPr lang="en-US" altLang="zh-CN" dirty="0" smtClean="0"/>
              <a:t>20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043533" y="3892187"/>
            <a:ext cx="848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$1</a:t>
            </a:r>
            <a:r>
              <a:rPr lang="en-US" altLang="zh-CN" dirty="0" smtClean="0"/>
              <a:t>80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081139" y="3346175"/>
            <a:ext cx="1802296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Client 1: </a:t>
            </a:r>
          </a:p>
          <a:p>
            <a:r>
              <a:rPr lang="en-US" sz="2000" dirty="0" smtClean="0"/>
              <a:t>“Deposit $100”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5512910" y="3339551"/>
            <a:ext cx="1696276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Chase: </a:t>
            </a:r>
          </a:p>
          <a:p>
            <a:r>
              <a:rPr lang="en-US" sz="2000" dirty="0" smtClean="0"/>
              <a:t>“Charge 10%”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5695095" y="1196864"/>
            <a:ext cx="11650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✘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46529" y="2075644"/>
            <a:ext cx="1557130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Outrageous!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536884" y="3489683"/>
            <a:ext cx="1557130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smtClean="0"/>
              <a:t>Outrageous</a:t>
            </a:r>
            <a:r>
              <a:rPr lang="en-US" sz="2000" dirty="0" smtClean="0"/>
              <a:t>!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961936" y="1196864"/>
            <a:ext cx="11650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✓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71466" y="231594"/>
            <a:ext cx="6366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⇏</a:t>
            </a:r>
            <a:endParaRPr lang="en-US" sz="40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07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Total Order         Causal Order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27667"/>
            <a:ext cx="8559800" cy="4501445"/>
          </a:xfrm>
        </p:spPr>
        <p:txBody>
          <a:bodyPr/>
          <a:lstStyle/>
          <a:p>
            <a:pPr marL="514350" indent="-457200"/>
            <a:r>
              <a:rPr kumimoji="1" lang="en-US" altLang="zh-CN" dirty="0" smtClean="0"/>
              <a:t>Total order            Causal </a:t>
            </a:r>
            <a:r>
              <a:rPr kumimoji="1" lang="en-US" altLang="zh-CN" dirty="0"/>
              <a:t>o</a:t>
            </a:r>
            <a:r>
              <a:rPr kumimoji="1" lang="en-US" altLang="zh-CN" dirty="0" smtClean="0"/>
              <a:t>rder    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TextBox 10"/>
          <p:cNvSpPr txBox="1"/>
          <p:nvPr/>
        </p:nvSpPr>
        <p:spPr>
          <a:xfrm>
            <a:off x="6726624" y="43511"/>
            <a:ext cx="237008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State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Machine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Replication</a:t>
            </a:r>
            <a:endParaRPr lang="en-US" sz="1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94" y="2573590"/>
            <a:ext cx="1891196" cy="31723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879" y="5044624"/>
            <a:ext cx="533053" cy="5330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73357" y="2639852"/>
            <a:ext cx="848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$100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93237" y="3865676"/>
            <a:ext cx="848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$100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9865" y="5064997"/>
            <a:ext cx="848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$100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33292" y="1928194"/>
            <a:ext cx="1696276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Chase: </a:t>
            </a:r>
          </a:p>
          <a:p>
            <a:r>
              <a:rPr lang="en-US" sz="2000" dirty="0" smtClean="0"/>
              <a:t>“Charge 10%”</a:t>
            </a:r>
            <a:endParaRPr lang="en-US" sz="2000" dirty="0"/>
          </a:p>
        </p:txBody>
      </p:sp>
      <p:sp>
        <p:nvSpPr>
          <p:cNvPr id="12" name="Right Arrow 11"/>
          <p:cNvSpPr/>
          <p:nvPr/>
        </p:nvSpPr>
        <p:spPr>
          <a:xfrm flipV="1">
            <a:off x="2169490" y="3038181"/>
            <a:ext cx="6298649" cy="315125"/>
          </a:xfrm>
          <a:prstGeom prst="rightArrow">
            <a:avLst/>
          </a:prstGeom>
          <a:solidFill>
            <a:srgbClr val="0070C0"/>
          </a:solidFill>
          <a:ln cmpd="dbl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790663" y="2646480"/>
            <a:ext cx="848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$100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 flipV="1">
            <a:off x="2189368" y="4264008"/>
            <a:ext cx="6298649" cy="315125"/>
          </a:xfrm>
          <a:prstGeom prst="rightArrow">
            <a:avLst/>
          </a:prstGeom>
          <a:solidFill>
            <a:srgbClr val="0070C0"/>
          </a:solidFill>
          <a:ln cmpd="dbl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810541" y="3872307"/>
            <a:ext cx="848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$100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536557" y="3339551"/>
            <a:ext cx="1696276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Chase: </a:t>
            </a:r>
          </a:p>
          <a:p>
            <a:r>
              <a:rPr lang="en-US" sz="2000" dirty="0" smtClean="0"/>
              <a:t>“Charge 10%”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3130618" y="2075644"/>
            <a:ext cx="1557130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Outrageous!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32545" y="3489683"/>
            <a:ext cx="1557130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Outrageous!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19103" y="2648409"/>
            <a:ext cx="848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$90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138981" y="3874236"/>
            <a:ext cx="848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$90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893673" y="231594"/>
            <a:ext cx="1075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⇏</a:t>
            </a:r>
            <a:endParaRPr lang="en-US" sz="40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69818" y="1196864"/>
            <a:ext cx="11650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✘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92994" y="1196864"/>
            <a:ext cx="11650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✓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02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Total Order 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+   Causal Order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27667"/>
            <a:ext cx="8559800" cy="4501445"/>
          </a:xfrm>
        </p:spPr>
        <p:txBody>
          <a:bodyPr/>
          <a:lstStyle/>
          <a:p>
            <a:pPr marL="514350" indent="-457200"/>
            <a:r>
              <a:rPr kumimoji="1" lang="en-US" altLang="zh-CN" dirty="0" smtClean="0"/>
              <a:t>Total order           Causal Order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TextBox 10"/>
          <p:cNvSpPr txBox="1"/>
          <p:nvPr/>
        </p:nvSpPr>
        <p:spPr>
          <a:xfrm>
            <a:off x="6726624" y="43511"/>
            <a:ext cx="237008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State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Machine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Replication</a:t>
            </a:r>
            <a:endParaRPr lang="en-US" sz="1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94" y="2573590"/>
            <a:ext cx="1891196" cy="31723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879" y="5044624"/>
            <a:ext cx="533053" cy="5330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73357" y="2639852"/>
            <a:ext cx="848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$100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73154" y="1934818"/>
            <a:ext cx="1802296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Client 1: </a:t>
            </a:r>
          </a:p>
          <a:p>
            <a:r>
              <a:rPr lang="en-US" sz="2000" dirty="0" smtClean="0"/>
              <a:t>“Deposit $100”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193237" y="3865676"/>
            <a:ext cx="848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$100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9865" y="5064997"/>
            <a:ext cx="848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$100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173897" y="1928194"/>
            <a:ext cx="1696276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Chase: </a:t>
            </a:r>
          </a:p>
          <a:p>
            <a:r>
              <a:rPr lang="en-US" sz="2000" dirty="0" smtClean="0"/>
              <a:t>“Charge 10%”</a:t>
            </a:r>
            <a:endParaRPr lang="en-US" sz="2000" dirty="0"/>
          </a:p>
        </p:txBody>
      </p:sp>
      <p:sp>
        <p:nvSpPr>
          <p:cNvPr id="12" name="Right Arrow 11"/>
          <p:cNvSpPr/>
          <p:nvPr/>
        </p:nvSpPr>
        <p:spPr>
          <a:xfrm flipV="1">
            <a:off x="2169490" y="3038181"/>
            <a:ext cx="6298649" cy="315125"/>
          </a:xfrm>
          <a:prstGeom prst="rightArrow">
            <a:avLst/>
          </a:prstGeom>
          <a:solidFill>
            <a:srgbClr val="0070C0"/>
          </a:solidFill>
          <a:ln cmpd="dbl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790663" y="2646480"/>
            <a:ext cx="848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$90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023655" y="2666360"/>
            <a:ext cx="848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$190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 flipV="1">
            <a:off x="2189368" y="4264008"/>
            <a:ext cx="6298649" cy="315125"/>
          </a:xfrm>
          <a:prstGeom prst="rightArrow">
            <a:avLst/>
          </a:prstGeom>
          <a:solidFill>
            <a:srgbClr val="0070C0"/>
          </a:solidFill>
          <a:ln cmpd="dbl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810541" y="3872307"/>
            <a:ext cx="848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$90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043533" y="3892187"/>
            <a:ext cx="848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$1</a:t>
            </a:r>
            <a:r>
              <a:rPr lang="en-US" altLang="zh-CN" dirty="0" smtClean="0"/>
              <a:t>90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461262" y="3346175"/>
            <a:ext cx="1802296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Client 1: </a:t>
            </a:r>
          </a:p>
          <a:p>
            <a:r>
              <a:rPr lang="en-US" sz="2000" dirty="0" smtClean="0"/>
              <a:t>“Deposit $100”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3146231" y="3339551"/>
            <a:ext cx="1696276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Chase: </a:t>
            </a:r>
          </a:p>
          <a:p>
            <a:r>
              <a:rPr lang="en-US" sz="2000" dirty="0" smtClean="0"/>
              <a:t>“Charge 10%”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7546529" y="2075644"/>
            <a:ext cx="1557130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Outrageous!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536884" y="3489683"/>
            <a:ext cx="1557130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smtClean="0"/>
              <a:t>Outrageous</a:t>
            </a:r>
            <a:r>
              <a:rPr lang="en-US" sz="2000" dirty="0" smtClean="0"/>
              <a:t>!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51345" y="1196864"/>
            <a:ext cx="11650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✓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05052" y="1201347"/>
            <a:ext cx="11650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✓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33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+mn-lt"/>
              </a:rPr>
              <a:t>Crash</a:t>
            </a:r>
            <a:r>
              <a:rPr kumimoji="1" lang="zh-CN" altLang="en-US" dirty="0" smtClean="0">
                <a:latin typeface="+mn-lt"/>
              </a:rPr>
              <a:t> </a:t>
            </a:r>
            <a:r>
              <a:rPr kumimoji="1" lang="en-US" altLang="zh-CN" dirty="0" smtClean="0">
                <a:latin typeface="+mn-lt"/>
              </a:rPr>
              <a:t>Failure</a:t>
            </a:r>
            <a:r>
              <a:rPr kumimoji="1" lang="zh-CN" altLang="en-US" dirty="0" smtClean="0">
                <a:latin typeface="+mn-lt"/>
              </a:rPr>
              <a:t> </a:t>
            </a:r>
            <a:r>
              <a:rPr kumimoji="1" lang="en-US" altLang="zh-CN" dirty="0" smtClean="0">
                <a:latin typeface="+mn-lt"/>
              </a:rPr>
              <a:t>Model</a:t>
            </a:r>
            <a:endParaRPr kumimoji="1" lang="zh-CN" altLang="en-US" dirty="0">
              <a:latin typeface="+mn-lt"/>
            </a:endParaRPr>
          </a:p>
        </p:txBody>
      </p:sp>
      <p:sp>
        <p:nvSpPr>
          <p:cNvPr id="6" name="TextBox 10"/>
          <p:cNvSpPr txBox="1"/>
          <p:nvPr/>
        </p:nvSpPr>
        <p:spPr>
          <a:xfrm>
            <a:off x="7409794" y="43511"/>
            <a:ext cx="168691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Secure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Causal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BFT</a:t>
            </a:r>
            <a:endParaRPr lang="en-US" sz="16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178" y="1670487"/>
            <a:ext cx="2314362" cy="12802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704" y="1665517"/>
            <a:ext cx="4621979" cy="12852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35" y="3038885"/>
            <a:ext cx="2312505" cy="24355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0650" y="3090670"/>
            <a:ext cx="4538033" cy="23794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61100" y="5664200"/>
            <a:ext cx="156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ZooKeeper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27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601" y="1684482"/>
            <a:ext cx="7360468" cy="38037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Byzantine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Failure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Model</a:t>
            </a:r>
            <a:endParaRPr kumimoji="1" lang="zh-CN" altLang="en-US" dirty="0">
              <a:latin typeface="+mn-lt"/>
            </a:endParaRPr>
          </a:p>
        </p:txBody>
      </p:sp>
      <p:sp>
        <p:nvSpPr>
          <p:cNvPr id="6" name="TextBox 10"/>
          <p:cNvSpPr txBox="1"/>
          <p:nvPr/>
        </p:nvSpPr>
        <p:spPr>
          <a:xfrm>
            <a:off x="7409794" y="43511"/>
            <a:ext cx="168691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Secure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Causal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BFT</a:t>
            </a:r>
            <a:endParaRPr lang="en-US" sz="1600" dirty="0" smtClean="0"/>
          </a:p>
        </p:txBody>
      </p:sp>
      <p:sp>
        <p:nvSpPr>
          <p:cNvPr id="8" name="TextBox 11"/>
          <p:cNvSpPr txBox="1"/>
          <p:nvPr/>
        </p:nvSpPr>
        <p:spPr>
          <a:xfrm>
            <a:off x="329698" y="1358289"/>
            <a:ext cx="3715208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[</a:t>
            </a:r>
            <a:r>
              <a:rPr lang="en-US" sz="1600" dirty="0" err="1" smtClean="0"/>
              <a:t>Lamport</a:t>
            </a:r>
            <a:r>
              <a:rPr lang="en-US" sz="1600" dirty="0" smtClean="0"/>
              <a:t>,</a:t>
            </a:r>
            <a:r>
              <a:rPr lang="zh-CN" altLang="en-US" sz="1600" dirty="0" smtClean="0"/>
              <a:t> </a:t>
            </a:r>
            <a:r>
              <a:rPr lang="en-US" sz="1600" dirty="0" err="1" smtClean="0"/>
              <a:t>Shostak</a:t>
            </a:r>
            <a:r>
              <a:rPr lang="en-US" sz="1600" dirty="0"/>
              <a:t>, </a:t>
            </a:r>
            <a:r>
              <a:rPr lang="en-US" sz="1600" dirty="0" smtClean="0"/>
              <a:t>and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Pease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TOPLAS</a:t>
            </a:r>
            <a:r>
              <a:rPr lang="zh-CN" altLang="en-US" sz="1600" dirty="0" smtClean="0"/>
              <a:t>  </a:t>
            </a:r>
            <a:r>
              <a:rPr lang="en-US" altLang="zh-CN" sz="1600" dirty="0" smtClean="0"/>
              <a:t>82]</a:t>
            </a:r>
            <a:endParaRPr lang="en-US" altLang="zh-CN" sz="1600" dirty="0" smtClean="0">
              <a:solidFill>
                <a:srgbClr val="FF0000"/>
              </a:solidFill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5674859" y="5467339"/>
            <a:ext cx="280497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[Reiter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and</a:t>
            </a:r>
            <a:r>
              <a:rPr lang="zh-CN" altLang="en-US" sz="1600" dirty="0"/>
              <a:t> </a:t>
            </a:r>
            <a:r>
              <a:rPr lang="en-US" altLang="zh-CN" sz="1600" dirty="0" err="1" smtClean="0"/>
              <a:t>Birman</a:t>
            </a:r>
            <a:r>
              <a:rPr lang="en-US" altLang="zh-CN" sz="1600" dirty="0" smtClean="0"/>
              <a:t>, TOPLAS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94]</a:t>
            </a:r>
          </a:p>
        </p:txBody>
      </p:sp>
      <p:sp>
        <p:nvSpPr>
          <p:cNvPr id="10" name="TextBox 11"/>
          <p:cNvSpPr txBox="1"/>
          <p:nvPr/>
        </p:nvSpPr>
        <p:spPr>
          <a:xfrm>
            <a:off x="1157508" y="5493613"/>
            <a:ext cx="1974581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[Not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formally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studied]</a:t>
            </a:r>
          </a:p>
        </p:txBody>
      </p:sp>
      <p:sp>
        <p:nvSpPr>
          <p:cNvPr id="13" name="TextBox 11"/>
          <p:cNvSpPr txBox="1"/>
          <p:nvPr/>
        </p:nvSpPr>
        <p:spPr>
          <a:xfrm>
            <a:off x="6143999" y="1362907"/>
            <a:ext cx="2039419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a.k.a.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BFT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protocols</a:t>
            </a:r>
            <a:endParaRPr lang="en-US" altLang="zh-CN" sz="1600" dirty="0" smtClean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80996" y="5857256"/>
            <a:ext cx="3009552" cy="83099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</a:rPr>
              <a:t>Basically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</a:rPr>
              <a:t>satisfying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</a:rPr>
              <a:t>everything;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</a:rPr>
              <a:t>strongest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2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Single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Server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Architecture</a:t>
            </a:r>
            <a:endParaRPr kumimoji="1"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single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failure!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</p:txBody>
      </p:sp>
      <p:sp>
        <p:nvSpPr>
          <p:cNvPr id="12" name="TextBox 10"/>
          <p:cNvSpPr txBox="1"/>
          <p:nvPr/>
        </p:nvSpPr>
        <p:spPr>
          <a:xfrm>
            <a:off x="6726624" y="43511"/>
            <a:ext cx="237008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State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Machine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Replication</a:t>
            </a:r>
            <a:endParaRPr lang="en-US" sz="1600" dirty="0" smtClean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448" y="1956491"/>
            <a:ext cx="2196254" cy="80098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3076" y="2501891"/>
            <a:ext cx="4949835" cy="7213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0147" y="2602358"/>
            <a:ext cx="533053" cy="53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800" y="1793193"/>
            <a:ext cx="7414728" cy="36576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Name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Registration</a:t>
            </a:r>
            <a:endParaRPr kumimoji="1" lang="zh-CN" altLang="en-US" dirty="0"/>
          </a:p>
        </p:txBody>
      </p:sp>
      <p:sp>
        <p:nvSpPr>
          <p:cNvPr id="28" name="TextBox 10"/>
          <p:cNvSpPr txBox="1"/>
          <p:nvPr/>
        </p:nvSpPr>
        <p:spPr>
          <a:xfrm>
            <a:off x="7409794" y="43511"/>
            <a:ext cx="168691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Secure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Causal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BFT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54667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514" y="1794500"/>
            <a:ext cx="7414728" cy="3657600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Registration</a:t>
            </a:r>
            <a:endParaRPr kumimoji="1" lang="zh-CN" altLang="en-US" dirty="0"/>
          </a:p>
        </p:txBody>
      </p:sp>
      <p:sp>
        <p:nvSpPr>
          <p:cNvPr id="28" name="TextBox 10"/>
          <p:cNvSpPr txBox="1"/>
          <p:nvPr/>
        </p:nvSpPr>
        <p:spPr>
          <a:xfrm>
            <a:off x="7409794" y="43511"/>
            <a:ext cx="168691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Secure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Causal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BFT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73336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777" y="1783032"/>
            <a:ext cx="7414727" cy="36576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Registration</a:t>
            </a:r>
            <a:endParaRPr kumimoji="1" lang="zh-CN" altLang="en-US" dirty="0"/>
          </a:p>
        </p:txBody>
      </p:sp>
      <p:sp>
        <p:nvSpPr>
          <p:cNvPr id="28" name="TextBox 10"/>
          <p:cNvSpPr txBox="1"/>
          <p:nvPr/>
        </p:nvSpPr>
        <p:spPr>
          <a:xfrm>
            <a:off x="7409794" y="43511"/>
            <a:ext cx="168691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Secure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Causal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BFT</a:t>
            </a:r>
            <a:endParaRPr lang="en-US" sz="1600" dirty="0" smtClean="0"/>
          </a:p>
        </p:txBody>
      </p:sp>
      <p:sp>
        <p:nvSpPr>
          <p:cNvPr id="9" name="Freeform 108"/>
          <p:cNvSpPr>
            <a:spLocks/>
          </p:cNvSpPr>
          <p:nvPr/>
        </p:nvSpPr>
        <p:spPr bwMode="auto">
          <a:xfrm flipH="1">
            <a:off x="2623523" y="2182414"/>
            <a:ext cx="242888" cy="385762"/>
          </a:xfrm>
          <a:custGeom>
            <a:avLst/>
            <a:gdLst>
              <a:gd name="T0" fmla="*/ 133 w 215"/>
              <a:gd name="T1" fmla="*/ 304 h 305"/>
              <a:gd name="T2" fmla="*/ 82 w 215"/>
              <a:gd name="T3" fmla="*/ 257 h 305"/>
              <a:gd name="T4" fmla="*/ 56 w 215"/>
              <a:gd name="T5" fmla="*/ 232 h 305"/>
              <a:gd name="T6" fmla="*/ 46 w 215"/>
              <a:gd name="T7" fmla="*/ 221 h 305"/>
              <a:gd name="T8" fmla="*/ 20 w 215"/>
              <a:gd name="T9" fmla="*/ 185 h 305"/>
              <a:gd name="T10" fmla="*/ 20 w 215"/>
              <a:gd name="T11" fmla="*/ 0 h 305"/>
              <a:gd name="T12" fmla="*/ 82 w 215"/>
              <a:gd name="T13" fmla="*/ 118 h 305"/>
              <a:gd name="T14" fmla="*/ 215 w 215"/>
              <a:gd name="T15" fmla="*/ 180 h 305"/>
              <a:gd name="T16" fmla="*/ 174 w 215"/>
              <a:gd name="T17" fmla="*/ 242 h 305"/>
              <a:gd name="T18" fmla="*/ 149 w 215"/>
              <a:gd name="T19" fmla="*/ 288 h 305"/>
              <a:gd name="T20" fmla="*/ 113 w 215"/>
              <a:gd name="T21" fmla="*/ 298 h 305"/>
              <a:gd name="T22" fmla="*/ 133 w 215"/>
              <a:gd name="T23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5" h="305">
                <a:moveTo>
                  <a:pt x="133" y="304"/>
                </a:moveTo>
                <a:cubicBezTo>
                  <a:pt x="117" y="287"/>
                  <a:pt x="98" y="273"/>
                  <a:pt x="82" y="257"/>
                </a:cubicBezTo>
                <a:cubicBezTo>
                  <a:pt x="73" y="248"/>
                  <a:pt x="65" y="241"/>
                  <a:pt x="56" y="232"/>
                </a:cubicBezTo>
                <a:cubicBezTo>
                  <a:pt x="52" y="228"/>
                  <a:pt x="46" y="221"/>
                  <a:pt x="46" y="221"/>
                </a:cubicBezTo>
                <a:cubicBezTo>
                  <a:pt x="40" y="204"/>
                  <a:pt x="32" y="198"/>
                  <a:pt x="20" y="185"/>
                </a:cubicBezTo>
                <a:cubicBezTo>
                  <a:pt x="1" y="125"/>
                  <a:pt x="0" y="63"/>
                  <a:pt x="20" y="0"/>
                </a:cubicBezTo>
                <a:cubicBezTo>
                  <a:pt x="34" y="43"/>
                  <a:pt x="47" y="86"/>
                  <a:pt x="82" y="118"/>
                </a:cubicBezTo>
                <a:cubicBezTo>
                  <a:pt x="99" y="172"/>
                  <a:pt x="167" y="175"/>
                  <a:pt x="215" y="180"/>
                </a:cubicBezTo>
                <a:cubicBezTo>
                  <a:pt x="210" y="211"/>
                  <a:pt x="206" y="232"/>
                  <a:pt x="174" y="242"/>
                </a:cubicBezTo>
                <a:cubicBezTo>
                  <a:pt x="166" y="255"/>
                  <a:pt x="161" y="279"/>
                  <a:pt x="149" y="288"/>
                </a:cubicBezTo>
                <a:cubicBezTo>
                  <a:pt x="139" y="296"/>
                  <a:pt x="113" y="286"/>
                  <a:pt x="113" y="298"/>
                </a:cubicBezTo>
                <a:cubicBezTo>
                  <a:pt x="113" y="305"/>
                  <a:pt x="126" y="302"/>
                  <a:pt x="133" y="304"/>
                </a:cubicBezTo>
                <a:close/>
              </a:path>
            </a:pathLst>
          </a:custGeom>
          <a:solidFill>
            <a:srgbClr val="CC0000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Freeform 107"/>
          <p:cNvSpPr>
            <a:spLocks/>
          </p:cNvSpPr>
          <p:nvPr/>
        </p:nvSpPr>
        <p:spPr bwMode="auto">
          <a:xfrm>
            <a:off x="1227718" y="2184883"/>
            <a:ext cx="242887" cy="385762"/>
          </a:xfrm>
          <a:custGeom>
            <a:avLst/>
            <a:gdLst>
              <a:gd name="T0" fmla="*/ 133 w 215"/>
              <a:gd name="T1" fmla="*/ 304 h 305"/>
              <a:gd name="T2" fmla="*/ 82 w 215"/>
              <a:gd name="T3" fmla="*/ 257 h 305"/>
              <a:gd name="T4" fmla="*/ 56 w 215"/>
              <a:gd name="T5" fmla="*/ 232 h 305"/>
              <a:gd name="T6" fmla="*/ 46 w 215"/>
              <a:gd name="T7" fmla="*/ 221 h 305"/>
              <a:gd name="T8" fmla="*/ 20 w 215"/>
              <a:gd name="T9" fmla="*/ 185 h 305"/>
              <a:gd name="T10" fmla="*/ 20 w 215"/>
              <a:gd name="T11" fmla="*/ 0 h 305"/>
              <a:gd name="T12" fmla="*/ 82 w 215"/>
              <a:gd name="T13" fmla="*/ 118 h 305"/>
              <a:gd name="T14" fmla="*/ 215 w 215"/>
              <a:gd name="T15" fmla="*/ 180 h 305"/>
              <a:gd name="T16" fmla="*/ 174 w 215"/>
              <a:gd name="T17" fmla="*/ 242 h 305"/>
              <a:gd name="T18" fmla="*/ 149 w 215"/>
              <a:gd name="T19" fmla="*/ 288 h 305"/>
              <a:gd name="T20" fmla="*/ 113 w 215"/>
              <a:gd name="T21" fmla="*/ 298 h 305"/>
              <a:gd name="T22" fmla="*/ 133 w 215"/>
              <a:gd name="T23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5" h="305">
                <a:moveTo>
                  <a:pt x="133" y="304"/>
                </a:moveTo>
                <a:cubicBezTo>
                  <a:pt x="117" y="287"/>
                  <a:pt x="98" y="273"/>
                  <a:pt x="82" y="257"/>
                </a:cubicBezTo>
                <a:cubicBezTo>
                  <a:pt x="73" y="248"/>
                  <a:pt x="65" y="241"/>
                  <a:pt x="56" y="232"/>
                </a:cubicBezTo>
                <a:cubicBezTo>
                  <a:pt x="52" y="228"/>
                  <a:pt x="46" y="221"/>
                  <a:pt x="46" y="221"/>
                </a:cubicBezTo>
                <a:cubicBezTo>
                  <a:pt x="40" y="204"/>
                  <a:pt x="32" y="198"/>
                  <a:pt x="20" y="185"/>
                </a:cubicBezTo>
                <a:cubicBezTo>
                  <a:pt x="1" y="125"/>
                  <a:pt x="0" y="63"/>
                  <a:pt x="20" y="0"/>
                </a:cubicBezTo>
                <a:cubicBezTo>
                  <a:pt x="34" y="43"/>
                  <a:pt x="47" y="86"/>
                  <a:pt x="82" y="118"/>
                </a:cubicBezTo>
                <a:cubicBezTo>
                  <a:pt x="99" y="172"/>
                  <a:pt x="167" y="175"/>
                  <a:pt x="215" y="180"/>
                </a:cubicBezTo>
                <a:cubicBezTo>
                  <a:pt x="210" y="211"/>
                  <a:pt x="206" y="232"/>
                  <a:pt x="174" y="242"/>
                </a:cubicBezTo>
                <a:cubicBezTo>
                  <a:pt x="166" y="255"/>
                  <a:pt x="161" y="279"/>
                  <a:pt x="149" y="288"/>
                </a:cubicBezTo>
                <a:cubicBezTo>
                  <a:pt x="139" y="296"/>
                  <a:pt x="113" y="286"/>
                  <a:pt x="113" y="298"/>
                </a:cubicBezTo>
                <a:cubicBezTo>
                  <a:pt x="113" y="305"/>
                  <a:pt x="126" y="302"/>
                  <a:pt x="133" y="304"/>
                </a:cubicBezTo>
                <a:close/>
              </a:path>
            </a:pathLst>
          </a:custGeom>
          <a:solidFill>
            <a:srgbClr val="CC0000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Freeform 108"/>
          <p:cNvSpPr>
            <a:spLocks/>
          </p:cNvSpPr>
          <p:nvPr/>
        </p:nvSpPr>
        <p:spPr bwMode="auto">
          <a:xfrm flipH="1">
            <a:off x="6932288" y="4606963"/>
            <a:ext cx="242888" cy="385762"/>
          </a:xfrm>
          <a:custGeom>
            <a:avLst/>
            <a:gdLst>
              <a:gd name="T0" fmla="*/ 133 w 215"/>
              <a:gd name="T1" fmla="*/ 304 h 305"/>
              <a:gd name="T2" fmla="*/ 82 w 215"/>
              <a:gd name="T3" fmla="*/ 257 h 305"/>
              <a:gd name="T4" fmla="*/ 56 w 215"/>
              <a:gd name="T5" fmla="*/ 232 h 305"/>
              <a:gd name="T6" fmla="*/ 46 w 215"/>
              <a:gd name="T7" fmla="*/ 221 h 305"/>
              <a:gd name="T8" fmla="*/ 20 w 215"/>
              <a:gd name="T9" fmla="*/ 185 h 305"/>
              <a:gd name="T10" fmla="*/ 20 w 215"/>
              <a:gd name="T11" fmla="*/ 0 h 305"/>
              <a:gd name="T12" fmla="*/ 82 w 215"/>
              <a:gd name="T13" fmla="*/ 118 h 305"/>
              <a:gd name="T14" fmla="*/ 215 w 215"/>
              <a:gd name="T15" fmla="*/ 180 h 305"/>
              <a:gd name="T16" fmla="*/ 174 w 215"/>
              <a:gd name="T17" fmla="*/ 242 h 305"/>
              <a:gd name="T18" fmla="*/ 149 w 215"/>
              <a:gd name="T19" fmla="*/ 288 h 305"/>
              <a:gd name="T20" fmla="*/ 113 w 215"/>
              <a:gd name="T21" fmla="*/ 298 h 305"/>
              <a:gd name="T22" fmla="*/ 133 w 215"/>
              <a:gd name="T23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5" h="305">
                <a:moveTo>
                  <a:pt x="133" y="304"/>
                </a:moveTo>
                <a:cubicBezTo>
                  <a:pt x="117" y="287"/>
                  <a:pt x="98" y="273"/>
                  <a:pt x="82" y="257"/>
                </a:cubicBezTo>
                <a:cubicBezTo>
                  <a:pt x="73" y="248"/>
                  <a:pt x="65" y="241"/>
                  <a:pt x="56" y="232"/>
                </a:cubicBezTo>
                <a:cubicBezTo>
                  <a:pt x="52" y="228"/>
                  <a:pt x="46" y="221"/>
                  <a:pt x="46" y="221"/>
                </a:cubicBezTo>
                <a:cubicBezTo>
                  <a:pt x="40" y="204"/>
                  <a:pt x="32" y="198"/>
                  <a:pt x="20" y="185"/>
                </a:cubicBezTo>
                <a:cubicBezTo>
                  <a:pt x="1" y="125"/>
                  <a:pt x="0" y="63"/>
                  <a:pt x="20" y="0"/>
                </a:cubicBezTo>
                <a:cubicBezTo>
                  <a:pt x="34" y="43"/>
                  <a:pt x="47" y="86"/>
                  <a:pt x="82" y="118"/>
                </a:cubicBezTo>
                <a:cubicBezTo>
                  <a:pt x="99" y="172"/>
                  <a:pt x="167" y="175"/>
                  <a:pt x="215" y="180"/>
                </a:cubicBezTo>
                <a:cubicBezTo>
                  <a:pt x="210" y="211"/>
                  <a:pt x="206" y="232"/>
                  <a:pt x="174" y="242"/>
                </a:cubicBezTo>
                <a:cubicBezTo>
                  <a:pt x="166" y="255"/>
                  <a:pt x="161" y="279"/>
                  <a:pt x="149" y="288"/>
                </a:cubicBezTo>
                <a:cubicBezTo>
                  <a:pt x="139" y="296"/>
                  <a:pt x="113" y="286"/>
                  <a:pt x="113" y="298"/>
                </a:cubicBezTo>
                <a:cubicBezTo>
                  <a:pt x="113" y="305"/>
                  <a:pt x="126" y="302"/>
                  <a:pt x="133" y="304"/>
                </a:cubicBezTo>
                <a:close/>
              </a:path>
            </a:pathLst>
          </a:custGeom>
          <a:solidFill>
            <a:srgbClr val="CC0000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Freeform 107"/>
          <p:cNvSpPr>
            <a:spLocks/>
          </p:cNvSpPr>
          <p:nvPr/>
        </p:nvSpPr>
        <p:spPr bwMode="auto">
          <a:xfrm>
            <a:off x="5342517" y="4609432"/>
            <a:ext cx="242887" cy="385762"/>
          </a:xfrm>
          <a:custGeom>
            <a:avLst/>
            <a:gdLst>
              <a:gd name="T0" fmla="*/ 133 w 215"/>
              <a:gd name="T1" fmla="*/ 304 h 305"/>
              <a:gd name="T2" fmla="*/ 82 w 215"/>
              <a:gd name="T3" fmla="*/ 257 h 305"/>
              <a:gd name="T4" fmla="*/ 56 w 215"/>
              <a:gd name="T5" fmla="*/ 232 h 305"/>
              <a:gd name="T6" fmla="*/ 46 w 215"/>
              <a:gd name="T7" fmla="*/ 221 h 305"/>
              <a:gd name="T8" fmla="*/ 20 w 215"/>
              <a:gd name="T9" fmla="*/ 185 h 305"/>
              <a:gd name="T10" fmla="*/ 20 w 215"/>
              <a:gd name="T11" fmla="*/ 0 h 305"/>
              <a:gd name="T12" fmla="*/ 82 w 215"/>
              <a:gd name="T13" fmla="*/ 118 h 305"/>
              <a:gd name="T14" fmla="*/ 215 w 215"/>
              <a:gd name="T15" fmla="*/ 180 h 305"/>
              <a:gd name="T16" fmla="*/ 174 w 215"/>
              <a:gd name="T17" fmla="*/ 242 h 305"/>
              <a:gd name="T18" fmla="*/ 149 w 215"/>
              <a:gd name="T19" fmla="*/ 288 h 305"/>
              <a:gd name="T20" fmla="*/ 113 w 215"/>
              <a:gd name="T21" fmla="*/ 298 h 305"/>
              <a:gd name="T22" fmla="*/ 133 w 215"/>
              <a:gd name="T23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5" h="305">
                <a:moveTo>
                  <a:pt x="133" y="304"/>
                </a:moveTo>
                <a:cubicBezTo>
                  <a:pt x="117" y="287"/>
                  <a:pt x="98" y="273"/>
                  <a:pt x="82" y="257"/>
                </a:cubicBezTo>
                <a:cubicBezTo>
                  <a:pt x="73" y="248"/>
                  <a:pt x="65" y="241"/>
                  <a:pt x="56" y="232"/>
                </a:cubicBezTo>
                <a:cubicBezTo>
                  <a:pt x="52" y="228"/>
                  <a:pt x="46" y="221"/>
                  <a:pt x="46" y="221"/>
                </a:cubicBezTo>
                <a:cubicBezTo>
                  <a:pt x="40" y="204"/>
                  <a:pt x="32" y="198"/>
                  <a:pt x="20" y="185"/>
                </a:cubicBezTo>
                <a:cubicBezTo>
                  <a:pt x="1" y="125"/>
                  <a:pt x="0" y="63"/>
                  <a:pt x="20" y="0"/>
                </a:cubicBezTo>
                <a:cubicBezTo>
                  <a:pt x="34" y="43"/>
                  <a:pt x="47" y="86"/>
                  <a:pt x="82" y="118"/>
                </a:cubicBezTo>
                <a:cubicBezTo>
                  <a:pt x="99" y="172"/>
                  <a:pt x="167" y="175"/>
                  <a:pt x="215" y="180"/>
                </a:cubicBezTo>
                <a:cubicBezTo>
                  <a:pt x="210" y="211"/>
                  <a:pt x="206" y="232"/>
                  <a:pt x="174" y="242"/>
                </a:cubicBezTo>
                <a:cubicBezTo>
                  <a:pt x="166" y="255"/>
                  <a:pt x="161" y="279"/>
                  <a:pt x="149" y="288"/>
                </a:cubicBezTo>
                <a:cubicBezTo>
                  <a:pt x="139" y="296"/>
                  <a:pt x="113" y="286"/>
                  <a:pt x="113" y="298"/>
                </a:cubicBezTo>
                <a:cubicBezTo>
                  <a:pt x="113" y="305"/>
                  <a:pt x="126" y="302"/>
                  <a:pt x="133" y="304"/>
                </a:cubicBezTo>
                <a:close/>
              </a:path>
            </a:pathLst>
          </a:custGeom>
          <a:solidFill>
            <a:srgbClr val="CC0000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0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800" y="1793193"/>
            <a:ext cx="7414728" cy="36576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Registration</a:t>
            </a:r>
            <a:endParaRPr kumimoji="1" lang="zh-CN" altLang="en-US" dirty="0"/>
          </a:p>
        </p:txBody>
      </p:sp>
      <p:sp>
        <p:nvSpPr>
          <p:cNvPr id="28" name="TextBox 10"/>
          <p:cNvSpPr txBox="1"/>
          <p:nvPr/>
        </p:nvSpPr>
        <p:spPr>
          <a:xfrm>
            <a:off x="7409794" y="43511"/>
            <a:ext cx="168691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Secure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Causal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BFT</a:t>
            </a:r>
            <a:endParaRPr lang="en-US" sz="16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859" y="5475570"/>
            <a:ext cx="2118300" cy="523037"/>
          </a:xfrm>
          <a:prstGeom prst="rect">
            <a:avLst/>
          </a:prstGeom>
        </p:spPr>
      </p:pic>
      <p:sp>
        <p:nvSpPr>
          <p:cNvPr id="7" name="Freeform 108"/>
          <p:cNvSpPr>
            <a:spLocks/>
          </p:cNvSpPr>
          <p:nvPr/>
        </p:nvSpPr>
        <p:spPr bwMode="auto">
          <a:xfrm flipH="1">
            <a:off x="2623523" y="2182414"/>
            <a:ext cx="242888" cy="385762"/>
          </a:xfrm>
          <a:custGeom>
            <a:avLst/>
            <a:gdLst>
              <a:gd name="T0" fmla="*/ 133 w 215"/>
              <a:gd name="T1" fmla="*/ 304 h 305"/>
              <a:gd name="T2" fmla="*/ 82 w 215"/>
              <a:gd name="T3" fmla="*/ 257 h 305"/>
              <a:gd name="T4" fmla="*/ 56 w 215"/>
              <a:gd name="T5" fmla="*/ 232 h 305"/>
              <a:gd name="T6" fmla="*/ 46 w 215"/>
              <a:gd name="T7" fmla="*/ 221 h 305"/>
              <a:gd name="T8" fmla="*/ 20 w 215"/>
              <a:gd name="T9" fmla="*/ 185 h 305"/>
              <a:gd name="T10" fmla="*/ 20 w 215"/>
              <a:gd name="T11" fmla="*/ 0 h 305"/>
              <a:gd name="T12" fmla="*/ 82 w 215"/>
              <a:gd name="T13" fmla="*/ 118 h 305"/>
              <a:gd name="T14" fmla="*/ 215 w 215"/>
              <a:gd name="T15" fmla="*/ 180 h 305"/>
              <a:gd name="T16" fmla="*/ 174 w 215"/>
              <a:gd name="T17" fmla="*/ 242 h 305"/>
              <a:gd name="T18" fmla="*/ 149 w 215"/>
              <a:gd name="T19" fmla="*/ 288 h 305"/>
              <a:gd name="T20" fmla="*/ 113 w 215"/>
              <a:gd name="T21" fmla="*/ 298 h 305"/>
              <a:gd name="T22" fmla="*/ 133 w 215"/>
              <a:gd name="T23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5" h="305">
                <a:moveTo>
                  <a:pt x="133" y="304"/>
                </a:moveTo>
                <a:cubicBezTo>
                  <a:pt x="117" y="287"/>
                  <a:pt x="98" y="273"/>
                  <a:pt x="82" y="257"/>
                </a:cubicBezTo>
                <a:cubicBezTo>
                  <a:pt x="73" y="248"/>
                  <a:pt x="65" y="241"/>
                  <a:pt x="56" y="232"/>
                </a:cubicBezTo>
                <a:cubicBezTo>
                  <a:pt x="52" y="228"/>
                  <a:pt x="46" y="221"/>
                  <a:pt x="46" y="221"/>
                </a:cubicBezTo>
                <a:cubicBezTo>
                  <a:pt x="40" y="204"/>
                  <a:pt x="32" y="198"/>
                  <a:pt x="20" y="185"/>
                </a:cubicBezTo>
                <a:cubicBezTo>
                  <a:pt x="1" y="125"/>
                  <a:pt x="0" y="63"/>
                  <a:pt x="20" y="0"/>
                </a:cubicBezTo>
                <a:cubicBezTo>
                  <a:pt x="34" y="43"/>
                  <a:pt x="47" y="86"/>
                  <a:pt x="82" y="118"/>
                </a:cubicBezTo>
                <a:cubicBezTo>
                  <a:pt x="99" y="172"/>
                  <a:pt x="167" y="175"/>
                  <a:pt x="215" y="180"/>
                </a:cubicBezTo>
                <a:cubicBezTo>
                  <a:pt x="210" y="211"/>
                  <a:pt x="206" y="232"/>
                  <a:pt x="174" y="242"/>
                </a:cubicBezTo>
                <a:cubicBezTo>
                  <a:pt x="166" y="255"/>
                  <a:pt x="161" y="279"/>
                  <a:pt x="149" y="288"/>
                </a:cubicBezTo>
                <a:cubicBezTo>
                  <a:pt x="139" y="296"/>
                  <a:pt x="113" y="286"/>
                  <a:pt x="113" y="298"/>
                </a:cubicBezTo>
                <a:cubicBezTo>
                  <a:pt x="113" y="305"/>
                  <a:pt x="126" y="302"/>
                  <a:pt x="133" y="304"/>
                </a:cubicBezTo>
                <a:close/>
              </a:path>
            </a:pathLst>
          </a:custGeom>
          <a:solidFill>
            <a:srgbClr val="CC0000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Freeform 107"/>
          <p:cNvSpPr>
            <a:spLocks/>
          </p:cNvSpPr>
          <p:nvPr/>
        </p:nvSpPr>
        <p:spPr bwMode="auto">
          <a:xfrm>
            <a:off x="1227718" y="2184883"/>
            <a:ext cx="242887" cy="385762"/>
          </a:xfrm>
          <a:custGeom>
            <a:avLst/>
            <a:gdLst>
              <a:gd name="T0" fmla="*/ 133 w 215"/>
              <a:gd name="T1" fmla="*/ 304 h 305"/>
              <a:gd name="T2" fmla="*/ 82 w 215"/>
              <a:gd name="T3" fmla="*/ 257 h 305"/>
              <a:gd name="T4" fmla="*/ 56 w 215"/>
              <a:gd name="T5" fmla="*/ 232 h 305"/>
              <a:gd name="T6" fmla="*/ 46 w 215"/>
              <a:gd name="T7" fmla="*/ 221 h 305"/>
              <a:gd name="T8" fmla="*/ 20 w 215"/>
              <a:gd name="T9" fmla="*/ 185 h 305"/>
              <a:gd name="T10" fmla="*/ 20 w 215"/>
              <a:gd name="T11" fmla="*/ 0 h 305"/>
              <a:gd name="T12" fmla="*/ 82 w 215"/>
              <a:gd name="T13" fmla="*/ 118 h 305"/>
              <a:gd name="T14" fmla="*/ 215 w 215"/>
              <a:gd name="T15" fmla="*/ 180 h 305"/>
              <a:gd name="T16" fmla="*/ 174 w 215"/>
              <a:gd name="T17" fmla="*/ 242 h 305"/>
              <a:gd name="T18" fmla="*/ 149 w 215"/>
              <a:gd name="T19" fmla="*/ 288 h 305"/>
              <a:gd name="T20" fmla="*/ 113 w 215"/>
              <a:gd name="T21" fmla="*/ 298 h 305"/>
              <a:gd name="T22" fmla="*/ 133 w 215"/>
              <a:gd name="T23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5" h="305">
                <a:moveTo>
                  <a:pt x="133" y="304"/>
                </a:moveTo>
                <a:cubicBezTo>
                  <a:pt x="117" y="287"/>
                  <a:pt x="98" y="273"/>
                  <a:pt x="82" y="257"/>
                </a:cubicBezTo>
                <a:cubicBezTo>
                  <a:pt x="73" y="248"/>
                  <a:pt x="65" y="241"/>
                  <a:pt x="56" y="232"/>
                </a:cubicBezTo>
                <a:cubicBezTo>
                  <a:pt x="52" y="228"/>
                  <a:pt x="46" y="221"/>
                  <a:pt x="46" y="221"/>
                </a:cubicBezTo>
                <a:cubicBezTo>
                  <a:pt x="40" y="204"/>
                  <a:pt x="32" y="198"/>
                  <a:pt x="20" y="185"/>
                </a:cubicBezTo>
                <a:cubicBezTo>
                  <a:pt x="1" y="125"/>
                  <a:pt x="0" y="63"/>
                  <a:pt x="20" y="0"/>
                </a:cubicBezTo>
                <a:cubicBezTo>
                  <a:pt x="34" y="43"/>
                  <a:pt x="47" y="86"/>
                  <a:pt x="82" y="118"/>
                </a:cubicBezTo>
                <a:cubicBezTo>
                  <a:pt x="99" y="172"/>
                  <a:pt x="167" y="175"/>
                  <a:pt x="215" y="180"/>
                </a:cubicBezTo>
                <a:cubicBezTo>
                  <a:pt x="210" y="211"/>
                  <a:pt x="206" y="232"/>
                  <a:pt x="174" y="242"/>
                </a:cubicBezTo>
                <a:cubicBezTo>
                  <a:pt x="166" y="255"/>
                  <a:pt x="161" y="279"/>
                  <a:pt x="149" y="288"/>
                </a:cubicBezTo>
                <a:cubicBezTo>
                  <a:pt x="139" y="296"/>
                  <a:pt x="113" y="286"/>
                  <a:pt x="113" y="298"/>
                </a:cubicBezTo>
                <a:cubicBezTo>
                  <a:pt x="113" y="305"/>
                  <a:pt x="126" y="302"/>
                  <a:pt x="133" y="304"/>
                </a:cubicBezTo>
                <a:close/>
              </a:path>
            </a:pathLst>
          </a:custGeom>
          <a:solidFill>
            <a:srgbClr val="CC0000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Freeform 108"/>
          <p:cNvSpPr>
            <a:spLocks/>
          </p:cNvSpPr>
          <p:nvPr/>
        </p:nvSpPr>
        <p:spPr bwMode="auto">
          <a:xfrm flipH="1">
            <a:off x="6932288" y="4606963"/>
            <a:ext cx="242888" cy="385762"/>
          </a:xfrm>
          <a:custGeom>
            <a:avLst/>
            <a:gdLst>
              <a:gd name="T0" fmla="*/ 133 w 215"/>
              <a:gd name="T1" fmla="*/ 304 h 305"/>
              <a:gd name="T2" fmla="*/ 82 w 215"/>
              <a:gd name="T3" fmla="*/ 257 h 305"/>
              <a:gd name="T4" fmla="*/ 56 w 215"/>
              <a:gd name="T5" fmla="*/ 232 h 305"/>
              <a:gd name="T6" fmla="*/ 46 w 215"/>
              <a:gd name="T7" fmla="*/ 221 h 305"/>
              <a:gd name="T8" fmla="*/ 20 w 215"/>
              <a:gd name="T9" fmla="*/ 185 h 305"/>
              <a:gd name="T10" fmla="*/ 20 w 215"/>
              <a:gd name="T11" fmla="*/ 0 h 305"/>
              <a:gd name="T12" fmla="*/ 82 w 215"/>
              <a:gd name="T13" fmla="*/ 118 h 305"/>
              <a:gd name="T14" fmla="*/ 215 w 215"/>
              <a:gd name="T15" fmla="*/ 180 h 305"/>
              <a:gd name="T16" fmla="*/ 174 w 215"/>
              <a:gd name="T17" fmla="*/ 242 h 305"/>
              <a:gd name="T18" fmla="*/ 149 w 215"/>
              <a:gd name="T19" fmla="*/ 288 h 305"/>
              <a:gd name="T20" fmla="*/ 113 w 215"/>
              <a:gd name="T21" fmla="*/ 298 h 305"/>
              <a:gd name="T22" fmla="*/ 133 w 215"/>
              <a:gd name="T23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5" h="305">
                <a:moveTo>
                  <a:pt x="133" y="304"/>
                </a:moveTo>
                <a:cubicBezTo>
                  <a:pt x="117" y="287"/>
                  <a:pt x="98" y="273"/>
                  <a:pt x="82" y="257"/>
                </a:cubicBezTo>
                <a:cubicBezTo>
                  <a:pt x="73" y="248"/>
                  <a:pt x="65" y="241"/>
                  <a:pt x="56" y="232"/>
                </a:cubicBezTo>
                <a:cubicBezTo>
                  <a:pt x="52" y="228"/>
                  <a:pt x="46" y="221"/>
                  <a:pt x="46" y="221"/>
                </a:cubicBezTo>
                <a:cubicBezTo>
                  <a:pt x="40" y="204"/>
                  <a:pt x="32" y="198"/>
                  <a:pt x="20" y="185"/>
                </a:cubicBezTo>
                <a:cubicBezTo>
                  <a:pt x="1" y="125"/>
                  <a:pt x="0" y="63"/>
                  <a:pt x="20" y="0"/>
                </a:cubicBezTo>
                <a:cubicBezTo>
                  <a:pt x="34" y="43"/>
                  <a:pt x="47" y="86"/>
                  <a:pt x="82" y="118"/>
                </a:cubicBezTo>
                <a:cubicBezTo>
                  <a:pt x="99" y="172"/>
                  <a:pt x="167" y="175"/>
                  <a:pt x="215" y="180"/>
                </a:cubicBezTo>
                <a:cubicBezTo>
                  <a:pt x="210" y="211"/>
                  <a:pt x="206" y="232"/>
                  <a:pt x="174" y="242"/>
                </a:cubicBezTo>
                <a:cubicBezTo>
                  <a:pt x="166" y="255"/>
                  <a:pt x="161" y="279"/>
                  <a:pt x="149" y="288"/>
                </a:cubicBezTo>
                <a:cubicBezTo>
                  <a:pt x="139" y="296"/>
                  <a:pt x="113" y="286"/>
                  <a:pt x="113" y="298"/>
                </a:cubicBezTo>
                <a:cubicBezTo>
                  <a:pt x="113" y="305"/>
                  <a:pt x="126" y="302"/>
                  <a:pt x="133" y="304"/>
                </a:cubicBezTo>
                <a:close/>
              </a:path>
            </a:pathLst>
          </a:custGeom>
          <a:solidFill>
            <a:srgbClr val="CC0000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Freeform 107"/>
          <p:cNvSpPr>
            <a:spLocks/>
          </p:cNvSpPr>
          <p:nvPr/>
        </p:nvSpPr>
        <p:spPr bwMode="auto">
          <a:xfrm>
            <a:off x="5342517" y="4609432"/>
            <a:ext cx="242887" cy="385762"/>
          </a:xfrm>
          <a:custGeom>
            <a:avLst/>
            <a:gdLst>
              <a:gd name="T0" fmla="*/ 133 w 215"/>
              <a:gd name="T1" fmla="*/ 304 h 305"/>
              <a:gd name="T2" fmla="*/ 82 w 215"/>
              <a:gd name="T3" fmla="*/ 257 h 305"/>
              <a:gd name="T4" fmla="*/ 56 w 215"/>
              <a:gd name="T5" fmla="*/ 232 h 305"/>
              <a:gd name="T6" fmla="*/ 46 w 215"/>
              <a:gd name="T7" fmla="*/ 221 h 305"/>
              <a:gd name="T8" fmla="*/ 20 w 215"/>
              <a:gd name="T9" fmla="*/ 185 h 305"/>
              <a:gd name="T10" fmla="*/ 20 w 215"/>
              <a:gd name="T11" fmla="*/ 0 h 305"/>
              <a:gd name="T12" fmla="*/ 82 w 215"/>
              <a:gd name="T13" fmla="*/ 118 h 305"/>
              <a:gd name="T14" fmla="*/ 215 w 215"/>
              <a:gd name="T15" fmla="*/ 180 h 305"/>
              <a:gd name="T16" fmla="*/ 174 w 215"/>
              <a:gd name="T17" fmla="*/ 242 h 305"/>
              <a:gd name="T18" fmla="*/ 149 w 215"/>
              <a:gd name="T19" fmla="*/ 288 h 305"/>
              <a:gd name="T20" fmla="*/ 113 w 215"/>
              <a:gd name="T21" fmla="*/ 298 h 305"/>
              <a:gd name="T22" fmla="*/ 133 w 215"/>
              <a:gd name="T23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5" h="305">
                <a:moveTo>
                  <a:pt x="133" y="304"/>
                </a:moveTo>
                <a:cubicBezTo>
                  <a:pt x="117" y="287"/>
                  <a:pt x="98" y="273"/>
                  <a:pt x="82" y="257"/>
                </a:cubicBezTo>
                <a:cubicBezTo>
                  <a:pt x="73" y="248"/>
                  <a:pt x="65" y="241"/>
                  <a:pt x="56" y="232"/>
                </a:cubicBezTo>
                <a:cubicBezTo>
                  <a:pt x="52" y="228"/>
                  <a:pt x="46" y="221"/>
                  <a:pt x="46" y="221"/>
                </a:cubicBezTo>
                <a:cubicBezTo>
                  <a:pt x="40" y="204"/>
                  <a:pt x="32" y="198"/>
                  <a:pt x="20" y="185"/>
                </a:cubicBezTo>
                <a:cubicBezTo>
                  <a:pt x="1" y="125"/>
                  <a:pt x="0" y="63"/>
                  <a:pt x="20" y="0"/>
                </a:cubicBezTo>
                <a:cubicBezTo>
                  <a:pt x="34" y="43"/>
                  <a:pt x="47" y="86"/>
                  <a:pt x="82" y="118"/>
                </a:cubicBezTo>
                <a:cubicBezTo>
                  <a:pt x="99" y="172"/>
                  <a:pt x="167" y="175"/>
                  <a:pt x="215" y="180"/>
                </a:cubicBezTo>
                <a:cubicBezTo>
                  <a:pt x="210" y="211"/>
                  <a:pt x="206" y="232"/>
                  <a:pt x="174" y="242"/>
                </a:cubicBezTo>
                <a:cubicBezTo>
                  <a:pt x="166" y="255"/>
                  <a:pt x="161" y="279"/>
                  <a:pt x="149" y="288"/>
                </a:cubicBezTo>
                <a:cubicBezTo>
                  <a:pt x="139" y="296"/>
                  <a:pt x="113" y="286"/>
                  <a:pt x="113" y="298"/>
                </a:cubicBezTo>
                <a:cubicBezTo>
                  <a:pt x="113" y="305"/>
                  <a:pt x="126" y="302"/>
                  <a:pt x="133" y="304"/>
                </a:cubicBezTo>
                <a:close/>
              </a:path>
            </a:pathLst>
          </a:custGeom>
          <a:solidFill>
            <a:srgbClr val="CC0000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801" y="1793193"/>
            <a:ext cx="7414727" cy="36576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Registration</a:t>
            </a:r>
            <a:endParaRPr kumimoji="1" lang="zh-CN" altLang="en-US" dirty="0"/>
          </a:p>
        </p:txBody>
      </p:sp>
      <p:sp>
        <p:nvSpPr>
          <p:cNvPr id="28" name="TextBox 10"/>
          <p:cNvSpPr txBox="1"/>
          <p:nvPr/>
        </p:nvSpPr>
        <p:spPr>
          <a:xfrm>
            <a:off x="7409794" y="43511"/>
            <a:ext cx="168691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Secure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Causal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BFT</a:t>
            </a:r>
            <a:endParaRPr lang="en-US" sz="1600" dirty="0" smtClean="0"/>
          </a:p>
        </p:txBody>
      </p:sp>
      <p:sp>
        <p:nvSpPr>
          <p:cNvPr id="7" name="Freeform 108"/>
          <p:cNvSpPr>
            <a:spLocks/>
          </p:cNvSpPr>
          <p:nvPr/>
        </p:nvSpPr>
        <p:spPr bwMode="auto">
          <a:xfrm flipH="1">
            <a:off x="2623523" y="2182414"/>
            <a:ext cx="242888" cy="385762"/>
          </a:xfrm>
          <a:custGeom>
            <a:avLst/>
            <a:gdLst>
              <a:gd name="T0" fmla="*/ 133 w 215"/>
              <a:gd name="T1" fmla="*/ 304 h 305"/>
              <a:gd name="T2" fmla="*/ 82 w 215"/>
              <a:gd name="T3" fmla="*/ 257 h 305"/>
              <a:gd name="T4" fmla="*/ 56 w 215"/>
              <a:gd name="T5" fmla="*/ 232 h 305"/>
              <a:gd name="T6" fmla="*/ 46 w 215"/>
              <a:gd name="T7" fmla="*/ 221 h 305"/>
              <a:gd name="T8" fmla="*/ 20 w 215"/>
              <a:gd name="T9" fmla="*/ 185 h 305"/>
              <a:gd name="T10" fmla="*/ 20 w 215"/>
              <a:gd name="T11" fmla="*/ 0 h 305"/>
              <a:gd name="T12" fmla="*/ 82 w 215"/>
              <a:gd name="T13" fmla="*/ 118 h 305"/>
              <a:gd name="T14" fmla="*/ 215 w 215"/>
              <a:gd name="T15" fmla="*/ 180 h 305"/>
              <a:gd name="T16" fmla="*/ 174 w 215"/>
              <a:gd name="T17" fmla="*/ 242 h 305"/>
              <a:gd name="T18" fmla="*/ 149 w 215"/>
              <a:gd name="T19" fmla="*/ 288 h 305"/>
              <a:gd name="T20" fmla="*/ 113 w 215"/>
              <a:gd name="T21" fmla="*/ 298 h 305"/>
              <a:gd name="T22" fmla="*/ 133 w 215"/>
              <a:gd name="T23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5" h="305">
                <a:moveTo>
                  <a:pt x="133" y="304"/>
                </a:moveTo>
                <a:cubicBezTo>
                  <a:pt x="117" y="287"/>
                  <a:pt x="98" y="273"/>
                  <a:pt x="82" y="257"/>
                </a:cubicBezTo>
                <a:cubicBezTo>
                  <a:pt x="73" y="248"/>
                  <a:pt x="65" y="241"/>
                  <a:pt x="56" y="232"/>
                </a:cubicBezTo>
                <a:cubicBezTo>
                  <a:pt x="52" y="228"/>
                  <a:pt x="46" y="221"/>
                  <a:pt x="46" y="221"/>
                </a:cubicBezTo>
                <a:cubicBezTo>
                  <a:pt x="40" y="204"/>
                  <a:pt x="32" y="198"/>
                  <a:pt x="20" y="185"/>
                </a:cubicBezTo>
                <a:cubicBezTo>
                  <a:pt x="1" y="125"/>
                  <a:pt x="0" y="63"/>
                  <a:pt x="20" y="0"/>
                </a:cubicBezTo>
                <a:cubicBezTo>
                  <a:pt x="34" y="43"/>
                  <a:pt x="47" y="86"/>
                  <a:pt x="82" y="118"/>
                </a:cubicBezTo>
                <a:cubicBezTo>
                  <a:pt x="99" y="172"/>
                  <a:pt x="167" y="175"/>
                  <a:pt x="215" y="180"/>
                </a:cubicBezTo>
                <a:cubicBezTo>
                  <a:pt x="210" y="211"/>
                  <a:pt x="206" y="232"/>
                  <a:pt x="174" y="242"/>
                </a:cubicBezTo>
                <a:cubicBezTo>
                  <a:pt x="166" y="255"/>
                  <a:pt x="161" y="279"/>
                  <a:pt x="149" y="288"/>
                </a:cubicBezTo>
                <a:cubicBezTo>
                  <a:pt x="139" y="296"/>
                  <a:pt x="113" y="286"/>
                  <a:pt x="113" y="298"/>
                </a:cubicBezTo>
                <a:cubicBezTo>
                  <a:pt x="113" y="305"/>
                  <a:pt x="126" y="302"/>
                  <a:pt x="133" y="304"/>
                </a:cubicBezTo>
                <a:close/>
              </a:path>
            </a:pathLst>
          </a:custGeom>
          <a:solidFill>
            <a:srgbClr val="CC0000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Freeform 107"/>
          <p:cNvSpPr>
            <a:spLocks/>
          </p:cNvSpPr>
          <p:nvPr/>
        </p:nvSpPr>
        <p:spPr bwMode="auto">
          <a:xfrm>
            <a:off x="1227718" y="2184883"/>
            <a:ext cx="242887" cy="385762"/>
          </a:xfrm>
          <a:custGeom>
            <a:avLst/>
            <a:gdLst>
              <a:gd name="T0" fmla="*/ 133 w 215"/>
              <a:gd name="T1" fmla="*/ 304 h 305"/>
              <a:gd name="T2" fmla="*/ 82 w 215"/>
              <a:gd name="T3" fmla="*/ 257 h 305"/>
              <a:gd name="T4" fmla="*/ 56 w 215"/>
              <a:gd name="T5" fmla="*/ 232 h 305"/>
              <a:gd name="T6" fmla="*/ 46 w 215"/>
              <a:gd name="T7" fmla="*/ 221 h 305"/>
              <a:gd name="T8" fmla="*/ 20 w 215"/>
              <a:gd name="T9" fmla="*/ 185 h 305"/>
              <a:gd name="T10" fmla="*/ 20 w 215"/>
              <a:gd name="T11" fmla="*/ 0 h 305"/>
              <a:gd name="T12" fmla="*/ 82 w 215"/>
              <a:gd name="T13" fmla="*/ 118 h 305"/>
              <a:gd name="T14" fmla="*/ 215 w 215"/>
              <a:gd name="T15" fmla="*/ 180 h 305"/>
              <a:gd name="T16" fmla="*/ 174 w 215"/>
              <a:gd name="T17" fmla="*/ 242 h 305"/>
              <a:gd name="T18" fmla="*/ 149 w 215"/>
              <a:gd name="T19" fmla="*/ 288 h 305"/>
              <a:gd name="T20" fmla="*/ 113 w 215"/>
              <a:gd name="T21" fmla="*/ 298 h 305"/>
              <a:gd name="T22" fmla="*/ 133 w 215"/>
              <a:gd name="T23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5" h="305">
                <a:moveTo>
                  <a:pt x="133" y="304"/>
                </a:moveTo>
                <a:cubicBezTo>
                  <a:pt x="117" y="287"/>
                  <a:pt x="98" y="273"/>
                  <a:pt x="82" y="257"/>
                </a:cubicBezTo>
                <a:cubicBezTo>
                  <a:pt x="73" y="248"/>
                  <a:pt x="65" y="241"/>
                  <a:pt x="56" y="232"/>
                </a:cubicBezTo>
                <a:cubicBezTo>
                  <a:pt x="52" y="228"/>
                  <a:pt x="46" y="221"/>
                  <a:pt x="46" y="221"/>
                </a:cubicBezTo>
                <a:cubicBezTo>
                  <a:pt x="40" y="204"/>
                  <a:pt x="32" y="198"/>
                  <a:pt x="20" y="185"/>
                </a:cubicBezTo>
                <a:cubicBezTo>
                  <a:pt x="1" y="125"/>
                  <a:pt x="0" y="63"/>
                  <a:pt x="20" y="0"/>
                </a:cubicBezTo>
                <a:cubicBezTo>
                  <a:pt x="34" y="43"/>
                  <a:pt x="47" y="86"/>
                  <a:pt x="82" y="118"/>
                </a:cubicBezTo>
                <a:cubicBezTo>
                  <a:pt x="99" y="172"/>
                  <a:pt x="167" y="175"/>
                  <a:pt x="215" y="180"/>
                </a:cubicBezTo>
                <a:cubicBezTo>
                  <a:pt x="210" y="211"/>
                  <a:pt x="206" y="232"/>
                  <a:pt x="174" y="242"/>
                </a:cubicBezTo>
                <a:cubicBezTo>
                  <a:pt x="166" y="255"/>
                  <a:pt x="161" y="279"/>
                  <a:pt x="149" y="288"/>
                </a:cubicBezTo>
                <a:cubicBezTo>
                  <a:pt x="139" y="296"/>
                  <a:pt x="113" y="286"/>
                  <a:pt x="113" y="298"/>
                </a:cubicBezTo>
                <a:cubicBezTo>
                  <a:pt x="113" y="305"/>
                  <a:pt x="126" y="302"/>
                  <a:pt x="133" y="304"/>
                </a:cubicBezTo>
                <a:close/>
              </a:path>
            </a:pathLst>
          </a:custGeom>
          <a:solidFill>
            <a:srgbClr val="CC0000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Freeform 108"/>
          <p:cNvSpPr>
            <a:spLocks/>
          </p:cNvSpPr>
          <p:nvPr/>
        </p:nvSpPr>
        <p:spPr bwMode="auto">
          <a:xfrm flipH="1">
            <a:off x="6932288" y="4606963"/>
            <a:ext cx="242888" cy="385762"/>
          </a:xfrm>
          <a:custGeom>
            <a:avLst/>
            <a:gdLst>
              <a:gd name="T0" fmla="*/ 133 w 215"/>
              <a:gd name="T1" fmla="*/ 304 h 305"/>
              <a:gd name="T2" fmla="*/ 82 w 215"/>
              <a:gd name="T3" fmla="*/ 257 h 305"/>
              <a:gd name="T4" fmla="*/ 56 w 215"/>
              <a:gd name="T5" fmla="*/ 232 h 305"/>
              <a:gd name="T6" fmla="*/ 46 w 215"/>
              <a:gd name="T7" fmla="*/ 221 h 305"/>
              <a:gd name="T8" fmla="*/ 20 w 215"/>
              <a:gd name="T9" fmla="*/ 185 h 305"/>
              <a:gd name="T10" fmla="*/ 20 w 215"/>
              <a:gd name="T11" fmla="*/ 0 h 305"/>
              <a:gd name="T12" fmla="*/ 82 w 215"/>
              <a:gd name="T13" fmla="*/ 118 h 305"/>
              <a:gd name="T14" fmla="*/ 215 w 215"/>
              <a:gd name="T15" fmla="*/ 180 h 305"/>
              <a:gd name="T16" fmla="*/ 174 w 215"/>
              <a:gd name="T17" fmla="*/ 242 h 305"/>
              <a:gd name="T18" fmla="*/ 149 w 215"/>
              <a:gd name="T19" fmla="*/ 288 h 305"/>
              <a:gd name="T20" fmla="*/ 113 w 215"/>
              <a:gd name="T21" fmla="*/ 298 h 305"/>
              <a:gd name="T22" fmla="*/ 133 w 215"/>
              <a:gd name="T23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5" h="305">
                <a:moveTo>
                  <a:pt x="133" y="304"/>
                </a:moveTo>
                <a:cubicBezTo>
                  <a:pt x="117" y="287"/>
                  <a:pt x="98" y="273"/>
                  <a:pt x="82" y="257"/>
                </a:cubicBezTo>
                <a:cubicBezTo>
                  <a:pt x="73" y="248"/>
                  <a:pt x="65" y="241"/>
                  <a:pt x="56" y="232"/>
                </a:cubicBezTo>
                <a:cubicBezTo>
                  <a:pt x="52" y="228"/>
                  <a:pt x="46" y="221"/>
                  <a:pt x="46" y="221"/>
                </a:cubicBezTo>
                <a:cubicBezTo>
                  <a:pt x="40" y="204"/>
                  <a:pt x="32" y="198"/>
                  <a:pt x="20" y="185"/>
                </a:cubicBezTo>
                <a:cubicBezTo>
                  <a:pt x="1" y="125"/>
                  <a:pt x="0" y="63"/>
                  <a:pt x="20" y="0"/>
                </a:cubicBezTo>
                <a:cubicBezTo>
                  <a:pt x="34" y="43"/>
                  <a:pt x="47" y="86"/>
                  <a:pt x="82" y="118"/>
                </a:cubicBezTo>
                <a:cubicBezTo>
                  <a:pt x="99" y="172"/>
                  <a:pt x="167" y="175"/>
                  <a:pt x="215" y="180"/>
                </a:cubicBezTo>
                <a:cubicBezTo>
                  <a:pt x="210" y="211"/>
                  <a:pt x="206" y="232"/>
                  <a:pt x="174" y="242"/>
                </a:cubicBezTo>
                <a:cubicBezTo>
                  <a:pt x="166" y="255"/>
                  <a:pt x="161" y="279"/>
                  <a:pt x="149" y="288"/>
                </a:cubicBezTo>
                <a:cubicBezTo>
                  <a:pt x="139" y="296"/>
                  <a:pt x="113" y="286"/>
                  <a:pt x="113" y="298"/>
                </a:cubicBezTo>
                <a:cubicBezTo>
                  <a:pt x="113" y="305"/>
                  <a:pt x="126" y="302"/>
                  <a:pt x="133" y="304"/>
                </a:cubicBezTo>
                <a:close/>
              </a:path>
            </a:pathLst>
          </a:custGeom>
          <a:solidFill>
            <a:srgbClr val="CC0000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Freeform 107"/>
          <p:cNvSpPr>
            <a:spLocks/>
          </p:cNvSpPr>
          <p:nvPr/>
        </p:nvSpPr>
        <p:spPr bwMode="auto">
          <a:xfrm>
            <a:off x="5342517" y="4609432"/>
            <a:ext cx="242887" cy="385762"/>
          </a:xfrm>
          <a:custGeom>
            <a:avLst/>
            <a:gdLst>
              <a:gd name="T0" fmla="*/ 133 w 215"/>
              <a:gd name="T1" fmla="*/ 304 h 305"/>
              <a:gd name="T2" fmla="*/ 82 w 215"/>
              <a:gd name="T3" fmla="*/ 257 h 305"/>
              <a:gd name="T4" fmla="*/ 56 w 215"/>
              <a:gd name="T5" fmla="*/ 232 h 305"/>
              <a:gd name="T6" fmla="*/ 46 w 215"/>
              <a:gd name="T7" fmla="*/ 221 h 305"/>
              <a:gd name="T8" fmla="*/ 20 w 215"/>
              <a:gd name="T9" fmla="*/ 185 h 305"/>
              <a:gd name="T10" fmla="*/ 20 w 215"/>
              <a:gd name="T11" fmla="*/ 0 h 305"/>
              <a:gd name="T12" fmla="*/ 82 w 215"/>
              <a:gd name="T13" fmla="*/ 118 h 305"/>
              <a:gd name="T14" fmla="*/ 215 w 215"/>
              <a:gd name="T15" fmla="*/ 180 h 305"/>
              <a:gd name="T16" fmla="*/ 174 w 215"/>
              <a:gd name="T17" fmla="*/ 242 h 305"/>
              <a:gd name="T18" fmla="*/ 149 w 215"/>
              <a:gd name="T19" fmla="*/ 288 h 305"/>
              <a:gd name="T20" fmla="*/ 113 w 215"/>
              <a:gd name="T21" fmla="*/ 298 h 305"/>
              <a:gd name="T22" fmla="*/ 133 w 215"/>
              <a:gd name="T23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5" h="305">
                <a:moveTo>
                  <a:pt x="133" y="304"/>
                </a:moveTo>
                <a:cubicBezTo>
                  <a:pt x="117" y="287"/>
                  <a:pt x="98" y="273"/>
                  <a:pt x="82" y="257"/>
                </a:cubicBezTo>
                <a:cubicBezTo>
                  <a:pt x="73" y="248"/>
                  <a:pt x="65" y="241"/>
                  <a:pt x="56" y="232"/>
                </a:cubicBezTo>
                <a:cubicBezTo>
                  <a:pt x="52" y="228"/>
                  <a:pt x="46" y="221"/>
                  <a:pt x="46" y="221"/>
                </a:cubicBezTo>
                <a:cubicBezTo>
                  <a:pt x="40" y="204"/>
                  <a:pt x="32" y="198"/>
                  <a:pt x="20" y="185"/>
                </a:cubicBezTo>
                <a:cubicBezTo>
                  <a:pt x="1" y="125"/>
                  <a:pt x="0" y="63"/>
                  <a:pt x="20" y="0"/>
                </a:cubicBezTo>
                <a:cubicBezTo>
                  <a:pt x="34" y="43"/>
                  <a:pt x="47" y="86"/>
                  <a:pt x="82" y="118"/>
                </a:cubicBezTo>
                <a:cubicBezTo>
                  <a:pt x="99" y="172"/>
                  <a:pt x="167" y="175"/>
                  <a:pt x="215" y="180"/>
                </a:cubicBezTo>
                <a:cubicBezTo>
                  <a:pt x="210" y="211"/>
                  <a:pt x="206" y="232"/>
                  <a:pt x="174" y="242"/>
                </a:cubicBezTo>
                <a:cubicBezTo>
                  <a:pt x="166" y="255"/>
                  <a:pt x="161" y="279"/>
                  <a:pt x="149" y="288"/>
                </a:cubicBezTo>
                <a:cubicBezTo>
                  <a:pt x="139" y="296"/>
                  <a:pt x="113" y="286"/>
                  <a:pt x="113" y="298"/>
                </a:cubicBezTo>
                <a:cubicBezTo>
                  <a:pt x="113" y="305"/>
                  <a:pt x="126" y="302"/>
                  <a:pt x="133" y="304"/>
                </a:cubicBezTo>
                <a:close/>
              </a:path>
            </a:pathLst>
          </a:custGeom>
          <a:solidFill>
            <a:srgbClr val="CC0000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1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233" y="1779933"/>
            <a:ext cx="7414727" cy="36576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Registration</a:t>
            </a:r>
            <a:endParaRPr kumimoji="1" lang="zh-CN" altLang="en-US" dirty="0"/>
          </a:p>
        </p:txBody>
      </p:sp>
      <p:sp>
        <p:nvSpPr>
          <p:cNvPr id="28" name="TextBox 10"/>
          <p:cNvSpPr txBox="1"/>
          <p:nvPr/>
        </p:nvSpPr>
        <p:spPr>
          <a:xfrm>
            <a:off x="7409794" y="43511"/>
            <a:ext cx="168691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Secure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Causal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BFT</a:t>
            </a:r>
            <a:endParaRPr lang="en-US" sz="1600" dirty="0" smtClean="0"/>
          </a:p>
        </p:txBody>
      </p:sp>
      <p:sp>
        <p:nvSpPr>
          <p:cNvPr id="8" name="Freeform 108"/>
          <p:cNvSpPr>
            <a:spLocks/>
          </p:cNvSpPr>
          <p:nvPr/>
        </p:nvSpPr>
        <p:spPr bwMode="auto">
          <a:xfrm flipH="1">
            <a:off x="2623523" y="2182414"/>
            <a:ext cx="242888" cy="385762"/>
          </a:xfrm>
          <a:custGeom>
            <a:avLst/>
            <a:gdLst>
              <a:gd name="T0" fmla="*/ 133 w 215"/>
              <a:gd name="T1" fmla="*/ 304 h 305"/>
              <a:gd name="T2" fmla="*/ 82 w 215"/>
              <a:gd name="T3" fmla="*/ 257 h 305"/>
              <a:gd name="T4" fmla="*/ 56 w 215"/>
              <a:gd name="T5" fmla="*/ 232 h 305"/>
              <a:gd name="T6" fmla="*/ 46 w 215"/>
              <a:gd name="T7" fmla="*/ 221 h 305"/>
              <a:gd name="T8" fmla="*/ 20 w 215"/>
              <a:gd name="T9" fmla="*/ 185 h 305"/>
              <a:gd name="T10" fmla="*/ 20 w 215"/>
              <a:gd name="T11" fmla="*/ 0 h 305"/>
              <a:gd name="T12" fmla="*/ 82 w 215"/>
              <a:gd name="T13" fmla="*/ 118 h 305"/>
              <a:gd name="T14" fmla="*/ 215 w 215"/>
              <a:gd name="T15" fmla="*/ 180 h 305"/>
              <a:gd name="T16" fmla="*/ 174 w 215"/>
              <a:gd name="T17" fmla="*/ 242 h 305"/>
              <a:gd name="T18" fmla="*/ 149 w 215"/>
              <a:gd name="T19" fmla="*/ 288 h 305"/>
              <a:gd name="T20" fmla="*/ 113 w 215"/>
              <a:gd name="T21" fmla="*/ 298 h 305"/>
              <a:gd name="T22" fmla="*/ 133 w 215"/>
              <a:gd name="T23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5" h="305">
                <a:moveTo>
                  <a:pt x="133" y="304"/>
                </a:moveTo>
                <a:cubicBezTo>
                  <a:pt x="117" y="287"/>
                  <a:pt x="98" y="273"/>
                  <a:pt x="82" y="257"/>
                </a:cubicBezTo>
                <a:cubicBezTo>
                  <a:pt x="73" y="248"/>
                  <a:pt x="65" y="241"/>
                  <a:pt x="56" y="232"/>
                </a:cubicBezTo>
                <a:cubicBezTo>
                  <a:pt x="52" y="228"/>
                  <a:pt x="46" y="221"/>
                  <a:pt x="46" y="221"/>
                </a:cubicBezTo>
                <a:cubicBezTo>
                  <a:pt x="40" y="204"/>
                  <a:pt x="32" y="198"/>
                  <a:pt x="20" y="185"/>
                </a:cubicBezTo>
                <a:cubicBezTo>
                  <a:pt x="1" y="125"/>
                  <a:pt x="0" y="63"/>
                  <a:pt x="20" y="0"/>
                </a:cubicBezTo>
                <a:cubicBezTo>
                  <a:pt x="34" y="43"/>
                  <a:pt x="47" y="86"/>
                  <a:pt x="82" y="118"/>
                </a:cubicBezTo>
                <a:cubicBezTo>
                  <a:pt x="99" y="172"/>
                  <a:pt x="167" y="175"/>
                  <a:pt x="215" y="180"/>
                </a:cubicBezTo>
                <a:cubicBezTo>
                  <a:pt x="210" y="211"/>
                  <a:pt x="206" y="232"/>
                  <a:pt x="174" y="242"/>
                </a:cubicBezTo>
                <a:cubicBezTo>
                  <a:pt x="166" y="255"/>
                  <a:pt x="161" y="279"/>
                  <a:pt x="149" y="288"/>
                </a:cubicBezTo>
                <a:cubicBezTo>
                  <a:pt x="139" y="296"/>
                  <a:pt x="113" y="286"/>
                  <a:pt x="113" y="298"/>
                </a:cubicBezTo>
                <a:cubicBezTo>
                  <a:pt x="113" y="305"/>
                  <a:pt x="126" y="302"/>
                  <a:pt x="133" y="304"/>
                </a:cubicBezTo>
                <a:close/>
              </a:path>
            </a:pathLst>
          </a:custGeom>
          <a:solidFill>
            <a:srgbClr val="CC0000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Freeform 107"/>
          <p:cNvSpPr>
            <a:spLocks/>
          </p:cNvSpPr>
          <p:nvPr/>
        </p:nvSpPr>
        <p:spPr bwMode="auto">
          <a:xfrm>
            <a:off x="1227718" y="2184883"/>
            <a:ext cx="242887" cy="385762"/>
          </a:xfrm>
          <a:custGeom>
            <a:avLst/>
            <a:gdLst>
              <a:gd name="T0" fmla="*/ 133 w 215"/>
              <a:gd name="T1" fmla="*/ 304 h 305"/>
              <a:gd name="T2" fmla="*/ 82 w 215"/>
              <a:gd name="T3" fmla="*/ 257 h 305"/>
              <a:gd name="T4" fmla="*/ 56 w 215"/>
              <a:gd name="T5" fmla="*/ 232 h 305"/>
              <a:gd name="T6" fmla="*/ 46 w 215"/>
              <a:gd name="T7" fmla="*/ 221 h 305"/>
              <a:gd name="T8" fmla="*/ 20 w 215"/>
              <a:gd name="T9" fmla="*/ 185 h 305"/>
              <a:gd name="T10" fmla="*/ 20 w 215"/>
              <a:gd name="T11" fmla="*/ 0 h 305"/>
              <a:gd name="T12" fmla="*/ 82 w 215"/>
              <a:gd name="T13" fmla="*/ 118 h 305"/>
              <a:gd name="T14" fmla="*/ 215 w 215"/>
              <a:gd name="T15" fmla="*/ 180 h 305"/>
              <a:gd name="T16" fmla="*/ 174 w 215"/>
              <a:gd name="T17" fmla="*/ 242 h 305"/>
              <a:gd name="T18" fmla="*/ 149 w 215"/>
              <a:gd name="T19" fmla="*/ 288 h 305"/>
              <a:gd name="T20" fmla="*/ 113 w 215"/>
              <a:gd name="T21" fmla="*/ 298 h 305"/>
              <a:gd name="T22" fmla="*/ 133 w 215"/>
              <a:gd name="T23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5" h="305">
                <a:moveTo>
                  <a:pt x="133" y="304"/>
                </a:moveTo>
                <a:cubicBezTo>
                  <a:pt x="117" y="287"/>
                  <a:pt x="98" y="273"/>
                  <a:pt x="82" y="257"/>
                </a:cubicBezTo>
                <a:cubicBezTo>
                  <a:pt x="73" y="248"/>
                  <a:pt x="65" y="241"/>
                  <a:pt x="56" y="232"/>
                </a:cubicBezTo>
                <a:cubicBezTo>
                  <a:pt x="52" y="228"/>
                  <a:pt x="46" y="221"/>
                  <a:pt x="46" y="221"/>
                </a:cubicBezTo>
                <a:cubicBezTo>
                  <a:pt x="40" y="204"/>
                  <a:pt x="32" y="198"/>
                  <a:pt x="20" y="185"/>
                </a:cubicBezTo>
                <a:cubicBezTo>
                  <a:pt x="1" y="125"/>
                  <a:pt x="0" y="63"/>
                  <a:pt x="20" y="0"/>
                </a:cubicBezTo>
                <a:cubicBezTo>
                  <a:pt x="34" y="43"/>
                  <a:pt x="47" y="86"/>
                  <a:pt x="82" y="118"/>
                </a:cubicBezTo>
                <a:cubicBezTo>
                  <a:pt x="99" y="172"/>
                  <a:pt x="167" y="175"/>
                  <a:pt x="215" y="180"/>
                </a:cubicBezTo>
                <a:cubicBezTo>
                  <a:pt x="210" y="211"/>
                  <a:pt x="206" y="232"/>
                  <a:pt x="174" y="242"/>
                </a:cubicBezTo>
                <a:cubicBezTo>
                  <a:pt x="166" y="255"/>
                  <a:pt x="161" y="279"/>
                  <a:pt x="149" y="288"/>
                </a:cubicBezTo>
                <a:cubicBezTo>
                  <a:pt x="139" y="296"/>
                  <a:pt x="113" y="286"/>
                  <a:pt x="113" y="298"/>
                </a:cubicBezTo>
                <a:cubicBezTo>
                  <a:pt x="113" y="305"/>
                  <a:pt x="126" y="302"/>
                  <a:pt x="133" y="304"/>
                </a:cubicBezTo>
                <a:close/>
              </a:path>
            </a:pathLst>
          </a:custGeom>
          <a:solidFill>
            <a:srgbClr val="CC0000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Freeform 108"/>
          <p:cNvSpPr>
            <a:spLocks/>
          </p:cNvSpPr>
          <p:nvPr/>
        </p:nvSpPr>
        <p:spPr bwMode="auto">
          <a:xfrm flipH="1">
            <a:off x="6932288" y="4606963"/>
            <a:ext cx="242888" cy="385762"/>
          </a:xfrm>
          <a:custGeom>
            <a:avLst/>
            <a:gdLst>
              <a:gd name="T0" fmla="*/ 133 w 215"/>
              <a:gd name="T1" fmla="*/ 304 h 305"/>
              <a:gd name="T2" fmla="*/ 82 w 215"/>
              <a:gd name="T3" fmla="*/ 257 h 305"/>
              <a:gd name="T4" fmla="*/ 56 w 215"/>
              <a:gd name="T5" fmla="*/ 232 h 305"/>
              <a:gd name="T6" fmla="*/ 46 w 215"/>
              <a:gd name="T7" fmla="*/ 221 h 305"/>
              <a:gd name="T8" fmla="*/ 20 w 215"/>
              <a:gd name="T9" fmla="*/ 185 h 305"/>
              <a:gd name="T10" fmla="*/ 20 w 215"/>
              <a:gd name="T11" fmla="*/ 0 h 305"/>
              <a:gd name="T12" fmla="*/ 82 w 215"/>
              <a:gd name="T13" fmla="*/ 118 h 305"/>
              <a:gd name="T14" fmla="*/ 215 w 215"/>
              <a:gd name="T15" fmla="*/ 180 h 305"/>
              <a:gd name="T16" fmla="*/ 174 w 215"/>
              <a:gd name="T17" fmla="*/ 242 h 305"/>
              <a:gd name="T18" fmla="*/ 149 w 215"/>
              <a:gd name="T19" fmla="*/ 288 h 305"/>
              <a:gd name="T20" fmla="*/ 113 w 215"/>
              <a:gd name="T21" fmla="*/ 298 h 305"/>
              <a:gd name="T22" fmla="*/ 133 w 215"/>
              <a:gd name="T23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5" h="305">
                <a:moveTo>
                  <a:pt x="133" y="304"/>
                </a:moveTo>
                <a:cubicBezTo>
                  <a:pt x="117" y="287"/>
                  <a:pt x="98" y="273"/>
                  <a:pt x="82" y="257"/>
                </a:cubicBezTo>
                <a:cubicBezTo>
                  <a:pt x="73" y="248"/>
                  <a:pt x="65" y="241"/>
                  <a:pt x="56" y="232"/>
                </a:cubicBezTo>
                <a:cubicBezTo>
                  <a:pt x="52" y="228"/>
                  <a:pt x="46" y="221"/>
                  <a:pt x="46" y="221"/>
                </a:cubicBezTo>
                <a:cubicBezTo>
                  <a:pt x="40" y="204"/>
                  <a:pt x="32" y="198"/>
                  <a:pt x="20" y="185"/>
                </a:cubicBezTo>
                <a:cubicBezTo>
                  <a:pt x="1" y="125"/>
                  <a:pt x="0" y="63"/>
                  <a:pt x="20" y="0"/>
                </a:cubicBezTo>
                <a:cubicBezTo>
                  <a:pt x="34" y="43"/>
                  <a:pt x="47" y="86"/>
                  <a:pt x="82" y="118"/>
                </a:cubicBezTo>
                <a:cubicBezTo>
                  <a:pt x="99" y="172"/>
                  <a:pt x="167" y="175"/>
                  <a:pt x="215" y="180"/>
                </a:cubicBezTo>
                <a:cubicBezTo>
                  <a:pt x="210" y="211"/>
                  <a:pt x="206" y="232"/>
                  <a:pt x="174" y="242"/>
                </a:cubicBezTo>
                <a:cubicBezTo>
                  <a:pt x="166" y="255"/>
                  <a:pt x="161" y="279"/>
                  <a:pt x="149" y="288"/>
                </a:cubicBezTo>
                <a:cubicBezTo>
                  <a:pt x="139" y="296"/>
                  <a:pt x="113" y="286"/>
                  <a:pt x="113" y="298"/>
                </a:cubicBezTo>
                <a:cubicBezTo>
                  <a:pt x="113" y="305"/>
                  <a:pt x="126" y="302"/>
                  <a:pt x="133" y="304"/>
                </a:cubicBezTo>
                <a:close/>
              </a:path>
            </a:pathLst>
          </a:custGeom>
          <a:solidFill>
            <a:srgbClr val="CC0000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Freeform 107"/>
          <p:cNvSpPr>
            <a:spLocks/>
          </p:cNvSpPr>
          <p:nvPr/>
        </p:nvSpPr>
        <p:spPr bwMode="auto">
          <a:xfrm>
            <a:off x="5342517" y="4609432"/>
            <a:ext cx="242887" cy="385762"/>
          </a:xfrm>
          <a:custGeom>
            <a:avLst/>
            <a:gdLst>
              <a:gd name="T0" fmla="*/ 133 w 215"/>
              <a:gd name="T1" fmla="*/ 304 h 305"/>
              <a:gd name="T2" fmla="*/ 82 w 215"/>
              <a:gd name="T3" fmla="*/ 257 h 305"/>
              <a:gd name="T4" fmla="*/ 56 w 215"/>
              <a:gd name="T5" fmla="*/ 232 h 305"/>
              <a:gd name="T6" fmla="*/ 46 w 215"/>
              <a:gd name="T7" fmla="*/ 221 h 305"/>
              <a:gd name="T8" fmla="*/ 20 w 215"/>
              <a:gd name="T9" fmla="*/ 185 h 305"/>
              <a:gd name="T10" fmla="*/ 20 w 215"/>
              <a:gd name="T11" fmla="*/ 0 h 305"/>
              <a:gd name="T12" fmla="*/ 82 w 215"/>
              <a:gd name="T13" fmla="*/ 118 h 305"/>
              <a:gd name="T14" fmla="*/ 215 w 215"/>
              <a:gd name="T15" fmla="*/ 180 h 305"/>
              <a:gd name="T16" fmla="*/ 174 w 215"/>
              <a:gd name="T17" fmla="*/ 242 h 305"/>
              <a:gd name="T18" fmla="*/ 149 w 215"/>
              <a:gd name="T19" fmla="*/ 288 h 305"/>
              <a:gd name="T20" fmla="*/ 113 w 215"/>
              <a:gd name="T21" fmla="*/ 298 h 305"/>
              <a:gd name="T22" fmla="*/ 133 w 215"/>
              <a:gd name="T23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5" h="305">
                <a:moveTo>
                  <a:pt x="133" y="304"/>
                </a:moveTo>
                <a:cubicBezTo>
                  <a:pt x="117" y="287"/>
                  <a:pt x="98" y="273"/>
                  <a:pt x="82" y="257"/>
                </a:cubicBezTo>
                <a:cubicBezTo>
                  <a:pt x="73" y="248"/>
                  <a:pt x="65" y="241"/>
                  <a:pt x="56" y="232"/>
                </a:cubicBezTo>
                <a:cubicBezTo>
                  <a:pt x="52" y="228"/>
                  <a:pt x="46" y="221"/>
                  <a:pt x="46" y="221"/>
                </a:cubicBezTo>
                <a:cubicBezTo>
                  <a:pt x="40" y="204"/>
                  <a:pt x="32" y="198"/>
                  <a:pt x="20" y="185"/>
                </a:cubicBezTo>
                <a:cubicBezTo>
                  <a:pt x="1" y="125"/>
                  <a:pt x="0" y="63"/>
                  <a:pt x="20" y="0"/>
                </a:cubicBezTo>
                <a:cubicBezTo>
                  <a:pt x="34" y="43"/>
                  <a:pt x="47" y="86"/>
                  <a:pt x="82" y="118"/>
                </a:cubicBezTo>
                <a:cubicBezTo>
                  <a:pt x="99" y="172"/>
                  <a:pt x="167" y="175"/>
                  <a:pt x="215" y="180"/>
                </a:cubicBezTo>
                <a:cubicBezTo>
                  <a:pt x="210" y="211"/>
                  <a:pt x="206" y="232"/>
                  <a:pt x="174" y="242"/>
                </a:cubicBezTo>
                <a:cubicBezTo>
                  <a:pt x="166" y="255"/>
                  <a:pt x="161" y="279"/>
                  <a:pt x="149" y="288"/>
                </a:cubicBezTo>
                <a:cubicBezTo>
                  <a:pt x="139" y="296"/>
                  <a:pt x="113" y="286"/>
                  <a:pt x="113" y="298"/>
                </a:cubicBezTo>
                <a:cubicBezTo>
                  <a:pt x="113" y="305"/>
                  <a:pt x="126" y="302"/>
                  <a:pt x="133" y="304"/>
                </a:cubicBezTo>
                <a:close/>
              </a:path>
            </a:pathLst>
          </a:custGeom>
          <a:solidFill>
            <a:srgbClr val="CC0000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6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231" y="1787079"/>
            <a:ext cx="7414727" cy="36576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Registration</a:t>
            </a:r>
            <a:endParaRPr kumimoji="1" lang="zh-CN" altLang="en-US" dirty="0"/>
          </a:p>
        </p:txBody>
      </p:sp>
      <p:sp>
        <p:nvSpPr>
          <p:cNvPr id="28" name="TextBox 10"/>
          <p:cNvSpPr txBox="1"/>
          <p:nvPr/>
        </p:nvSpPr>
        <p:spPr>
          <a:xfrm>
            <a:off x="7409794" y="43511"/>
            <a:ext cx="168691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Secure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Causal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BFT</a:t>
            </a:r>
            <a:endParaRPr lang="en-US" sz="1600" dirty="0" smtClean="0"/>
          </a:p>
        </p:txBody>
      </p:sp>
      <p:sp>
        <p:nvSpPr>
          <p:cNvPr id="7" name="Freeform 108"/>
          <p:cNvSpPr>
            <a:spLocks/>
          </p:cNvSpPr>
          <p:nvPr/>
        </p:nvSpPr>
        <p:spPr bwMode="auto">
          <a:xfrm flipH="1">
            <a:off x="2623523" y="2182414"/>
            <a:ext cx="242888" cy="385762"/>
          </a:xfrm>
          <a:custGeom>
            <a:avLst/>
            <a:gdLst>
              <a:gd name="T0" fmla="*/ 133 w 215"/>
              <a:gd name="T1" fmla="*/ 304 h 305"/>
              <a:gd name="T2" fmla="*/ 82 w 215"/>
              <a:gd name="T3" fmla="*/ 257 h 305"/>
              <a:gd name="T4" fmla="*/ 56 w 215"/>
              <a:gd name="T5" fmla="*/ 232 h 305"/>
              <a:gd name="T6" fmla="*/ 46 w 215"/>
              <a:gd name="T7" fmla="*/ 221 h 305"/>
              <a:gd name="T8" fmla="*/ 20 w 215"/>
              <a:gd name="T9" fmla="*/ 185 h 305"/>
              <a:gd name="T10" fmla="*/ 20 w 215"/>
              <a:gd name="T11" fmla="*/ 0 h 305"/>
              <a:gd name="T12" fmla="*/ 82 w 215"/>
              <a:gd name="T13" fmla="*/ 118 h 305"/>
              <a:gd name="T14" fmla="*/ 215 w 215"/>
              <a:gd name="T15" fmla="*/ 180 h 305"/>
              <a:gd name="T16" fmla="*/ 174 w 215"/>
              <a:gd name="T17" fmla="*/ 242 h 305"/>
              <a:gd name="T18" fmla="*/ 149 w 215"/>
              <a:gd name="T19" fmla="*/ 288 h 305"/>
              <a:gd name="T20" fmla="*/ 113 w 215"/>
              <a:gd name="T21" fmla="*/ 298 h 305"/>
              <a:gd name="T22" fmla="*/ 133 w 215"/>
              <a:gd name="T23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5" h="305">
                <a:moveTo>
                  <a:pt x="133" y="304"/>
                </a:moveTo>
                <a:cubicBezTo>
                  <a:pt x="117" y="287"/>
                  <a:pt x="98" y="273"/>
                  <a:pt x="82" y="257"/>
                </a:cubicBezTo>
                <a:cubicBezTo>
                  <a:pt x="73" y="248"/>
                  <a:pt x="65" y="241"/>
                  <a:pt x="56" y="232"/>
                </a:cubicBezTo>
                <a:cubicBezTo>
                  <a:pt x="52" y="228"/>
                  <a:pt x="46" y="221"/>
                  <a:pt x="46" y="221"/>
                </a:cubicBezTo>
                <a:cubicBezTo>
                  <a:pt x="40" y="204"/>
                  <a:pt x="32" y="198"/>
                  <a:pt x="20" y="185"/>
                </a:cubicBezTo>
                <a:cubicBezTo>
                  <a:pt x="1" y="125"/>
                  <a:pt x="0" y="63"/>
                  <a:pt x="20" y="0"/>
                </a:cubicBezTo>
                <a:cubicBezTo>
                  <a:pt x="34" y="43"/>
                  <a:pt x="47" y="86"/>
                  <a:pt x="82" y="118"/>
                </a:cubicBezTo>
                <a:cubicBezTo>
                  <a:pt x="99" y="172"/>
                  <a:pt x="167" y="175"/>
                  <a:pt x="215" y="180"/>
                </a:cubicBezTo>
                <a:cubicBezTo>
                  <a:pt x="210" y="211"/>
                  <a:pt x="206" y="232"/>
                  <a:pt x="174" y="242"/>
                </a:cubicBezTo>
                <a:cubicBezTo>
                  <a:pt x="166" y="255"/>
                  <a:pt x="161" y="279"/>
                  <a:pt x="149" y="288"/>
                </a:cubicBezTo>
                <a:cubicBezTo>
                  <a:pt x="139" y="296"/>
                  <a:pt x="113" y="286"/>
                  <a:pt x="113" y="298"/>
                </a:cubicBezTo>
                <a:cubicBezTo>
                  <a:pt x="113" y="305"/>
                  <a:pt x="126" y="302"/>
                  <a:pt x="133" y="304"/>
                </a:cubicBezTo>
                <a:close/>
              </a:path>
            </a:pathLst>
          </a:custGeom>
          <a:solidFill>
            <a:srgbClr val="CC0000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Freeform 107"/>
          <p:cNvSpPr>
            <a:spLocks/>
          </p:cNvSpPr>
          <p:nvPr/>
        </p:nvSpPr>
        <p:spPr bwMode="auto">
          <a:xfrm>
            <a:off x="1227718" y="2184883"/>
            <a:ext cx="242887" cy="385762"/>
          </a:xfrm>
          <a:custGeom>
            <a:avLst/>
            <a:gdLst>
              <a:gd name="T0" fmla="*/ 133 w 215"/>
              <a:gd name="T1" fmla="*/ 304 h 305"/>
              <a:gd name="T2" fmla="*/ 82 w 215"/>
              <a:gd name="T3" fmla="*/ 257 h 305"/>
              <a:gd name="T4" fmla="*/ 56 w 215"/>
              <a:gd name="T5" fmla="*/ 232 h 305"/>
              <a:gd name="T6" fmla="*/ 46 w 215"/>
              <a:gd name="T7" fmla="*/ 221 h 305"/>
              <a:gd name="T8" fmla="*/ 20 w 215"/>
              <a:gd name="T9" fmla="*/ 185 h 305"/>
              <a:gd name="T10" fmla="*/ 20 w 215"/>
              <a:gd name="T11" fmla="*/ 0 h 305"/>
              <a:gd name="T12" fmla="*/ 82 w 215"/>
              <a:gd name="T13" fmla="*/ 118 h 305"/>
              <a:gd name="T14" fmla="*/ 215 w 215"/>
              <a:gd name="T15" fmla="*/ 180 h 305"/>
              <a:gd name="T16" fmla="*/ 174 w 215"/>
              <a:gd name="T17" fmla="*/ 242 h 305"/>
              <a:gd name="T18" fmla="*/ 149 w 215"/>
              <a:gd name="T19" fmla="*/ 288 h 305"/>
              <a:gd name="T20" fmla="*/ 113 w 215"/>
              <a:gd name="T21" fmla="*/ 298 h 305"/>
              <a:gd name="T22" fmla="*/ 133 w 215"/>
              <a:gd name="T23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5" h="305">
                <a:moveTo>
                  <a:pt x="133" y="304"/>
                </a:moveTo>
                <a:cubicBezTo>
                  <a:pt x="117" y="287"/>
                  <a:pt x="98" y="273"/>
                  <a:pt x="82" y="257"/>
                </a:cubicBezTo>
                <a:cubicBezTo>
                  <a:pt x="73" y="248"/>
                  <a:pt x="65" y="241"/>
                  <a:pt x="56" y="232"/>
                </a:cubicBezTo>
                <a:cubicBezTo>
                  <a:pt x="52" y="228"/>
                  <a:pt x="46" y="221"/>
                  <a:pt x="46" y="221"/>
                </a:cubicBezTo>
                <a:cubicBezTo>
                  <a:pt x="40" y="204"/>
                  <a:pt x="32" y="198"/>
                  <a:pt x="20" y="185"/>
                </a:cubicBezTo>
                <a:cubicBezTo>
                  <a:pt x="1" y="125"/>
                  <a:pt x="0" y="63"/>
                  <a:pt x="20" y="0"/>
                </a:cubicBezTo>
                <a:cubicBezTo>
                  <a:pt x="34" y="43"/>
                  <a:pt x="47" y="86"/>
                  <a:pt x="82" y="118"/>
                </a:cubicBezTo>
                <a:cubicBezTo>
                  <a:pt x="99" y="172"/>
                  <a:pt x="167" y="175"/>
                  <a:pt x="215" y="180"/>
                </a:cubicBezTo>
                <a:cubicBezTo>
                  <a:pt x="210" y="211"/>
                  <a:pt x="206" y="232"/>
                  <a:pt x="174" y="242"/>
                </a:cubicBezTo>
                <a:cubicBezTo>
                  <a:pt x="166" y="255"/>
                  <a:pt x="161" y="279"/>
                  <a:pt x="149" y="288"/>
                </a:cubicBezTo>
                <a:cubicBezTo>
                  <a:pt x="139" y="296"/>
                  <a:pt x="113" y="286"/>
                  <a:pt x="113" y="298"/>
                </a:cubicBezTo>
                <a:cubicBezTo>
                  <a:pt x="113" y="305"/>
                  <a:pt x="126" y="302"/>
                  <a:pt x="133" y="304"/>
                </a:cubicBezTo>
                <a:close/>
              </a:path>
            </a:pathLst>
          </a:custGeom>
          <a:solidFill>
            <a:srgbClr val="CC0000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Freeform 108"/>
          <p:cNvSpPr>
            <a:spLocks/>
          </p:cNvSpPr>
          <p:nvPr/>
        </p:nvSpPr>
        <p:spPr bwMode="auto">
          <a:xfrm flipH="1">
            <a:off x="6932288" y="4606963"/>
            <a:ext cx="242888" cy="385762"/>
          </a:xfrm>
          <a:custGeom>
            <a:avLst/>
            <a:gdLst>
              <a:gd name="T0" fmla="*/ 133 w 215"/>
              <a:gd name="T1" fmla="*/ 304 h 305"/>
              <a:gd name="T2" fmla="*/ 82 w 215"/>
              <a:gd name="T3" fmla="*/ 257 h 305"/>
              <a:gd name="T4" fmla="*/ 56 w 215"/>
              <a:gd name="T5" fmla="*/ 232 h 305"/>
              <a:gd name="T6" fmla="*/ 46 w 215"/>
              <a:gd name="T7" fmla="*/ 221 h 305"/>
              <a:gd name="T8" fmla="*/ 20 w 215"/>
              <a:gd name="T9" fmla="*/ 185 h 305"/>
              <a:gd name="T10" fmla="*/ 20 w 215"/>
              <a:gd name="T11" fmla="*/ 0 h 305"/>
              <a:gd name="T12" fmla="*/ 82 w 215"/>
              <a:gd name="T13" fmla="*/ 118 h 305"/>
              <a:gd name="T14" fmla="*/ 215 w 215"/>
              <a:gd name="T15" fmla="*/ 180 h 305"/>
              <a:gd name="T16" fmla="*/ 174 w 215"/>
              <a:gd name="T17" fmla="*/ 242 h 305"/>
              <a:gd name="T18" fmla="*/ 149 w 215"/>
              <a:gd name="T19" fmla="*/ 288 h 305"/>
              <a:gd name="T20" fmla="*/ 113 w 215"/>
              <a:gd name="T21" fmla="*/ 298 h 305"/>
              <a:gd name="T22" fmla="*/ 133 w 215"/>
              <a:gd name="T23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5" h="305">
                <a:moveTo>
                  <a:pt x="133" y="304"/>
                </a:moveTo>
                <a:cubicBezTo>
                  <a:pt x="117" y="287"/>
                  <a:pt x="98" y="273"/>
                  <a:pt x="82" y="257"/>
                </a:cubicBezTo>
                <a:cubicBezTo>
                  <a:pt x="73" y="248"/>
                  <a:pt x="65" y="241"/>
                  <a:pt x="56" y="232"/>
                </a:cubicBezTo>
                <a:cubicBezTo>
                  <a:pt x="52" y="228"/>
                  <a:pt x="46" y="221"/>
                  <a:pt x="46" y="221"/>
                </a:cubicBezTo>
                <a:cubicBezTo>
                  <a:pt x="40" y="204"/>
                  <a:pt x="32" y="198"/>
                  <a:pt x="20" y="185"/>
                </a:cubicBezTo>
                <a:cubicBezTo>
                  <a:pt x="1" y="125"/>
                  <a:pt x="0" y="63"/>
                  <a:pt x="20" y="0"/>
                </a:cubicBezTo>
                <a:cubicBezTo>
                  <a:pt x="34" y="43"/>
                  <a:pt x="47" y="86"/>
                  <a:pt x="82" y="118"/>
                </a:cubicBezTo>
                <a:cubicBezTo>
                  <a:pt x="99" y="172"/>
                  <a:pt x="167" y="175"/>
                  <a:pt x="215" y="180"/>
                </a:cubicBezTo>
                <a:cubicBezTo>
                  <a:pt x="210" y="211"/>
                  <a:pt x="206" y="232"/>
                  <a:pt x="174" y="242"/>
                </a:cubicBezTo>
                <a:cubicBezTo>
                  <a:pt x="166" y="255"/>
                  <a:pt x="161" y="279"/>
                  <a:pt x="149" y="288"/>
                </a:cubicBezTo>
                <a:cubicBezTo>
                  <a:pt x="139" y="296"/>
                  <a:pt x="113" y="286"/>
                  <a:pt x="113" y="298"/>
                </a:cubicBezTo>
                <a:cubicBezTo>
                  <a:pt x="113" y="305"/>
                  <a:pt x="126" y="302"/>
                  <a:pt x="133" y="304"/>
                </a:cubicBezTo>
                <a:close/>
              </a:path>
            </a:pathLst>
          </a:custGeom>
          <a:solidFill>
            <a:srgbClr val="CC0000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Freeform 107"/>
          <p:cNvSpPr>
            <a:spLocks/>
          </p:cNvSpPr>
          <p:nvPr/>
        </p:nvSpPr>
        <p:spPr bwMode="auto">
          <a:xfrm>
            <a:off x="5342517" y="4609432"/>
            <a:ext cx="242887" cy="385762"/>
          </a:xfrm>
          <a:custGeom>
            <a:avLst/>
            <a:gdLst>
              <a:gd name="T0" fmla="*/ 133 w 215"/>
              <a:gd name="T1" fmla="*/ 304 h 305"/>
              <a:gd name="T2" fmla="*/ 82 w 215"/>
              <a:gd name="T3" fmla="*/ 257 h 305"/>
              <a:gd name="T4" fmla="*/ 56 w 215"/>
              <a:gd name="T5" fmla="*/ 232 h 305"/>
              <a:gd name="T6" fmla="*/ 46 w 215"/>
              <a:gd name="T7" fmla="*/ 221 h 305"/>
              <a:gd name="T8" fmla="*/ 20 w 215"/>
              <a:gd name="T9" fmla="*/ 185 h 305"/>
              <a:gd name="T10" fmla="*/ 20 w 215"/>
              <a:gd name="T11" fmla="*/ 0 h 305"/>
              <a:gd name="T12" fmla="*/ 82 w 215"/>
              <a:gd name="T13" fmla="*/ 118 h 305"/>
              <a:gd name="T14" fmla="*/ 215 w 215"/>
              <a:gd name="T15" fmla="*/ 180 h 305"/>
              <a:gd name="T16" fmla="*/ 174 w 215"/>
              <a:gd name="T17" fmla="*/ 242 h 305"/>
              <a:gd name="T18" fmla="*/ 149 w 215"/>
              <a:gd name="T19" fmla="*/ 288 h 305"/>
              <a:gd name="T20" fmla="*/ 113 w 215"/>
              <a:gd name="T21" fmla="*/ 298 h 305"/>
              <a:gd name="T22" fmla="*/ 133 w 215"/>
              <a:gd name="T23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5" h="305">
                <a:moveTo>
                  <a:pt x="133" y="304"/>
                </a:moveTo>
                <a:cubicBezTo>
                  <a:pt x="117" y="287"/>
                  <a:pt x="98" y="273"/>
                  <a:pt x="82" y="257"/>
                </a:cubicBezTo>
                <a:cubicBezTo>
                  <a:pt x="73" y="248"/>
                  <a:pt x="65" y="241"/>
                  <a:pt x="56" y="232"/>
                </a:cubicBezTo>
                <a:cubicBezTo>
                  <a:pt x="52" y="228"/>
                  <a:pt x="46" y="221"/>
                  <a:pt x="46" y="221"/>
                </a:cubicBezTo>
                <a:cubicBezTo>
                  <a:pt x="40" y="204"/>
                  <a:pt x="32" y="198"/>
                  <a:pt x="20" y="185"/>
                </a:cubicBezTo>
                <a:cubicBezTo>
                  <a:pt x="1" y="125"/>
                  <a:pt x="0" y="63"/>
                  <a:pt x="20" y="0"/>
                </a:cubicBezTo>
                <a:cubicBezTo>
                  <a:pt x="34" y="43"/>
                  <a:pt x="47" y="86"/>
                  <a:pt x="82" y="118"/>
                </a:cubicBezTo>
                <a:cubicBezTo>
                  <a:pt x="99" y="172"/>
                  <a:pt x="167" y="175"/>
                  <a:pt x="215" y="180"/>
                </a:cubicBezTo>
                <a:cubicBezTo>
                  <a:pt x="210" y="211"/>
                  <a:pt x="206" y="232"/>
                  <a:pt x="174" y="242"/>
                </a:cubicBezTo>
                <a:cubicBezTo>
                  <a:pt x="166" y="255"/>
                  <a:pt x="161" y="279"/>
                  <a:pt x="149" y="288"/>
                </a:cubicBezTo>
                <a:cubicBezTo>
                  <a:pt x="139" y="296"/>
                  <a:pt x="113" y="286"/>
                  <a:pt x="113" y="298"/>
                </a:cubicBezTo>
                <a:cubicBezTo>
                  <a:pt x="113" y="305"/>
                  <a:pt x="126" y="302"/>
                  <a:pt x="133" y="304"/>
                </a:cubicBezTo>
                <a:close/>
              </a:path>
            </a:pathLst>
          </a:custGeom>
          <a:solidFill>
            <a:srgbClr val="CC0000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1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231" y="1787079"/>
            <a:ext cx="7414727" cy="36576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Registration</a:t>
            </a:r>
            <a:endParaRPr kumimoji="1" lang="zh-CN" altLang="en-US" dirty="0"/>
          </a:p>
        </p:txBody>
      </p:sp>
      <p:sp>
        <p:nvSpPr>
          <p:cNvPr id="28" name="TextBox 10"/>
          <p:cNvSpPr txBox="1"/>
          <p:nvPr/>
        </p:nvSpPr>
        <p:spPr>
          <a:xfrm>
            <a:off x="7409794" y="43511"/>
            <a:ext cx="168691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Secure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Causal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BFT</a:t>
            </a:r>
            <a:endParaRPr lang="en-US" sz="16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144" y="5053506"/>
            <a:ext cx="765405" cy="765405"/>
          </a:xfrm>
          <a:prstGeom prst="rect">
            <a:avLst/>
          </a:prstGeom>
        </p:spPr>
      </p:pic>
      <p:sp>
        <p:nvSpPr>
          <p:cNvPr id="9" name="Freeform 108"/>
          <p:cNvSpPr>
            <a:spLocks/>
          </p:cNvSpPr>
          <p:nvPr/>
        </p:nvSpPr>
        <p:spPr bwMode="auto">
          <a:xfrm flipH="1">
            <a:off x="2623523" y="2182414"/>
            <a:ext cx="242888" cy="385762"/>
          </a:xfrm>
          <a:custGeom>
            <a:avLst/>
            <a:gdLst>
              <a:gd name="T0" fmla="*/ 133 w 215"/>
              <a:gd name="T1" fmla="*/ 304 h 305"/>
              <a:gd name="T2" fmla="*/ 82 w 215"/>
              <a:gd name="T3" fmla="*/ 257 h 305"/>
              <a:gd name="T4" fmla="*/ 56 w 215"/>
              <a:gd name="T5" fmla="*/ 232 h 305"/>
              <a:gd name="T6" fmla="*/ 46 w 215"/>
              <a:gd name="T7" fmla="*/ 221 h 305"/>
              <a:gd name="T8" fmla="*/ 20 w 215"/>
              <a:gd name="T9" fmla="*/ 185 h 305"/>
              <a:gd name="T10" fmla="*/ 20 w 215"/>
              <a:gd name="T11" fmla="*/ 0 h 305"/>
              <a:gd name="T12" fmla="*/ 82 w 215"/>
              <a:gd name="T13" fmla="*/ 118 h 305"/>
              <a:gd name="T14" fmla="*/ 215 w 215"/>
              <a:gd name="T15" fmla="*/ 180 h 305"/>
              <a:gd name="T16" fmla="*/ 174 w 215"/>
              <a:gd name="T17" fmla="*/ 242 h 305"/>
              <a:gd name="T18" fmla="*/ 149 w 215"/>
              <a:gd name="T19" fmla="*/ 288 h 305"/>
              <a:gd name="T20" fmla="*/ 113 w 215"/>
              <a:gd name="T21" fmla="*/ 298 h 305"/>
              <a:gd name="T22" fmla="*/ 133 w 215"/>
              <a:gd name="T23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5" h="305">
                <a:moveTo>
                  <a:pt x="133" y="304"/>
                </a:moveTo>
                <a:cubicBezTo>
                  <a:pt x="117" y="287"/>
                  <a:pt x="98" y="273"/>
                  <a:pt x="82" y="257"/>
                </a:cubicBezTo>
                <a:cubicBezTo>
                  <a:pt x="73" y="248"/>
                  <a:pt x="65" y="241"/>
                  <a:pt x="56" y="232"/>
                </a:cubicBezTo>
                <a:cubicBezTo>
                  <a:pt x="52" y="228"/>
                  <a:pt x="46" y="221"/>
                  <a:pt x="46" y="221"/>
                </a:cubicBezTo>
                <a:cubicBezTo>
                  <a:pt x="40" y="204"/>
                  <a:pt x="32" y="198"/>
                  <a:pt x="20" y="185"/>
                </a:cubicBezTo>
                <a:cubicBezTo>
                  <a:pt x="1" y="125"/>
                  <a:pt x="0" y="63"/>
                  <a:pt x="20" y="0"/>
                </a:cubicBezTo>
                <a:cubicBezTo>
                  <a:pt x="34" y="43"/>
                  <a:pt x="47" y="86"/>
                  <a:pt x="82" y="118"/>
                </a:cubicBezTo>
                <a:cubicBezTo>
                  <a:pt x="99" y="172"/>
                  <a:pt x="167" y="175"/>
                  <a:pt x="215" y="180"/>
                </a:cubicBezTo>
                <a:cubicBezTo>
                  <a:pt x="210" y="211"/>
                  <a:pt x="206" y="232"/>
                  <a:pt x="174" y="242"/>
                </a:cubicBezTo>
                <a:cubicBezTo>
                  <a:pt x="166" y="255"/>
                  <a:pt x="161" y="279"/>
                  <a:pt x="149" y="288"/>
                </a:cubicBezTo>
                <a:cubicBezTo>
                  <a:pt x="139" y="296"/>
                  <a:pt x="113" y="286"/>
                  <a:pt x="113" y="298"/>
                </a:cubicBezTo>
                <a:cubicBezTo>
                  <a:pt x="113" y="305"/>
                  <a:pt x="126" y="302"/>
                  <a:pt x="133" y="304"/>
                </a:cubicBezTo>
                <a:close/>
              </a:path>
            </a:pathLst>
          </a:custGeom>
          <a:solidFill>
            <a:srgbClr val="CC0000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Freeform 107"/>
          <p:cNvSpPr>
            <a:spLocks/>
          </p:cNvSpPr>
          <p:nvPr/>
        </p:nvSpPr>
        <p:spPr bwMode="auto">
          <a:xfrm>
            <a:off x="1227718" y="2184883"/>
            <a:ext cx="242887" cy="385762"/>
          </a:xfrm>
          <a:custGeom>
            <a:avLst/>
            <a:gdLst>
              <a:gd name="T0" fmla="*/ 133 w 215"/>
              <a:gd name="T1" fmla="*/ 304 h 305"/>
              <a:gd name="T2" fmla="*/ 82 w 215"/>
              <a:gd name="T3" fmla="*/ 257 h 305"/>
              <a:gd name="T4" fmla="*/ 56 w 215"/>
              <a:gd name="T5" fmla="*/ 232 h 305"/>
              <a:gd name="T6" fmla="*/ 46 w 215"/>
              <a:gd name="T7" fmla="*/ 221 h 305"/>
              <a:gd name="T8" fmla="*/ 20 w 215"/>
              <a:gd name="T9" fmla="*/ 185 h 305"/>
              <a:gd name="T10" fmla="*/ 20 w 215"/>
              <a:gd name="T11" fmla="*/ 0 h 305"/>
              <a:gd name="T12" fmla="*/ 82 w 215"/>
              <a:gd name="T13" fmla="*/ 118 h 305"/>
              <a:gd name="T14" fmla="*/ 215 w 215"/>
              <a:gd name="T15" fmla="*/ 180 h 305"/>
              <a:gd name="T16" fmla="*/ 174 w 215"/>
              <a:gd name="T17" fmla="*/ 242 h 305"/>
              <a:gd name="T18" fmla="*/ 149 w 215"/>
              <a:gd name="T19" fmla="*/ 288 h 305"/>
              <a:gd name="T20" fmla="*/ 113 w 215"/>
              <a:gd name="T21" fmla="*/ 298 h 305"/>
              <a:gd name="T22" fmla="*/ 133 w 215"/>
              <a:gd name="T23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5" h="305">
                <a:moveTo>
                  <a:pt x="133" y="304"/>
                </a:moveTo>
                <a:cubicBezTo>
                  <a:pt x="117" y="287"/>
                  <a:pt x="98" y="273"/>
                  <a:pt x="82" y="257"/>
                </a:cubicBezTo>
                <a:cubicBezTo>
                  <a:pt x="73" y="248"/>
                  <a:pt x="65" y="241"/>
                  <a:pt x="56" y="232"/>
                </a:cubicBezTo>
                <a:cubicBezTo>
                  <a:pt x="52" y="228"/>
                  <a:pt x="46" y="221"/>
                  <a:pt x="46" y="221"/>
                </a:cubicBezTo>
                <a:cubicBezTo>
                  <a:pt x="40" y="204"/>
                  <a:pt x="32" y="198"/>
                  <a:pt x="20" y="185"/>
                </a:cubicBezTo>
                <a:cubicBezTo>
                  <a:pt x="1" y="125"/>
                  <a:pt x="0" y="63"/>
                  <a:pt x="20" y="0"/>
                </a:cubicBezTo>
                <a:cubicBezTo>
                  <a:pt x="34" y="43"/>
                  <a:pt x="47" y="86"/>
                  <a:pt x="82" y="118"/>
                </a:cubicBezTo>
                <a:cubicBezTo>
                  <a:pt x="99" y="172"/>
                  <a:pt x="167" y="175"/>
                  <a:pt x="215" y="180"/>
                </a:cubicBezTo>
                <a:cubicBezTo>
                  <a:pt x="210" y="211"/>
                  <a:pt x="206" y="232"/>
                  <a:pt x="174" y="242"/>
                </a:cubicBezTo>
                <a:cubicBezTo>
                  <a:pt x="166" y="255"/>
                  <a:pt x="161" y="279"/>
                  <a:pt x="149" y="288"/>
                </a:cubicBezTo>
                <a:cubicBezTo>
                  <a:pt x="139" y="296"/>
                  <a:pt x="113" y="286"/>
                  <a:pt x="113" y="298"/>
                </a:cubicBezTo>
                <a:cubicBezTo>
                  <a:pt x="113" y="305"/>
                  <a:pt x="126" y="302"/>
                  <a:pt x="133" y="304"/>
                </a:cubicBezTo>
                <a:close/>
              </a:path>
            </a:pathLst>
          </a:custGeom>
          <a:solidFill>
            <a:srgbClr val="CC0000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Freeform 108"/>
          <p:cNvSpPr>
            <a:spLocks/>
          </p:cNvSpPr>
          <p:nvPr/>
        </p:nvSpPr>
        <p:spPr bwMode="auto">
          <a:xfrm flipH="1">
            <a:off x="6932288" y="4606963"/>
            <a:ext cx="242888" cy="385762"/>
          </a:xfrm>
          <a:custGeom>
            <a:avLst/>
            <a:gdLst>
              <a:gd name="T0" fmla="*/ 133 w 215"/>
              <a:gd name="T1" fmla="*/ 304 h 305"/>
              <a:gd name="T2" fmla="*/ 82 w 215"/>
              <a:gd name="T3" fmla="*/ 257 h 305"/>
              <a:gd name="T4" fmla="*/ 56 w 215"/>
              <a:gd name="T5" fmla="*/ 232 h 305"/>
              <a:gd name="T6" fmla="*/ 46 w 215"/>
              <a:gd name="T7" fmla="*/ 221 h 305"/>
              <a:gd name="T8" fmla="*/ 20 w 215"/>
              <a:gd name="T9" fmla="*/ 185 h 305"/>
              <a:gd name="T10" fmla="*/ 20 w 215"/>
              <a:gd name="T11" fmla="*/ 0 h 305"/>
              <a:gd name="T12" fmla="*/ 82 w 215"/>
              <a:gd name="T13" fmla="*/ 118 h 305"/>
              <a:gd name="T14" fmla="*/ 215 w 215"/>
              <a:gd name="T15" fmla="*/ 180 h 305"/>
              <a:gd name="T16" fmla="*/ 174 w 215"/>
              <a:gd name="T17" fmla="*/ 242 h 305"/>
              <a:gd name="T18" fmla="*/ 149 w 215"/>
              <a:gd name="T19" fmla="*/ 288 h 305"/>
              <a:gd name="T20" fmla="*/ 113 w 215"/>
              <a:gd name="T21" fmla="*/ 298 h 305"/>
              <a:gd name="T22" fmla="*/ 133 w 215"/>
              <a:gd name="T23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5" h="305">
                <a:moveTo>
                  <a:pt x="133" y="304"/>
                </a:moveTo>
                <a:cubicBezTo>
                  <a:pt x="117" y="287"/>
                  <a:pt x="98" y="273"/>
                  <a:pt x="82" y="257"/>
                </a:cubicBezTo>
                <a:cubicBezTo>
                  <a:pt x="73" y="248"/>
                  <a:pt x="65" y="241"/>
                  <a:pt x="56" y="232"/>
                </a:cubicBezTo>
                <a:cubicBezTo>
                  <a:pt x="52" y="228"/>
                  <a:pt x="46" y="221"/>
                  <a:pt x="46" y="221"/>
                </a:cubicBezTo>
                <a:cubicBezTo>
                  <a:pt x="40" y="204"/>
                  <a:pt x="32" y="198"/>
                  <a:pt x="20" y="185"/>
                </a:cubicBezTo>
                <a:cubicBezTo>
                  <a:pt x="1" y="125"/>
                  <a:pt x="0" y="63"/>
                  <a:pt x="20" y="0"/>
                </a:cubicBezTo>
                <a:cubicBezTo>
                  <a:pt x="34" y="43"/>
                  <a:pt x="47" y="86"/>
                  <a:pt x="82" y="118"/>
                </a:cubicBezTo>
                <a:cubicBezTo>
                  <a:pt x="99" y="172"/>
                  <a:pt x="167" y="175"/>
                  <a:pt x="215" y="180"/>
                </a:cubicBezTo>
                <a:cubicBezTo>
                  <a:pt x="210" y="211"/>
                  <a:pt x="206" y="232"/>
                  <a:pt x="174" y="242"/>
                </a:cubicBezTo>
                <a:cubicBezTo>
                  <a:pt x="166" y="255"/>
                  <a:pt x="161" y="279"/>
                  <a:pt x="149" y="288"/>
                </a:cubicBezTo>
                <a:cubicBezTo>
                  <a:pt x="139" y="296"/>
                  <a:pt x="113" y="286"/>
                  <a:pt x="113" y="298"/>
                </a:cubicBezTo>
                <a:cubicBezTo>
                  <a:pt x="113" y="305"/>
                  <a:pt x="126" y="302"/>
                  <a:pt x="133" y="304"/>
                </a:cubicBezTo>
                <a:close/>
              </a:path>
            </a:pathLst>
          </a:custGeom>
          <a:solidFill>
            <a:srgbClr val="CC0000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Freeform 107"/>
          <p:cNvSpPr>
            <a:spLocks/>
          </p:cNvSpPr>
          <p:nvPr/>
        </p:nvSpPr>
        <p:spPr bwMode="auto">
          <a:xfrm>
            <a:off x="5342517" y="4609432"/>
            <a:ext cx="242887" cy="385762"/>
          </a:xfrm>
          <a:custGeom>
            <a:avLst/>
            <a:gdLst>
              <a:gd name="T0" fmla="*/ 133 w 215"/>
              <a:gd name="T1" fmla="*/ 304 h 305"/>
              <a:gd name="T2" fmla="*/ 82 w 215"/>
              <a:gd name="T3" fmla="*/ 257 h 305"/>
              <a:gd name="T4" fmla="*/ 56 w 215"/>
              <a:gd name="T5" fmla="*/ 232 h 305"/>
              <a:gd name="T6" fmla="*/ 46 w 215"/>
              <a:gd name="T7" fmla="*/ 221 h 305"/>
              <a:gd name="T8" fmla="*/ 20 w 215"/>
              <a:gd name="T9" fmla="*/ 185 h 305"/>
              <a:gd name="T10" fmla="*/ 20 w 215"/>
              <a:gd name="T11" fmla="*/ 0 h 305"/>
              <a:gd name="T12" fmla="*/ 82 w 215"/>
              <a:gd name="T13" fmla="*/ 118 h 305"/>
              <a:gd name="T14" fmla="*/ 215 w 215"/>
              <a:gd name="T15" fmla="*/ 180 h 305"/>
              <a:gd name="T16" fmla="*/ 174 w 215"/>
              <a:gd name="T17" fmla="*/ 242 h 305"/>
              <a:gd name="T18" fmla="*/ 149 w 215"/>
              <a:gd name="T19" fmla="*/ 288 h 305"/>
              <a:gd name="T20" fmla="*/ 113 w 215"/>
              <a:gd name="T21" fmla="*/ 298 h 305"/>
              <a:gd name="T22" fmla="*/ 133 w 215"/>
              <a:gd name="T23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5" h="305">
                <a:moveTo>
                  <a:pt x="133" y="304"/>
                </a:moveTo>
                <a:cubicBezTo>
                  <a:pt x="117" y="287"/>
                  <a:pt x="98" y="273"/>
                  <a:pt x="82" y="257"/>
                </a:cubicBezTo>
                <a:cubicBezTo>
                  <a:pt x="73" y="248"/>
                  <a:pt x="65" y="241"/>
                  <a:pt x="56" y="232"/>
                </a:cubicBezTo>
                <a:cubicBezTo>
                  <a:pt x="52" y="228"/>
                  <a:pt x="46" y="221"/>
                  <a:pt x="46" y="221"/>
                </a:cubicBezTo>
                <a:cubicBezTo>
                  <a:pt x="40" y="204"/>
                  <a:pt x="32" y="198"/>
                  <a:pt x="20" y="185"/>
                </a:cubicBezTo>
                <a:cubicBezTo>
                  <a:pt x="1" y="125"/>
                  <a:pt x="0" y="63"/>
                  <a:pt x="20" y="0"/>
                </a:cubicBezTo>
                <a:cubicBezTo>
                  <a:pt x="34" y="43"/>
                  <a:pt x="47" y="86"/>
                  <a:pt x="82" y="118"/>
                </a:cubicBezTo>
                <a:cubicBezTo>
                  <a:pt x="99" y="172"/>
                  <a:pt x="167" y="175"/>
                  <a:pt x="215" y="180"/>
                </a:cubicBezTo>
                <a:cubicBezTo>
                  <a:pt x="210" y="211"/>
                  <a:pt x="206" y="232"/>
                  <a:pt x="174" y="242"/>
                </a:cubicBezTo>
                <a:cubicBezTo>
                  <a:pt x="166" y="255"/>
                  <a:pt x="161" y="279"/>
                  <a:pt x="149" y="288"/>
                </a:cubicBezTo>
                <a:cubicBezTo>
                  <a:pt x="139" y="296"/>
                  <a:pt x="113" y="286"/>
                  <a:pt x="113" y="298"/>
                </a:cubicBezTo>
                <a:cubicBezTo>
                  <a:pt x="113" y="305"/>
                  <a:pt x="126" y="302"/>
                  <a:pt x="133" y="304"/>
                </a:cubicBezTo>
                <a:close/>
              </a:path>
            </a:pathLst>
          </a:custGeom>
          <a:solidFill>
            <a:srgbClr val="CC0000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8050" y="5831603"/>
            <a:ext cx="2757100" cy="25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27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231" y="1787079"/>
            <a:ext cx="7414727" cy="36576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Registration</a:t>
            </a:r>
            <a:endParaRPr kumimoji="1" lang="zh-CN" altLang="en-US" dirty="0"/>
          </a:p>
        </p:txBody>
      </p:sp>
      <p:sp>
        <p:nvSpPr>
          <p:cNvPr id="28" name="TextBox 10"/>
          <p:cNvSpPr txBox="1"/>
          <p:nvPr/>
        </p:nvSpPr>
        <p:spPr>
          <a:xfrm>
            <a:off x="7409794" y="43511"/>
            <a:ext cx="168691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Secure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Causal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BFT</a:t>
            </a:r>
            <a:endParaRPr lang="en-US" sz="16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144" y="5053506"/>
            <a:ext cx="765405" cy="765405"/>
          </a:xfrm>
          <a:prstGeom prst="rect">
            <a:avLst/>
          </a:prstGeom>
        </p:spPr>
      </p:pic>
      <p:sp>
        <p:nvSpPr>
          <p:cNvPr id="9" name="Freeform 108"/>
          <p:cNvSpPr>
            <a:spLocks/>
          </p:cNvSpPr>
          <p:nvPr/>
        </p:nvSpPr>
        <p:spPr bwMode="auto">
          <a:xfrm flipH="1">
            <a:off x="2623523" y="2182414"/>
            <a:ext cx="242888" cy="385762"/>
          </a:xfrm>
          <a:custGeom>
            <a:avLst/>
            <a:gdLst>
              <a:gd name="T0" fmla="*/ 133 w 215"/>
              <a:gd name="T1" fmla="*/ 304 h 305"/>
              <a:gd name="T2" fmla="*/ 82 w 215"/>
              <a:gd name="T3" fmla="*/ 257 h 305"/>
              <a:gd name="T4" fmla="*/ 56 w 215"/>
              <a:gd name="T5" fmla="*/ 232 h 305"/>
              <a:gd name="T6" fmla="*/ 46 w 215"/>
              <a:gd name="T7" fmla="*/ 221 h 305"/>
              <a:gd name="T8" fmla="*/ 20 w 215"/>
              <a:gd name="T9" fmla="*/ 185 h 305"/>
              <a:gd name="T10" fmla="*/ 20 w 215"/>
              <a:gd name="T11" fmla="*/ 0 h 305"/>
              <a:gd name="T12" fmla="*/ 82 w 215"/>
              <a:gd name="T13" fmla="*/ 118 h 305"/>
              <a:gd name="T14" fmla="*/ 215 w 215"/>
              <a:gd name="T15" fmla="*/ 180 h 305"/>
              <a:gd name="T16" fmla="*/ 174 w 215"/>
              <a:gd name="T17" fmla="*/ 242 h 305"/>
              <a:gd name="T18" fmla="*/ 149 w 215"/>
              <a:gd name="T19" fmla="*/ 288 h 305"/>
              <a:gd name="T20" fmla="*/ 113 w 215"/>
              <a:gd name="T21" fmla="*/ 298 h 305"/>
              <a:gd name="T22" fmla="*/ 133 w 215"/>
              <a:gd name="T23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5" h="305">
                <a:moveTo>
                  <a:pt x="133" y="304"/>
                </a:moveTo>
                <a:cubicBezTo>
                  <a:pt x="117" y="287"/>
                  <a:pt x="98" y="273"/>
                  <a:pt x="82" y="257"/>
                </a:cubicBezTo>
                <a:cubicBezTo>
                  <a:pt x="73" y="248"/>
                  <a:pt x="65" y="241"/>
                  <a:pt x="56" y="232"/>
                </a:cubicBezTo>
                <a:cubicBezTo>
                  <a:pt x="52" y="228"/>
                  <a:pt x="46" y="221"/>
                  <a:pt x="46" y="221"/>
                </a:cubicBezTo>
                <a:cubicBezTo>
                  <a:pt x="40" y="204"/>
                  <a:pt x="32" y="198"/>
                  <a:pt x="20" y="185"/>
                </a:cubicBezTo>
                <a:cubicBezTo>
                  <a:pt x="1" y="125"/>
                  <a:pt x="0" y="63"/>
                  <a:pt x="20" y="0"/>
                </a:cubicBezTo>
                <a:cubicBezTo>
                  <a:pt x="34" y="43"/>
                  <a:pt x="47" y="86"/>
                  <a:pt x="82" y="118"/>
                </a:cubicBezTo>
                <a:cubicBezTo>
                  <a:pt x="99" y="172"/>
                  <a:pt x="167" y="175"/>
                  <a:pt x="215" y="180"/>
                </a:cubicBezTo>
                <a:cubicBezTo>
                  <a:pt x="210" y="211"/>
                  <a:pt x="206" y="232"/>
                  <a:pt x="174" y="242"/>
                </a:cubicBezTo>
                <a:cubicBezTo>
                  <a:pt x="166" y="255"/>
                  <a:pt x="161" y="279"/>
                  <a:pt x="149" y="288"/>
                </a:cubicBezTo>
                <a:cubicBezTo>
                  <a:pt x="139" y="296"/>
                  <a:pt x="113" y="286"/>
                  <a:pt x="113" y="298"/>
                </a:cubicBezTo>
                <a:cubicBezTo>
                  <a:pt x="113" y="305"/>
                  <a:pt x="126" y="302"/>
                  <a:pt x="133" y="304"/>
                </a:cubicBezTo>
                <a:close/>
              </a:path>
            </a:pathLst>
          </a:custGeom>
          <a:solidFill>
            <a:srgbClr val="CC0000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Freeform 107"/>
          <p:cNvSpPr>
            <a:spLocks/>
          </p:cNvSpPr>
          <p:nvPr/>
        </p:nvSpPr>
        <p:spPr bwMode="auto">
          <a:xfrm>
            <a:off x="1227718" y="2184883"/>
            <a:ext cx="242887" cy="385762"/>
          </a:xfrm>
          <a:custGeom>
            <a:avLst/>
            <a:gdLst>
              <a:gd name="T0" fmla="*/ 133 w 215"/>
              <a:gd name="T1" fmla="*/ 304 h 305"/>
              <a:gd name="T2" fmla="*/ 82 w 215"/>
              <a:gd name="T3" fmla="*/ 257 h 305"/>
              <a:gd name="T4" fmla="*/ 56 w 215"/>
              <a:gd name="T5" fmla="*/ 232 h 305"/>
              <a:gd name="T6" fmla="*/ 46 w 215"/>
              <a:gd name="T7" fmla="*/ 221 h 305"/>
              <a:gd name="T8" fmla="*/ 20 w 215"/>
              <a:gd name="T9" fmla="*/ 185 h 305"/>
              <a:gd name="T10" fmla="*/ 20 w 215"/>
              <a:gd name="T11" fmla="*/ 0 h 305"/>
              <a:gd name="T12" fmla="*/ 82 w 215"/>
              <a:gd name="T13" fmla="*/ 118 h 305"/>
              <a:gd name="T14" fmla="*/ 215 w 215"/>
              <a:gd name="T15" fmla="*/ 180 h 305"/>
              <a:gd name="T16" fmla="*/ 174 w 215"/>
              <a:gd name="T17" fmla="*/ 242 h 305"/>
              <a:gd name="T18" fmla="*/ 149 w 215"/>
              <a:gd name="T19" fmla="*/ 288 h 305"/>
              <a:gd name="T20" fmla="*/ 113 w 215"/>
              <a:gd name="T21" fmla="*/ 298 h 305"/>
              <a:gd name="T22" fmla="*/ 133 w 215"/>
              <a:gd name="T23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5" h="305">
                <a:moveTo>
                  <a:pt x="133" y="304"/>
                </a:moveTo>
                <a:cubicBezTo>
                  <a:pt x="117" y="287"/>
                  <a:pt x="98" y="273"/>
                  <a:pt x="82" y="257"/>
                </a:cubicBezTo>
                <a:cubicBezTo>
                  <a:pt x="73" y="248"/>
                  <a:pt x="65" y="241"/>
                  <a:pt x="56" y="232"/>
                </a:cubicBezTo>
                <a:cubicBezTo>
                  <a:pt x="52" y="228"/>
                  <a:pt x="46" y="221"/>
                  <a:pt x="46" y="221"/>
                </a:cubicBezTo>
                <a:cubicBezTo>
                  <a:pt x="40" y="204"/>
                  <a:pt x="32" y="198"/>
                  <a:pt x="20" y="185"/>
                </a:cubicBezTo>
                <a:cubicBezTo>
                  <a:pt x="1" y="125"/>
                  <a:pt x="0" y="63"/>
                  <a:pt x="20" y="0"/>
                </a:cubicBezTo>
                <a:cubicBezTo>
                  <a:pt x="34" y="43"/>
                  <a:pt x="47" y="86"/>
                  <a:pt x="82" y="118"/>
                </a:cubicBezTo>
                <a:cubicBezTo>
                  <a:pt x="99" y="172"/>
                  <a:pt x="167" y="175"/>
                  <a:pt x="215" y="180"/>
                </a:cubicBezTo>
                <a:cubicBezTo>
                  <a:pt x="210" y="211"/>
                  <a:pt x="206" y="232"/>
                  <a:pt x="174" y="242"/>
                </a:cubicBezTo>
                <a:cubicBezTo>
                  <a:pt x="166" y="255"/>
                  <a:pt x="161" y="279"/>
                  <a:pt x="149" y="288"/>
                </a:cubicBezTo>
                <a:cubicBezTo>
                  <a:pt x="139" y="296"/>
                  <a:pt x="113" y="286"/>
                  <a:pt x="113" y="298"/>
                </a:cubicBezTo>
                <a:cubicBezTo>
                  <a:pt x="113" y="305"/>
                  <a:pt x="126" y="302"/>
                  <a:pt x="133" y="304"/>
                </a:cubicBezTo>
                <a:close/>
              </a:path>
            </a:pathLst>
          </a:custGeom>
          <a:solidFill>
            <a:srgbClr val="CC0000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Freeform 108"/>
          <p:cNvSpPr>
            <a:spLocks/>
          </p:cNvSpPr>
          <p:nvPr/>
        </p:nvSpPr>
        <p:spPr bwMode="auto">
          <a:xfrm flipH="1">
            <a:off x="6932288" y="4606963"/>
            <a:ext cx="242888" cy="385762"/>
          </a:xfrm>
          <a:custGeom>
            <a:avLst/>
            <a:gdLst>
              <a:gd name="T0" fmla="*/ 133 w 215"/>
              <a:gd name="T1" fmla="*/ 304 h 305"/>
              <a:gd name="T2" fmla="*/ 82 w 215"/>
              <a:gd name="T3" fmla="*/ 257 h 305"/>
              <a:gd name="T4" fmla="*/ 56 w 215"/>
              <a:gd name="T5" fmla="*/ 232 h 305"/>
              <a:gd name="T6" fmla="*/ 46 w 215"/>
              <a:gd name="T7" fmla="*/ 221 h 305"/>
              <a:gd name="T8" fmla="*/ 20 w 215"/>
              <a:gd name="T9" fmla="*/ 185 h 305"/>
              <a:gd name="T10" fmla="*/ 20 w 215"/>
              <a:gd name="T11" fmla="*/ 0 h 305"/>
              <a:gd name="T12" fmla="*/ 82 w 215"/>
              <a:gd name="T13" fmla="*/ 118 h 305"/>
              <a:gd name="T14" fmla="*/ 215 w 215"/>
              <a:gd name="T15" fmla="*/ 180 h 305"/>
              <a:gd name="T16" fmla="*/ 174 w 215"/>
              <a:gd name="T17" fmla="*/ 242 h 305"/>
              <a:gd name="T18" fmla="*/ 149 w 215"/>
              <a:gd name="T19" fmla="*/ 288 h 305"/>
              <a:gd name="T20" fmla="*/ 113 w 215"/>
              <a:gd name="T21" fmla="*/ 298 h 305"/>
              <a:gd name="T22" fmla="*/ 133 w 215"/>
              <a:gd name="T23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5" h="305">
                <a:moveTo>
                  <a:pt x="133" y="304"/>
                </a:moveTo>
                <a:cubicBezTo>
                  <a:pt x="117" y="287"/>
                  <a:pt x="98" y="273"/>
                  <a:pt x="82" y="257"/>
                </a:cubicBezTo>
                <a:cubicBezTo>
                  <a:pt x="73" y="248"/>
                  <a:pt x="65" y="241"/>
                  <a:pt x="56" y="232"/>
                </a:cubicBezTo>
                <a:cubicBezTo>
                  <a:pt x="52" y="228"/>
                  <a:pt x="46" y="221"/>
                  <a:pt x="46" y="221"/>
                </a:cubicBezTo>
                <a:cubicBezTo>
                  <a:pt x="40" y="204"/>
                  <a:pt x="32" y="198"/>
                  <a:pt x="20" y="185"/>
                </a:cubicBezTo>
                <a:cubicBezTo>
                  <a:pt x="1" y="125"/>
                  <a:pt x="0" y="63"/>
                  <a:pt x="20" y="0"/>
                </a:cubicBezTo>
                <a:cubicBezTo>
                  <a:pt x="34" y="43"/>
                  <a:pt x="47" y="86"/>
                  <a:pt x="82" y="118"/>
                </a:cubicBezTo>
                <a:cubicBezTo>
                  <a:pt x="99" y="172"/>
                  <a:pt x="167" y="175"/>
                  <a:pt x="215" y="180"/>
                </a:cubicBezTo>
                <a:cubicBezTo>
                  <a:pt x="210" y="211"/>
                  <a:pt x="206" y="232"/>
                  <a:pt x="174" y="242"/>
                </a:cubicBezTo>
                <a:cubicBezTo>
                  <a:pt x="166" y="255"/>
                  <a:pt x="161" y="279"/>
                  <a:pt x="149" y="288"/>
                </a:cubicBezTo>
                <a:cubicBezTo>
                  <a:pt x="139" y="296"/>
                  <a:pt x="113" y="286"/>
                  <a:pt x="113" y="298"/>
                </a:cubicBezTo>
                <a:cubicBezTo>
                  <a:pt x="113" y="305"/>
                  <a:pt x="126" y="302"/>
                  <a:pt x="133" y="304"/>
                </a:cubicBezTo>
                <a:close/>
              </a:path>
            </a:pathLst>
          </a:custGeom>
          <a:solidFill>
            <a:srgbClr val="CC0000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Freeform 107"/>
          <p:cNvSpPr>
            <a:spLocks/>
          </p:cNvSpPr>
          <p:nvPr/>
        </p:nvSpPr>
        <p:spPr bwMode="auto">
          <a:xfrm>
            <a:off x="5342517" y="4609432"/>
            <a:ext cx="242887" cy="385762"/>
          </a:xfrm>
          <a:custGeom>
            <a:avLst/>
            <a:gdLst>
              <a:gd name="T0" fmla="*/ 133 w 215"/>
              <a:gd name="T1" fmla="*/ 304 h 305"/>
              <a:gd name="T2" fmla="*/ 82 w 215"/>
              <a:gd name="T3" fmla="*/ 257 h 305"/>
              <a:gd name="T4" fmla="*/ 56 w 215"/>
              <a:gd name="T5" fmla="*/ 232 h 305"/>
              <a:gd name="T6" fmla="*/ 46 w 215"/>
              <a:gd name="T7" fmla="*/ 221 h 305"/>
              <a:gd name="T8" fmla="*/ 20 w 215"/>
              <a:gd name="T9" fmla="*/ 185 h 305"/>
              <a:gd name="T10" fmla="*/ 20 w 215"/>
              <a:gd name="T11" fmla="*/ 0 h 305"/>
              <a:gd name="T12" fmla="*/ 82 w 215"/>
              <a:gd name="T13" fmla="*/ 118 h 305"/>
              <a:gd name="T14" fmla="*/ 215 w 215"/>
              <a:gd name="T15" fmla="*/ 180 h 305"/>
              <a:gd name="T16" fmla="*/ 174 w 215"/>
              <a:gd name="T17" fmla="*/ 242 h 305"/>
              <a:gd name="T18" fmla="*/ 149 w 215"/>
              <a:gd name="T19" fmla="*/ 288 h 305"/>
              <a:gd name="T20" fmla="*/ 113 w 215"/>
              <a:gd name="T21" fmla="*/ 298 h 305"/>
              <a:gd name="T22" fmla="*/ 133 w 215"/>
              <a:gd name="T23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5" h="305">
                <a:moveTo>
                  <a:pt x="133" y="304"/>
                </a:moveTo>
                <a:cubicBezTo>
                  <a:pt x="117" y="287"/>
                  <a:pt x="98" y="273"/>
                  <a:pt x="82" y="257"/>
                </a:cubicBezTo>
                <a:cubicBezTo>
                  <a:pt x="73" y="248"/>
                  <a:pt x="65" y="241"/>
                  <a:pt x="56" y="232"/>
                </a:cubicBezTo>
                <a:cubicBezTo>
                  <a:pt x="52" y="228"/>
                  <a:pt x="46" y="221"/>
                  <a:pt x="46" y="221"/>
                </a:cubicBezTo>
                <a:cubicBezTo>
                  <a:pt x="40" y="204"/>
                  <a:pt x="32" y="198"/>
                  <a:pt x="20" y="185"/>
                </a:cubicBezTo>
                <a:cubicBezTo>
                  <a:pt x="1" y="125"/>
                  <a:pt x="0" y="63"/>
                  <a:pt x="20" y="0"/>
                </a:cubicBezTo>
                <a:cubicBezTo>
                  <a:pt x="34" y="43"/>
                  <a:pt x="47" y="86"/>
                  <a:pt x="82" y="118"/>
                </a:cubicBezTo>
                <a:cubicBezTo>
                  <a:pt x="99" y="172"/>
                  <a:pt x="167" y="175"/>
                  <a:pt x="215" y="180"/>
                </a:cubicBezTo>
                <a:cubicBezTo>
                  <a:pt x="210" y="211"/>
                  <a:pt x="206" y="232"/>
                  <a:pt x="174" y="242"/>
                </a:cubicBezTo>
                <a:cubicBezTo>
                  <a:pt x="166" y="255"/>
                  <a:pt x="161" y="279"/>
                  <a:pt x="149" y="288"/>
                </a:cubicBezTo>
                <a:cubicBezTo>
                  <a:pt x="139" y="296"/>
                  <a:pt x="113" y="286"/>
                  <a:pt x="113" y="298"/>
                </a:cubicBezTo>
                <a:cubicBezTo>
                  <a:pt x="113" y="305"/>
                  <a:pt x="126" y="302"/>
                  <a:pt x="133" y="304"/>
                </a:cubicBezTo>
                <a:close/>
              </a:path>
            </a:pathLst>
          </a:custGeom>
          <a:solidFill>
            <a:srgbClr val="CC0000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8050" y="5831603"/>
            <a:ext cx="2757100" cy="2552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160" y="5006581"/>
            <a:ext cx="871640" cy="8716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3817" y="5840203"/>
            <a:ext cx="2813861" cy="26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9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+mn-lt"/>
              </a:rPr>
              <a:t>Another</a:t>
            </a:r>
            <a:r>
              <a:rPr kumimoji="1" lang="zh-CN" altLang="en-US" dirty="0" smtClean="0">
                <a:latin typeface="+mn-lt"/>
              </a:rPr>
              <a:t> </a:t>
            </a:r>
            <a:r>
              <a:rPr kumimoji="1" lang="en-US" altLang="zh-CN" dirty="0" smtClean="0">
                <a:latin typeface="+mn-lt"/>
              </a:rPr>
              <a:t>Example—Trading</a:t>
            </a:r>
            <a:r>
              <a:rPr kumimoji="1" lang="zh-CN" altLang="en-US" dirty="0" smtClean="0">
                <a:latin typeface="+mn-lt"/>
              </a:rPr>
              <a:t> </a:t>
            </a:r>
            <a:r>
              <a:rPr kumimoji="1" lang="en-US" altLang="zh-CN" dirty="0" smtClean="0">
                <a:latin typeface="+mn-lt"/>
              </a:rPr>
              <a:t>Service</a:t>
            </a:r>
            <a:endParaRPr kumimoji="1" lang="zh-CN" altLang="en-US" dirty="0">
              <a:latin typeface="+mn-lt"/>
            </a:endParaRPr>
          </a:p>
        </p:txBody>
      </p:sp>
      <p:sp>
        <p:nvSpPr>
          <p:cNvPr id="6" name="TextBox 10"/>
          <p:cNvSpPr txBox="1"/>
          <p:nvPr/>
        </p:nvSpPr>
        <p:spPr>
          <a:xfrm>
            <a:off x="7409794" y="43511"/>
            <a:ext cx="168691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Secure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Causal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BFT</a:t>
            </a:r>
            <a:endParaRPr lang="en-US" sz="16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Consider</a:t>
            </a:r>
            <a:r>
              <a:rPr lang="zh-CN" altLang="en-US" dirty="0" smtClean="0"/>
              <a:t> </a:t>
            </a:r>
            <a:r>
              <a:rPr lang="en-US" altLang="zh-CN" dirty="0"/>
              <a:t>a</a:t>
            </a:r>
            <a:r>
              <a:rPr lang="en-US" altLang="zh-CN" dirty="0" smtClean="0"/>
              <a:t> </a:t>
            </a:r>
            <a:r>
              <a:rPr lang="en-US" altLang="zh-CN" dirty="0"/>
              <a:t>trading service that trades </a:t>
            </a:r>
            <a:r>
              <a:rPr lang="en-US" altLang="zh-CN" dirty="0" smtClean="0"/>
              <a:t>stocks</a:t>
            </a:r>
            <a:endParaRPr lang="en-US" altLang="zh-CN" dirty="0"/>
          </a:p>
          <a:p>
            <a:pPr lvl="1"/>
            <a:r>
              <a:rPr lang="en-US" altLang="zh-CN" dirty="0"/>
              <a:t>A client issues a request to purchase</a:t>
            </a:r>
            <a:r>
              <a:rPr lang="zh-CN" altLang="en-US" dirty="0"/>
              <a:t> </a:t>
            </a:r>
            <a:r>
              <a:rPr lang="en-US" altLang="zh-CN" dirty="0"/>
              <a:t>stock shares. </a:t>
            </a:r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corrupt replica could collude with a corrupt client to issue a request for the same stock.  </a:t>
            </a:r>
          </a:p>
          <a:p>
            <a:pPr lvl="1"/>
            <a:r>
              <a:rPr lang="en-US" altLang="zh-CN" dirty="0"/>
              <a:t>If the new request is processed earlier than the original request, </a:t>
            </a:r>
            <a:r>
              <a:rPr lang="en-US" altLang="zh-CN" dirty="0" smtClean="0"/>
              <a:t>this </a:t>
            </a:r>
            <a:r>
              <a:rPr lang="en-US" altLang="zh-CN" dirty="0"/>
              <a:t>may adjust the demand for the </a:t>
            </a:r>
            <a:r>
              <a:rPr lang="en-US" altLang="zh-CN" dirty="0" smtClean="0"/>
              <a:t>stock.</a:t>
            </a:r>
            <a:endParaRPr kumimoji="1"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92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57"/>
          <p:cNvSpPr>
            <a:spLocks noChangeArrowheads="1"/>
          </p:cNvSpPr>
          <p:nvPr/>
        </p:nvSpPr>
        <p:spPr bwMode="auto">
          <a:xfrm>
            <a:off x="4769289" y="1806011"/>
            <a:ext cx="2134651" cy="377182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Machine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Replication</a:t>
            </a:r>
            <a:endParaRPr kumimoji="1"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227667"/>
            <a:ext cx="8500188" cy="4501445"/>
          </a:xfrm>
        </p:spPr>
        <p:txBody>
          <a:bodyPr/>
          <a:lstStyle/>
          <a:p>
            <a:r>
              <a:rPr kumimoji="1" lang="en-US" altLang="zh-CN" dirty="0" smtClean="0"/>
              <a:t>Interactive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protocol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among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servers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en-US" altLang="zh-CN" dirty="0"/>
              <a:t>State </a:t>
            </a:r>
            <a:r>
              <a:rPr kumimoji="1" lang="en-US" altLang="zh-CN" dirty="0" smtClean="0"/>
              <a:t>machine replication </a:t>
            </a:r>
            <a:r>
              <a:rPr kumimoji="1" lang="en-US" altLang="zh-CN" dirty="0"/>
              <a:t>gives </a:t>
            </a:r>
            <a:r>
              <a:rPr kumimoji="1" lang="en-US" altLang="zh-CN" dirty="0">
                <a:solidFill>
                  <a:srgbClr val="FF0000"/>
                </a:solidFill>
              </a:rPr>
              <a:t>safety</a:t>
            </a:r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CN" dirty="0"/>
              <a:t>and 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liveness</a:t>
            </a:r>
            <a:r>
              <a:rPr kumimoji="1" lang="en-US" altLang="zh-CN" dirty="0" smtClean="0">
                <a:solidFill>
                  <a:srgbClr val="FF0000"/>
                </a:solidFill>
              </a:rPr>
              <a:t>.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</p:txBody>
      </p:sp>
      <p:sp>
        <p:nvSpPr>
          <p:cNvPr id="12" name="TextBox 10"/>
          <p:cNvSpPr txBox="1"/>
          <p:nvPr/>
        </p:nvSpPr>
        <p:spPr>
          <a:xfrm>
            <a:off x="6726624" y="43511"/>
            <a:ext cx="237008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State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Machine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Replication</a:t>
            </a:r>
            <a:endParaRPr lang="en-US" sz="1600" dirty="0" smtClean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6" y="2501891"/>
            <a:ext cx="4949835" cy="72133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448" y="1956491"/>
            <a:ext cx="2142660" cy="7814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5225" y="3326373"/>
            <a:ext cx="1717975" cy="7220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5225" y="4178892"/>
            <a:ext cx="1717975" cy="7220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0147" y="3427858"/>
            <a:ext cx="533053" cy="53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32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Secure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Causal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BFT</a:t>
            </a:r>
            <a:endParaRPr kumimoji="1" lang="zh-CN" altLang="en-US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1" y="1227667"/>
            <a:ext cx="8790038" cy="4501445"/>
          </a:xfrm>
        </p:spPr>
        <p:txBody>
          <a:bodyPr/>
          <a:lstStyle/>
          <a:p>
            <a:r>
              <a:rPr kumimoji="1" lang="en-US" altLang="zh-CN" dirty="0"/>
              <a:t>Existing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Constructions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Use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threshold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encryption.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Schedule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ciphertext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before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revealing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decryption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shares.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endParaRPr lang="en-US" dirty="0"/>
          </a:p>
        </p:txBody>
      </p:sp>
      <p:sp>
        <p:nvSpPr>
          <p:cNvPr id="6" name="TextBox 10"/>
          <p:cNvSpPr txBox="1"/>
          <p:nvPr/>
        </p:nvSpPr>
        <p:spPr>
          <a:xfrm>
            <a:off x="7409794" y="43511"/>
            <a:ext cx="168691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Secure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Causal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BFT</a:t>
            </a:r>
            <a:endParaRPr lang="en-US" sz="1600" dirty="0" smtClean="0"/>
          </a:p>
        </p:txBody>
      </p:sp>
      <p:sp>
        <p:nvSpPr>
          <p:cNvPr id="7" name="TextBox 11"/>
          <p:cNvSpPr txBox="1"/>
          <p:nvPr/>
        </p:nvSpPr>
        <p:spPr>
          <a:xfrm>
            <a:off x="4371579" y="2818738"/>
            <a:ext cx="280497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[Reiter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and</a:t>
            </a:r>
            <a:r>
              <a:rPr lang="zh-CN" altLang="en-US" sz="1600" dirty="0"/>
              <a:t> </a:t>
            </a:r>
            <a:r>
              <a:rPr lang="en-US" altLang="zh-CN" sz="1600" dirty="0" err="1" smtClean="0"/>
              <a:t>Birman</a:t>
            </a:r>
            <a:r>
              <a:rPr lang="en-US" altLang="zh-CN" sz="1600" dirty="0" smtClean="0"/>
              <a:t>, TOPLAS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94]</a:t>
            </a:r>
          </a:p>
        </p:txBody>
      </p:sp>
      <p:sp>
        <p:nvSpPr>
          <p:cNvPr id="8" name="TextBox 11"/>
          <p:cNvSpPr txBox="1"/>
          <p:nvPr/>
        </p:nvSpPr>
        <p:spPr>
          <a:xfrm>
            <a:off x="4376836" y="3181345"/>
            <a:ext cx="455126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[</a:t>
            </a:r>
            <a:r>
              <a:rPr lang="en-US" sz="1600" dirty="0" err="1" smtClean="0"/>
              <a:t>Cachin</a:t>
            </a:r>
            <a:r>
              <a:rPr lang="en-US" sz="1600" dirty="0"/>
              <a:t>, </a:t>
            </a:r>
            <a:r>
              <a:rPr lang="en-US" sz="1600" dirty="0" err="1" smtClean="0"/>
              <a:t>Kursawe</a:t>
            </a:r>
            <a:r>
              <a:rPr lang="en-US" sz="1600" dirty="0"/>
              <a:t>, </a:t>
            </a:r>
            <a:r>
              <a:rPr lang="en-US" sz="1600" dirty="0" err="1" smtClean="0"/>
              <a:t>Petzold</a:t>
            </a:r>
            <a:r>
              <a:rPr lang="en-US" sz="1600" dirty="0"/>
              <a:t>, and </a:t>
            </a:r>
            <a:r>
              <a:rPr lang="en-US" sz="1600" dirty="0" err="1" smtClean="0"/>
              <a:t>Shoup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CRYPTO 2001</a:t>
            </a:r>
            <a:r>
              <a:rPr lang="en-US" altLang="zh-CN" sz="1600" dirty="0" smtClean="0"/>
              <a:t>]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9" name="TextBox 11"/>
          <p:cNvSpPr txBox="1"/>
          <p:nvPr/>
        </p:nvSpPr>
        <p:spPr>
          <a:xfrm>
            <a:off x="4371582" y="3554460"/>
            <a:ext cx="263882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[</a:t>
            </a:r>
            <a:r>
              <a:rPr lang="en-US" sz="1600" dirty="0" err="1" smtClean="0"/>
              <a:t>Cachin</a:t>
            </a:r>
            <a:r>
              <a:rPr lang="en-US" sz="1600" dirty="0" smtClean="0"/>
              <a:t> </a:t>
            </a:r>
            <a:r>
              <a:rPr lang="en-US" altLang="zh-CN" sz="1600" dirty="0" smtClean="0"/>
              <a:t>and</a:t>
            </a:r>
            <a:r>
              <a:rPr lang="zh-CN" altLang="en-US" sz="1600" dirty="0" smtClean="0"/>
              <a:t> </a:t>
            </a:r>
            <a:r>
              <a:rPr lang="en-US" altLang="zh-CN" sz="1600" dirty="0" err="1" smtClean="0"/>
              <a:t>Portiz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DSN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2002]</a:t>
            </a:r>
            <a:r>
              <a:rPr lang="en-US" sz="1600" dirty="0" smtClean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1927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827" y="2212155"/>
            <a:ext cx="7218310" cy="36576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CP0—Using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Threshold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Encryption</a:t>
            </a:r>
            <a:endParaRPr kumimoji="1" lang="zh-CN" alt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457200" y="1227667"/>
            <a:ext cx="8423564" cy="4501445"/>
          </a:xfrm>
        </p:spPr>
        <p:txBody>
          <a:bodyPr/>
          <a:lstStyle/>
          <a:p>
            <a:r>
              <a:rPr lang="en-US" altLang="zh-CN" dirty="0" smtClean="0"/>
              <a:t>A</a:t>
            </a:r>
            <a:r>
              <a:rPr lang="en-US" dirty="0" smtClean="0"/>
              <a:t> </a:t>
            </a:r>
            <a:r>
              <a:rPr lang="en-US" dirty="0"/>
              <a:t>public key is associated with the system and a decryption key is shared among all the servers. </a:t>
            </a:r>
          </a:p>
          <a:p>
            <a:endParaRPr lang="en-US" dirty="0"/>
          </a:p>
        </p:txBody>
      </p:sp>
      <p:sp>
        <p:nvSpPr>
          <p:cNvPr id="28" name="TextBox 10"/>
          <p:cNvSpPr txBox="1"/>
          <p:nvPr/>
        </p:nvSpPr>
        <p:spPr>
          <a:xfrm>
            <a:off x="7409794" y="43511"/>
            <a:ext cx="168691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Secure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Causal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BFT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40937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CP0—Using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Threshold</a:t>
            </a:r>
            <a:r>
              <a:rPr kumimoji="1" lang="zh-CN" altLang="en-US" dirty="0"/>
              <a:t> </a:t>
            </a:r>
            <a:r>
              <a:rPr kumimoji="1" lang="en-US" altLang="zh-CN" dirty="0"/>
              <a:t>Encryption</a:t>
            </a:r>
            <a:endParaRPr kumimoji="1" lang="zh-CN" altLang="en-US" dirty="0">
              <a:latin typeface="+mn-lt"/>
            </a:endParaRPr>
          </a:p>
        </p:txBody>
      </p:sp>
      <p:sp>
        <p:nvSpPr>
          <p:cNvPr id="56" name="TextBox 10"/>
          <p:cNvSpPr txBox="1"/>
          <p:nvPr/>
        </p:nvSpPr>
        <p:spPr>
          <a:xfrm>
            <a:off x="7409794" y="43511"/>
            <a:ext cx="168691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Secure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Causal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BFT</a:t>
            </a:r>
            <a:endParaRPr lang="en-US" sz="1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069" y="1187691"/>
            <a:ext cx="60706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44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5948314" y="3612630"/>
            <a:ext cx="977142" cy="29080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387316" y="3914432"/>
            <a:ext cx="6745226" cy="2299044"/>
            <a:chOff x="4055117" y="4011175"/>
            <a:chExt cx="6745226" cy="2299044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29743" y="4036919"/>
              <a:ext cx="6070600" cy="2273300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4055117" y="4011175"/>
              <a:ext cx="4525192" cy="226436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CP0—Using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Threshold</a:t>
            </a:r>
            <a:r>
              <a:rPr kumimoji="1" lang="zh-CN" altLang="en-US" dirty="0"/>
              <a:t> </a:t>
            </a:r>
            <a:r>
              <a:rPr kumimoji="1" lang="en-US" altLang="zh-CN" dirty="0"/>
              <a:t>Encryption</a:t>
            </a:r>
            <a:endParaRPr kumimoji="1" lang="zh-CN" altLang="en-US" dirty="0">
              <a:latin typeface="+mn-lt"/>
            </a:endParaRPr>
          </a:p>
        </p:txBody>
      </p:sp>
      <p:sp>
        <p:nvSpPr>
          <p:cNvPr id="56" name="TextBox 10"/>
          <p:cNvSpPr txBox="1"/>
          <p:nvPr/>
        </p:nvSpPr>
        <p:spPr>
          <a:xfrm>
            <a:off x="7409794" y="43511"/>
            <a:ext cx="168691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Secure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Causal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BFT</a:t>
            </a:r>
            <a:endParaRPr lang="en-US" sz="1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069" y="1187691"/>
            <a:ext cx="6070600" cy="2120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84602" y="1044223"/>
            <a:ext cx="2997724" cy="22643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01040" y="1527143"/>
            <a:ext cx="234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Any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BFT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protocol</a:t>
            </a:r>
            <a:endParaRPr lang="en-US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-407067" y="539251"/>
            <a:ext cx="302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>
                <a:ea typeface="Calibri" charset="0"/>
                <a:cs typeface="Calibri" charset="0"/>
              </a:rPr>
              <a:t>M</a:t>
            </a:r>
            <a:endParaRPr lang="en-US" sz="1400" dirty="0">
              <a:ea typeface="Calibri" charset="0"/>
              <a:cs typeface="Calibri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757635" y="1495339"/>
            <a:ext cx="404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ea typeface="Calibri" charset="0"/>
                <a:cs typeface="Calibri" charset="0"/>
              </a:rPr>
              <a:t>M</a:t>
            </a:r>
            <a:endParaRPr lang="en-US" sz="1400" dirty="0">
              <a:ea typeface="Calibri" charset="0"/>
              <a:cs typeface="Calibri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733619" y="1868630"/>
            <a:ext cx="404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>
                <a:ea typeface="Calibri" charset="0"/>
                <a:cs typeface="Calibri" charset="0"/>
              </a:rPr>
              <a:t>M</a:t>
            </a:r>
            <a:endParaRPr lang="en-US" sz="1400" dirty="0">
              <a:ea typeface="Calibri" charset="0"/>
              <a:cs typeface="Calibri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541447" y="1187562"/>
            <a:ext cx="404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ea typeface="Calibri" charset="0"/>
                <a:cs typeface="Calibri" charset="0"/>
              </a:rPr>
              <a:t>M</a:t>
            </a:r>
            <a:endParaRPr lang="en-US" sz="1400" dirty="0">
              <a:ea typeface="Calibri" charset="0"/>
              <a:cs typeface="Calibri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08070" y="1950336"/>
            <a:ext cx="2042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ea typeface="Calibri" charset="0"/>
                <a:cs typeface="Calibri" charset="0"/>
              </a:rPr>
              <a:t>Assign</a:t>
            </a:r>
            <a:r>
              <a:rPr lang="zh-CN" altLang="en-US" sz="1400" dirty="0" smtClean="0">
                <a:ea typeface="Calibri" charset="0"/>
                <a:cs typeface="Calibri" charset="0"/>
              </a:rPr>
              <a:t> </a:t>
            </a:r>
            <a:r>
              <a:rPr lang="en-US" altLang="zh-CN" sz="1400" dirty="0" smtClean="0">
                <a:ea typeface="Calibri" charset="0"/>
                <a:cs typeface="Calibri" charset="0"/>
              </a:rPr>
              <a:t>a</a:t>
            </a:r>
            <a:r>
              <a:rPr lang="zh-CN" altLang="en-US" sz="1400" dirty="0" smtClean="0">
                <a:ea typeface="Calibri" charset="0"/>
                <a:cs typeface="Calibri" charset="0"/>
              </a:rPr>
              <a:t> </a:t>
            </a:r>
            <a:r>
              <a:rPr lang="en-US" altLang="zh-CN" sz="1400" dirty="0" smtClean="0">
                <a:ea typeface="Calibri" charset="0"/>
                <a:cs typeface="Calibri" charset="0"/>
              </a:rPr>
              <a:t>sequence</a:t>
            </a:r>
            <a:r>
              <a:rPr lang="zh-CN" altLang="en-US" sz="1400" dirty="0" smtClean="0">
                <a:ea typeface="Calibri" charset="0"/>
                <a:cs typeface="Calibri" charset="0"/>
              </a:rPr>
              <a:t> </a:t>
            </a:r>
            <a:r>
              <a:rPr lang="en-US" altLang="zh-CN" sz="1400" dirty="0" smtClean="0">
                <a:ea typeface="Calibri" charset="0"/>
                <a:cs typeface="Calibri" charset="0"/>
              </a:rPr>
              <a:t>number</a:t>
            </a:r>
            <a:r>
              <a:rPr lang="zh-CN" altLang="en-US" sz="1400" dirty="0" smtClean="0">
                <a:ea typeface="Calibri" charset="0"/>
                <a:cs typeface="Calibri" charset="0"/>
              </a:rPr>
              <a:t> </a:t>
            </a:r>
            <a:r>
              <a:rPr lang="en-US" altLang="zh-CN" sz="1400" i="1" dirty="0" smtClean="0">
                <a:ea typeface="Calibri" charset="0"/>
                <a:cs typeface="Calibri" charset="0"/>
              </a:rPr>
              <a:t>N</a:t>
            </a:r>
            <a:r>
              <a:rPr lang="zh-CN" altLang="en-US" sz="1400" dirty="0" smtClean="0">
                <a:ea typeface="Calibri" charset="0"/>
                <a:cs typeface="Calibri" charset="0"/>
              </a:rPr>
              <a:t> </a:t>
            </a:r>
            <a:r>
              <a:rPr lang="en-US" altLang="zh-CN" sz="1400" dirty="0" smtClean="0">
                <a:ea typeface="Calibri" charset="0"/>
                <a:cs typeface="Calibri" charset="0"/>
              </a:rPr>
              <a:t>to</a:t>
            </a:r>
            <a:r>
              <a:rPr lang="zh-CN" altLang="en-US" sz="1400" dirty="0" smtClean="0">
                <a:ea typeface="Calibri" charset="0"/>
                <a:cs typeface="Calibri" charset="0"/>
              </a:rPr>
              <a:t> </a:t>
            </a:r>
            <a:r>
              <a:rPr lang="en-US" altLang="zh-CN" sz="1400" dirty="0" smtClean="0">
                <a:ea typeface="Calibri" charset="0"/>
                <a:cs typeface="Calibri" charset="0"/>
              </a:rPr>
              <a:t>M</a:t>
            </a:r>
            <a:endParaRPr lang="en-US" sz="1400" dirty="0">
              <a:ea typeface="Calibri" charset="0"/>
              <a:cs typeface="Calibri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36273" y="1655718"/>
            <a:ext cx="22129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R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9282774" y="2012249"/>
            <a:ext cx="18626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R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9290417" y="2461923"/>
            <a:ext cx="18626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R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9290417" y="3000814"/>
            <a:ext cx="18626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R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878890" y="3900246"/>
            <a:ext cx="3033618" cy="22643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49" y="4003870"/>
            <a:ext cx="2084042" cy="223474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603540" y="4557651"/>
            <a:ext cx="234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Any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BFT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protocol</a:t>
            </a:r>
            <a:endParaRPr lang="en-US" sz="1800" dirty="0"/>
          </a:p>
        </p:txBody>
      </p:sp>
      <p:sp>
        <p:nvSpPr>
          <p:cNvPr id="33" name="TextBox 32"/>
          <p:cNvSpPr txBox="1"/>
          <p:nvPr/>
        </p:nvSpPr>
        <p:spPr>
          <a:xfrm>
            <a:off x="3810570" y="4980844"/>
            <a:ext cx="1525928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ea typeface="Calibri" charset="0"/>
                <a:cs typeface="Calibri" charset="0"/>
              </a:rPr>
              <a:t>Assign</a:t>
            </a:r>
            <a:r>
              <a:rPr lang="zh-CN" altLang="en-US" sz="1400" dirty="0" smtClean="0">
                <a:ea typeface="Calibri" charset="0"/>
                <a:cs typeface="Calibri" charset="0"/>
              </a:rPr>
              <a:t> </a:t>
            </a:r>
            <a:r>
              <a:rPr lang="en-US" altLang="zh-CN" sz="1400" dirty="0" smtClean="0">
                <a:ea typeface="Calibri" charset="0"/>
                <a:cs typeface="Calibri" charset="0"/>
              </a:rPr>
              <a:t>a</a:t>
            </a:r>
            <a:r>
              <a:rPr lang="zh-CN" altLang="en-US" sz="1400" dirty="0" smtClean="0">
                <a:ea typeface="Calibri" charset="0"/>
                <a:cs typeface="Calibri" charset="0"/>
              </a:rPr>
              <a:t> </a:t>
            </a:r>
            <a:r>
              <a:rPr lang="en-US" altLang="zh-CN" sz="1400" dirty="0" smtClean="0">
                <a:ea typeface="Calibri" charset="0"/>
                <a:cs typeface="Calibri" charset="0"/>
              </a:rPr>
              <a:t>sequence</a:t>
            </a:r>
            <a:r>
              <a:rPr lang="zh-CN" altLang="en-US" sz="1400" dirty="0" smtClean="0">
                <a:ea typeface="Calibri" charset="0"/>
                <a:cs typeface="Calibri" charset="0"/>
              </a:rPr>
              <a:t> </a:t>
            </a:r>
            <a:r>
              <a:rPr lang="en-US" altLang="zh-CN" sz="1400" dirty="0" smtClean="0">
                <a:ea typeface="Calibri" charset="0"/>
                <a:cs typeface="Calibri" charset="0"/>
              </a:rPr>
              <a:t>number</a:t>
            </a:r>
            <a:r>
              <a:rPr lang="zh-CN" altLang="en-US" sz="1400" dirty="0" smtClean="0">
                <a:ea typeface="Calibri" charset="0"/>
                <a:cs typeface="Calibri" charset="0"/>
              </a:rPr>
              <a:t> </a:t>
            </a:r>
            <a:r>
              <a:rPr lang="en-US" altLang="zh-CN" sz="1400" i="1" dirty="0" smtClean="0">
                <a:ea typeface="Calibri" charset="0"/>
                <a:cs typeface="Calibri" charset="0"/>
              </a:rPr>
              <a:t>N</a:t>
            </a:r>
            <a:r>
              <a:rPr lang="zh-CN" altLang="en-US" sz="1400" dirty="0" smtClean="0">
                <a:ea typeface="Calibri" charset="0"/>
                <a:cs typeface="Calibri" charset="0"/>
              </a:rPr>
              <a:t> </a:t>
            </a:r>
            <a:r>
              <a:rPr lang="en-US" altLang="zh-CN" sz="1400" dirty="0" smtClean="0">
                <a:ea typeface="Calibri" charset="0"/>
                <a:cs typeface="Calibri" charset="0"/>
              </a:rPr>
              <a:t>to</a:t>
            </a:r>
            <a:r>
              <a:rPr lang="zh-CN" altLang="en-US" sz="1400" dirty="0" smtClean="0">
                <a:ea typeface="Calibri" charset="0"/>
                <a:cs typeface="Calibri" charset="0"/>
              </a:rPr>
              <a:t> </a:t>
            </a:r>
            <a:r>
              <a:rPr lang="en-US" altLang="zh-CN" sz="1400" dirty="0" smtClean="0">
                <a:ea typeface="Calibri" charset="0"/>
                <a:cs typeface="Calibri" charset="0"/>
              </a:rPr>
              <a:t>C</a:t>
            </a:r>
            <a:endParaRPr lang="en-US" sz="1400" dirty="0">
              <a:ea typeface="Calibri" charset="0"/>
              <a:cs typeface="Calibri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39449" y="3612630"/>
            <a:ext cx="182880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C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=</a:t>
            </a:r>
            <a:r>
              <a:rPr lang="zh-CN" altLang="en-US" sz="1600" dirty="0" smtClean="0"/>
              <a:t> </a:t>
            </a:r>
            <a:r>
              <a:rPr lang="en-US" altLang="zh-CN" sz="1600" dirty="0" err="1" smtClean="0"/>
              <a:t>ThresEnc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pk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 </a:t>
            </a:r>
            <a:r>
              <a:rPr lang="en-US" altLang="zh-CN" sz="1600" dirty="0"/>
              <a:t>M</a:t>
            </a:r>
            <a:r>
              <a:rPr lang="en-US" altLang="zh-CN" sz="1600" dirty="0" smtClean="0"/>
              <a:t>)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-641881" y="3592469"/>
            <a:ext cx="302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ea typeface="Calibri" charset="0"/>
                <a:cs typeface="Calibri" charset="0"/>
              </a:rPr>
              <a:t>C</a:t>
            </a:r>
            <a:endParaRPr lang="en-US" sz="1400" dirty="0">
              <a:ea typeface="Calibri" charset="0"/>
              <a:cs typeface="Calibri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-664961" y="4003870"/>
            <a:ext cx="302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ea typeface="Calibri" charset="0"/>
                <a:cs typeface="Calibri" charset="0"/>
              </a:rPr>
              <a:t>C</a:t>
            </a:r>
            <a:endParaRPr lang="en-US" sz="1400" dirty="0">
              <a:ea typeface="Calibri" charset="0"/>
              <a:cs typeface="Calibri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641881" y="4434540"/>
            <a:ext cx="302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ea typeface="Calibri" charset="0"/>
                <a:cs typeface="Calibri" charset="0"/>
              </a:rPr>
              <a:t>C</a:t>
            </a:r>
            <a:endParaRPr lang="en-US" sz="1400" dirty="0">
              <a:ea typeface="Calibri" charset="0"/>
              <a:cs typeface="Calibri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579121" y="4845941"/>
            <a:ext cx="302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ea typeface="Calibri" charset="0"/>
                <a:cs typeface="Calibri" charset="0"/>
              </a:rPr>
              <a:t>C</a:t>
            </a:r>
            <a:endParaRPr lang="en-US" sz="1400" dirty="0"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86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667 -0.04699 L 0.36059 0.109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782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459 -0.09931 L 0.3599 0.1092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57" y="1041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271 -1.85185E-6 L 0.33698 0.1016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5" y="506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83 0.09444 L 0.32257 0.1393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5" y="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9358 -0.01458 L -0.29202 -0.08195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69" y="-338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917 -0.01134 L -0.27379 -0.1338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60" y="-613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125 -0.01528 L -0.27466 -0.19954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30" y="-9213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056 -0.03518 L -0.27466 -0.27801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95" y="-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313 0.0662 L 0.35695 0.11828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91" y="2593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677 0.00648 L 0.36059 0.11227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91" y="5278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365 -0.05625 L 0.35678 0.09977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56" y="7801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792 -0.1088 L 0.35173 0.09629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91" y="10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14" grpId="0"/>
      <p:bldP spid="12" grpId="0"/>
      <p:bldP spid="13" grpId="0"/>
      <p:bldP spid="15" grpId="0"/>
      <p:bldP spid="8" grpId="0"/>
      <p:bldP spid="9" grpId="0" animBg="1"/>
      <p:bldP spid="16" grpId="0" animBg="1"/>
      <p:bldP spid="17" grpId="0" animBg="1"/>
      <p:bldP spid="18" grpId="0" animBg="1"/>
      <p:bldP spid="22" grpId="0" animBg="1"/>
      <p:bldP spid="32" grpId="0"/>
      <p:bldP spid="33" grpId="0" animBg="1"/>
      <p:bldP spid="30" grpId="0" animBg="1"/>
      <p:bldP spid="31" grpId="0"/>
      <p:bldP spid="35" grpId="0"/>
      <p:bldP spid="36" grpId="0"/>
      <p:bldP spid="3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CP0—Using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Threshold</a:t>
            </a:r>
            <a:r>
              <a:rPr kumimoji="1" lang="zh-CN" altLang="en-US" dirty="0"/>
              <a:t> </a:t>
            </a:r>
            <a:r>
              <a:rPr kumimoji="1" lang="en-US" altLang="zh-CN" dirty="0"/>
              <a:t>Encryption</a:t>
            </a:r>
            <a:endParaRPr kumimoji="1" lang="zh-CN" altLang="en-US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227667"/>
            <a:ext cx="8451669" cy="4501445"/>
          </a:xfrm>
        </p:spPr>
        <p:txBody>
          <a:bodyPr/>
          <a:lstStyle/>
          <a:p>
            <a:r>
              <a:rPr lang="en-US" altLang="zh-CN" dirty="0"/>
              <a:t>U</a:t>
            </a:r>
            <a:r>
              <a:rPr lang="en-US" altLang="zh-CN" dirty="0" smtClean="0"/>
              <a:t>se</a:t>
            </a:r>
            <a:r>
              <a:rPr lang="zh-CN" altLang="en-US" dirty="0" smtClean="0"/>
              <a:t> </a:t>
            </a:r>
            <a:r>
              <a:rPr lang="en-US" altLang="zh-CN" i="1" dirty="0" smtClean="0">
                <a:solidFill>
                  <a:srgbClr val="FF0000"/>
                </a:solidFill>
              </a:rPr>
              <a:t>tagged</a:t>
            </a:r>
            <a:r>
              <a:rPr lang="zh-CN" altLang="en-US" dirty="0" smtClean="0"/>
              <a:t> </a:t>
            </a:r>
            <a:r>
              <a:rPr lang="en-US" altLang="zh-CN" dirty="0"/>
              <a:t>threshold</a:t>
            </a:r>
            <a:r>
              <a:rPr lang="zh-CN" altLang="en-US" dirty="0"/>
              <a:t> </a:t>
            </a:r>
            <a:r>
              <a:rPr lang="en-US" altLang="zh-CN" dirty="0" smtClean="0"/>
              <a:t>encryption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distinguish</a:t>
            </a:r>
            <a:r>
              <a:rPr lang="zh-CN" altLang="en-US" dirty="0" smtClean="0"/>
              <a:t> </a:t>
            </a:r>
            <a:r>
              <a:rPr lang="en-US" altLang="zh-CN" dirty="0" smtClean="0"/>
              <a:t>instances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protocol.</a:t>
            </a:r>
            <a:endParaRPr lang="zh-CN" altLang="en-US" dirty="0" smtClean="0"/>
          </a:p>
          <a:p>
            <a:pPr lvl="1"/>
            <a:endParaRPr lang="zh-CN" altLang="en-US" dirty="0"/>
          </a:p>
          <a:p>
            <a:r>
              <a:rPr kumimoji="1" lang="en-US" altLang="zh-CN" dirty="0"/>
              <a:t>Drawbacks</a:t>
            </a:r>
          </a:p>
          <a:p>
            <a:pPr lvl="1"/>
            <a:r>
              <a:rPr kumimoji="1" lang="en-US" altLang="zh-CN" dirty="0"/>
              <a:t>Threshold encryption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really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expensive</a:t>
            </a:r>
            <a:r>
              <a:rPr kumimoji="1" lang="zh-CN" altLang="en-US" dirty="0"/>
              <a:t> </a:t>
            </a:r>
          </a:p>
          <a:p>
            <a:pPr lvl="1"/>
            <a:r>
              <a:rPr kumimoji="1" lang="en-US" altLang="zh-CN" dirty="0"/>
              <a:t>Only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handful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number-theoretical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assumptions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Trusted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setup</a:t>
            </a:r>
            <a:r>
              <a:rPr kumimoji="1" lang="zh-CN" altLang="en-US" dirty="0"/>
              <a:t> </a:t>
            </a:r>
            <a:r>
              <a:rPr kumimoji="1" lang="en-US" altLang="zh-CN" dirty="0"/>
              <a:t>(or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expensive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interactive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setup)</a:t>
            </a:r>
          </a:p>
          <a:p>
            <a:pPr lvl="1"/>
            <a:endParaRPr lang="zh-CN" altLang="en-US" dirty="0"/>
          </a:p>
          <a:p>
            <a:endParaRPr lang="zh-CN" altLang="en-US" dirty="0"/>
          </a:p>
          <a:p>
            <a:endParaRPr lang="en-US" dirty="0"/>
          </a:p>
        </p:txBody>
      </p:sp>
      <p:sp>
        <p:nvSpPr>
          <p:cNvPr id="58" name="TextBox 10"/>
          <p:cNvSpPr txBox="1"/>
          <p:nvPr/>
        </p:nvSpPr>
        <p:spPr>
          <a:xfrm>
            <a:off x="7409794" y="43511"/>
            <a:ext cx="168691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Secure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Causal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BFT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40262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+mn-lt"/>
              </a:rPr>
              <a:t>A</a:t>
            </a:r>
            <a:r>
              <a:rPr kumimoji="1" lang="zh-CN" altLang="en-US" dirty="0" smtClean="0">
                <a:latin typeface="+mn-lt"/>
              </a:rPr>
              <a:t> </a:t>
            </a:r>
            <a:r>
              <a:rPr kumimoji="1" lang="en-US" altLang="zh-CN" dirty="0" smtClean="0">
                <a:latin typeface="+mn-lt"/>
              </a:rPr>
              <a:t>New</a:t>
            </a:r>
            <a:r>
              <a:rPr kumimoji="1" lang="zh-CN" altLang="en-US" dirty="0" smtClean="0">
                <a:latin typeface="+mn-lt"/>
              </a:rPr>
              <a:t> </a:t>
            </a:r>
            <a:r>
              <a:rPr kumimoji="1" lang="en-US" altLang="zh-CN" dirty="0" smtClean="0">
                <a:latin typeface="+mn-lt"/>
              </a:rPr>
              <a:t>Look</a:t>
            </a:r>
            <a:r>
              <a:rPr kumimoji="1" lang="zh-CN" altLang="en-US" dirty="0" smtClean="0">
                <a:latin typeface="+mn-lt"/>
              </a:rPr>
              <a:t> </a:t>
            </a:r>
            <a:endParaRPr kumimoji="1" lang="zh-CN" alt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Key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observation</a:t>
            </a:r>
            <a:endParaRPr kumimoji="1" lang="zh-CN" altLang="en-US" dirty="0" smtClean="0"/>
          </a:p>
          <a:p>
            <a:pPr lvl="1"/>
            <a:r>
              <a:rPr kumimoji="1" lang="en-US" altLang="zh-CN" dirty="0"/>
              <a:t>U</a:t>
            </a:r>
            <a:r>
              <a:rPr kumimoji="1" lang="en-US" altLang="zh-CN" dirty="0" smtClean="0"/>
              <a:t>nnecessarily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coupled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threshold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encryption</a:t>
            </a:r>
            <a:endParaRPr kumimoji="1" lang="zh-CN" altLang="en-US" dirty="0"/>
          </a:p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novel</a:t>
            </a:r>
            <a:r>
              <a:rPr kumimoji="1" lang="zh-CN" altLang="en-US" dirty="0"/>
              <a:t> </a:t>
            </a:r>
            <a:r>
              <a:rPr kumimoji="1" lang="en-US" altLang="zh-CN" dirty="0"/>
              <a:t>framework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Non-malleable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commitment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associated-data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Fair</a:t>
            </a:r>
            <a:r>
              <a:rPr kumimoji="1" lang="zh-CN" altLang="en-US" dirty="0"/>
              <a:t> </a:t>
            </a:r>
            <a:r>
              <a:rPr kumimoji="1" lang="en-US" altLang="zh-CN" dirty="0"/>
              <a:t>BFT</a:t>
            </a:r>
            <a:endParaRPr kumimoji="1" lang="zh-CN" altLang="en-US" dirty="0"/>
          </a:p>
          <a:p>
            <a:r>
              <a:rPr kumimoji="1" lang="en-US" altLang="zh-CN" dirty="0" smtClean="0"/>
              <a:t>Benefits</a:t>
            </a:r>
            <a:endParaRPr kumimoji="1" lang="zh-CN" altLang="en-US" dirty="0"/>
          </a:p>
          <a:p>
            <a:pPr lvl="1"/>
            <a:r>
              <a:rPr kumimoji="1" lang="en-US" altLang="zh-CN" dirty="0" smtClean="0"/>
              <a:t>General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constructions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Efficient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instantiations</a:t>
            </a:r>
            <a:endParaRPr kumimoji="1" lang="zh-CN" altLang="en-US" dirty="0"/>
          </a:p>
          <a:p>
            <a:endParaRPr lang="en-US" dirty="0"/>
          </a:p>
        </p:txBody>
      </p:sp>
      <p:sp>
        <p:nvSpPr>
          <p:cNvPr id="5" name="TextBox 10"/>
          <p:cNvSpPr txBox="1"/>
          <p:nvPr/>
        </p:nvSpPr>
        <p:spPr>
          <a:xfrm>
            <a:off x="7409794" y="43511"/>
            <a:ext cx="168691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Secure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Causal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BFT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52260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950" y="4183255"/>
            <a:ext cx="1562100" cy="12192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+mn-lt"/>
              </a:rPr>
              <a:t>Our Protocol Uses </a:t>
            </a:r>
            <a:r>
              <a:rPr kumimoji="1" lang="en-US" altLang="zh-CN" dirty="0" smtClean="0">
                <a:solidFill>
                  <a:srgbClr val="FF0000"/>
                </a:solidFill>
                <a:latin typeface="+mn-lt"/>
              </a:rPr>
              <a:t>Commitment</a:t>
            </a:r>
            <a:r>
              <a:rPr kumimoji="1" lang="zh-CN" altLang="en-US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  <a:latin typeface="+mn-lt"/>
              </a:rPr>
              <a:t>Scheme</a:t>
            </a:r>
            <a:endParaRPr kumimoji="1" lang="zh-CN" alt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199" y="1227667"/>
            <a:ext cx="8639505" cy="4501445"/>
          </a:xfrm>
        </p:spPr>
        <p:txBody>
          <a:bodyPr/>
          <a:lstStyle/>
          <a:p>
            <a:endParaRPr lang="zh-CN" altLang="en-US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 smtClean="0"/>
          </a:p>
          <a:p>
            <a:r>
              <a:rPr lang="en-US" altLang="zh-CN" dirty="0" smtClean="0"/>
              <a:t>Hiding:</a:t>
            </a:r>
            <a:r>
              <a:rPr lang="zh-CN" altLang="en-US" dirty="0" smtClean="0"/>
              <a:t> </a:t>
            </a:r>
            <a:r>
              <a:rPr lang="en-US" altLang="zh-CN" dirty="0" smtClean="0"/>
              <a:t>M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hidden</a:t>
            </a:r>
            <a:r>
              <a:rPr lang="zh-CN" altLang="en-US" dirty="0" smtClean="0"/>
              <a:t> </a:t>
            </a:r>
            <a:r>
              <a:rPr lang="en-US" altLang="zh-CN" dirty="0" smtClean="0"/>
              <a:t>given</a:t>
            </a:r>
            <a:r>
              <a:rPr lang="zh-CN" altLang="en-US" dirty="0" smtClean="0"/>
              <a:t> </a:t>
            </a:r>
            <a:r>
              <a:rPr lang="en-US" altLang="zh-CN" dirty="0" smtClean="0"/>
              <a:t>C.</a:t>
            </a:r>
            <a:endParaRPr lang="zh-CN" altLang="en-US" dirty="0" smtClean="0"/>
          </a:p>
          <a:p>
            <a:endParaRPr lang="zh-CN" altLang="en-US" dirty="0"/>
          </a:p>
          <a:p>
            <a:endParaRPr lang="zh-CN" altLang="en-US" dirty="0" smtClean="0"/>
          </a:p>
          <a:p>
            <a:endParaRPr lang="zh-CN" altLang="en-US" dirty="0"/>
          </a:p>
          <a:p>
            <a:endParaRPr lang="zh-CN" altLang="en-US" dirty="0" smtClean="0"/>
          </a:p>
          <a:p>
            <a:r>
              <a:rPr lang="en-US" altLang="zh-CN" dirty="0" smtClean="0"/>
              <a:t>Binding:</a:t>
            </a:r>
            <a:r>
              <a:rPr lang="zh-CN" altLang="en-US" dirty="0" smtClean="0"/>
              <a:t> </a:t>
            </a:r>
            <a:r>
              <a:rPr lang="en-US" altLang="zh-CN" dirty="0" smtClean="0"/>
              <a:t>C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only</a:t>
            </a:r>
            <a:r>
              <a:rPr lang="zh-CN" altLang="en-US" dirty="0" smtClean="0"/>
              <a:t> </a:t>
            </a:r>
            <a:r>
              <a:rPr lang="en-US" altLang="zh-CN" dirty="0" smtClean="0"/>
              <a:t>opened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M.</a:t>
            </a:r>
            <a:endParaRPr lang="zh-CN" altLang="en-US" dirty="0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3138488" y="2702302"/>
            <a:ext cx="2971800" cy="0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491288" y="2202321"/>
            <a:ext cx="12756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he-IL" sz="2400" b="1" dirty="0">
                <a:ea typeface="Calibri" charset="0"/>
                <a:cs typeface="Calibri" charset="0"/>
              </a:rPr>
              <a:t>Receiver</a:t>
            </a:r>
            <a:endParaRPr lang="he-IL" altLang="en-US" sz="2000" b="1" dirty="0">
              <a:ea typeface="Calibri" charset="0"/>
              <a:cs typeface="Calibri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690688" y="2216688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he-IL" sz="2400" b="1" dirty="0">
                <a:ea typeface="Calibri" charset="0"/>
                <a:cs typeface="Calibri" charset="0"/>
              </a:rPr>
              <a:t>Sender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55588" y="1976976"/>
            <a:ext cx="1198562" cy="85407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he-IL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Calibri" charset="0"/>
                <a:cs typeface="Calibri" charset="0"/>
              </a:rPr>
              <a:t>Commit  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he-IL" sz="2000" b="1" dirty="0">
                <a:solidFill>
                  <a:schemeClr val="tx2">
                    <a:lumMod val="60000"/>
                    <a:lumOff val="40000"/>
                  </a:schemeClr>
                </a:solidFill>
                <a:ea typeface="Calibri" charset="0"/>
                <a:cs typeface="Calibri" charset="0"/>
              </a:rPr>
              <a:t>Phase</a:t>
            </a:r>
            <a:endParaRPr lang="en-US" altLang="he-IL" sz="2000" dirty="0">
              <a:solidFill>
                <a:schemeClr val="tx2">
                  <a:lumMod val="60000"/>
                  <a:lumOff val="40000"/>
                </a:schemeClr>
              </a:solidFill>
              <a:ea typeface="Calibri" charset="0"/>
              <a:cs typeface="Calibri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692732" y="495585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b="1" dirty="0" smtClean="0">
                <a:ea typeface="Calibri" charset="0"/>
                <a:cs typeface="Calibri" charset="0"/>
              </a:rPr>
              <a:t>Sender</a:t>
            </a:r>
            <a:endParaRPr lang="en-US" altLang="he-IL" sz="2400" b="1" dirty="0">
              <a:ea typeface="Calibri" charset="0"/>
              <a:cs typeface="Calibri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6550025" y="4914710"/>
            <a:ext cx="12756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he-IL" sz="2400" b="1" dirty="0">
                <a:ea typeface="Calibri" charset="0"/>
                <a:cs typeface="Calibri" charset="0"/>
              </a:rPr>
              <a:t>Receiver</a:t>
            </a:r>
            <a:endParaRPr lang="he-IL" altLang="en-US" sz="2000" b="1" dirty="0">
              <a:ea typeface="Calibri" charset="0"/>
              <a:cs typeface="Calibri" charset="0"/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276225" y="4760588"/>
            <a:ext cx="1198563" cy="85407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he-IL" sz="2000" b="1" dirty="0">
                <a:solidFill>
                  <a:srgbClr val="FF6600"/>
                </a:solidFill>
                <a:ea typeface="Calibri" charset="0"/>
                <a:cs typeface="Calibri" charset="0"/>
              </a:rPr>
              <a:t>Reveal  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he-IL" sz="2000" b="1" dirty="0">
                <a:solidFill>
                  <a:srgbClr val="FF6600"/>
                </a:solidFill>
                <a:ea typeface="Calibri" charset="0"/>
                <a:cs typeface="Calibri" charset="0"/>
              </a:rPr>
              <a:t>Phase</a:t>
            </a:r>
            <a:endParaRPr lang="en-US" altLang="he-IL" sz="2000" dirty="0">
              <a:solidFill>
                <a:srgbClr val="FF6600"/>
              </a:solidFill>
              <a:ea typeface="Calibri" charset="0"/>
              <a:cs typeface="Calibri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4295775" y="1908058"/>
            <a:ext cx="5886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  <a:ea typeface="Calibri" charset="0"/>
                <a:cs typeface="Calibri" charset="0"/>
              </a:rPr>
              <a:t>M</a:t>
            </a:r>
            <a:endParaRPr lang="en-US" altLang="en-US" sz="3600" b="1" dirty="0">
              <a:solidFill>
                <a:srgbClr val="FF0000"/>
              </a:solidFill>
              <a:ea typeface="Calibri" charset="0"/>
              <a:cs typeface="Calibri" charset="0"/>
            </a:endParaRP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4362049" y="4971594"/>
            <a:ext cx="4924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ea typeface="Calibri" charset="0"/>
                <a:cs typeface="Calibri" charset="0"/>
              </a:rPr>
              <a:t>M</a:t>
            </a:r>
            <a:endParaRPr lang="en-US" altLang="en-US" sz="2800" dirty="0">
              <a:ea typeface="Calibri" charset="0"/>
              <a:cs typeface="Calibri" charset="0"/>
            </a:endParaRPr>
          </a:p>
        </p:txBody>
      </p:sp>
      <p:sp>
        <p:nvSpPr>
          <p:cNvPr id="24" name="TextBox 10"/>
          <p:cNvSpPr txBox="1"/>
          <p:nvPr/>
        </p:nvSpPr>
        <p:spPr>
          <a:xfrm>
            <a:off x="7409794" y="43511"/>
            <a:ext cx="168691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Secure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Causal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BFT</a:t>
            </a:r>
            <a:endParaRPr lang="en-US" sz="1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244868" y="1950988"/>
            <a:ext cx="8778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 smtClean="0">
                <a:ea typeface="Calibri" charset="0"/>
                <a:cs typeface="Calibri" charset="0"/>
              </a:rPr>
              <a:t>C</a:t>
            </a:r>
            <a:r>
              <a:rPr lang="zh-CN" altLang="en-US" sz="3000" dirty="0" smtClean="0">
                <a:ea typeface="Calibri" charset="0"/>
                <a:cs typeface="Calibri" charset="0"/>
              </a:rPr>
              <a:t> </a:t>
            </a:r>
            <a:r>
              <a:rPr lang="en-US" altLang="zh-CN" sz="3000" dirty="0" smtClean="0">
                <a:ea typeface="Calibri" charset="0"/>
                <a:cs typeface="Calibri" charset="0"/>
              </a:rPr>
              <a:t>=</a:t>
            </a:r>
            <a:endParaRPr lang="en-US" sz="3000" dirty="0">
              <a:ea typeface="Calibri" charset="0"/>
              <a:cs typeface="Calibri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3742" y="1842683"/>
            <a:ext cx="1460500" cy="723900"/>
          </a:xfrm>
          <a:prstGeom prst="rect">
            <a:avLst/>
          </a:prstGeom>
        </p:spPr>
      </p:pic>
      <p:sp>
        <p:nvSpPr>
          <p:cNvPr id="26" name="Line 4"/>
          <p:cNvSpPr>
            <a:spLocks noChangeShapeType="1"/>
          </p:cNvSpPr>
          <p:nvPr/>
        </p:nvSpPr>
        <p:spPr bwMode="auto">
          <a:xfrm>
            <a:off x="3135905" y="5504912"/>
            <a:ext cx="29718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headEnd/>
            <a:tailEnd type="triangle" w="med" len="med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4374749" y="2152194"/>
            <a:ext cx="4924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ea typeface="Calibri" charset="0"/>
                <a:cs typeface="Calibri" charset="0"/>
              </a:rPr>
              <a:t>M</a:t>
            </a:r>
            <a:endParaRPr lang="en-US" altLang="en-US" sz="2800" dirty="0"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41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96296E-6 L 0.00052 -0.1152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 animBg="1"/>
      <p:bldP spid="11" grpId="0"/>
      <p:bldP spid="12" grpId="0"/>
      <p:bldP spid="16" grpId="0" animBg="1"/>
      <p:bldP spid="19" grpId="0"/>
      <p:bldP spid="22" grpId="0"/>
      <p:bldP spid="22" grpId="1"/>
      <p:bldP spid="5" grpId="0"/>
      <p:bldP spid="26" grpId="0" animBg="1"/>
      <p:bldP spid="2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Non-malleable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commitment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associated-data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(</a:t>
            </a:r>
            <a:r>
              <a:rPr kumimoji="1" lang="en-US" altLang="zh-CN" dirty="0" smtClean="0">
                <a:latin typeface="+mn-lt"/>
              </a:rPr>
              <a:t>NM-CAD)</a:t>
            </a:r>
            <a:endParaRPr kumimoji="1" lang="zh-CN" altLang="en-US" dirty="0"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 smtClean="0"/>
          </a:p>
          <a:p>
            <a:r>
              <a:rPr lang="en-US" dirty="0" smtClean="0"/>
              <a:t>Syntax </a:t>
            </a:r>
            <a:endParaRPr lang="zh-CN" altLang="en-US" dirty="0" smtClean="0"/>
          </a:p>
          <a:p>
            <a:pPr lvl="1"/>
            <a:r>
              <a:rPr lang="en-US" dirty="0" smtClean="0"/>
              <a:t>Associated-data </a:t>
            </a:r>
            <a:r>
              <a:rPr lang="en-US" dirty="0"/>
              <a:t>as an additional input </a:t>
            </a:r>
            <a:endParaRPr lang="zh-CN" altLang="en-US" dirty="0" smtClean="0"/>
          </a:p>
          <a:p>
            <a:pPr marL="457200" lvl="1" indent="0">
              <a:buNone/>
            </a:pPr>
            <a:endParaRPr lang="zh-CN" altLang="en-US" dirty="0" smtClean="0"/>
          </a:p>
          <a:p>
            <a:r>
              <a:rPr lang="en-US" altLang="zh-CN" dirty="0"/>
              <a:t>S</a:t>
            </a:r>
            <a:r>
              <a:rPr lang="en-US" dirty="0" smtClean="0"/>
              <a:t>ecurity </a:t>
            </a:r>
            <a:endParaRPr lang="zh-CN" altLang="en-US" dirty="0"/>
          </a:p>
          <a:p>
            <a:pPr lvl="1"/>
            <a:r>
              <a:rPr lang="en-US" altLang="zh-CN" dirty="0" smtClean="0"/>
              <a:t>Additionally</a:t>
            </a:r>
            <a:r>
              <a:rPr lang="en-US" dirty="0" smtClean="0"/>
              <a:t> </a:t>
            </a:r>
            <a:r>
              <a:rPr lang="en-US" dirty="0"/>
              <a:t>ask for </a:t>
            </a:r>
            <a:r>
              <a:rPr lang="en-US" i="1" dirty="0" smtClean="0"/>
              <a:t>non-malleability </a:t>
            </a:r>
            <a:r>
              <a:rPr lang="en-US" altLang="zh-CN" i="1" dirty="0" err="1" smtClean="0"/>
              <a:t>w.r.t</a:t>
            </a:r>
            <a:r>
              <a:rPr lang="en-US" altLang="zh-CN" i="1" dirty="0" smtClean="0"/>
              <a:t>.</a:t>
            </a:r>
            <a:r>
              <a:rPr lang="en-US" i="1" dirty="0" smtClean="0"/>
              <a:t> opening and associated-data</a:t>
            </a:r>
            <a:r>
              <a:rPr lang="zh-CN" altLang="en-US" i="1" dirty="0" smtClean="0"/>
              <a:t> </a:t>
            </a:r>
            <a:r>
              <a:rPr lang="en-US" altLang="zh-CN" dirty="0" smtClean="0"/>
              <a:t>(NM-OAD)</a:t>
            </a:r>
            <a:endParaRPr lang="en-US" dirty="0"/>
          </a:p>
        </p:txBody>
      </p:sp>
      <p:sp>
        <p:nvSpPr>
          <p:cNvPr id="5" name="TextBox 10"/>
          <p:cNvSpPr txBox="1"/>
          <p:nvPr/>
        </p:nvSpPr>
        <p:spPr>
          <a:xfrm>
            <a:off x="7409794" y="43511"/>
            <a:ext cx="168691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Secure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Causal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BFT</a:t>
            </a:r>
            <a:endParaRPr lang="en-US" sz="1600" dirty="0" smtClean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4246" y="2821260"/>
            <a:ext cx="1440079" cy="7137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86539" y="3218786"/>
            <a:ext cx="544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tag</a:t>
            </a:r>
            <a:endParaRPr lang="en-US" sz="160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441" y="5136995"/>
            <a:ext cx="1440079" cy="713778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822734" y="5545672"/>
            <a:ext cx="544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tag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3317214" y="5564260"/>
            <a:ext cx="5444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 smtClean="0"/>
              <a:t>M</a:t>
            </a:r>
            <a:endParaRPr lang="en-US" sz="1500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221" y="4787595"/>
            <a:ext cx="1440079" cy="713778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584514" y="5196272"/>
            <a:ext cx="544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tag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6012088" y="5214860"/>
            <a:ext cx="5444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 smtClean="0"/>
              <a:t>2M</a:t>
            </a:r>
            <a:endParaRPr lang="en-US" sz="15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506" y="5787487"/>
            <a:ext cx="1440079" cy="713778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6525044" y="6196164"/>
            <a:ext cx="544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t</a:t>
            </a:r>
            <a:r>
              <a:rPr lang="en-US" altLang="zh-CN" sz="1600" dirty="0" smtClean="0"/>
              <a:t>ag’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6086430" y="6214752"/>
            <a:ext cx="5444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smtClean="0"/>
              <a:t>M</a:t>
            </a:r>
            <a:endParaRPr lang="en-US" sz="1500" dirty="0"/>
          </a:p>
        </p:txBody>
      </p:sp>
      <p:cxnSp>
        <p:nvCxnSpPr>
          <p:cNvPr id="6" name="Straight Arrow Connector 5"/>
          <p:cNvCxnSpPr>
            <a:stCxn id="26" idx="3"/>
            <a:endCxn id="29" idx="1"/>
          </p:cNvCxnSpPr>
          <p:nvPr/>
        </p:nvCxnSpPr>
        <p:spPr>
          <a:xfrm flipV="1">
            <a:off x="4200520" y="5144484"/>
            <a:ext cx="1321701" cy="349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2" idx="1"/>
          </p:cNvCxnSpPr>
          <p:nvPr/>
        </p:nvCxnSpPr>
        <p:spPr>
          <a:xfrm>
            <a:off x="4228460" y="5564260"/>
            <a:ext cx="1290046" cy="5801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4505" y="5134914"/>
            <a:ext cx="309010" cy="30901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7205" y="5731814"/>
            <a:ext cx="309010" cy="30901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575744" y="3238932"/>
            <a:ext cx="5444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 smtClean="0"/>
              <a:t>M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58959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7" grpId="0"/>
      <p:bldP spid="28" grpId="0"/>
      <p:bldP spid="30" grpId="0"/>
      <p:bldP spid="31" grpId="0"/>
      <p:bldP spid="33" grpId="0"/>
      <p:bldP spid="34" grpId="0"/>
      <p:bldP spid="2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Non-malleable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commitment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associated-data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(</a:t>
            </a:r>
            <a:r>
              <a:rPr kumimoji="1" lang="en-US" altLang="zh-CN" dirty="0" smtClean="0">
                <a:latin typeface="+mn-lt"/>
              </a:rPr>
              <a:t>NM-CAD)</a:t>
            </a:r>
            <a:endParaRPr kumimoji="1" lang="zh-CN" altLang="en-US" dirty="0"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 smtClean="0"/>
          </a:p>
          <a:p>
            <a:r>
              <a:rPr lang="en-US" altLang="zh-CN" dirty="0" smtClean="0"/>
              <a:t>Generality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Any</a:t>
            </a:r>
            <a:r>
              <a:rPr lang="zh-CN" altLang="en-US" dirty="0" smtClean="0"/>
              <a:t> </a:t>
            </a:r>
            <a:r>
              <a:rPr lang="en-US" altLang="zh-CN" dirty="0" smtClean="0"/>
              <a:t>(adaptive)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one-way</a:t>
            </a:r>
            <a:r>
              <a:rPr lang="zh-CN" altLang="en-US" dirty="0" smtClean="0"/>
              <a:t> </a:t>
            </a:r>
            <a:r>
              <a:rPr lang="en-US" altLang="zh-CN" dirty="0" smtClean="0"/>
              <a:t>function</a:t>
            </a:r>
            <a:endParaRPr lang="zh-CN" altLang="en-US" dirty="0" smtClean="0"/>
          </a:p>
          <a:p>
            <a:pPr marL="457200" lvl="1" indent="0">
              <a:buNone/>
            </a:pPr>
            <a:endParaRPr lang="zh-CN" altLang="en-US" dirty="0" smtClean="0"/>
          </a:p>
          <a:p>
            <a:r>
              <a:rPr lang="en-US" altLang="zh-CN" dirty="0" smtClean="0"/>
              <a:t>Efficiency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(tag,</a:t>
            </a:r>
            <a:r>
              <a:rPr lang="zh-CN" altLang="en-US" dirty="0" smtClean="0"/>
              <a:t> </a:t>
            </a:r>
            <a:r>
              <a:rPr lang="en-US" altLang="zh-CN" dirty="0" smtClean="0"/>
              <a:t>C) =(tag, H(tag,</a:t>
            </a:r>
            <a:r>
              <a:rPr lang="zh-CN" altLang="en-US" dirty="0" smtClean="0"/>
              <a:t> </a:t>
            </a:r>
            <a:r>
              <a:rPr lang="en-US" altLang="zh-CN" dirty="0" smtClean="0"/>
              <a:t>r,</a:t>
            </a:r>
            <a:r>
              <a:rPr lang="zh-CN" altLang="en-US" dirty="0" smtClean="0"/>
              <a:t> </a:t>
            </a:r>
            <a:r>
              <a:rPr lang="en-US" altLang="zh-CN" dirty="0"/>
              <a:t>M</a:t>
            </a:r>
            <a:r>
              <a:rPr lang="en-US" altLang="zh-CN" dirty="0" smtClean="0"/>
              <a:t>)), where M is the message, C is the commitment, r is a random coin.</a:t>
            </a:r>
            <a:endParaRPr lang="zh-CN" altLang="en-US" dirty="0"/>
          </a:p>
        </p:txBody>
      </p:sp>
      <p:sp>
        <p:nvSpPr>
          <p:cNvPr id="5" name="TextBox 10"/>
          <p:cNvSpPr txBox="1"/>
          <p:nvPr/>
        </p:nvSpPr>
        <p:spPr>
          <a:xfrm>
            <a:off x="7409794" y="43511"/>
            <a:ext cx="168691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Secure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Causal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BFT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4792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First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Protocol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CP1</a:t>
            </a:r>
            <a:endParaRPr kumimoji="1" lang="zh-CN" altLang="en-US" dirty="0"/>
          </a:p>
        </p:txBody>
      </p:sp>
      <p:sp>
        <p:nvSpPr>
          <p:cNvPr id="28" name="TextBox 10"/>
          <p:cNvSpPr txBox="1"/>
          <p:nvPr/>
        </p:nvSpPr>
        <p:spPr>
          <a:xfrm>
            <a:off x="7409794" y="43511"/>
            <a:ext cx="168691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Secure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Causal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BFT</a:t>
            </a:r>
            <a:endParaRPr lang="en-US" sz="160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27667"/>
            <a:ext cx="8229600" cy="4501445"/>
          </a:xfrm>
        </p:spPr>
        <p:txBody>
          <a:bodyPr/>
          <a:lstStyle/>
          <a:p>
            <a:pPr lvl="1"/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First schedule the commitment  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Then schedule the opening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zh-CN" alt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2853" y="1232453"/>
            <a:ext cx="1179443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Phase 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9478" y="2842594"/>
            <a:ext cx="117944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mtClean="0"/>
              <a:t>Phase 2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641" y="1721330"/>
            <a:ext cx="1440079" cy="71377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471934" y="2118856"/>
            <a:ext cx="544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tag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6964983" y="2147555"/>
            <a:ext cx="5444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 smtClean="0"/>
              <a:t>M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05914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Machine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Replication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(SMR)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27667"/>
            <a:ext cx="8559800" cy="4501445"/>
          </a:xfrm>
        </p:spPr>
        <p:txBody>
          <a:bodyPr/>
          <a:lstStyle/>
          <a:p>
            <a:r>
              <a:rPr kumimoji="1" lang="en-US" altLang="zh-CN" dirty="0"/>
              <a:t>Replicas </a:t>
            </a:r>
            <a:r>
              <a:rPr kumimoji="1" lang="en-US" altLang="zh-CN" dirty="0" smtClean="0"/>
              <a:t>maintain </a:t>
            </a:r>
            <a:r>
              <a:rPr kumimoji="1" lang="en-US" altLang="zh-CN" dirty="0"/>
              <a:t>the same state</a:t>
            </a:r>
          </a:p>
          <a:p>
            <a:pPr lvl="1"/>
            <a:r>
              <a:rPr kumimoji="1" lang="en-US" altLang="zh-CN" dirty="0"/>
              <a:t>R</a:t>
            </a:r>
            <a:r>
              <a:rPr kumimoji="1" lang="en-US" altLang="zh-CN" dirty="0" smtClean="0"/>
              <a:t>eplicas </a:t>
            </a:r>
            <a:r>
              <a:rPr kumimoji="1" lang="en-US" altLang="zh-CN" dirty="0"/>
              <a:t>start in the same </a:t>
            </a:r>
            <a:r>
              <a:rPr kumimoji="1" lang="en-US" altLang="zh-CN" dirty="0" smtClean="0"/>
              <a:t>state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Operations are </a:t>
            </a:r>
            <a:r>
              <a:rPr kumimoji="1" lang="en-US" altLang="zh-CN" dirty="0" smtClean="0"/>
              <a:t>deterministic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Replicas </a:t>
            </a:r>
            <a:r>
              <a:rPr kumimoji="1" lang="en-US" altLang="zh-CN" dirty="0" smtClean="0"/>
              <a:t>execute </a:t>
            </a:r>
            <a:r>
              <a:rPr kumimoji="1" lang="en-US" altLang="zh-CN" dirty="0"/>
              <a:t>operations </a:t>
            </a:r>
            <a:r>
              <a:rPr kumimoji="1" lang="en-US" altLang="zh-CN" dirty="0">
                <a:solidFill>
                  <a:srgbClr val="FF0000"/>
                </a:solidFill>
              </a:rPr>
              <a:t>in the same </a:t>
            </a:r>
            <a:r>
              <a:rPr kumimoji="1" lang="en-US" altLang="zh-CN" dirty="0" smtClean="0">
                <a:solidFill>
                  <a:srgbClr val="FF0000"/>
                </a:solidFill>
              </a:rPr>
              <a:t>order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(i.e.,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total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order)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 smtClean="0"/>
              <a:t>Replicas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replies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clients</a:t>
            </a:r>
          </a:p>
          <a:p>
            <a:r>
              <a:rPr kumimoji="1" lang="en-US" altLang="zh-CN" dirty="0" smtClean="0"/>
              <a:t>Clients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vote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replica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replies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  <p:sp>
        <p:nvSpPr>
          <p:cNvPr id="4" name="TextBox 10"/>
          <p:cNvSpPr txBox="1"/>
          <p:nvPr/>
        </p:nvSpPr>
        <p:spPr>
          <a:xfrm>
            <a:off x="6726624" y="43511"/>
            <a:ext cx="237008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State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Machine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Replication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60198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414" y="1793023"/>
            <a:ext cx="7414727" cy="36576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First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Protocol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CP1</a:t>
            </a:r>
            <a:endParaRPr kumimoji="1" lang="zh-CN" altLang="en-US" dirty="0"/>
          </a:p>
        </p:txBody>
      </p:sp>
      <p:sp>
        <p:nvSpPr>
          <p:cNvPr id="28" name="TextBox 10"/>
          <p:cNvSpPr txBox="1"/>
          <p:nvPr/>
        </p:nvSpPr>
        <p:spPr>
          <a:xfrm>
            <a:off x="7409794" y="43511"/>
            <a:ext cx="168691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Secure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Causal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BFT</a:t>
            </a:r>
            <a:endParaRPr lang="en-US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45774" y="1232453"/>
            <a:ext cx="1179443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Phase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4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413" y="1781874"/>
            <a:ext cx="7414727" cy="36576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First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Protocol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CP1</a:t>
            </a:r>
            <a:endParaRPr kumimoji="1" lang="zh-CN" altLang="en-US" dirty="0"/>
          </a:p>
        </p:txBody>
      </p:sp>
      <p:sp>
        <p:nvSpPr>
          <p:cNvPr id="28" name="TextBox 10"/>
          <p:cNvSpPr txBox="1"/>
          <p:nvPr/>
        </p:nvSpPr>
        <p:spPr>
          <a:xfrm>
            <a:off x="7409794" y="43511"/>
            <a:ext cx="168691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Secure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Causal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BFT</a:t>
            </a:r>
            <a:endParaRPr lang="en-US" sz="1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5774" y="1232453"/>
            <a:ext cx="1179443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Phase 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64695" y="4258868"/>
            <a:ext cx="22239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dirty="0" smtClean="0"/>
              <a:t>M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58844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413" y="1781874"/>
            <a:ext cx="7414727" cy="36576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First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Protocol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CP1</a:t>
            </a:r>
            <a:endParaRPr kumimoji="1" lang="zh-CN" altLang="en-US" dirty="0"/>
          </a:p>
        </p:txBody>
      </p:sp>
      <p:sp>
        <p:nvSpPr>
          <p:cNvPr id="28" name="TextBox 10"/>
          <p:cNvSpPr txBox="1"/>
          <p:nvPr/>
        </p:nvSpPr>
        <p:spPr>
          <a:xfrm>
            <a:off x="7409794" y="43511"/>
            <a:ext cx="168691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Secure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Causal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BFT</a:t>
            </a:r>
            <a:endParaRPr lang="en-US" sz="16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57198" y="5430126"/>
            <a:ext cx="5471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request,</a:t>
            </a:r>
            <a:r>
              <a:rPr lang="zh-CN" altLang="en-US" dirty="0" smtClean="0"/>
              <a:t> </a:t>
            </a:r>
            <a:r>
              <a:rPr lang="en-US" altLang="zh-CN" dirty="0" smtClean="0"/>
              <a:t>e.g.,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“Register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UConn”</a:t>
            </a:r>
            <a:endParaRPr lang="zh-CN" altLang="en-US" dirty="0" smtClean="0"/>
          </a:p>
          <a:p>
            <a:r>
              <a:rPr lang="en-US" altLang="zh-CN" dirty="0" smtClean="0"/>
              <a:t>Tag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unique</a:t>
            </a:r>
            <a:r>
              <a:rPr lang="zh-CN" altLang="en-US" dirty="0" smtClean="0"/>
              <a:t> </a:t>
            </a:r>
            <a:r>
              <a:rPr lang="en-US" altLang="zh-CN" dirty="0" smtClean="0"/>
              <a:t>identifier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message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5774" y="1232453"/>
            <a:ext cx="1179443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Phase 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64695" y="4258868"/>
            <a:ext cx="22239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dirty="0" smtClean="0"/>
              <a:t>M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97960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414" y="1793023"/>
            <a:ext cx="7414727" cy="36576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First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Protocol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CP1</a:t>
            </a:r>
            <a:endParaRPr kumimoji="1" lang="zh-CN" altLang="en-US" dirty="0"/>
          </a:p>
        </p:txBody>
      </p:sp>
      <p:sp>
        <p:nvSpPr>
          <p:cNvPr id="28" name="TextBox 10"/>
          <p:cNvSpPr txBox="1"/>
          <p:nvPr/>
        </p:nvSpPr>
        <p:spPr>
          <a:xfrm>
            <a:off x="7409794" y="43511"/>
            <a:ext cx="168691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Secure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Causal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BFT</a:t>
            </a:r>
            <a:endParaRPr lang="en-US" sz="1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351667" y="3085030"/>
            <a:ext cx="4409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Calibri" charset="0"/>
                <a:cs typeface="Calibri" charset="0"/>
              </a:rPr>
              <a:t>Agree</a:t>
            </a:r>
            <a:r>
              <a:rPr lang="zh-CN" altLang="en-US" dirty="0" smtClean="0"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ea typeface="Calibri" charset="0"/>
                <a:cs typeface="Calibri" charset="0"/>
              </a:rPr>
              <a:t>on</a:t>
            </a:r>
            <a:r>
              <a:rPr lang="zh-CN" altLang="en-US" dirty="0" smtClean="0"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ea typeface="Calibri" charset="0"/>
                <a:cs typeface="Calibri" charset="0"/>
              </a:rPr>
              <a:t>a</a:t>
            </a:r>
            <a:r>
              <a:rPr lang="zh-CN" altLang="en-US" dirty="0" smtClean="0"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ea typeface="Calibri" charset="0"/>
                <a:cs typeface="Calibri" charset="0"/>
              </a:rPr>
              <a:t>sequence</a:t>
            </a:r>
            <a:r>
              <a:rPr lang="zh-CN" altLang="en-US" dirty="0" smtClean="0"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ea typeface="Calibri" charset="0"/>
                <a:cs typeface="Calibri" charset="0"/>
              </a:rPr>
              <a:t>number</a:t>
            </a:r>
            <a:r>
              <a:rPr lang="zh-CN" altLang="en-US" dirty="0" smtClean="0"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ea typeface="Calibri" charset="0"/>
                <a:cs typeface="Calibri" charset="0"/>
              </a:rPr>
              <a:t>to</a:t>
            </a:r>
            <a:r>
              <a:rPr lang="zh-CN" altLang="en-US" dirty="0" smtClean="0">
                <a:ea typeface="Calibri" charset="0"/>
                <a:cs typeface="Calibri" charset="0"/>
              </a:rPr>
              <a:t> </a:t>
            </a:r>
            <a:endParaRPr lang="en-US" dirty="0">
              <a:ea typeface="Calibri" charset="0"/>
              <a:cs typeface="Calibri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375" y="3125110"/>
            <a:ext cx="882616" cy="4413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5774" y="1232453"/>
            <a:ext cx="1179443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Phase 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68334" y="3314972"/>
            <a:ext cx="222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993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014" y="1798864"/>
            <a:ext cx="7414727" cy="36576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First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Protocol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CP1</a:t>
            </a:r>
            <a:endParaRPr kumimoji="1" lang="zh-CN" altLang="en-US" dirty="0"/>
          </a:p>
        </p:txBody>
      </p:sp>
      <p:sp>
        <p:nvSpPr>
          <p:cNvPr id="28" name="TextBox 10"/>
          <p:cNvSpPr txBox="1"/>
          <p:nvPr/>
        </p:nvSpPr>
        <p:spPr>
          <a:xfrm>
            <a:off x="7409794" y="43511"/>
            <a:ext cx="168691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Secure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Causal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BFT</a:t>
            </a:r>
            <a:endParaRPr lang="en-US" sz="1600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1292" y="3797769"/>
            <a:ext cx="882616" cy="4413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5774" y="1232453"/>
            <a:ext cx="1179443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Phase 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94541" y="3978650"/>
            <a:ext cx="222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6857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013" y="1798864"/>
            <a:ext cx="7414727" cy="36576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First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Protocol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CP1</a:t>
            </a:r>
            <a:endParaRPr kumimoji="1" lang="zh-CN" altLang="en-US" dirty="0"/>
          </a:p>
        </p:txBody>
      </p:sp>
      <p:sp>
        <p:nvSpPr>
          <p:cNvPr id="28" name="TextBox 10"/>
          <p:cNvSpPr txBox="1"/>
          <p:nvPr/>
        </p:nvSpPr>
        <p:spPr>
          <a:xfrm>
            <a:off x="7409794" y="43511"/>
            <a:ext cx="168691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Secure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Causal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BFT</a:t>
            </a:r>
            <a:endParaRPr lang="en-US" sz="1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45774" y="1232453"/>
            <a:ext cx="117944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mtClean="0"/>
              <a:t>Phase 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05084" y="3952571"/>
            <a:ext cx="309718" cy="3539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700" dirty="0" smtClean="0"/>
              <a:t>M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90039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414" y="1793023"/>
            <a:ext cx="7414727" cy="36576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First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Protocol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CP1</a:t>
            </a:r>
            <a:endParaRPr kumimoji="1" lang="zh-CN" altLang="en-US" dirty="0"/>
          </a:p>
        </p:txBody>
      </p:sp>
      <p:sp>
        <p:nvSpPr>
          <p:cNvPr id="28" name="TextBox 10"/>
          <p:cNvSpPr txBox="1"/>
          <p:nvPr/>
        </p:nvSpPr>
        <p:spPr>
          <a:xfrm>
            <a:off x="7409794" y="43511"/>
            <a:ext cx="168691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Secure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Causal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BFT</a:t>
            </a:r>
            <a:endParaRPr lang="en-US" sz="1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500331" y="3085030"/>
            <a:ext cx="6792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Calibri" charset="0"/>
                <a:cs typeface="Calibri" charset="0"/>
              </a:rPr>
              <a:t>Assign</a:t>
            </a:r>
            <a:r>
              <a:rPr lang="zh-CN" altLang="en-US" dirty="0" smtClean="0"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ea typeface="Calibri" charset="0"/>
                <a:cs typeface="Calibri" charset="0"/>
              </a:rPr>
              <a:t>the</a:t>
            </a:r>
            <a:r>
              <a:rPr lang="zh-CN" altLang="en-US" dirty="0" smtClean="0"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ea typeface="Calibri" charset="0"/>
                <a:cs typeface="Calibri" charset="0"/>
              </a:rPr>
              <a:t>same</a:t>
            </a:r>
            <a:r>
              <a:rPr lang="zh-CN" altLang="en-US" dirty="0" smtClean="0">
                <a:solidFill>
                  <a:srgbClr val="FF0000"/>
                </a:solidFill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ea typeface="Calibri" charset="0"/>
                <a:cs typeface="Calibri" charset="0"/>
              </a:rPr>
              <a:t>sequence</a:t>
            </a:r>
            <a:r>
              <a:rPr lang="zh-CN" altLang="en-US" dirty="0" smtClean="0"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ea typeface="Calibri" charset="0"/>
                <a:cs typeface="Calibri" charset="0"/>
              </a:rPr>
              <a:t>number</a:t>
            </a:r>
            <a:r>
              <a:rPr lang="zh-CN" altLang="en-US" dirty="0" smtClean="0"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ea typeface="Calibri" charset="0"/>
                <a:cs typeface="Calibri" charset="0"/>
              </a:rPr>
              <a:t>to</a:t>
            </a:r>
            <a:r>
              <a:rPr lang="zh-CN" altLang="en-US" dirty="0" smtClean="0"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ea typeface="Calibri" charset="0"/>
                <a:cs typeface="Calibri" charset="0"/>
              </a:rPr>
              <a:t>the</a:t>
            </a:r>
            <a:r>
              <a:rPr lang="zh-CN" altLang="en-US" dirty="0" smtClean="0"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ea typeface="Calibri" charset="0"/>
                <a:cs typeface="Calibri" charset="0"/>
              </a:rPr>
              <a:t>opening</a:t>
            </a:r>
            <a:endParaRPr lang="en-US" dirty="0">
              <a:ea typeface="Calibri" charset="0"/>
              <a:cs typeface="Calibri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5774" y="1232453"/>
            <a:ext cx="117944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mtClean="0"/>
              <a:t>Phase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5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012" y="1798864"/>
            <a:ext cx="7414727" cy="36576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First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Protocol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CP1</a:t>
            </a:r>
            <a:endParaRPr kumimoji="1" lang="zh-CN" altLang="en-US" dirty="0"/>
          </a:p>
        </p:txBody>
      </p:sp>
      <p:sp>
        <p:nvSpPr>
          <p:cNvPr id="28" name="TextBox 10"/>
          <p:cNvSpPr txBox="1"/>
          <p:nvPr/>
        </p:nvSpPr>
        <p:spPr>
          <a:xfrm>
            <a:off x="7409794" y="43511"/>
            <a:ext cx="168691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Secure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Causal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BFT</a:t>
            </a:r>
            <a:endParaRPr lang="en-US" sz="1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45774" y="1232453"/>
            <a:ext cx="117944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mtClean="0"/>
              <a:t>Phase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79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First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Protocol</a:t>
            </a:r>
            <a:r>
              <a:rPr kumimoji="1" lang="zh-CN" altLang="en-US" dirty="0"/>
              <a:t> </a:t>
            </a:r>
            <a:r>
              <a:rPr kumimoji="1" lang="en-US" altLang="zh-CN" dirty="0"/>
              <a:t>CP1</a:t>
            </a:r>
            <a:endParaRPr kumimoji="1" lang="zh-CN" altLang="en-US" dirty="0"/>
          </a:p>
        </p:txBody>
      </p:sp>
      <p:sp>
        <p:nvSpPr>
          <p:cNvPr id="28" name="TextBox 10"/>
          <p:cNvSpPr txBox="1"/>
          <p:nvPr/>
        </p:nvSpPr>
        <p:spPr>
          <a:xfrm>
            <a:off x="7409794" y="43511"/>
            <a:ext cx="168691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Secure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Causal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BFT</a:t>
            </a:r>
            <a:endParaRPr lang="en-US" sz="1600" dirty="0" smtClean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227667"/>
            <a:ext cx="8229600" cy="4501445"/>
          </a:xfrm>
        </p:spPr>
        <p:txBody>
          <a:bodyPr/>
          <a:lstStyle/>
          <a:p>
            <a:r>
              <a:rPr kumimoji="1" lang="en-US" altLang="zh-CN" dirty="0"/>
              <a:t>Above,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Gracious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Execution!</a:t>
            </a:r>
          </a:p>
          <a:p>
            <a:pPr lvl="1"/>
            <a:r>
              <a:rPr kumimoji="1" lang="en-US" altLang="zh-CN" dirty="0" smtClean="0"/>
              <a:t>Without failures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 attacks</a:t>
            </a:r>
          </a:p>
          <a:p>
            <a:endParaRPr kumimoji="1" lang="zh-CN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67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What Could Go Wrong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Under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Attacks? </a:t>
            </a:r>
            <a:endParaRPr kumimoji="1" lang="zh-CN" alt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Malicious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c</a:t>
            </a:r>
            <a:r>
              <a:rPr kumimoji="1" lang="en-US" altLang="zh-CN" dirty="0" smtClean="0"/>
              <a:t>lients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May fail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</a:t>
            </a:r>
            <a:r>
              <a:rPr kumimoji="1" lang="en-US" altLang="zh-CN" dirty="0" smtClean="0"/>
              <a:t>end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opening to replicas.</a:t>
            </a:r>
          </a:p>
          <a:p>
            <a:endParaRPr kumimoji="1" lang="en-US" dirty="0"/>
          </a:p>
          <a:p>
            <a:endParaRPr kumimoji="1" lang="en-US" dirty="0" smtClean="0"/>
          </a:p>
          <a:p>
            <a:r>
              <a:rPr kumimoji="1" lang="en-US" dirty="0" smtClean="0"/>
              <a:t>Malicious replicas</a:t>
            </a:r>
          </a:p>
          <a:p>
            <a:pPr lvl="1"/>
            <a:r>
              <a:rPr kumimoji="1" lang="en-US" dirty="0" smtClean="0"/>
              <a:t>May delay/drop opening</a:t>
            </a:r>
            <a:r>
              <a:rPr kumimoji="1" lang="en-US" altLang="zh-CN" dirty="0" smtClean="0"/>
              <a:t>.</a:t>
            </a:r>
            <a:endParaRPr lang="en-US" dirty="0"/>
          </a:p>
        </p:txBody>
      </p:sp>
      <p:sp>
        <p:nvSpPr>
          <p:cNvPr id="28" name="TextBox 10"/>
          <p:cNvSpPr txBox="1"/>
          <p:nvPr/>
        </p:nvSpPr>
        <p:spPr>
          <a:xfrm>
            <a:off x="7409794" y="43511"/>
            <a:ext cx="168691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Secure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Causal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BFT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54459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Machine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Replication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(SMR)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27667"/>
            <a:ext cx="8559800" cy="4501445"/>
          </a:xfrm>
        </p:spPr>
        <p:txBody>
          <a:bodyPr/>
          <a:lstStyle/>
          <a:p>
            <a:pPr marL="514350" indent="-457200"/>
            <a:r>
              <a:rPr kumimoji="1" lang="en-US" altLang="zh-CN" dirty="0" smtClean="0"/>
              <a:t>Total order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TextBox 10"/>
          <p:cNvSpPr txBox="1"/>
          <p:nvPr/>
        </p:nvSpPr>
        <p:spPr>
          <a:xfrm>
            <a:off x="6726624" y="43511"/>
            <a:ext cx="237008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State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Machine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Replication</a:t>
            </a:r>
            <a:endParaRPr lang="en-US" sz="1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94" y="2573590"/>
            <a:ext cx="1891196" cy="31723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879" y="5044624"/>
            <a:ext cx="533053" cy="5330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73357" y="2639852"/>
            <a:ext cx="848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$100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93237" y="3865676"/>
            <a:ext cx="848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$100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9865" y="5064997"/>
            <a:ext cx="848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$100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011" y="1798864"/>
            <a:ext cx="7414727" cy="36576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1) Malicious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clients</a:t>
            </a:r>
            <a:r>
              <a:rPr kumimoji="1" lang="zh-CN" altLang="en-US" dirty="0"/>
              <a:t> 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Malicious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c</a:t>
            </a:r>
            <a:r>
              <a:rPr kumimoji="1" lang="en-US" altLang="zh-CN" dirty="0" smtClean="0"/>
              <a:t>lients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f</a:t>
            </a:r>
            <a:r>
              <a:rPr kumimoji="1" lang="en-US" altLang="zh-CN" dirty="0" smtClean="0"/>
              <a:t>ail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</a:t>
            </a:r>
            <a:r>
              <a:rPr kumimoji="1" lang="en-US" altLang="zh-CN" dirty="0" smtClean="0"/>
              <a:t>end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opening?</a:t>
            </a:r>
            <a:endParaRPr lang="en-US" dirty="0"/>
          </a:p>
        </p:txBody>
      </p:sp>
      <p:sp>
        <p:nvSpPr>
          <p:cNvPr id="28" name="TextBox 10"/>
          <p:cNvSpPr txBox="1"/>
          <p:nvPr/>
        </p:nvSpPr>
        <p:spPr>
          <a:xfrm>
            <a:off x="7409794" y="43511"/>
            <a:ext cx="168691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Secure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Causal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BFT</a:t>
            </a:r>
            <a:endParaRPr lang="en-US" sz="16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769" y="3979211"/>
            <a:ext cx="309010" cy="3090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816" y="3984467"/>
            <a:ext cx="309010" cy="3090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705" y="3979214"/>
            <a:ext cx="309010" cy="30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47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414" y="1793023"/>
            <a:ext cx="7414727" cy="36576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246417"/>
            <a:ext cx="9040761" cy="797806"/>
          </a:xfrm>
        </p:spPr>
        <p:txBody>
          <a:bodyPr/>
          <a:lstStyle/>
          <a:p>
            <a:r>
              <a:rPr kumimoji="1" lang="zh-CN" altLang="en-US" dirty="0" smtClean="0"/>
              <a:t>☛ </a:t>
            </a:r>
            <a:r>
              <a:rPr kumimoji="1" lang="en-US" altLang="zh-CN" dirty="0" smtClean="0"/>
              <a:t>Cleaning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Committed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Unopened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Requests</a:t>
            </a:r>
            <a:endParaRPr kumimoji="1" lang="zh-CN" altLang="en-US" dirty="0"/>
          </a:p>
        </p:txBody>
      </p:sp>
      <p:sp>
        <p:nvSpPr>
          <p:cNvPr id="28" name="TextBox 10"/>
          <p:cNvSpPr txBox="1"/>
          <p:nvPr/>
        </p:nvSpPr>
        <p:spPr>
          <a:xfrm>
            <a:off x="7409794" y="43511"/>
            <a:ext cx="168691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Secure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Causal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BFT</a:t>
            </a:r>
            <a:endParaRPr lang="en-US" sz="1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805130" y="3085031"/>
            <a:ext cx="5730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Agree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requests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cleaned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37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246417"/>
            <a:ext cx="8844455" cy="797806"/>
          </a:xfrm>
        </p:spPr>
        <p:txBody>
          <a:bodyPr/>
          <a:lstStyle/>
          <a:p>
            <a:r>
              <a:rPr kumimoji="1" lang="en-US" altLang="zh-CN" dirty="0" smtClean="0"/>
              <a:t>2) </a:t>
            </a:r>
            <a:r>
              <a:rPr kumimoji="1" lang="en-US" altLang="zh-CN" dirty="0"/>
              <a:t>Malicious Replicas</a:t>
            </a:r>
            <a:endParaRPr kumimoji="1" lang="zh-CN" altLang="en-US" dirty="0">
              <a:latin typeface="+mn-lt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Drop/Delay</a:t>
            </a:r>
            <a:r>
              <a:rPr lang="zh-CN" altLang="en-US" dirty="0" smtClean="0"/>
              <a:t> </a:t>
            </a:r>
            <a:r>
              <a:rPr lang="en-US" altLang="zh-CN" dirty="0" smtClean="0"/>
              <a:t>openings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correct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clients</a:t>
            </a:r>
            <a:endParaRPr lang="zh-CN" altLang="en-US" dirty="0"/>
          </a:p>
          <a:p>
            <a:pPr lvl="1"/>
            <a:r>
              <a:rPr lang="en-US" altLang="zh-CN" dirty="0" err="1"/>
              <a:t>s</a:t>
            </a:r>
            <a:r>
              <a:rPr lang="en-US" altLang="zh-CN" dirty="0" err="1" smtClean="0"/>
              <a:t>.t.</a:t>
            </a:r>
            <a:r>
              <a:rPr lang="zh-CN" altLang="en-US" dirty="0" smtClean="0"/>
              <a:t> </a:t>
            </a:r>
            <a:r>
              <a:rPr lang="en-US" altLang="zh-CN" dirty="0" smtClean="0"/>
              <a:t>t</a:t>
            </a:r>
            <a:r>
              <a:rPr lang="en-US" dirty="0" smtClean="0"/>
              <a:t>he requests</a:t>
            </a:r>
            <a:r>
              <a:rPr lang="zh-CN" altLang="en-US" dirty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correct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clients</a:t>
            </a:r>
            <a:r>
              <a:rPr 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being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incorrectly</a:t>
            </a:r>
            <a:r>
              <a:rPr lang="zh-CN" altLang="en-US" dirty="0" smtClean="0"/>
              <a:t> </a:t>
            </a:r>
            <a:r>
              <a:rPr lang="en-US" altLang="zh-CN" dirty="0" smtClean="0"/>
              <a:t>cleaned.</a:t>
            </a:r>
            <a:endParaRPr lang="en-US" dirty="0"/>
          </a:p>
          <a:p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24" name="TextBox 10"/>
          <p:cNvSpPr txBox="1"/>
          <p:nvPr/>
        </p:nvSpPr>
        <p:spPr>
          <a:xfrm>
            <a:off x="7409794" y="43511"/>
            <a:ext cx="168691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Secure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Causal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BFT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94413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246417"/>
            <a:ext cx="8844455" cy="797806"/>
          </a:xfrm>
        </p:spPr>
        <p:txBody>
          <a:bodyPr/>
          <a:lstStyle/>
          <a:p>
            <a:r>
              <a:rPr kumimoji="1" lang="zh-CN" altLang="en-US" dirty="0" smtClean="0"/>
              <a:t>☛ </a:t>
            </a:r>
            <a:r>
              <a:rPr lang="en-US" altLang="zh-CN" dirty="0"/>
              <a:t>Fair</a:t>
            </a:r>
            <a:r>
              <a:rPr lang="zh-CN" altLang="en-US" dirty="0"/>
              <a:t> </a:t>
            </a:r>
            <a:r>
              <a:rPr lang="en-US" altLang="zh-CN" dirty="0"/>
              <a:t>BFT</a:t>
            </a:r>
            <a:r>
              <a:rPr lang="zh-CN" altLang="en-US" dirty="0"/>
              <a:t/>
            </a:r>
            <a:br>
              <a:rPr lang="zh-CN" altLang="en-US" dirty="0"/>
            </a:br>
            <a:endParaRPr kumimoji="1" lang="zh-CN" altLang="en-US" dirty="0">
              <a:latin typeface="+mn-lt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Fair</a:t>
            </a:r>
            <a:r>
              <a:rPr lang="zh-CN" altLang="en-US" dirty="0" smtClean="0"/>
              <a:t> </a:t>
            </a:r>
            <a:r>
              <a:rPr lang="en-US" altLang="zh-CN" dirty="0" smtClean="0"/>
              <a:t>BFT</a:t>
            </a:r>
            <a:endParaRPr lang="zh-CN" altLang="en-US" dirty="0" smtClean="0"/>
          </a:p>
          <a:p>
            <a:pPr lvl="1"/>
            <a:r>
              <a:rPr lang="en-US" dirty="0"/>
              <a:t>prevents the BFT service from unfairly delaying or dropping some clients’ requests but not </a:t>
            </a:r>
            <a:r>
              <a:rPr lang="en-US" dirty="0" smtClean="0"/>
              <a:t>other</a:t>
            </a:r>
            <a:r>
              <a:rPr lang="en-US" altLang="zh-CN" dirty="0" smtClean="0"/>
              <a:t>s.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24" name="TextBox 10"/>
          <p:cNvSpPr txBox="1"/>
          <p:nvPr/>
        </p:nvSpPr>
        <p:spPr>
          <a:xfrm>
            <a:off x="7409794" y="43511"/>
            <a:ext cx="168691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Secure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Causal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BFT</a:t>
            </a:r>
            <a:endParaRPr lang="en-US" sz="1600" dirty="0" smtClean="0"/>
          </a:p>
        </p:txBody>
      </p:sp>
      <p:sp>
        <p:nvSpPr>
          <p:cNvPr id="25" name="TextBox 11"/>
          <p:cNvSpPr txBox="1"/>
          <p:nvPr/>
        </p:nvSpPr>
        <p:spPr>
          <a:xfrm>
            <a:off x="1949378" y="3120712"/>
            <a:ext cx="4424657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[</a:t>
            </a:r>
            <a:r>
              <a:rPr lang="en-US" altLang="zh-CN" sz="1600" dirty="0" err="1" smtClean="0"/>
              <a:t>Duan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Levitt,</a:t>
            </a:r>
            <a:r>
              <a:rPr lang="zh-CN" altLang="en-US" sz="1600" dirty="0" smtClean="0"/>
              <a:t> </a:t>
            </a:r>
            <a:r>
              <a:rPr lang="en-US" altLang="zh-CN" sz="1600" dirty="0" err="1" smtClean="0"/>
              <a:t>Meling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Sean,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and</a:t>
            </a:r>
            <a:r>
              <a:rPr lang="zh-CN" altLang="en-US" sz="1600" dirty="0" smtClean="0"/>
              <a:t> </a:t>
            </a:r>
            <a:r>
              <a:rPr lang="en-US" altLang="zh-CN" sz="1600" dirty="0" smtClean="0">
                <a:solidFill>
                  <a:srgbClr val="FF0000"/>
                </a:solidFill>
              </a:rPr>
              <a:t>Zhang</a:t>
            </a:r>
            <a:r>
              <a:rPr lang="en-US" altLang="zh-CN" sz="1600" dirty="0" smtClean="0"/>
              <a:t>, SRDS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2014]</a:t>
            </a:r>
          </a:p>
        </p:txBody>
      </p:sp>
      <p:sp>
        <p:nvSpPr>
          <p:cNvPr id="26" name="TextBox 11"/>
          <p:cNvSpPr txBox="1"/>
          <p:nvPr/>
        </p:nvSpPr>
        <p:spPr>
          <a:xfrm>
            <a:off x="1944124" y="2747595"/>
            <a:ext cx="494015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[</a:t>
            </a:r>
            <a:r>
              <a:rPr lang="en-US" sz="1600" dirty="0" smtClean="0"/>
              <a:t>Clement</a:t>
            </a:r>
            <a:r>
              <a:rPr lang="en-US" sz="1600" dirty="0"/>
              <a:t>, </a:t>
            </a:r>
            <a:r>
              <a:rPr lang="en-US" sz="1600" dirty="0" smtClean="0"/>
              <a:t>Wong</a:t>
            </a:r>
            <a:r>
              <a:rPr lang="en-US" sz="1600" dirty="0"/>
              <a:t>, </a:t>
            </a:r>
            <a:r>
              <a:rPr lang="en-US" sz="1600" dirty="0" err="1" smtClean="0"/>
              <a:t>Alvisi</a:t>
            </a:r>
            <a:r>
              <a:rPr lang="en-US" sz="1600" dirty="0"/>
              <a:t>, </a:t>
            </a:r>
            <a:r>
              <a:rPr lang="en-US" sz="1600" dirty="0" err="1" smtClean="0"/>
              <a:t>Dahlin</a:t>
            </a:r>
            <a:r>
              <a:rPr lang="en-US" sz="1600" dirty="0"/>
              <a:t>, and </a:t>
            </a:r>
            <a:r>
              <a:rPr lang="en-US" sz="1600" dirty="0" err="1" smtClean="0"/>
              <a:t>Marchetti</a:t>
            </a:r>
            <a:r>
              <a:rPr lang="en-US" altLang="zh-CN" sz="1600" dirty="0"/>
              <a:t>,</a:t>
            </a:r>
            <a:r>
              <a:rPr lang="en-US" sz="1600" dirty="0" smtClean="0"/>
              <a:t> NSDI 2009</a:t>
            </a:r>
            <a:r>
              <a:rPr lang="en-US" altLang="zh-CN" sz="1600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05339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246417"/>
            <a:ext cx="8844455" cy="797806"/>
          </a:xfrm>
        </p:spPr>
        <p:txBody>
          <a:bodyPr/>
          <a:lstStyle/>
          <a:p>
            <a:r>
              <a:rPr kumimoji="1" lang="en-US" altLang="zh-CN" dirty="0" smtClean="0"/>
              <a:t>Another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Framework</a:t>
            </a:r>
            <a:endParaRPr kumimoji="1" lang="zh-CN" altLang="en-US" dirty="0">
              <a:latin typeface="+mn-lt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Handling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semi-honest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clients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Byzantine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replicas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/>
              <a:t>(as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many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BFT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protocols)</a:t>
            </a:r>
            <a:endParaRPr kumimoji="1" lang="zh-CN" altLang="en-US" dirty="0"/>
          </a:p>
          <a:p>
            <a:r>
              <a:rPr kumimoji="1" lang="en-US" altLang="zh-CN" dirty="0" smtClean="0"/>
              <a:t>Novel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a</a:t>
            </a:r>
            <a:r>
              <a:rPr kumimoji="1" lang="en-US" altLang="zh-CN" dirty="0" smtClean="0"/>
              <a:t>synchronous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robust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secret</a:t>
            </a:r>
            <a:r>
              <a:rPr kumimoji="1" lang="zh-CN" altLang="en-US" dirty="0"/>
              <a:t> </a:t>
            </a:r>
            <a:r>
              <a:rPr kumimoji="1" lang="en-US" altLang="zh-CN" dirty="0"/>
              <a:t>sharing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/>
              <a:t>(ARSS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  <a:p>
            <a:r>
              <a:rPr kumimoji="1" lang="en-US" altLang="zh-CN" dirty="0" smtClean="0"/>
              <a:t>Two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instantiations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commitment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scheme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secret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sharing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</a:t>
            </a:r>
            <a:r>
              <a:rPr kumimoji="1" lang="en-US" altLang="zh-CN" dirty="0" smtClean="0">
                <a:solidFill>
                  <a:srgbClr val="FF0000"/>
                </a:solidFill>
              </a:rPr>
              <a:t>CP2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  <a:p>
            <a:pPr lvl="1"/>
            <a:r>
              <a:rPr kumimoji="1" lang="en-US" altLang="zh-CN" dirty="0" smtClean="0">
                <a:solidFill>
                  <a:srgbClr val="FF0000"/>
                </a:solidFill>
              </a:rPr>
              <a:t>Information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secure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/>
              <a:t>(</a:t>
            </a:r>
            <a:r>
              <a:rPr kumimoji="1" lang="en-US" altLang="zh-CN" dirty="0" smtClean="0">
                <a:solidFill>
                  <a:srgbClr val="FF0000"/>
                </a:solidFill>
              </a:rPr>
              <a:t>CP3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  <a:p>
            <a:endParaRPr lang="en-US" dirty="0"/>
          </a:p>
        </p:txBody>
      </p:sp>
      <p:sp>
        <p:nvSpPr>
          <p:cNvPr id="5" name="TextBox 10"/>
          <p:cNvSpPr txBox="1"/>
          <p:nvPr/>
        </p:nvSpPr>
        <p:spPr>
          <a:xfrm>
            <a:off x="7409794" y="43511"/>
            <a:ext cx="168691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Secure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Causal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BFT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4491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246417"/>
            <a:ext cx="8844455" cy="797806"/>
          </a:xfrm>
        </p:spPr>
        <p:txBody>
          <a:bodyPr/>
          <a:lstStyle/>
          <a:p>
            <a:r>
              <a:rPr kumimoji="1" lang="en-US" altLang="zh-CN" dirty="0" smtClean="0">
                <a:latin typeface="+mn-lt"/>
              </a:rPr>
              <a:t>Implementation and Evaluation</a:t>
            </a:r>
            <a:endParaRPr kumimoji="1" lang="zh-CN" altLang="en-US" dirty="0"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15 virtual </a:t>
            </a:r>
            <a:r>
              <a:rPr lang="en-US" altLang="zh-CN" dirty="0" smtClean="0"/>
              <a:t>nodes</a:t>
            </a:r>
            <a:r>
              <a:rPr lang="zh-CN" altLang="en-US" dirty="0" smtClean="0"/>
              <a:t> </a:t>
            </a:r>
            <a:r>
              <a:rPr lang="en-US" altLang="zh-CN" dirty="0" smtClean="0"/>
              <a:t>(5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which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nodes)</a:t>
            </a:r>
          </a:p>
          <a:p>
            <a:r>
              <a:rPr lang="en-US" altLang="zh-CN" dirty="0"/>
              <a:t>LAN:</a:t>
            </a:r>
            <a:r>
              <a:rPr lang="zh-CN" altLang="en-US" dirty="0"/>
              <a:t> </a:t>
            </a:r>
            <a:r>
              <a:rPr lang="en-US" altLang="zh-CN" dirty="0"/>
              <a:t>100</a:t>
            </a:r>
            <a:r>
              <a:rPr lang="zh-CN" altLang="en-US" dirty="0"/>
              <a:t> </a:t>
            </a:r>
            <a:r>
              <a:rPr lang="en-US" altLang="zh-CN" dirty="0"/>
              <a:t>MB</a:t>
            </a:r>
            <a:r>
              <a:rPr lang="zh-CN" altLang="en-US" dirty="0"/>
              <a:t> </a:t>
            </a:r>
            <a:r>
              <a:rPr lang="en-US" altLang="zh-CN" dirty="0"/>
              <a:t>bandwidth,</a:t>
            </a:r>
            <a:r>
              <a:rPr lang="zh-CN" altLang="en-US" dirty="0"/>
              <a:t> </a:t>
            </a:r>
            <a:r>
              <a:rPr lang="en-US" altLang="zh-CN" dirty="0"/>
              <a:t>0.1</a:t>
            </a:r>
            <a:r>
              <a:rPr lang="zh-CN" altLang="en-US" dirty="0"/>
              <a:t> </a:t>
            </a:r>
            <a:r>
              <a:rPr lang="en-US" altLang="zh-CN" dirty="0" err="1"/>
              <a:t>ms</a:t>
            </a:r>
            <a:r>
              <a:rPr lang="zh-CN" altLang="en-US" dirty="0"/>
              <a:t> </a:t>
            </a:r>
            <a:r>
              <a:rPr lang="en-US" altLang="zh-CN" dirty="0"/>
              <a:t>latency</a:t>
            </a:r>
          </a:p>
          <a:p>
            <a:r>
              <a:rPr lang="en-US" altLang="zh-CN" dirty="0"/>
              <a:t>WAN: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MB</a:t>
            </a:r>
            <a:r>
              <a:rPr lang="zh-CN" altLang="en-US" dirty="0"/>
              <a:t> </a:t>
            </a:r>
            <a:r>
              <a:rPr lang="en-US" altLang="zh-CN" dirty="0"/>
              <a:t>bandwidth,</a:t>
            </a:r>
            <a:r>
              <a:rPr lang="zh-CN" altLang="en-US" dirty="0"/>
              <a:t> </a:t>
            </a:r>
            <a:r>
              <a:rPr lang="en-US" altLang="zh-CN" dirty="0"/>
              <a:t>120</a:t>
            </a:r>
            <a:r>
              <a:rPr lang="zh-CN" altLang="en-US" dirty="0"/>
              <a:t> </a:t>
            </a:r>
            <a:r>
              <a:rPr lang="en-US" altLang="zh-CN" dirty="0" err="1"/>
              <a:t>ms</a:t>
            </a:r>
            <a:r>
              <a:rPr lang="zh-CN" altLang="en-US" dirty="0"/>
              <a:t> </a:t>
            </a:r>
            <a:r>
              <a:rPr lang="en-US" altLang="zh-CN" dirty="0" smtClean="0"/>
              <a:t>latency</a:t>
            </a:r>
            <a:endParaRPr lang="en-US" dirty="0"/>
          </a:p>
        </p:txBody>
      </p:sp>
      <p:sp>
        <p:nvSpPr>
          <p:cNvPr id="6" name="TextBox 10"/>
          <p:cNvSpPr txBox="1"/>
          <p:nvPr/>
        </p:nvSpPr>
        <p:spPr>
          <a:xfrm>
            <a:off x="7409794" y="43511"/>
            <a:ext cx="168691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Secure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Causal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BFT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39722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246417"/>
            <a:ext cx="8844455" cy="797806"/>
          </a:xfrm>
        </p:spPr>
        <p:txBody>
          <a:bodyPr/>
          <a:lstStyle/>
          <a:p>
            <a:r>
              <a:rPr kumimoji="1" lang="en-US" altLang="zh-CN" dirty="0" smtClean="0">
                <a:latin typeface="+mn-lt"/>
              </a:rPr>
              <a:t>Evaluation</a:t>
            </a:r>
            <a:endParaRPr kumimoji="1" lang="zh-CN" altLang="en-US" dirty="0"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Latency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(in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ms</a:t>
            </a:r>
            <a:r>
              <a:rPr kumimoji="1" lang="en-US" altLang="zh-CN" dirty="0" smtClean="0"/>
              <a:t>)</a:t>
            </a:r>
          </a:p>
          <a:p>
            <a:endParaRPr kumimoji="1" lang="en-US" dirty="0"/>
          </a:p>
          <a:p>
            <a:endParaRPr kumimoji="1" lang="en-US" dirty="0" smtClean="0"/>
          </a:p>
          <a:p>
            <a:endParaRPr kumimoji="1" lang="en-US" dirty="0"/>
          </a:p>
          <a:p>
            <a:r>
              <a:rPr lang="en-US" altLang="zh-CN" dirty="0" smtClean="0"/>
              <a:t>Latency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WAN</a:t>
            </a:r>
            <a:r>
              <a:rPr lang="zh-CN" altLang="en-US" dirty="0" smtClean="0"/>
              <a:t> </a:t>
            </a:r>
            <a:r>
              <a:rPr lang="en-US" altLang="zh-CN" dirty="0" smtClean="0"/>
              <a:t>(in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ms</a:t>
            </a:r>
            <a:r>
              <a:rPr lang="en-US" altLang="zh-CN" dirty="0" smtClean="0"/>
              <a:t>)</a:t>
            </a:r>
            <a:endParaRPr kumimoji="1" lang="en-US" dirty="0" smtClean="0"/>
          </a:p>
        </p:txBody>
      </p:sp>
      <p:sp>
        <p:nvSpPr>
          <p:cNvPr id="6" name="TextBox 10"/>
          <p:cNvSpPr txBox="1"/>
          <p:nvPr/>
        </p:nvSpPr>
        <p:spPr>
          <a:xfrm>
            <a:off x="7409794" y="43511"/>
            <a:ext cx="168691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Secure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Causal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BFT</a:t>
            </a:r>
            <a:endParaRPr lang="en-US" sz="1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077" y="1736543"/>
            <a:ext cx="3845232" cy="17343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488" y="3994521"/>
            <a:ext cx="4486913" cy="194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1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246417"/>
            <a:ext cx="8844455" cy="797806"/>
          </a:xfrm>
        </p:spPr>
        <p:txBody>
          <a:bodyPr/>
          <a:lstStyle/>
          <a:p>
            <a:r>
              <a:rPr kumimoji="1" lang="en-US" altLang="zh-CN" dirty="0" smtClean="0">
                <a:latin typeface="+mn-lt"/>
              </a:rPr>
              <a:t>Evaluation</a:t>
            </a:r>
            <a:endParaRPr kumimoji="1" lang="zh-CN" altLang="en-US" dirty="0">
              <a:latin typeface="+mn-lt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Throughput</a:t>
            </a:r>
            <a:endParaRPr lang="en-US" dirty="0"/>
          </a:p>
        </p:txBody>
      </p:sp>
      <p:sp>
        <p:nvSpPr>
          <p:cNvPr id="6" name="TextBox 10"/>
          <p:cNvSpPr txBox="1"/>
          <p:nvPr/>
        </p:nvSpPr>
        <p:spPr>
          <a:xfrm>
            <a:off x="7409794" y="43511"/>
            <a:ext cx="168691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Secure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Causal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BFT</a:t>
            </a:r>
            <a:endParaRPr lang="en-US" sz="16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955" y="2253013"/>
            <a:ext cx="4159084" cy="35210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7624"/>
            <a:ext cx="4336026" cy="352045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61536" y="1843549"/>
            <a:ext cx="811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LAN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597442" y="1848465"/>
            <a:ext cx="1071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W</a:t>
            </a:r>
            <a:r>
              <a:rPr lang="en-US" altLang="zh-CN" smtClean="0"/>
              <a:t>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71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246417"/>
            <a:ext cx="8844455" cy="797806"/>
          </a:xfrm>
        </p:spPr>
        <p:txBody>
          <a:bodyPr/>
          <a:lstStyle/>
          <a:p>
            <a:r>
              <a:rPr kumimoji="1" lang="en-US" altLang="zh-CN" dirty="0" smtClean="0">
                <a:latin typeface="+mn-lt"/>
              </a:rPr>
              <a:t>Evaluation</a:t>
            </a:r>
            <a:endParaRPr kumimoji="1" lang="zh-CN" altLang="en-US" dirty="0">
              <a:latin typeface="+mn-lt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Scalability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(in</a:t>
            </a:r>
            <a:r>
              <a:rPr lang="zh-CN" altLang="en-US" dirty="0" smtClean="0"/>
              <a:t> </a:t>
            </a:r>
            <a:r>
              <a:rPr lang="en-US" altLang="zh-CN" dirty="0" smtClean="0"/>
              <a:t>LAN)</a:t>
            </a:r>
            <a:endParaRPr lang="en-US" dirty="0"/>
          </a:p>
        </p:txBody>
      </p:sp>
      <p:sp>
        <p:nvSpPr>
          <p:cNvPr id="6" name="TextBox 10"/>
          <p:cNvSpPr txBox="1"/>
          <p:nvPr/>
        </p:nvSpPr>
        <p:spPr>
          <a:xfrm>
            <a:off x="7409794" y="43511"/>
            <a:ext cx="168691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Secure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Causal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BFT</a:t>
            </a:r>
            <a:endParaRPr lang="en-US" sz="16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124" y="1915669"/>
            <a:ext cx="6004289" cy="400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69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246417"/>
            <a:ext cx="8844455" cy="797806"/>
          </a:xfrm>
        </p:spPr>
        <p:txBody>
          <a:bodyPr/>
          <a:lstStyle/>
          <a:p>
            <a:r>
              <a:rPr kumimoji="1" lang="en-US" altLang="zh-CN" dirty="0" smtClean="0"/>
              <a:t>Improving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Failures Scenarios</a:t>
            </a:r>
            <a:endParaRPr kumimoji="1" lang="zh-CN" altLang="en-US" dirty="0"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Free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a</a:t>
            </a:r>
            <a:r>
              <a:rPr kumimoji="1" lang="en-US" altLang="zh-CN" dirty="0" smtClean="0"/>
              <a:t>mplification</a:t>
            </a:r>
            <a:endParaRPr kumimoji="1" lang="zh-CN" altLang="en-US" dirty="0" smtClean="0"/>
          </a:p>
          <a:p>
            <a:r>
              <a:rPr kumimoji="1" lang="en-US" altLang="zh-CN" dirty="0"/>
              <a:t>O</a:t>
            </a:r>
            <a:r>
              <a:rPr kumimoji="1" lang="en-US" altLang="zh-CN" dirty="0" smtClean="0"/>
              <a:t>rdering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tentative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requests</a:t>
            </a:r>
            <a:endParaRPr kumimoji="1" lang="zh-CN" altLang="en-US" dirty="0" smtClean="0"/>
          </a:p>
          <a:p>
            <a:pPr lvl="1"/>
            <a:endParaRPr kumimoji="1" lang="en-US" altLang="zh-CN" dirty="0"/>
          </a:p>
          <a:p>
            <a:endParaRPr lang="en-US" dirty="0"/>
          </a:p>
        </p:txBody>
      </p:sp>
      <p:sp>
        <p:nvSpPr>
          <p:cNvPr id="5" name="TextBox 10"/>
          <p:cNvSpPr txBox="1"/>
          <p:nvPr/>
        </p:nvSpPr>
        <p:spPr>
          <a:xfrm>
            <a:off x="7409794" y="43511"/>
            <a:ext cx="168691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Secure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Causal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BFT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4353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Machine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Replication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(SMR)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27667"/>
            <a:ext cx="8559800" cy="4501445"/>
          </a:xfrm>
        </p:spPr>
        <p:txBody>
          <a:bodyPr/>
          <a:lstStyle/>
          <a:p>
            <a:pPr marL="514350" indent="-457200"/>
            <a:r>
              <a:rPr kumimoji="1" lang="en-US" altLang="zh-CN" dirty="0" smtClean="0"/>
              <a:t>Total order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TextBox 10"/>
          <p:cNvSpPr txBox="1"/>
          <p:nvPr/>
        </p:nvSpPr>
        <p:spPr>
          <a:xfrm>
            <a:off x="6726624" y="43511"/>
            <a:ext cx="237008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State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Machine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Replication</a:t>
            </a:r>
            <a:endParaRPr lang="en-US" sz="1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94" y="2573590"/>
            <a:ext cx="1891196" cy="31723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879" y="5044624"/>
            <a:ext cx="533053" cy="5330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73357" y="2639852"/>
            <a:ext cx="848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$100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93237" y="3865676"/>
            <a:ext cx="848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$100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9865" y="5064997"/>
            <a:ext cx="848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$100</a:t>
            </a:r>
            <a:endParaRPr lang="en-US"/>
          </a:p>
        </p:txBody>
      </p:sp>
      <p:sp>
        <p:nvSpPr>
          <p:cNvPr id="12" name="Right Arrow 11"/>
          <p:cNvSpPr/>
          <p:nvPr/>
        </p:nvSpPr>
        <p:spPr>
          <a:xfrm flipV="1">
            <a:off x="2169490" y="3038181"/>
            <a:ext cx="6298649" cy="315125"/>
          </a:xfrm>
          <a:prstGeom prst="rightArrow">
            <a:avLst/>
          </a:prstGeom>
          <a:solidFill>
            <a:srgbClr val="0070C0"/>
          </a:solidFill>
          <a:ln cmpd="dbl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flipV="1">
            <a:off x="2189368" y="4264008"/>
            <a:ext cx="6298649" cy="315125"/>
          </a:xfrm>
          <a:prstGeom prst="rightArrow">
            <a:avLst/>
          </a:prstGeom>
          <a:solidFill>
            <a:srgbClr val="0070C0"/>
          </a:solidFill>
          <a:ln cmpd="dbl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5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011" y="2902293"/>
            <a:ext cx="7414727" cy="3657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769" y="5082640"/>
            <a:ext cx="309010" cy="30901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816" y="5087896"/>
            <a:ext cx="309010" cy="30901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705" y="5082643"/>
            <a:ext cx="309010" cy="309010"/>
          </a:xfrm>
          <a:prstGeom prst="rect">
            <a:avLst/>
          </a:prstGeom>
        </p:spPr>
      </p:pic>
      <p:sp>
        <p:nvSpPr>
          <p:cNvPr id="19" name="Freeform 108"/>
          <p:cNvSpPr>
            <a:spLocks/>
          </p:cNvSpPr>
          <p:nvPr/>
        </p:nvSpPr>
        <p:spPr bwMode="auto">
          <a:xfrm flipH="1">
            <a:off x="2623523" y="3285843"/>
            <a:ext cx="242888" cy="385762"/>
          </a:xfrm>
          <a:custGeom>
            <a:avLst/>
            <a:gdLst>
              <a:gd name="T0" fmla="*/ 133 w 215"/>
              <a:gd name="T1" fmla="*/ 304 h 305"/>
              <a:gd name="T2" fmla="*/ 82 w 215"/>
              <a:gd name="T3" fmla="*/ 257 h 305"/>
              <a:gd name="T4" fmla="*/ 56 w 215"/>
              <a:gd name="T5" fmla="*/ 232 h 305"/>
              <a:gd name="T6" fmla="*/ 46 w 215"/>
              <a:gd name="T7" fmla="*/ 221 h 305"/>
              <a:gd name="T8" fmla="*/ 20 w 215"/>
              <a:gd name="T9" fmla="*/ 185 h 305"/>
              <a:gd name="T10" fmla="*/ 20 w 215"/>
              <a:gd name="T11" fmla="*/ 0 h 305"/>
              <a:gd name="T12" fmla="*/ 82 w 215"/>
              <a:gd name="T13" fmla="*/ 118 h 305"/>
              <a:gd name="T14" fmla="*/ 215 w 215"/>
              <a:gd name="T15" fmla="*/ 180 h 305"/>
              <a:gd name="T16" fmla="*/ 174 w 215"/>
              <a:gd name="T17" fmla="*/ 242 h 305"/>
              <a:gd name="T18" fmla="*/ 149 w 215"/>
              <a:gd name="T19" fmla="*/ 288 h 305"/>
              <a:gd name="T20" fmla="*/ 113 w 215"/>
              <a:gd name="T21" fmla="*/ 298 h 305"/>
              <a:gd name="T22" fmla="*/ 133 w 215"/>
              <a:gd name="T23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5" h="305">
                <a:moveTo>
                  <a:pt x="133" y="304"/>
                </a:moveTo>
                <a:cubicBezTo>
                  <a:pt x="117" y="287"/>
                  <a:pt x="98" y="273"/>
                  <a:pt x="82" y="257"/>
                </a:cubicBezTo>
                <a:cubicBezTo>
                  <a:pt x="73" y="248"/>
                  <a:pt x="65" y="241"/>
                  <a:pt x="56" y="232"/>
                </a:cubicBezTo>
                <a:cubicBezTo>
                  <a:pt x="52" y="228"/>
                  <a:pt x="46" y="221"/>
                  <a:pt x="46" y="221"/>
                </a:cubicBezTo>
                <a:cubicBezTo>
                  <a:pt x="40" y="204"/>
                  <a:pt x="32" y="198"/>
                  <a:pt x="20" y="185"/>
                </a:cubicBezTo>
                <a:cubicBezTo>
                  <a:pt x="1" y="125"/>
                  <a:pt x="0" y="63"/>
                  <a:pt x="20" y="0"/>
                </a:cubicBezTo>
                <a:cubicBezTo>
                  <a:pt x="34" y="43"/>
                  <a:pt x="47" y="86"/>
                  <a:pt x="82" y="118"/>
                </a:cubicBezTo>
                <a:cubicBezTo>
                  <a:pt x="99" y="172"/>
                  <a:pt x="167" y="175"/>
                  <a:pt x="215" y="180"/>
                </a:cubicBezTo>
                <a:cubicBezTo>
                  <a:pt x="210" y="211"/>
                  <a:pt x="206" y="232"/>
                  <a:pt x="174" y="242"/>
                </a:cubicBezTo>
                <a:cubicBezTo>
                  <a:pt x="166" y="255"/>
                  <a:pt x="161" y="279"/>
                  <a:pt x="149" y="288"/>
                </a:cubicBezTo>
                <a:cubicBezTo>
                  <a:pt x="139" y="296"/>
                  <a:pt x="113" y="286"/>
                  <a:pt x="113" y="298"/>
                </a:cubicBezTo>
                <a:cubicBezTo>
                  <a:pt x="113" y="305"/>
                  <a:pt x="126" y="302"/>
                  <a:pt x="133" y="304"/>
                </a:cubicBezTo>
                <a:close/>
              </a:path>
            </a:pathLst>
          </a:custGeom>
          <a:solidFill>
            <a:srgbClr val="CC0000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" name="Freeform 107"/>
          <p:cNvSpPr>
            <a:spLocks/>
          </p:cNvSpPr>
          <p:nvPr/>
        </p:nvSpPr>
        <p:spPr bwMode="auto">
          <a:xfrm>
            <a:off x="1227718" y="3288312"/>
            <a:ext cx="242887" cy="385762"/>
          </a:xfrm>
          <a:custGeom>
            <a:avLst/>
            <a:gdLst>
              <a:gd name="T0" fmla="*/ 133 w 215"/>
              <a:gd name="T1" fmla="*/ 304 h 305"/>
              <a:gd name="T2" fmla="*/ 82 w 215"/>
              <a:gd name="T3" fmla="*/ 257 h 305"/>
              <a:gd name="T4" fmla="*/ 56 w 215"/>
              <a:gd name="T5" fmla="*/ 232 h 305"/>
              <a:gd name="T6" fmla="*/ 46 w 215"/>
              <a:gd name="T7" fmla="*/ 221 h 305"/>
              <a:gd name="T8" fmla="*/ 20 w 215"/>
              <a:gd name="T9" fmla="*/ 185 h 305"/>
              <a:gd name="T10" fmla="*/ 20 w 215"/>
              <a:gd name="T11" fmla="*/ 0 h 305"/>
              <a:gd name="T12" fmla="*/ 82 w 215"/>
              <a:gd name="T13" fmla="*/ 118 h 305"/>
              <a:gd name="T14" fmla="*/ 215 w 215"/>
              <a:gd name="T15" fmla="*/ 180 h 305"/>
              <a:gd name="T16" fmla="*/ 174 w 215"/>
              <a:gd name="T17" fmla="*/ 242 h 305"/>
              <a:gd name="T18" fmla="*/ 149 w 215"/>
              <a:gd name="T19" fmla="*/ 288 h 305"/>
              <a:gd name="T20" fmla="*/ 113 w 215"/>
              <a:gd name="T21" fmla="*/ 298 h 305"/>
              <a:gd name="T22" fmla="*/ 133 w 215"/>
              <a:gd name="T23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5" h="305">
                <a:moveTo>
                  <a:pt x="133" y="304"/>
                </a:moveTo>
                <a:cubicBezTo>
                  <a:pt x="117" y="287"/>
                  <a:pt x="98" y="273"/>
                  <a:pt x="82" y="257"/>
                </a:cubicBezTo>
                <a:cubicBezTo>
                  <a:pt x="73" y="248"/>
                  <a:pt x="65" y="241"/>
                  <a:pt x="56" y="232"/>
                </a:cubicBezTo>
                <a:cubicBezTo>
                  <a:pt x="52" y="228"/>
                  <a:pt x="46" y="221"/>
                  <a:pt x="46" y="221"/>
                </a:cubicBezTo>
                <a:cubicBezTo>
                  <a:pt x="40" y="204"/>
                  <a:pt x="32" y="198"/>
                  <a:pt x="20" y="185"/>
                </a:cubicBezTo>
                <a:cubicBezTo>
                  <a:pt x="1" y="125"/>
                  <a:pt x="0" y="63"/>
                  <a:pt x="20" y="0"/>
                </a:cubicBezTo>
                <a:cubicBezTo>
                  <a:pt x="34" y="43"/>
                  <a:pt x="47" y="86"/>
                  <a:pt x="82" y="118"/>
                </a:cubicBezTo>
                <a:cubicBezTo>
                  <a:pt x="99" y="172"/>
                  <a:pt x="167" y="175"/>
                  <a:pt x="215" y="180"/>
                </a:cubicBezTo>
                <a:cubicBezTo>
                  <a:pt x="210" y="211"/>
                  <a:pt x="206" y="232"/>
                  <a:pt x="174" y="242"/>
                </a:cubicBezTo>
                <a:cubicBezTo>
                  <a:pt x="166" y="255"/>
                  <a:pt x="161" y="279"/>
                  <a:pt x="149" y="288"/>
                </a:cubicBezTo>
                <a:cubicBezTo>
                  <a:pt x="139" y="296"/>
                  <a:pt x="113" y="286"/>
                  <a:pt x="113" y="298"/>
                </a:cubicBezTo>
                <a:cubicBezTo>
                  <a:pt x="113" y="305"/>
                  <a:pt x="126" y="302"/>
                  <a:pt x="133" y="304"/>
                </a:cubicBezTo>
                <a:close/>
              </a:path>
            </a:pathLst>
          </a:custGeom>
          <a:solidFill>
            <a:srgbClr val="CC0000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" name="Freeform 108"/>
          <p:cNvSpPr>
            <a:spLocks/>
          </p:cNvSpPr>
          <p:nvPr/>
        </p:nvSpPr>
        <p:spPr bwMode="auto">
          <a:xfrm flipH="1">
            <a:off x="3826956" y="5666431"/>
            <a:ext cx="242888" cy="385762"/>
          </a:xfrm>
          <a:custGeom>
            <a:avLst/>
            <a:gdLst>
              <a:gd name="T0" fmla="*/ 133 w 215"/>
              <a:gd name="T1" fmla="*/ 304 h 305"/>
              <a:gd name="T2" fmla="*/ 82 w 215"/>
              <a:gd name="T3" fmla="*/ 257 h 305"/>
              <a:gd name="T4" fmla="*/ 56 w 215"/>
              <a:gd name="T5" fmla="*/ 232 h 305"/>
              <a:gd name="T6" fmla="*/ 46 w 215"/>
              <a:gd name="T7" fmla="*/ 221 h 305"/>
              <a:gd name="T8" fmla="*/ 20 w 215"/>
              <a:gd name="T9" fmla="*/ 185 h 305"/>
              <a:gd name="T10" fmla="*/ 20 w 215"/>
              <a:gd name="T11" fmla="*/ 0 h 305"/>
              <a:gd name="T12" fmla="*/ 82 w 215"/>
              <a:gd name="T13" fmla="*/ 118 h 305"/>
              <a:gd name="T14" fmla="*/ 215 w 215"/>
              <a:gd name="T15" fmla="*/ 180 h 305"/>
              <a:gd name="T16" fmla="*/ 174 w 215"/>
              <a:gd name="T17" fmla="*/ 242 h 305"/>
              <a:gd name="T18" fmla="*/ 149 w 215"/>
              <a:gd name="T19" fmla="*/ 288 h 305"/>
              <a:gd name="T20" fmla="*/ 113 w 215"/>
              <a:gd name="T21" fmla="*/ 298 h 305"/>
              <a:gd name="T22" fmla="*/ 133 w 215"/>
              <a:gd name="T23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5" h="305">
                <a:moveTo>
                  <a:pt x="133" y="304"/>
                </a:moveTo>
                <a:cubicBezTo>
                  <a:pt x="117" y="287"/>
                  <a:pt x="98" y="273"/>
                  <a:pt x="82" y="257"/>
                </a:cubicBezTo>
                <a:cubicBezTo>
                  <a:pt x="73" y="248"/>
                  <a:pt x="65" y="241"/>
                  <a:pt x="56" y="232"/>
                </a:cubicBezTo>
                <a:cubicBezTo>
                  <a:pt x="52" y="228"/>
                  <a:pt x="46" y="221"/>
                  <a:pt x="46" y="221"/>
                </a:cubicBezTo>
                <a:cubicBezTo>
                  <a:pt x="40" y="204"/>
                  <a:pt x="32" y="198"/>
                  <a:pt x="20" y="185"/>
                </a:cubicBezTo>
                <a:cubicBezTo>
                  <a:pt x="1" y="125"/>
                  <a:pt x="0" y="63"/>
                  <a:pt x="20" y="0"/>
                </a:cubicBezTo>
                <a:cubicBezTo>
                  <a:pt x="34" y="43"/>
                  <a:pt x="47" y="86"/>
                  <a:pt x="82" y="118"/>
                </a:cubicBezTo>
                <a:cubicBezTo>
                  <a:pt x="99" y="172"/>
                  <a:pt x="167" y="175"/>
                  <a:pt x="215" y="180"/>
                </a:cubicBezTo>
                <a:cubicBezTo>
                  <a:pt x="210" y="211"/>
                  <a:pt x="206" y="232"/>
                  <a:pt x="174" y="242"/>
                </a:cubicBezTo>
                <a:cubicBezTo>
                  <a:pt x="166" y="255"/>
                  <a:pt x="161" y="279"/>
                  <a:pt x="149" y="288"/>
                </a:cubicBezTo>
                <a:cubicBezTo>
                  <a:pt x="139" y="296"/>
                  <a:pt x="113" y="286"/>
                  <a:pt x="113" y="298"/>
                </a:cubicBezTo>
                <a:cubicBezTo>
                  <a:pt x="113" y="305"/>
                  <a:pt x="126" y="302"/>
                  <a:pt x="133" y="304"/>
                </a:cubicBezTo>
                <a:close/>
              </a:path>
            </a:pathLst>
          </a:custGeom>
          <a:solidFill>
            <a:srgbClr val="CC0000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" name="Freeform 107"/>
          <p:cNvSpPr>
            <a:spLocks/>
          </p:cNvSpPr>
          <p:nvPr/>
        </p:nvSpPr>
        <p:spPr bwMode="auto">
          <a:xfrm>
            <a:off x="2336561" y="5658390"/>
            <a:ext cx="242887" cy="385762"/>
          </a:xfrm>
          <a:custGeom>
            <a:avLst/>
            <a:gdLst>
              <a:gd name="T0" fmla="*/ 133 w 215"/>
              <a:gd name="T1" fmla="*/ 304 h 305"/>
              <a:gd name="T2" fmla="*/ 82 w 215"/>
              <a:gd name="T3" fmla="*/ 257 h 305"/>
              <a:gd name="T4" fmla="*/ 56 w 215"/>
              <a:gd name="T5" fmla="*/ 232 h 305"/>
              <a:gd name="T6" fmla="*/ 46 w 215"/>
              <a:gd name="T7" fmla="*/ 221 h 305"/>
              <a:gd name="T8" fmla="*/ 20 w 215"/>
              <a:gd name="T9" fmla="*/ 185 h 305"/>
              <a:gd name="T10" fmla="*/ 20 w 215"/>
              <a:gd name="T11" fmla="*/ 0 h 305"/>
              <a:gd name="T12" fmla="*/ 82 w 215"/>
              <a:gd name="T13" fmla="*/ 118 h 305"/>
              <a:gd name="T14" fmla="*/ 215 w 215"/>
              <a:gd name="T15" fmla="*/ 180 h 305"/>
              <a:gd name="T16" fmla="*/ 174 w 215"/>
              <a:gd name="T17" fmla="*/ 242 h 305"/>
              <a:gd name="T18" fmla="*/ 149 w 215"/>
              <a:gd name="T19" fmla="*/ 288 h 305"/>
              <a:gd name="T20" fmla="*/ 113 w 215"/>
              <a:gd name="T21" fmla="*/ 298 h 305"/>
              <a:gd name="T22" fmla="*/ 133 w 215"/>
              <a:gd name="T23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5" h="305">
                <a:moveTo>
                  <a:pt x="133" y="304"/>
                </a:moveTo>
                <a:cubicBezTo>
                  <a:pt x="117" y="287"/>
                  <a:pt x="98" y="273"/>
                  <a:pt x="82" y="257"/>
                </a:cubicBezTo>
                <a:cubicBezTo>
                  <a:pt x="73" y="248"/>
                  <a:pt x="65" y="241"/>
                  <a:pt x="56" y="232"/>
                </a:cubicBezTo>
                <a:cubicBezTo>
                  <a:pt x="52" y="228"/>
                  <a:pt x="46" y="221"/>
                  <a:pt x="46" y="221"/>
                </a:cubicBezTo>
                <a:cubicBezTo>
                  <a:pt x="40" y="204"/>
                  <a:pt x="32" y="198"/>
                  <a:pt x="20" y="185"/>
                </a:cubicBezTo>
                <a:cubicBezTo>
                  <a:pt x="1" y="125"/>
                  <a:pt x="0" y="63"/>
                  <a:pt x="20" y="0"/>
                </a:cubicBezTo>
                <a:cubicBezTo>
                  <a:pt x="34" y="43"/>
                  <a:pt x="47" y="86"/>
                  <a:pt x="82" y="118"/>
                </a:cubicBezTo>
                <a:cubicBezTo>
                  <a:pt x="99" y="172"/>
                  <a:pt x="167" y="175"/>
                  <a:pt x="215" y="180"/>
                </a:cubicBezTo>
                <a:cubicBezTo>
                  <a:pt x="210" y="211"/>
                  <a:pt x="206" y="232"/>
                  <a:pt x="174" y="242"/>
                </a:cubicBezTo>
                <a:cubicBezTo>
                  <a:pt x="166" y="255"/>
                  <a:pt x="161" y="279"/>
                  <a:pt x="149" y="288"/>
                </a:cubicBezTo>
                <a:cubicBezTo>
                  <a:pt x="139" y="296"/>
                  <a:pt x="113" y="286"/>
                  <a:pt x="113" y="298"/>
                </a:cubicBezTo>
                <a:cubicBezTo>
                  <a:pt x="113" y="305"/>
                  <a:pt x="126" y="302"/>
                  <a:pt x="133" y="304"/>
                </a:cubicBezTo>
                <a:close/>
              </a:path>
            </a:pathLst>
          </a:custGeom>
          <a:solidFill>
            <a:srgbClr val="CC0000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246417"/>
            <a:ext cx="8844455" cy="797806"/>
          </a:xfrm>
        </p:spPr>
        <p:txBody>
          <a:bodyPr/>
          <a:lstStyle/>
          <a:p>
            <a:r>
              <a:rPr kumimoji="1" lang="en-US" altLang="zh-CN" dirty="0"/>
              <a:t>Improving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Failures Scenarios</a:t>
            </a:r>
            <a:endParaRPr kumimoji="1" lang="zh-CN" altLang="en-US" dirty="0"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Free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amplification</a:t>
            </a:r>
            <a:endParaRPr kumimoji="1" lang="zh-CN" altLang="en-US" dirty="0" smtClean="0">
              <a:solidFill>
                <a:srgbClr val="FF0000"/>
              </a:solidFill>
            </a:endParaRPr>
          </a:p>
          <a:p>
            <a:r>
              <a:rPr kumimoji="1" lang="en-US" altLang="zh-CN" dirty="0"/>
              <a:t>O</a:t>
            </a:r>
            <a:r>
              <a:rPr kumimoji="1" lang="en-US" altLang="zh-CN" dirty="0" smtClean="0"/>
              <a:t>rdering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tentative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requests</a:t>
            </a:r>
            <a:endParaRPr kumimoji="1" lang="zh-CN" altLang="en-US" dirty="0" smtClean="0"/>
          </a:p>
          <a:p>
            <a:pPr lvl="1"/>
            <a:endParaRPr kumimoji="1" lang="en-US" altLang="zh-CN" dirty="0"/>
          </a:p>
          <a:p>
            <a:endParaRPr lang="en-US" dirty="0"/>
          </a:p>
        </p:txBody>
      </p:sp>
      <p:sp>
        <p:nvSpPr>
          <p:cNvPr id="5" name="TextBox 10"/>
          <p:cNvSpPr txBox="1"/>
          <p:nvPr/>
        </p:nvSpPr>
        <p:spPr>
          <a:xfrm>
            <a:off x="7409794" y="43511"/>
            <a:ext cx="168691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Secure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Causal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BFT</a:t>
            </a:r>
            <a:endParaRPr lang="en-US" sz="16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769" y="5082640"/>
            <a:ext cx="309010" cy="3090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816" y="5087896"/>
            <a:ext cx="309010" cy="3090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705" y="5082643"/>
            <a:ext cx="309010" cy="309010"/>
          </a:xfrm>
          <a:prstGeom prst="rect">
            <a:avLst/>
          </a:prstGeom>
        </p:spPr>
      </p:pic>
      <p:sp>
        <p:nvSpPr>
          <p:cNvPr id="11" name="Freeform 108"/>
          <p:cNvSpPr>
            <a:spLocks/>
          </p:cNvSpPr>
          <p:nvPr/>
        </p:nvSpPr>
        <p:spPr bwMode="auto">
          <a:xfrm flipH="1">
            <a:off x="2623523" y="3285843"/>
            <a:ext cx="242888" cy="385762"/>
          </a:xfrm>
          <a:custGeom>
            <a:avLst/>
            <a:gdLst>
              <a:gd name="T0" fmla="*/ 133 w 215"/>
              <a:gd name="T1" fmla="*/ 304 h 305"/>
              <a:gd name="T2" fmla="*/ 82 w 215"/>
              <a:gd name="T3" fmla="*/ 257 h 305"/>
              <a:gd name="T4" fmla="*/ 56 w 215"/>
              <a:gd name="T5" fmla="*/ 232 h 305"/>
              <a:gd name="T6" fmla="*/ 46 w 215"/>
              <a:gd name="T7" fmla="*/ 221 h 305"/>
              <a:gd name="T8" fmla="*/ 20 w 215"/>
              <a:gd name="T9" fmla="*/ 185 h 305"/>
              <a:gd name="T10" fmla="*/ 20 w 215"/>
              <a:gd name="T11" fmla="*/ 0 h 305"/>
              <a:gd name="T12" fmla="*/ 82 w 215"/>
              <a:gd name="T13" fmla="*/ 118 h 305"/>
              <a:gd name="T14" fmla="*/ 215 w 215"/>
              <a:gd name="T15" fmla="*/ 180 h 305"/>
              <a:gd name="T16" fmla="*/ 174 w 215"/>
              <a:gd name="T17" fmla="*/ 242 h 305"/>
              <a:gd name="T18" fmla="*/ 149 w 215"/>
              <a:gd name="T19" fmla="*/ 288 h 305"/>
              <a:gd name="T20" fmla="*/ 113 w 215"/>
              <a:gd name="T21" fmla="*/ 298 h 305"/>
              <a:gd name="T22" fmla="*/ 133 w 215"/>
              <a:gd name="T23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5" h="305">
                <a:moveTo>
                  <a:pt x="133" y="304"/>
                </a:moveTo>
                <a:cubicBezTo>
                  <a:pt x="117" y="287"/>
                  <a:pt x="98" y="273"/>
                  <a:pt x="82" y="257"/>
                </a:cubicBezTo>
                <a:cubicBezTo>
                  <a:pt x="73" y="248"/>
                  <a:pt x="65" y="241"/>
                  <a:pt x="56" y="232"/>
                </a:cubicBezTo>
                <a:cubicBezTo>
                  <a:pt x="52" y="228"/>
                  <a:pt x="46" y="221"/>
                  <a:pt x="46" y="221"/>
                </a:cubicBezTo>
                <a:cubicBezTo>
                  <a:pt x="40" y="204"/>
                  <a:pt x="32" y="198"/>
                  <a:pt x="20" y="185"/>
                </a:cubicBezTo>
                <a:cubicBezTo>
                  <a:pt x="1" y="125"/>
                  <a:pt x="0" y="63"/>
                  <a:pt x="20" y="0"/>
                </a:cubicBezTo>
                <a:cubicBezTo>
                  <a:pt x="34" y="43"/>
                  <a:pt x="47" y="86"/>
                  <a:pt x="82" y="118"/>
                </a:cubicBezTo>
                <a:cubicBezTo>
                  <a:pt x="99" y="172"/>
                  <a:pt x="167" y="175"/>
                  <a:pt x="215" y="180"/>
                </a:cubicBezTo>
                <a:cubicBezTo>
                  <a:pt x="210" y="211"/>
                  <a:pt x="206" y="232"/>
                  <a:pt x="174" y="242"/>
                </a:cubicBezTo>
                <a:cubicBezTo>
                  <a:pt x="166" y="255"/>
                  <a:pt x="161" y="279"/>
                  <a:pt x="149" y="288"/>
                </a:cubicBezTo>
                <a:cubicBezTo>
                  <a:pt x="139" y="296"/>
                  <a:pt x="113" y="286"/>
                  <a:pt x="113" y="298"/>
                </a:cubicBezTo>
                <a:cubicBezTo>
                  <a:pt x="113" y="305"/>
                  <a:pt x="126" y="302"/>
                  <a:pt x="133" y="304"/>
                </a:cubicBezTo>
                <a:close/>
              </a:path>
            </a:pathLst>
          </a:custGeom>
          <a:solidFill>
            <a:srgbClr val="CC0000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Freeform 107"/>
          <p:cNvSpPr>
            <a:spLocks/>
          </p:cNvSpPr>
          <p:nvPr/>
        </p:nvSpPr>
        <p:spPr bwMode="auto">
          <a:xfrm>
            <a:off x="1227718" y="3288312"/>
            <a:ext cx="242887" cy="385762"/>
          </a:xfrm>
          <a:custGeom>
            <a:avLst/>
            <a:gdLst>
              <a:gd name="T0" fmla="*/ 133 w 215"/>
              <a:gd name="T1" fmla="*/ 304 h 305"/>
              <a:gd name="T2" fmla="*/ 82 w 215"/>
              <a:gd name="T3" fmla="*/ 257 h 305"/>
              <a:gd name="T4" fmla="*/ 56 w 215"/>
              <a:gd name="T5" fmla="*/ 232 h 305"/>
              <a:gd name="T6" fmla="*/ 46 w 215"/>
              <a:gd name="T7" fmla="*/ 221 h 305"/>
              <a:gd name="T8" fmla="*/ 20 w 215"/>
              <a:gd name="T9" fmla="*/ 185 h 305"/>
              <a:gd name="T10" fmla="*/ 20 w 215"/>
              <a:gd name="T11" fmla="*/ 0 h 305"/>
              <a:gd name="T12" fmla="*/ 82 w 215"/>
              <a:gd name="T13" fmla="*/ 118 h 305"/>
              <a:gd name="T14" fmla="*/ 215 w 215"/>
              <a:gd name="T15" fmla="*/ 180 h 305"/>
              <a:gd name="T16" fmla="*/ 174 w 215"/>
              <a:gd name="T17" fmla="*/ 242 h 305"/>
              <a:gd name="T18" fmla="*/ 149 w 215"/>
              <a:gd name="T19" fmla="*/ 288 h 305"/>
              <a:gd name="T20" fmla="*/ 113 w 215"/>
              <a:gd name="T21" fmla="*/ 298 h 305"/>
              <a:gd name="T22" fmla="*/ 133 w 215"/>
              <a:gd name="T23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5" h="305">
                <a:moveTo>
                  <a:pt x="133" y="304"/>
                </a:moveTo>
                <a:cubicBezTo>
                  <a:pt x="117" y="287"/>
                  <a:pt x="98" y="273"/>
                  <a:pt x="82" y="257"/>
                </a:cubicBezTo>
                <a:cubicBezTo>
                  <a:pt x="73" y="248"/>
                  <a:pt x="65" y="241"/>
                  <a:pt x="56" y="232"/>
                </a:cubicBezTo>
                <a:cubicBezTo>
                  <a:pt x="52" y="228"/>
                  <a:pt x="46" y="221"/>
                  <a:pt x="46" y="221"/>
                </a:cubicBezTo>
                <a:cubicBezTo>
                  <a:pt x="40" y="204"/>
                  <a:pt x="32" y="198"/>
                  <a:pt x="20" y="185"/>
                </a:cubicBezTo>
                <a:cubicBezTo>
                  <a:pt x="1" y="125"/>
                  <a:pt x="0" y="63"/>
                  <a:pt x="20" y="0"/>
                </a:cubicBezTo>
                <a:cubicBezTo>
                  <a:pt x="34" y="43"/>
                  <a:pt x="47" y="86"/>
                  <a:pt x="82" y="118"/>
                </a:cubicBezTo>
                <a:cubicBezTo>
                  <a:pt x="99" y="172"/>
                  <a:pt x="167" y="175"/>
                  <a:pt x="215" y="180"/>
                </a:cubicBezTo>
                <a:cubicBezTo>
                  <a:pt x="210" y="211"/>
                  <a:pt x="206" y="232"/>
                  <a:pt x="174" y="242"/>
                </a:cubicBezTo>
                <a:cubicBezTo>
                  <a:pt x="166" y="255"/>
                  <a:pt x="161" y="279"/>
                  <a:pt x="149" y="288"/>
                </a:cubicBezTo>
                <a:cubicBezTo>
                  <a:pt x="139" y="296"/>
                  <a:pt x="113" y="286"/>
                  <a:pt x="113" y="298"/>
                </a:cubicBezTo>
                <a:cubicBezTo>
                  <a:pt x="113" y="305"/>
                  <a:pt x="126" y="302"/>
                  <a:pt x="133" y="304"/>
                </a:cubicBezTo>
                <a:close/>
              </a:path>
            </a:pathLst>
          </a:custGeom>
          <a:solidFill>
            <a:srgbClr val="CC0000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Freeform 108"/>
          <p:cNvSpPr>
            <a:spLocks/>
          </p:cNvSpPr>
          <p:nvPr/>
        </p:nvSpPr>
        <p:spPr bwMode="auto">
          <a:xfrm flipH="1">
            <a:off x="3826956" y="5666431"/>
            <a:ext cx="242888" cy="385762"/>
          </a:xfrm>
          <a:custGeom>
            <a:avLst/>
            <a:gdLst>
              <a:gd name="T0" fmla="*/ 133 w 215"/>
              <a:gd name="T1" fmla="*/ 304 h 305"/>
              <a:gd name="T2" fmla="*/ 82 w 215"/>
              <a:gd name="T3" fmla="*/ 257 h 305"/>
              <a:gd name="T4" fmla="*/ 56 w 215"/>
              <a:gd name="T5" fmla="*/ 232 h 305"/>
              <a:gd name="T6" fmla="*/ 46 w 215"/>
              <a:gd name="T7" fmla="*/ 221 h 305"/>
              <a:gd name="T8" fmla="*/ 20 w 215"/>
              <a:gd name="T9" fmla="*/ 185 h 305"/>
              <a:gd name="T10" fmla="*/ 20 w 215"/>
              <a:gd name="T11" fmla="*/ 0 h 305"/>
              <a:gd name="T12" fmla="*/ 82 w 215"/>
              <a:gd name="T13" fmla="*/ 118 h 305"/>
              <a:gd name="T14" fmla="*/ 215 w 215"/>
              <a:gd name="T15" fmla="*/ 180 h 305"/>
              <a:gd name="T16" fmla="*/ 174 w 215"/>
              <a:gd name="T17" fmla="*/ 242 h 305"/>
              <a:gd name="T18" fmla="*/ 149 w 215"/>
              <a:gd name="T19" fmla="*/ 288 h 305"/>
              <a:gd name="T20" fmla="*/ 113 w 215"/>
              <a:gd name="T21" fmla="*/ 298 h 305"/>
              <a:gd name="T22" fmla="*/ 133 w 215"/>
              <a:gd name="T23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5" h="305">
                <a:moveTo>
                  <a:pt x="133" y="304"/>
                </a:moveTo>
                <a:cubicBezTo>
                  <a:pt x="117" y="287"/>
                  <a:pt x="98" y="273"/>
                  <a:pt x="82" y="257"/>
                </a:cubicBezTo>
                <a:cubicBezTo>
                  <a:pt x="73" y="248"/>
                  <a:pt x="65" y="241"/>
                  <a:pt x="56" y="232"/>
                </a:cubicBezTo>
                <a:cubicBezTo>
                  <a:pt x="52" y="228"/>
                  <a:pt x="46" y="221"/>
                  <a:pt x="46" y="221"/>
                </a:cubicBezTo>
                <a:cubicBezTo>
                  <a:pt x="40" y="204"/>
                  <a:pt x="32" y="198"/>
                  <a:pt x="20" y="185"/>
                </a:cubicBezTo>
                <a:cubicBezTo>
                  <a:pt x="1" y="125"/>
                  <a:pt x="0" y="63"/>
                  <a:pt x="20" y="0"/>
                </a:cubicBezTo>
                <a:cubicBezTo>
                  <a:pt x="34" y="43"/>
                  <a:pt x="47" y="86"/>
                  <a:pt x="82" y="118"/>
                </a:cubicBezTo>
                <a:cubicBezTo>
                  <a:pt x="99" y="172"/>
                  <a:pt x="167" y="175"/>
                  <a:pt x="215" y="180"/>
                </a:cubicBezTo>
                <a:cubicBezTo>
                  <a:pt x="210" y="211"/>
                  <a:pt x="206" y="232"/>
                  <a:pt x="174" y="242"/>
                </a:cubicBezTo>
                <a:cubicBezTo>
                  <a:pt x="166" y="255"/>
                  <a:pt x="161" y="279"/>
                  <a:pt x="149" y="288"/>
                </a:cubicBezTo>
                <a:cubicBezTo>
                  <a:pt x="139" y="296"/>
                  <a:pt x="113" y="286"/>
                  <a:pt x="113" y="298"/>
                </a:cubicBezTo>
                <a:cubicBezTo>
                  <a:pt x="113" y="305"/>
                  <a:pt x="126" y="302"/>
                  <a:pt x="133" y="304"/>
                </a:cubicBezTo>
                <a:close/>
              </a:path>
            </a:pathLst>
          </a:custGeom>
          <a:solidFill>
            <a:srgbClr val="CC0000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" name="Freeform 107"/>
          <p:cNvSpPr>
            <a:spLocks/>
          </p:cNvSpPr>
          <p:nvPr/>
        </p:nvSpPr>
        <p:spPr bwMode="auto">
          <a:xfrm>
            <a:off x="2336561" y="5658390"/>
            <a:ext cx="242887" cy="385762"/>
          </a:xfrm>
          <a:custGeom>
            <a:avLst/>
            <a:gdLst>
              <a:gd name="T0" fmla="*/ 133 w 215"/>
              <a:gd name="T1" fmla="*/ 304 h 305"/>
              <a:gd name="T2" fmla="*/ 82 w 215"/>
              <a:gd name="T3" fmla="*/ 257 h 305"/>
              <a:gd name="T4" fmla="*/ 56 w 215"/>
              <a:gd name="T5" fmla="*/ 232 h 305"/>
              <a:gd name="T6" fmla="*/ 46 w 215"/>
              <a:gd name="T7" fmla="*/ 221 h 305"/>
              <a:gd name="T8" fmla="*/ 20 w 215"/>
              <a:gd name="T9" fmla="*/ 185 h 305"/>
              <a:gd name="T10" fmla="*/ 20 w 215"/>
              <a:gd name="T11" fmla="*/ 0 h 305"/>
              <a:gd name="T12" fmla="*/ 82 w 215"/>
              <a:gd name="T13" fmla="*/ 118 h 305"/>
              <a:gd name="T14" fmla="*/ 215 w 215"/>
              <a:gd name="T15" fmla="*/ 180 h 305"/>
              <a:gd name="T16" fmla="*/ 174 w 215"/>
              <a:gd name="T17" fmla="*/ 242 h 305"/>
              <a:gd name="T18" fmla="*/ 149 w 215"/>
              <a:gd name="T19" fmla="*/ 288 h 305"/>
              <a:gd name="T20" fmla="*/ 113 w 215"/>
              <a:gd name="T21" fmla="*/ 298 h 305"/>
              <a:gd name="T22" fmla="*/ 133 w 215"/>
              <a:gd name="T23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5" h="305">
                <a:moveTo>
                  <a:pt x="133" y="304"/>
                </a:moveTo>
                <a:cubicBezTo>
                  <a:pt x="117" y="287"/>
                  <a:pt x="98" y="273"/>
                  <a:pt x="82" y="257"/>
                </a:cubicBezTo>
                <a:cubicBezTo>
                  <a:pt x="73" y="248"/>
                  <a:pt x="65" y="241"/>
                  <a:pt x="56" y="232"/>
                </a:cubicBezTo>
                <a:cubicBezTo>
                  <a:pt x="52" y="228"/>
                  <a:pt x="46" y="221"/>
                  <a:pt x="46" y="221"/>
                </a:cubicBezTo>
                <a:cubicBezTo>
                  <a:pt x="40" y="204"/>
                  <a:pt x="32" y="198"/>
                  <a:pt x="20" y="185"/>
                </a:cubicBezTo>
                <a:cubicBezTo>
                  <a:pt x="1" y="125"/>
                  <a:pt x="0" y="63"/>
                  <a:pt x="20" y="0"/>
                </a:cubicBezTo>
                <a:cubicBezTo>
                  <a:pt x="34" y="43"/>
                  <a:pt x="47" y="86"/>
                  <a:pt x="82" y="118"/>
                </a:cubicBezTo>
                <a:cubicBezTo>
                  <a:pt x="99" y="172"/>
                  <a:pt x="167" y="175"/>
                  <a:pt x="215" y="180"/>
                </a:cubicBezTo>
                <a:cubicBezTo>
                  <a:pt x="210" y="211"/>
                  <a:pt x="206" y="232"/>
                  <a:pt x="174" y="242"/>
                </a:cubicBezTo>
                <a:cubicBezTo>
                  <a:pt x="166" y="255"/>
                  <a:pt x="161" y="279"/>
                  <a:pt x="149" y="288"/>
                </a:cubicBezTo>
                <a:cubicBezTo>
                  <a:pt x="139" y="296"/>
                  <a:pt x="113" y="286"/>
                  <a:pt x="113" y="298"/>
                </a:cubicBezTo>
                <a:cubicBezTo>
                  <a:pt x="113" y="305"/>
                  <a:pt x="126" y="302"/>
                  <a:pt x="133" y="304"/>
                </a:cubicBezTo>
                <a:close/>
              </a:path>
            </a:pathLst>
          </a:custGeom>
          <a:solidFill>
            <a:srgbClr val="CC0000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0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011" y="2902293"/>
            <a:ext cx="7414727" cy="3657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769" y="5082640"/>
            <a:ext cx="309010" cy="30901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816" y="5087896"/>
            <a:ext cx="309010" cy="30901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705" y="5082643"/>
            <a:ext cx="309010" cy="309010"/>
          </a:xfrm>
          <a:prstGeom prst="rect">
            <a:avLst/>
          </a:prstGeom>
        </p:spPr>
      </p:pic>
      <p:sp>
        <p:nvSpPr>
          <p:cNvPr id="19" name="Freeform 108"/>
          <p:cNvSpPr>
            <a:spLocks/>
          </p:cNvSpPr>
          <p:nvPr/>
        </p:nvSpPr>
        <p:spPr bwMode="auto">
          <a:xfrm flipH="1">
            <a:off x="2623523" y="3285843"/>
            <a:ext cx="242888" cy="385762"/>
          </a:xfrm>
          <a:custGeom>
            <a:avLst/>
            <a:gdLst>
              <a:gd name="T0" fmla="*/ 133 w 215"/>
              <a:gd name="T1" fmla="*/ 304 h 305"/>
              <a:gd name="T2" fmla="*/ 82 w 215"/>
              <a:gd name="T3" fmla="*/ 257 h 305"/>
              <a:gd name="T4" fmla="*/ 56 w 215"/>
              <a:gd name="T5" fmla="*/ 232 h 305"/>
              <a:gd name="T6" fmla="*/ 46 w 215"/>
              <a:gd name="T7" fmla="*/ 221 h 305"/>
              <a:gd name="T8" fmla="*/ 20 w 215"/>
              <a:gd name="T9" fmla="*/ 185 h 305"/>
              <a:gd name="T10" fmla="*/ 20 w 215"/>
              <a:gd name="T11" fmla="*/ 0 h 305"/>
              <a:gd name="T12" fmla="*/ 82 w 215"/>
              <a:gd name="T13" fmla="*/ 118 h 305"/>
              <a:gd name="T14" fmla="*/ 215 w 215"/>
              <a:gd name="T15" fmla="*/ 180 h 305"/>
              <a:gd name="T16" fmla="*/ 174 w 215"/>
              <a:gd name="T17" fmla="*/ 242 h 305"/>
              <a:gd name="T18" fmla="*/ 149 w 215"/>
              <a:gd name="T19" fmla="*/ 288 h 305"/>
              <a:gd name="T20" fmla="*/ 113 w 215"/>
              <a:gd name="T21" fmla="*/ 298 h 305"/>
              <a:gd name="T22" fmla="*/ 133 w 215"/>
              <a:gd name="T23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5" h="305">
                <a:moveTo>
                  <a:pt x="133" y="304"/>
                </a:moveTo>
                <a:cubicBezTo>
                  <a:pt x="117" y="287"/>
                  <a:pt x="98" y="273"/>
                  <a:pt x="82" y="257"/>
                </a:cubicBezTo>
                <a:cubicBezTo>
                  <a:pt x="73" y="248"/>
                  <a:pt x="65" y="241"/>
                  <a:pt x="56" y="232"/>
                </a:cubicBezTo>
                <a:cubicBezTo>
                  <a:pt x="52" y="228"/>
                  <a:pt x="46" y="221"/>
                  <a:pt x="46" y="221"/>
                </a:cubicBezTo>
                <a:cubicBezTo>
                  <a:pt x="40" y="204"/>
                  <a:pt x="32" y="198"/>
                  <a:pt x="20" y="185"/>
                </a:cubicBezTo>
                <a:cubicBezTo>
                  <a:pt x="1" y="125"/>
                  <a:pt x="0" y="63"/>
                  <a:pt x="20" y="0"/>
                </a:cubicBezTo>
                <a:cubicBezTo>
                  <a:pt x="34" y="43"/>
                  <a:pt x="47" y="86"/>
                  <a:pt x="82" y="118"/>
                </a:cubicBezTo>
                <a:cubicBezTo>
                  <a:pt x="99" y="172"/>
                  <a:pt x="167" y="175"/>
                  <a:pt x="215" y="180"/>
                </a:cubicBezTo>
                <a:cubicBezTo>
                  <a:pt x="210" y="211"/>
                  <a:pt x="206" y="232"/>
                  <a:pt x="174" y="242"/>
                </a:cubicBezTo>
                <a:cubicBezTo>
                  <a:pt x="166" y="255"/>
                  <a:pt x="161" y="279"/>
                  <a:pt x="149" y="288"/>
                </a:cubicBezTo>
                <a:cubicBezTo>
                  <a:pt x="139" y="296"/>
                  <a:pt x="113" y="286"/>
                  <a:pt x="113" y="298"/>
                </a:cubicBezTo>
                <a:cubicBezTo>
                  <a:pt x="113" y="305"/>
                  <a:pt x="126" y="302"/>
                  <a:pt x="133" y="304"/>
                </a:cubicBezTo>
                <a:close/>
              </a:path>
            </a:pathLst>
          </a:custGeom>
          <a:solidFill>
            <a:srgbClr val="CC0000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" name="Freeform 107"/>
          <p:cNvSpPr>
            <a:spLocks/>
          </p:cNvSpPr>
          <p:nvPr/>
        </p:nvSpPr>
        <p:spPr bwMode="auto">
          <a:xfrm>
            <a:off x="1227718" y="3288312"/>
            <a:ext cx="242887" cy="385762"/>
          </a:xfrm>
          <a:custGeom>
            <a:avLst/>
            <a:gdLst>
              <a:gd name="T0" fmla="*/ 133 w 215"/>
              <a:gd name="T1" fmla="*/ 304 h 305"/>
              <a:gd name="T2" fmla="*/ 82 w 215"/>
              <a:gd name="T3" fmla="*/ 257 h 305"/>
              <a:gd name="T4" fmla="*/ 56 w 215"/>
              <a:gd name="T5" fmla="*/ 232 h 305"/>
              <a:gd name="T6" fmla="*/ 46 w 215"/>
              <a:gd name="T7" fmla="*/ 221 h 305"/>
              <a:gd name="T8" fmla="*/ 20 w 215"/>
              <a:gd name="T9" fmla="*/ 185 h 305"/>
              <a:gd name="T10" fmla="*/ 20 w 215"/>
              <a:gd name="T11" fmla="*/ 0 h 305"/>
              <a:gd name="T12" fmla="*/ 82 w 215"/>
              <a:gd name="T13" fmla="*/ 118 h 305"/>
              <a:gd name="T14" fmla="*/ 215 w 215"/>
              <a:gd name="T15" fmla="*/ 180 h 305"/>
              <a:gd name="T16" fmla="*/ 174 w 215"/>
              <a:gd name="T17" fmla="*/ 242 h 305"/>
              <a:gd name="T18" fmla="*/ 149 w 215"/>
              <a:gd name="T19" fmla="*/ 288 h 305"/>
              <a:gd name="T20" fmla="*/ 113 w 215"/>
              <a:gd name="T21" fmla="*/ 298 h 305"/>
              <a:gd name="T22" fmla="*/ 133 w 215"/>
              <a:gd name="T23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5" h="305">
                <a:moveTo>
                  <a:pt x="133" y="304"/>
                </a:moveTo>
                <a:cubicBezTo>
                  <a:pt x="117" y="287"/>
                  <a:pt x="98" y="273"/>
                  <a:pt x="82" y="257"/>
                </a:cubicBezTo>
                <a:cubicBezTo>
                  <a:pt x="73" y="248"/>
                  <a:pt x="65" y="241"/>
                  <a:pt x="56" y="232"/>
                </a:cubicBezTo>
                <a:cubicBezTo>
                  <a:pt x="52" y="228"/>
                  <a:pt x="46" y="221"/>
                  <a:pt x="46" y="221"/>
                </a:cubicBezTo>
                <a:cubicBezTo>
                  <a:pt x="40" y="204"/>
                  <a:pt x="32" y="198"/>
                  <a:pt x="20" y="185"/>
                </a:cubicBezTo>
                <a:cubicBezTo>
                  <a:pt x="1" y="125"/>
                  <a:pt x="0" y="63"/>
                  <a:pt x="20" y="0"/>
                </a:cubicBezTo>
                <a:cubicBezTo>
                  <a:pt x="34" y="43"/>
                  <a:pt x="47" y="86"/>
                  <a:pt x="82" y="118"/>
                </a:cubicBezTo>
                <a:cubicBezTo>
                  <a:pt x="99" y="172"/>
                  <a:pt x="167" y="175"/>
                  <a:pt x="215" y="180"/>
                </a:cubicBezTo>
                <a:cubicBezTo>
                  <a:pt x="210" y="211"/>
                  <a:pt x="206" y="232"/>
                  <a:pt x="174" y="242"/>
                </a:cubicBezTo>
                <a:cubicBezTo>
                  <a:pt x="166" y="255"/>
                  <a:pt x="161" y="279"/>
                  <a:pt x="149" y="288"/>
                </a:cubicBezTo>
                <a:cubicBezTo>
                  <a:pt x="139" y="296"/>
                  <a:pt x="113" y="286"/>
                  <a:pt x="113" y="298"/>
                </a:cubicBezTo>
                <a:cubicBezTo>
                  <a:pt x="113" y="305"/>
                  <a:pt x="126" y="302"/>
                  <a:pt x="133" y="304"/>
                </a:cubicBezTo>
                <a:close/>
              </a:path>
            </a:pathLst>
          </a:custGeom>
          <a:solidFill>
            <a:srgbClr val="CC0000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" name="Freeform 108"/>
          <p:cNvSpPr>
            <a:spLocks/>
          </p:cNvSpPr>
          <p:nvPr/>
        </p:nvSpPr>
        <p:spPr bwMode="auto">
          <a:xfrm flipH="1">
            <a:off x="3826956" y="5666431"/>
            <a:ext cx="242888" cy="385762"/>
          </a:xfrm>
          <a:custGeom>
            <a:avLst/>
            <a:gdLst>
              <a:gd name="T0" fmla="*/ 133 w 215"/>
              <a:gd name="T1" fmla="*/ 304 h 305"/>
              <a:gd name="T2" fmla="*/ 82 w 215"/>
              <a:gd name="T3" fmla="*/ 257 h 305"/>
              <a:gd name="T4" fmla="*/ 56 w 215"/>
              <a:gd name="T5" fmla="*/ 232 h 305"/>
              <a:gd name="T6" fmla="*/ 46 w 215"/>
              <a:gd name="T7" fmla="*/ 221 h 305"/>
              <a:gd name="T8" fmla="*/ 20 w 215"/>
              <a:gd name="T9" fmla="*/ 185 h 305"/>
              <a:gd name="T10" fmla="*/ 20 w 215"/>
              <a:gd name="T11" fmla="*/ 0 h 305"/>
              <a:gd name="T12" fmla="*/ 82 w 215"/>
              <a:gd name="T13" fmla="*/ 118 h 305"/>
              <a:gd name="T14" fmla="*/ 215 w 215"/>
              <a:gd name="T15" fmla="*/ 180 h 305"/>
              <a:gd name="T16" fmla="*/ 174 w 215"/>
              <a:gd name="T17" fmla="*/ 242 h 305"/>
              <a:gd name="T18" fmla="*/ 149 w 215"/>
              <a:gd name="T19" fmla="*/ 288 h 305"/>
              <a:gd name="T20" fmla="*/ 113 w 215"/>
              <a:gd name="T21" fmla="*/ 298 h 305"/>
              <a:gd name="T22" fmla="*/ 133 w 215"/>
              <a:gd name="T23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5" h="305">
                <a:moveTo>
                  <a:pt x="133" y="304"/>
                </a:moveTo>
                <a:cubicBezTo>
                  <a:pt x="117" y="287"/>
                  <a:pt x="98" y="273"/>
                  <a:pt x="82" y="257"/>
                </a:cubicBezTo>
                <a:cubicBezTo>
                  <a:pt x="73" y="248"/>
                  <a:pt x="65" y="241"/>
                  <a:pt x="56" y="232"/>
                </a:cubicBezTo>
                <a:cubicBezTo>
                  <a:pt x="52" y="228"/>
                  <a:pt x="46" y="221"/>
                  <a:pt x="46" y="221"/>
                </a:cubicBezTo>
                <a:cubicBezTo>
                  <a:pt x="40" y="204"/>
                  <a:pt x="32" y="198"/>
                  <a:pt x="20" y="185"/>
                </a:cubicBezTo>
                <a:cubicBezTo>
                  <a:pt x="1" y="125"/>
                  <a:pt x="0" y="63"/>
                  <a:pt x="20" y="0"/>
                </a:cubicBezTo>
                <a:cubicBezTo>
                  <a:pt x="34" y="43"/>
                  <a:pt x="47" y="86"/>
                  <a:pt x="82" y="118"/>
                </a:cubicBezTo>
                <a:cubicBezTo>
                  <a:pt x="99" y="172"/>
                  <a:pt x="167" y="175"/>
                  <a:pt x="215" y="180"/>
                </a:cubicBezTo>
                <a:cubicBezTo>
                  <a:pt x="210" y="211"/>
                  <a:pt x="206" y="232"/>
                  <a:pt x="174" y="242"/>
                </a:cubicBezTo>
                <a:cubicBezTo>
                  <a:pt x="166" y="255"/>
                  <a:pt x="161" y="279"/>
                  <a:pt x="149" y="288"/>
                </a:cubicBezTo>
                <a:cubicBezTo>
                  <a:pt x="139" y="296"/>
                  <a:pt x="113" y="286"/>
                  <a:pt x="113" y="298"/>
                </a:cubicBezTo>
                <a:cubicBezTo>
                  <a:pt x="113" y="305"/>
                  <a:pt x="126" y="302"/>
                  <a:pt x="133" y="304"/>
                </a:cubicBezTo>
                <a:close/>
              </a:path>
            </a:pathLst>
          </a:custGeom>
          <a:solidFill>
            <a:srgbClr val="CC0000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" name="Freeform 107"/>
          <p:cNvSpPr>
            <a:spLocks/>
          </p:cNvSpPr>
          <p:nvPr/>
        </p:nvSpPr>
        <p:spPr bwMode="auto">
          <a:xfrm>
            <a:off x="2336561" y="5658390"/>
            <a:ext cx="242887" cy="385762"/>
          </a:xfrm>
          <a:custGeom>
            <a:avLst/>
            <a:gdLst>
              <a:gd name="T0" fmla="*/ 133 w 215"/>
              <a:gd name="T1" fmla="*/ 304 h 305"/>
              <a:gd name="T2" fmla="*/ 82 w 215"/>
              <a:gd name="T3" fmla="*/ 257 h 305"/>
              <a:gd name="T4" fmla="*/ 56 w 215"/>
              <a:gd name="T5" fmla="*/ 232 h 305"/>
              <a:gd name="T6" fmla="*/ 46 w 215"/>
              <a:gd name="T7" fmla="*/ 221 h 305"/>
              <a:gd name="T8" fmla="*/ 20 w 215"/>
              <a:gd name="T9" fmla="*/ 185 h 305"/>
              <a:gd name="T10" fmla="*/ 20 w 215"/>
              <a:gd name="T11" fmla="*/ 0 h 305"/>
              <a:gd name="T12" fmla="*/ 82 w 215"/>
              <a:gd name="T13" fmla="*/ 118 h 305"/>
              <a:gd name="T14" fmla="*/ 215 w 215"/>
              <a:gd name="T15" fmla="*/ 180 h 305"/>
              <a:gd name="T16" fmla="*/ 174 w 215"/>
              <a:gd name="T17" fmla="*/ 242 h 305"/>
              <a:gd name="T18" fmla="*/ 149 w 215"/>
              <a:gd name="T19" fmla="*/ 288 h 305"/>
              <a:gd name="T20" fmla="*/ 113 w 215"/>
              <a:gd name="T21" fmla="*/ 298 h 305"/>
              <a:gd name="T22" fmla="*/ 133 w 215"/>
              <a:gd name="T23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5" h="305">
                <a:moveTo>
                  <a:pt x="133" y="304"/>
                </a:moveTo>
                <a:cubicBezTo>
                  <a:pt x="117" y="287"/>
                  <a:pt x="98" y="273"/>
                  <a:pt x="82" y="257"/>
                </a:cubicBezTo>
                <a:cubicBezTo>
                  <a:pt x="73" y="248"/>
                  <a:pt x="65" y="241"/>
                  <a:pt x="56" y="232"/>
                </a:cubicBezTo>
                <a:cubicBezTo>
                  <a:pt x="52" y="228"/>
                  <a:pt x="46" y="221"/>
                  <a:pt x="46" y="221"/>
                </a:cubicBezTo>
                <a:cubicBezTo>
                  <a:pt x="40" y="204"/>
                  <a:pt x="32" y="198"/>
                  <a:pt x="20" y="185"/>
                </a:cubicBezTo>
                <a:cubicBezTo>
                  <a:pt x="1" y="125"/>
                  <a:pt x="0" y="63"/>
                  <a:pt x="20" y="0"/>
                </a:cubicBezTo>
                <a:cubicBezTo>
                  <a:pt x="34" y="43"/>
                  <a:pt x="47" y="86"/>
                  <a:pt x="82" y="118"/>
                </a:cubicBezTo>
                <a:cubicBezTo>
                  <a:pt x="99" y="172"/>
                  <a:pt x="167" y="175"/>
                  <a:pt x="215" y="180"/>
                </a:cubicBezTo>
                <a:cubicBezTo>
                  <a:pt x="210" y="211"/>
                  <a:pt x="206" y="232"/>
                  <a:pt x="174" y="242"/>
                </a:cubicBezTo>
                <a:cubicBezTo>
                  <a:pt x="166" y="255"/>
                  <a:pt x="161" y="279"/>
                  <a:pt x="149" y="288"/>
                </a:cubicBezTo>
                <a:cubicBezTo>
                  <a:pt x="139" y="296"/>
                  <a:pt x="113" y="286"/>
                  <a:pt x="113" y="298"/>
                </a:cubicBezTo>
                <a:cubicBezTo>
                  <a:pt x="113" y="305"/>
                  <a:pt x="126" y="302"/>
                  <a:pt x="133" y="304"/>
                </a:cubicBezTo>
                <a:close/>
              </a:path>
            </a:pathLst>
          </a:custGeom>
          <a:solidFill>
            <a:srgbClr val="CC0000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561" y="4136496"/>
            <a:ext cx="1363156" cy="47894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9200" y="4131698"/>
            <a:ext cx="1473200" cy="42722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0029" y="4080503"/>
            <a:ext cx="3177971" cy="44032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246417"/>
            <a:ext cx="8844455" cy="797806"/>
          </a:xfrm>
        </p:spPr>
        <p:txBody>
          <a:bodyPr/>
          <a:lstStyle/>
          <a:p>
            <a:r>
              <a:rPr kumimoji="1" lang="en-US" altLang="zh-CN" dirty="0"/>
              <a:t>Improving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Failures Scenarios</a:t>
            </a:r>
            <a:endParaRPr kumimoji="1" lang="zh-CN" altLang="en-US" dirty="0"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Free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a</a:t>
            </a:r>
            <a:r>
              <a:rPr kumimoji="1" lang="en-US" altLang="zh-CN" dirty="0" smtClean="0">
                <a:solidFill>
                  <a:srgbClr val="FF0000"/>
                </a:solidFill>
              </a:rPr>
              <a:t>mplification</a:t>
            </a:r>
            <a:endParaRPr kumimoji="1" lang="zh-CN" altLang="en-US" dirty="0" smtClean="0">
              <a:solidFill>
                <a:srgbClr val="FF0000"/>
              </a:solidFill>
            </a:endParaRPr>
          </a:p>
          <a:p>
            <a:r>
              <a:rPr kumimoji="1" lang="en-US" altLang="zh-CN" dirty="0"/>
              <a:t>O</a:t>
            </a:r>
            <a:r>
              <a:rPr kumimoji="1" lang="en-US" altLang="zh-CN" dirty="0" smtClean="0"/>
              <a:t>rdering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tentative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requests</a:t>
            </a:r>
            <a:endParaRPr kumimoji="1" lang="zh-CN" altLang="en-US" dirty="0" smtClean="0"/>
          </a:p>
          <a:p>
            <a:pPr lvl="1"/>
            <a:endParaRPr kumimoji="1" lang="en-US" altLang="zh-CN" dirty="0"/>
          </a:p>
          <a:p>
            <a:endParaRPr lang="en-US" dirty="0"/>
          </a:p>
        </p:txBody>
      </p:sp>
      <p:sp>
        <p:nvSpPr>
          <p:cNvPr id="5" name="TextBox 10"/>
          <p:cNvSpPr txBox="1"/>
          <p:nvPr/>
        </p:nvSpPr>
        <p:spPr>
          <a:xfrm>
            <a:off x="7409794" y="43511"/>
            <a:ext cx="168691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Secure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Causal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BFT</a:t>
            </a:r>
            <a:endParaRPr lang="en-US" sz="16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769" y="5082640"/>
            <a:ext cx="309010" cy="3090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816" y="5087896"/>
            <a:ext cx="309010" cy="3090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705" y="5082643"/>
            <a:ext cx="309010" cy="309010"/>
          </a:xfrm>
          <a:prstGeom prst="rect">
            <a:avLst/>
          </a:prstGeom>
        </p:spPr>
      </p:pic>
      <p:sp>
        <p:nvSpPr>
          <p:cNvPr id="11" name="Freeform 108"/>
          <p:cNvSpPr>
            <a:spLocks/>
          </p:cNvSpPr>
          <p:nvPr/>
        </p:nvSpPr>
        <p:spPr bwMode="auto">
          <a:xfrm flipH="1">
            <a:off x="2623523" y="3285843"/>
            <a:ext cx="242888" cy="385762"/>
          </a:xfrm>
          <a:custGeom>
            <a:avLst/>
            <a:gdLst>
              <a:gd name="T0" fmla="*/ 133 w 215"/>
              <a:gd name="T1" fmla="*/ 304 h 305"/>
              <a:gd name="T2" fmla="*/ 82 w 215"/>
              <a:gd name="T3" fmla="*/ 257 h 305"/>
              <a:gd name="T4" fmla="*/ 56 w 215"/>
              <a:gd name="T5" fmla="*/ 232 h 305"/>
              <a:gd name="T6" fmla="*/ 46 w 215"/>
              <a:gd name="T7" fmla="*/ 221 h 305"/>
              <a:gd name="T8" fmla="*/ 20 w 215"/>
              <a:gd name="T9" fmla="*/ 185 h 305"/>
              <a:gd name="T10" fmla="*/ 20 w 215"/>
              <a:gd name="T11" fmla="*/ 0 h 305"/>
              <a:gd name="T12" fmla="*/ 82 w 215"/>
              <a:gd name="T13" fmla="*/ 118 h 305"/>
              <a:gd name="T14" fmla="*/ 215 w 215"/>
              <a:gd name="T15" fmla="*/ 180 h 305"/>
              <a:gd name="T16" fmla="*/ 174 w 215"/>
              <a:gd name="T17" fmla="*/ 242 h 305"/>
              <a:gd name="T18" fmla="*/ 149 w 215"/>
              <a:gd name="T19" fmla="*/ 288 h 305"/>
              <a:gd name="T20" fmla="*/ 113 w 215"/>
              <a:gd name="T21" fmla="*/ 298 h 305"/>
              <a:gd name="T22" fmla="*/ 133 w 215"/>
              <a:gd name="T23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5" h="305">
                <a:moveTo>
                  <a:pt x="133" y="304"/>
                </a:moveTo>
                <a:cubicBezTo>
                  <a:pt x="117" y="287"/>
                  <a:pt x="98" y="273"/>
                  <a:pt x="82" y="257"/>
                </a:cubicBezTo>
                <a:cubicBezTo>
                  <a:pt x="73" y="248"/>
                  <a:pt x="65" y="241"/>
                  <a:pt x="56" y="232"/>
                </a:cubicBezTo>
                <a:cubicBezTo>
                  <a:pt x="52" y="228"/>
                  <a:pt x="46" y="221"/>
                  <a:pt x="46" y="221"/>
                </a:cubicBezTo>
                <a:cubicBezTo>
                  <a:pt x="40" y="204"/>
                  <a:pt x="32" y="198"/>
                  <a:pt x="20" y="185"/>
                </a:cubicBezTo>
                <a:cubicBezTo>
                  <a:pt x="1" y="125"/>
                  <a:pt x="0" y="63"/>
                  <a:pt x="20" y="0"/>
                </a:cubicBezTo>
                <a:cubicBezTo>
                  <a:pt x="34" y="43"/>
                  <a:pt x="47" y="86"/>
                  <a:pt x="82" y="118"/>
                </a:cubicBezTo>
                <a:cubicBezTo>
                  <a:pt x="99" y="172"/>
                  <a:pt x="167" y="175"/>
                  <a:pt x="215" y="180"/>
                </a:cubicBezTo>
                <a:cubicBezTo>
                  <a:pt x="210" y="211"/>
                  <a:pt x="206" y="232"/>
                  <a:pt x="174" y="242"/>
                </a:cubicBezTo>
                <a:cubicBezTo>
                  <a:pt x="166" y="255"/>
                  <a:pt x="161" y="279"/>
                  <a:pt x="149" y="288"/>
                </a:cubicBezTo>
                <a:cubicBezTo>
                  <a:pt x="139" y="296"/>
                  <a:pt x="113" y="286"/>
                  <a:pt x="113" y="298"/>
                </a:cubicBezTo>
                <a:cubicBezTo>
                  <a:pt x="113" y="305"/>
                  <a:pt x="126" y="302"/>
                  <a:pt x="133" y="304"/>
                </a:cubicBezTo>
                <a:close/>
              </a:path>
            </a:pathLst>
          </a:custGeom>
          <a:solidFill>
            <a:srgbClr val="CC0000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Freeform 107"/>
          <p:cNvSpPr>
            <a:spLocks/>
          </p:cNvSpPr>
          <p:nvPr/>
        </p:nvSpPr>
        <p:spPr bwMode="auto">
          <a:xfrm>
            <a:off x="1227718" y="3288312"/>
            <a:ext cx="242887" cy="385762"/>
          </a:xfrm>
          <a:custGeom>
            <a:avLst/>
            <a:gdLst>
              <a:gd name="T0" fmla="*/ 133 w 215"/>
              <a:gd name="T1" fmla="*/ 304 h 305"/>
              <a:gd name="T2" fmla="*/ 82 w 215"/>
              <a:gd name="T3" fmla="*/ 257 h 305"/>
              <a:gd name="T4" fmla="*/ 56 w 215"/>
              <a:gd name="T5" fmla="*/ 232 h 305"/>
              <a:gd name="T6" fmla="*/ 46 w 215"/>
              <a:gd name="T7" fmla="*/ 221 h 305"/>
              <a:gd name="T8" fmla="*/ 20 w 215"/>
              <a:gd name="T9" fmla="*/ 185 h 305"/>
              <a:gd name="T10" fmla="*/ 20 w 215"/>
              <a:gd name="T11" fmla="*/ 0 h 305"/>
              <a:gd name="T12" fmla="*/ 82 w 215"/>
              <a:gd name="T13" fmla="*/ 118 h 305"/>
              <a:gd name="T14" fmla="*/ 215 w 215"/>
              <a:gd name="T15" fmla="*/ 180 h 305"/>
              <a:gd name="T16" fmla="*/ 174 w 215"/>
              <a:gd name="T17" fmla="*/ 242 h 305"/>
              <a:gd name="T18" fmla="*/ 149 w 215"/>
              <a:gd name="T19" fmla="*/ 288 h 305"/>
              <a:gd name="T20" fmla="*/ 113 w 215"/>
              <a:gd name="T21" fmla="*/ 298 h 305"/>
              <a:gd name="T22" fmla="*/ 133 w 215"/>
              <a:gd name="T23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5" h="305">
                <a:moveTo>
                  <a:pt x="133" y="304"/>
                </a:moveTo>
                <a:cubicBezTo>
                  <a:pt x="117" y="287"/>
                  <a:pt x="98" y="273"/>
                  <a:pt x="82" y="257"/>
                </a:cubicBezTo>
                <a:cubicBezTo>
                  <a:pt x="73" y="248"/>
                  <a:pt x="65" y="241"/>
                  <a:pt x="56" y="232"/>
                </a:cubicBezTo>
                <a:cubicBezTo>
                  <a:pt x="52" y="228"/>
                  <a:pt x="46" y="221"/>
                  <a:pt x="46" y="221"/>
                </a:cubicBezTo>
                <a:cubicBezTo>
                  <a:pt x="40" y="204"/>
                  <a:pt x="32" y="198"/>
                  <a:pt x="20" y="185"/>
                </a:cubicBezTo>
                <a:cubicBezTo>
                  <a:pt x="1" y="125"/>
                  <a:pt x="0" y="63"/>
                  <a:pt x="20" y="0"/>
                </a:cubicBezTo>
                <a:cubicBezTo>
                  <a:pt x="34" y="43"/>
                  <a:pt x="47" y="86"/>
                  <a:pt x="82" y="118"/>
                </a:cubicBezTo>
                <a:cubicBezTo>
                  <a:pt x="99" y="172"/>
                  <a:pt x="167" y="175"/>
                  <a:pt x="215" y="180"/>
                </a:cubicBezTo>
                <a:cubicBezTo>
                  <a:pt x="210" y="211"/>
                  <a:pt x="206" y="232"/>
                  <a:pt x="174" y="242"/>
                </a:cubicBezTo>
                <a:cubicBezTo>
                  <a:pt x="166" y="255"/>
                  <a:pt x="161" y="279"/>
                  <a:pt x="149" y="288"/>
                </a:cubicBezTo>
                <a:cubicBezTo>
                  <a:pt x="139" y="296"/>
                  <a:pt x="113" y="286"/>
                  <a:pt x="113" y="298"/>
                </a:cubicBezTo>
                <a:cubicBezTo>
                  <a:pt x="113" y="305"/>
                  <a:pt x="126" y="302"/>
                  <a:pt x="133" y="304"/>
                </a:cubicBezTo>
                <a:close/>
              </a:path>
            </a:pathLst>
          </a:custGeom>
          <a:solidFill>
            <a:srgbClr val="CC0000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Freeform 108"/>
          <p:cNvSpPr>
            <a:spLocks/>
          </p:cNvSpPr>
          <p:nvPr/>
        </p:nvSpPr>
        <p:spPr bwMode="auto">
          <a:xfrm flipH="1">
            <a:off x="3826956" y="5666431"/>
            <a:ext cx="242888" cy="385762"/>
          </a:xfrm>
          <a:custGeom>
            <a:avLst/>
            <a:gdLst>
              <a:gd name="T0" fmla="*/ 133 w 215"/>
              <a:gd name="T1" fmla="*/ 304 h 305"/>
              <a:gd name="T2" fmla="*/ 82 w 215"/>
              <a:gd name="T3" fmla="*/ 257 h 305"/>
              <a:gd name="T4" fmla="*/ 56 w 215"/>
              <a:gd name="T5" fmla="*/ 232 h 305"/>
              <a:gd name="T6" fmla="*/ 46 w 215"/>
              <a:gd name="T7" fmla="*/ 221 h 305"/>
              <a:gd name="T8" fmla="*/ 20 w 215"/>
              <a:gd name="T9" fmla="*/ 185 h 305"/>
              <a:gd name="T10" fmla="*/ 20 w 215"/>
              <a:gd name="T11" fmla="*/ 0 h 305"/>
              <a:gd name="T12" fmla="*/ 82 w 215"/>
              <a:gd name="T13" fmla="*/ 118 h 305"/>
              <a:gd name="T14" fmla="*/ 215 w 215"/>
              <a:gd name="T15" fmla="*/ 180 h 305"/>
              <a:gd name="T16" fmla="*/ 174 w 215"/>
              <a:gd name="T17" fmla="*/ 242 h 305"/>
              <a:gd name="T18" fmla="*/ 149 w 215"/>
              <a:gd name="T19" fmla="*/ 288 h 305"/>
              <a:gd name="T20" fmla="*/ 113 w 215"/>
              <a:gd name="T21" fmla="*/ 298 h 305"/>
              <a:gd name="T22" fmla="*/ 133 w 215"/>
              <a:gd name="T23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5" h="305">
                <a:moveTo>
                  <a:pt x="133" y="304"/>
                </a:moveTo>
                <a:cubicBezTo>
                  <a:pt x="117" y="287"/>
                  <a:pt x="98" y="273"/>
                  <a:pt x="82" y="257"/>
                </a:cubicBezTo>
                <a:cubicBezTo>
                  <a:pt x="73" y="248"/>
                  <a:pt x="65" y="241"/>
                  <a:pt x="56" y="232"/>
                </a:cubicBezTo>
                <a:cubicBezTo>
                  <a:pt x="52" y="228"/>
                  <a:pt x="46" y="221"/>
                  <a:pt x="46" y="221"/>
                </a:cubicBezTo>
                <a:cubicBezTo>
                  <a:pt x="40" y="204"/>
                  <a:pt x="32" y="198"/>
                  <a:pt x="20" y="185"/>
                </a:cubicBezTo>
                <a:cubicBezTo>
                  <a:pt x="1" y="125"/>
                  <a:pt x="0" y="63"/>
                  <a:pt x="20" y="0"/>
                </a:cubicBezTo>
                <a:cubicBezTo>
                  <a:pt x="34" y="43"/>
                  <a:pt x="47" y="86"/>
                  <a:pt x="82" y="118"/>
                </a:cubicBezTo>
                <a:cubicBezTo>
                  <a:pt x="99" y="172"/>
                  <a:pt x="167" y="175"/>
                  <a:pt x="215" y="180"/>
                </a:cubicBezTo>
                <a:cubicBezTo>
                  <a:pt x="210" y="211"/>
                  <a:pt x="206" y="232"/>
                  <a:pt x="174" y="242"/>
                </a:cubicBezTo>
                <a:cubicBezTo>
                  <a:pt x="166" y="255"/>
                  <a:pt x="161" y="279"/>
                  <a:pt x="149" y="288"/>
                </a:cubicBezTo>
                <a:cubicBezTo>
                  <a:pt x="139" y="296"/>
                  <a:pt x="113" y="286"/>
                  <a:pt x="113" y="298"/>
                </a:cubicBezTo>
                <a:cubicBezTo>
                  <a:pt x="113" y="305"/>
                  <a:pt x="126" y="302"/>
                  <a:pt x="133" y="304"/>
                </a:cubicBezTo>
                <a:close/>
              </a:path>
            </a:pathLst>
          </a:custGeom>
          <a:solidFill>
            <a:srgbClr val="CC0000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" name="Freeform 107"/>
          <p:cNvSpPr>
            <a:spLocks/>
          </p:cNvSpPr>
          <p:nvPr/>
        </p:nvSpPr>
        <p:spPr bwMode="auto">
          <a:xfrm>
            <a:off x="2336561" y="5658390"/>
            <a:ext cx="242887" cy="385762"/>
          </a:xfrm>
          <a:custGeom>
            <a:avLst/>
            <a:gdLst>
              <a:gd name="T0" fmla="*/ 133 w 215"/>
              <a:gd name="T1" fmla="*/ 304 h 305"/>
              <a:gd name="T2" fmla="*/ 82 w 215"/>
              <a:gd name="T3" fmla="*/ 257 h 305"/>
              <a:gd name="T4" fmla="*/ 56 w 215"/>
              <a:gd name="T5" fmla="*/ 232 h 305"/>
              <a:gd name="T6" fmla="*/ 46 w 215"/>
              <a:gd name="T7" fmla="*/ 221 h 305"/>
              <a:gd name="T8" fmla="*/ 20 w 215"/>
              <a:gd name="T9" fmla="*/ 185 h 305"/>
              <a:gd name="T10" fmla="*/ 20 w 215"/>
              <a:gd name="T11" fmla="*/ 0 h 305"/>
              <a:gd name="T12" fmla="*/ 82 w 215"/>
              <a:gd name="T13" fmla="*/ 118 h 305"/>
              <a:gd name="T14" fmla="*/ 215 w 215"/>
              <a:gd name="T15" fmla="*/ 180 h 305"/>
              <a:gd name="T16" fmla="*/ 174 w 215"/>
              <a:gd name="T17" fmla="*/ 242 h 305"/>
              <a:gd name="T18" fmla="*/ 149 w 215"/>
              <a:gd name="T19" fmla="*/ 288 h 305"/>
              <a:gd name="T20" fmla="*/ 113 w 215"/>
              <a:gd name="T21" fmla="*/ 298 h 305"/>
              <a:gd name="T22" fmla="*/ 133 w 215"/>
              <a:gd name="T23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5" h="305">
                <a:moveTo>
                  <a:pt x="133" y="304"/>
                </a:moveTo>
                <a:cubicBezTo>
                  <a:pt x="117" y="287"/>
                  <a:pt x="98" y="273"/>
                  <a:pt x="82" y="257"/>
                </a:cubicBezTo>
                <a:cubicBezTo>
                  <a:pt x="73" y="248"/>
                  <a:pt x="65" y="241"/>
                  <a:pt x="56" y="232"/>
                </a:cubicBezTo>
                <a:cubicBezTo>
                  <a:pt x="52" y="228"/>
                  <a:pt x="46" y="221"/>
                  <a:pt x="46" y="221"/>
                </a:cubicBezTo>
                <a:cubicBezTo>
                  <a:pt x="40" y="204"/>
                  <a:pt x="32" y="198"/>
                  <a:pt x="20" y="185"/>
                </a:cubicBezTo>
                <a:cubicBezTo>
                  <a:pt x="1" y="125"/>
                  <a:pt x="0" y="63"/>
                  <a:pt x="20" y="0"/>
                </a:cubicBezTo>
                <a:cubicBezTo>
                  <a:pt x="34" y="43"/>
                  <a:pt x="47" y="86"/>
                  <a:pt x="82" y="118"/>
                </a:cubicBezTo>
                <a:cubicBezTo>
                  <a:pt x="99" y="172"/>
                  <a:pt x="167" y="175"/>
                  <a:pt x="215" y="180"/>
                </a:cubicBezTo>
                <a:cubicBezTo>
                  <a:pt x="210" y="211"/>
                  <a:pt x="206" y="232"/>
                  <a:pt x="174" y="242"/>
                </a:cubicBezTo>
                <a:cubicBezTo>
                  <a:pt x="166" y="255"/>
                  <a:pt x="161" y="279"/>
                  <a:pt x="149" y="288"/>
                </a:cubicBezTo>
                <a:cubicBezTo>
                  <a:pt x="139" y="296"/>
                  <a:pt x="113" y="286"/>
                  <a:pt x="113" y="298"/>
                </a:cubicBezTo>
                <a:cubicBezTo>
                  <a:pt x="113" y="305"/>
                  <a:pt x="126" y="302"/>
                  <a:pt x="133" y="304"/>
                </a:cubicBezTo>
                <a:close/>
              </a:path>
            </a:pathLst>
          </a:custGeom>
          <a:solidFill>
            <a:srgbClr val="CC0000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3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246417"/>
            <a:ext cx="8844455" cy="797806"/>
          </a:xfrm>
        </p:spPr>
        <p:txBody>
          <a:bodyPr/>
          <a:lstStyle/>
          <a:p>
            <a:r>
              <a:rPr kumimoji="1" lang="en-US" altLang="zh-CN" dirty="0"/>
              <a:t>Improving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Failures Scenarios</a:t>
            </a:r>
            <a:endParaRPr kumimoji="1" lang="zh-CN" altLang="en-US" dirty="0"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Free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amplification</a:t>
            </a:r>
            <a:endParaRPr kumimoji="1" lang="zh-CN" altLang="en-US" dirty="0" smtClean="0"/>
          </a:p>
          <a:p>
            <a:r>
              <a:rPr kumimoji="1" lang="en-US" altLang="zh-CN" dirty="0">
                <a:solidFill>
                  <a:srgbClr val="FF0000"/>
                </a:solidFill>
              </a:rPr>
              <a:t>O</a:t>
            </a:r>
            <a:r>
              <a:rPr kumimoji="1" lang="en-US" altLang="zh-CN" dirty="0" smtClean="0">
                <a:solidFill>
                  <a:srgbClr val="FF0000"/>
                </a:solidFill>
              </a:rPr>
              <a:t>rdering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tentative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requests</a:t>
            </a:r>
            <a:endParaRPr kumimoji="1" lang="zh-CN" altLang="en-US" dirty="0" smtClean="0">
              <a:solidFill>
                <a:srgbClr val="FF0000"/>
              </a:solidFill>
            </a:endParaRPr>
          </a:p>
          <a:p>
            <a:pPr lvl="1"/>
            <a:endParaRPr kumimoji="1" lang="en-US" altLang="zh-CN" dirty="0"/>
          </a:p>
          <a:p>
            <a:endParaRPr lang="en-US" dirty="0"/>
          </a:p>
        </p:txBody>
      </p:sp>
      <p:sp>
        <p:nvSpPr>
          <p:cNvPr id="5" name="TextBox 10"/>
          <p:cNvSpPr txBox="1"/>
          <p:nvPr/>
        </p:nvSpPr>
        <p:spPr>
          <a:xfrm>
            <a:off x="7409794" y="43511"/>
            <a:ext cx="168691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Secure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Causal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BFT</a:t>
            </a:r>
            <a:endParaRPr lang="en-US" sz="1600" dirty="0" smtClean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817" y="2897104"/>
            <a:ext cx="4450977" cy="373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9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42452" y="1257164"/>
            <a:ext cx="8229600" cy="4501445"/>
          </a:xfrm>
        </p:spPr>
        <p:txBody>
          <a:bodyPr/>
          <a:lstStyle/>
          <a:p>
            <a:pPr marL="0" indent="0" algn="ctr">
              <a:buNone/>
            </a:pPr>
            <a:r>
              <a:rPr kumimoji="1" lang="en-US" altLang="zh-CN" sz="4000" dirty="0" smtClean="0"/>
              <a:t>Thank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you!</a:t>
            </a:r>
            <a:r>
              <a:rPr kumimoji="1" lang="zh-CN" altLang="en-US" sz="4000" dirty="0" smtClean="0"/>
              <a:t> </a:t>
            </a:r>
            <a:endParaRPr kumimoji="1" lang="en-US" altLang="zh-CN" sz="4000" dirty="0" smtClean="0"/>
          </a:p>
          <a:p>
            <a:pPr marL="0" indent="0">
              <a:buNone/>
            </a:pPr>
            <a:endParaRPr kumimoji="1" lang="en-US" altLang="zh-CN" dirty="0"/>
          </a:p>
        </p:txBody>
      </p:sp>
      <p:sp>
        <p:nvSpPr>
          <p:cNvPr id="2" name="TextBox 1"/>
          <p:cNvSpPr txBox="1"/>
          <p:nvPr/>
        </p:nvSpPr>
        <p:spPr>
          <a:xfrm>
            <a:off x="1905000" y="2476500"/>
            <a:ext cx="6273800" cy="83099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Secure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causal</a:t>
            </a:r>
            <a:r>
              <a:rPr lang="zh-CN" altLang="en-US" dirty="0" smtClean="0"/>
              <a:t> </a:t>
            </a:r>
            <a:r>
              <a:rPr lang="en-US" altLang="zh-CN" dirty="0" smtClean="0"/>
              <a:t>atomic</a:t>
            </a:r>
            <a:r>
              <a:rPr lang="zh-CN" altLang="en-US" dirty="0" smtClean="0"/>
              <a:t> </a:t>
            </a:r>
            <a:r>
              <a:rPr lang="en-US" altLang="zh-CN" dirty="0" smtClean="0"/>
              <a:t>broadcast</a:t>
            </a:r>
            <a:r>
              <a:rPr lang="zh-CN" altLang="en-US" dirty="0" smtClean="0"/>
              <a:t> </a:t>
            </a:r>
            <a:r>
              <a:rPr lang="en-US" altLang="zh-CN" dirty="0" smtClean="0"/>
              <a:t>paper: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err="1">
                <a:hlinkClick r:id="rId2"/>
              </a:rPr>
              <a:t>cs.unc.edu</a:t>
            </a:r>
            <a:r>
              <a:rPr lang="en-US" altLang="zh-CN" dirty="0">
                <a:hlinkClick r:id="rId2"/>
              </a:rPr>
              <a:t>/~</a:t>
            </a:r>
            <a:r>
              <a:rPr lang="en-US" altLang="zh-CN" dirty="0" err="1" smtClean="0">
                <a:hlinkClick r:id="rId2"/>
              </a:rPr>
              <a:t>haibin</a:t>
            </a:r>
            <a:r>
              <a:rPr lang="en-US" altLang="zh-CN" dirty="0" smtClean="0">
                <a:hlinkClick r:id="rId2"/>
              </a:rPr>
              <a:t>/</a:t>
            </a:r>
            <a:r>
              <a:rPr lang="en-US" altLang="zh-CN" dirty="0" err="1" smtClean="0">
                <a:hlinkClick r:id="rId2"/>
              </a:rPr>
              <a:t>cpbft.pdf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9577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Machine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Replication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(SMR)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27667"/>
            <a:ext cx="8559800" cy="4501445"/>
          </a:xfrm>
        </p:spPr>
        <p:txBody>
          <a:bodyPr/>
          <a:lstStyle/>
          <a:p>
            <a:pPr marL="514350" indent="-457200"/>
            <a:r>
              <a:rPr kumimoji="1" lang="en-US" altLang="zh-CN" dirty="0" smtClean="0"/>
              <a:t>Total order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TextBox 10"/>
          <p:cNvSpPr txBox="1"/>
          <p:nvPr/>
        </p:nvSpPr>
        <p:spPr>
          <a:xfrm>
            <a:off x="6726624" y="43511"/>
            <a:ext cx="237008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State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Machine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Replication</a:t>
            </a:r>
            <a:endParaRPr lang="en-US" sz="1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94" y="2573590"/>
            <a:ext cx="1891196" cy="31723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879" y="5044624"/>
            <a:ext cx="533053" cy="5330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73357" y="2639852"/>
            <a:ext cx="848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$100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94994" y="1934818"/>
            <a:ext cx="1802296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Client 1</a:t>
            </a:r>
            <a:r>
              <a:rPr lang="en-US" sz="2000" smtClean="0"/>
              <a:t>: </a:t>
            </a:r>
          </a:p>
          <a:p>
            <a:r>
              <a:rPr lang="en-US" sz="2000" dirty="0" smtClean="0"/>
              <a:t>“Deposit $100”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193237" y="3865676"/>
            <a:ext cx="848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$100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9865" y="5064997"/>
            <a:ext cx="848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$100</a:t>
            </a:r>
            <a:endParaRPr lang="en-US"/>
          </a:p>
        </p:txBody>
      </p:sp>
      <p:sp>
        <p:nvSpPr>
          <p:cNvPr id="12" name="Right Arrow 11"/>
          <p:cNvSpPr/>
          <p:nvPr/>
        </p:nvSpPr>
        <p:spPr>
          <a:xfrm flipV="1">
            <a:off x="2169490" y="3038181"/>
            <a:ext cx="6298649" cy="315125"/>
          </a:xfrm>
          <a:prstGeom prst="rightArrow">
            <a:avLst/>
          </a:prstGeom>
          <a:solidFill>
            <a:srgbClr val="0070C0"/>
          </a:solidFill>
          <a:ln cmpd="dbl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790663" y="2646480"/>
            <a:ext cx="848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$200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 flipV="1">
            <a:off x="2189368" y="4264008"/>
            <a:ext cx="6298649" cy="315125"/>
          </a:xfrm>
          <a:prstGeom prst="rightArrow">
            <a:avLst/>
          </a:prstGeom>
          <a:solidFill>
            <a:srgbClr val="0070C0"/>
          </a:solidFill>
          <a:ln cmpd="dbl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810541" y="3872307"/>
            <a:ext cx="848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$200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988369" y="3332921"/>
            <a:ext cx="1802296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Client 1: </a:t>
            </a:r>
          </a:p>
          <a:p>
            <a:r>
              <a:rPr lang="en-US" sz="2000" dirty="0" smtClean="0"/>
              <a:t>“Deposit $100”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35098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Machine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Replication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(SMR)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27667"/>
            <a:ext cx="8559800" cy="4501445"/>
          </a:xfrm>
        </p:spPr>
        <p:txBody>
          <a:bodyPr/>
          <a:lstStyle/>
          <a:p>
            <a:pPr marL="514350" indent="-457200"/>
            <a:r>
              <a:rPr kumimoji="1" lang="en-US" altLang="zh-CN" dirty="0" smtClean="0"/>
              <a:t>Total order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TextBox 10"/>
          <p:cNvSpPr txBox="1"/>
          <p:nvPr/>
        </p:nvSpPr>
        <p:spPr>
          <a:xfrm>
            <a:off x="6726624" y="43511"/>
            <a:ext cx="237008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State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Machine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Replication</a:t>
            </a:r>
            <a:endParaRPr lang="en-US" sz="1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94" y="2573590"/>
            <a:ext cx="1891196" cy="31723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879" y="5044624"/>
            <a:ext cx="533053" cy="5330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73357" y="2639852"/>
            <a:ext cx="848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$100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94994" y="1934818"/>
            <a:ext cx="1802296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Client 1</a:t>
            </a:r>
            <a:r>
              <a:rPr lang="en-US" sz="2000" smtClean="0"/>
              <a:t>: </a:t>
            </a:r>
          </a:p>
          <a:p>
            <a:r>
              <a:rPr lang="en-US" sz="2000" dirty="0" smtClean="0"/>
              <a:t>“Deposit $100”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193237" y="3865676"/>
            <a:ext cx="848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$100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9865" y="5064997"/>
            <a:ext cx="848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$100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06281" y="1928194"/>
            <a:ext cx="1696276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Chase: </a:t>
            </a:r>
          </a:p>
          <a:p>
            <a:r>
              <a:rPr lang="en-US" sz="2000" dirty="0" smtClean="0"/>
              <a:t>“Charge 10%”</a:t>
            </a:r>
            <a:endParaRPr lang="en-US" sz="2000" dirty="0"/>
          </a:p>
        </p:txBody>
      </p:sp>
      <p:sp>
        <p:nvSpPr>
          <p:cNvPr id="12" name="Right Arrow 11"/>
          <p:cNvSpPr/>
          <p:nvPr/>
        </p:nvSpPr>
        <p:spPr>
          <a:xfrm flipV="1">
            <a:off x="2169490" y="3038181"/>
            <a:ext cx="6298649" cy="315125"/>
          </a:xfrm>
          <a:prstGeom prst="rightArrow">
            <a:avLst/>
          </a:prstGeom>
          <a:solidFill>
            <a:srgbClr val="0070C0"/>
          </a:solidFill>
          <a:ln cmpd="dbl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790663" y="2646480"/>
            <a:ext cx="848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$200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023655" y="2666360"/>
            <a:ext cx="848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$180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 flipV="1">
            <a:off x="2189368" y="4264008"/>
            <a:ext cx="6298649" cy="315125"/>
          </a:xfrm>
          <a:prstGeom prst="rightArrow">
            <a:avLst/>
          </a:prstGeom>
          <a:solidFill>
            <a:srgbClr val="0070C0"/>
          </a:solidFill>
          <a:ln cmpd="dbl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810541" y="3872307"/>
            <a:ext cx="848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$200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043533" y="3892187"/>
            <a:ext cx="848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$180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988369" y="3332921"/>
            <a:ext cx="1802296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Client 1: </a:t>
            </a:r>
          </a:p>
          <a:p>
            <a:r>
              <a:rPr lang="en-US" sz="2000" dirty="0" smtClean="0"/>
              <a:t>“Deposit $100”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5499656" y="3326297"/>
            <a:ext cx="1696276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smtClean="0"/>
              <a:t>Chase: </a:t>
            </a:r>
          </a:p>
          <a:p>
            <a:r>
              <a:rPr lang="en-US" sz="2000" dirty="0" smtClean="0"/>
              <a:t>“Charge 10%”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13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ibin_Zhang_UCon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70168</TotalTime>
  <Words>1977</Words>
  <Application>Microsoft Office PowerPoint</Application>
  <PresentationFormat>全屏显示(4:3)</PresentationFormat>
  <Paragraphs>580</Paragraphs>
  <Slides>73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73</vt:i4>
      </vt:variant>
    </vt:vector>
  </HeadingPairs>
  <TitlesOfParts>
    <vt:vector size="80" baseType="lpstr">
      <vt:lpstr>Mangal</vt:lpstr>
      <vt:lpstr>ヒラギノ角ゴ Pro W3</vt:lpstr>
      <vt:lpstr>宋体</vt:lpstr>
      <vt:lpstr>Arial</vt:lpstr>
      <vt:lpstr>Calibri</vt:lpstr>
      <vt:lpstr>Times New Roman</vt:lpstr>
      <vt:lpstr>Haibin_Zhang_UConn</vt:lpstr>
      <vt:lpstr>PowerPoint 演示文稿</vt:lpstr>
      <vt:lpstr>Single Server Architecture</vt:lpstr>
      <vt:lpstr>Single Server Architecture</vt:lpstr>
      <vt:lpstr>State Machine Replication</vt:lpstr>
      <vt:lpstr>State Machine Replication (SMR)</vt:lpstr>
      <vt:lpstr>State Machine Replication (SMR)</vt:lpstr>
      <vt:lpstr>State Machine Replication (SMR)</vt:lpstr>
      <vt:lpstr>State Machine Replication (SMR)</vt:lpstr>
      <vt:lpstr>State Machine Replication (SMR)</vt:lpstr>
      <vt:lpstr>State Machine Replication (SMR)</vt:lpstr>
      <vt:lpstr>State Machine Replication (SMR)</vt:lpstr>
      <vt:lpstr>State Machine Replication (SMR)</vt:lpstr>
      <vt:lpstr>Crash Fault-Tolerant SMR</vt:lpstr>
      <vt:lpstr>Paxos</vt:lpstr>
      <vt:lpstr>Byzantine Fault-Tolerant SMR (BFT Protocols)  </vt:lpstr>
      <vt:lpstr>PBFT</vt:lpstr>
      <vt:lpstr>One Blockchain Project Using PBFT</vt:lpstr>
      <vt:lpstr>Atomic Broadcast</vt:lpstr>
      <vt:lpstr>This Talk </vt:lpstr>
      <vt:lpstr>Secure Causal BFT</vt:lpstr>
      <vt:lpstr>Secure Causal BFT Overview</vt:lpstr>
      <vt:lpstr>Causal Order</vt:lpstr>
      <vt:lpstr>Causal Order</vt:lpstr>
      <vt:lpstr>Causal Order</vt:lpstr>
      <vt:lpstr>Causal Order        Total Order</vt:lpstr>
      <vt:lpstr>Total Order         Causal Order</vt:lpstr>
      <vt:lpstr>Total Order   +   Causal Order</vt:lpstr>
      <vt:lpstr>Crash Failure Model</vt:lpstr>
      <vt:lpstr>Byzantine Failure Model</vt:lpstr>
      <vt:lpstr>Name Registration</vt:lpstr>
      <vt:lpstr>Name Registration</vt:lpstr>
      <vt:lpstr>Name Registration</vt:lpstr>
      <vt:lpstr>Name Registration</vt:lpstr>
      <vt:lpstr>Name Registration</vt:lpstr>
      <vt:lpstr>Name Registration</vt:lpstr>
      <vt:lpstr>Name Registration</vt:lpstr>
      <vt:lpstr>Name Registration</vt:lpstr>
      <vt:lpstr>Name Registration</vt:lpstr>
      <vt:lpstr>Another Example—Trading Service</vt:lpstr>
      <vt:lpstr>Secure Causal BFT</vt:lpstr>
      <vt:lpstr>CP0—Using Threshold Encryption</vt:lpstr>
      <vt:lpstr>CP0—Using Threshold Encryption</vt:lpstr>
      <vt:lpstr>CP0—Using Threshold Encryption</vt:lpstr>
      <vt:lpstr>CP0—Using Threshold Encryption</vt:lpstr>
      <vt:lpstr>A New Look </vt:lpstr>
      <vt:lpstr>Our Protocol Uses Commitment Scheme</vt:lpstr>
      <vt:lpstr>Non-malleable commitment with associated-data (NM-CAD)</vt:lpstr>
      <vt:lpstr>Non-malleable commitment with associated-data (NM-CAD)</vt:lpstr>
      <vt:lpstr>Our First Protocol CP1</vt:lpstr>
      <vt:lpstr>Our First Protocol CP1</vt:lpstr>
      <vt:lpstr>Our First Protocol CP1</vt:lpstr>
      <vt:lpstr>Our First Protocol CP1</vt:lpstr>
      <vt:lpstr>Our First Protocol CP1</vt:lpstr>
      <vt:lpstr>Our First Protocol CP1</vt:lpstr>
      <vt:lpstr>Our First Protocol CP1</vt:lpstr>
      <vt:lpstr>Our First Protocol CP1</vt:lpstr>
      <vt:lpstr>Our First Protocol CP1</vt:lpstr>
      <vt:lpstr>Our First Protocol CP1</vt:lpstr>
      <vt:lpstr>What Could Go Wrong Under Attacks? </vt:lpstr>
      <vt:lpstr>1) Malicious clients  </vt:lpstr>
      <vt:lpstr>☛ Cleaning Committed but Unopened Requests</vt:lpstr>
      <vt:lpstr>2) Malicious Replicas</vt:lpstr>
      <vt:lpstr>☛ Fair BFT </vt:lpstr>
      <vt:lpstr>Another Framework</vt:lpstr>
      <vt:lpstr>Implementation and Evaluation</vt:lpstr>
      <vt:lpstr>Evaluation</vt:lpstr>
      <vt:lpstr>Evaluation</vt:lpstr>
      <vt:lpstr>Evaluation</vt:lpstr>
      <vt:lpstr>Improving Failures Scenarios</vt:lpstr>
      <vt:lpstr>Improving Failures Scenarios</vt:lpstr>
      <vt:lpstr>Improving Failures Scenarios</vt:lpstr>
      <vt:lpstr>Improving Failures Scenarios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 Broeils-Norwood</dc:creator>
  <cp:lastModifiedBy>夏坤贤</cp:lastModifiedBy>
  <cp:revision>2126</cp:revision>
  <cp:lastPrinted>2015-10-24T20:36:08Z</cp:lastPrinted>
  <dcterms:created xsi:type="dcterms:W3CDTF">2011-01-11T16:24:29Z</dcterms:created>
  <dcterms:modified xsi:type="dcterms:W3CDTF">2018-03-05T12:06:50Z</dcterms:modified>
</cp:coreProperties>
</file>