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Tahom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77C3D8-1CAA-4969-9E52-87EDBEEFEE5F}">
  <a:tblStyle styleId="{4477C3D8-1CAA-4969-9E52-87EDBEEFEE5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03E136C-2E2E-4D8B-AE95-764E4DC89AAF}"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Tahoma-bold.fntdata"/><Relationship Id="rId16" Type="http://schemas.openxmlformats.org/officeDocument/2006/relationships/font" Target="fonts/Tahom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eca6af2f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eca6af2f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f06936153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2cf0693615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ebbdcfe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ebbdcfe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eca6af2f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eca6af2f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eca6af2f1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eca6af2f1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eca6af2f1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eca6af2f1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f0693615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f0693615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23ac9c1a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23ac9c1a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s">
  <p:cSld name="TItle and Bullets">
    <p:spTree>
      <p:nvGrpSpPr>
        <p:cNvPr id="50" name="Shape 50"/>
        <p:cNvGrpSpPr/>
        <p:nvPr/>
      </p:nvGrpSpPr>
      <p:grpSpPr>
        <a:xfrm>
          <a:off x="0" y="0"/>
          <a:ext cx="0" cy="0"/>
          <a:chOff x="0" y="0"/>
          <a:chExt cx="0" cy="0"/>
        </a:xfrm>
      </p:grpSpPr>
      <p:sp>
        <p:nvSpPr>
          <p:cNvPr id="51" name="Google Shape;51;p13"/>
          <p:cNvSpPr txBox="1"/>
          <p:nvPr>
            <p:ph type="title"/>
          </p:nvPr>
        </p:nvSpPr>
        <p:spPr>
          <a:xfrm>
            <a:off x="533919" y="107119"/>
            <a:ext cx="8085300" cy="8574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2"/>
              </a:buClr>
              <a:buSzPts val="3000"/>
              <a:buFont typeface="Tahoma"/>
              <a:buNone/>
              <a:defRPr b="1" i="0" sz="3000" u="none" cap="none" strike="noStrike">
                <a:solidFill>
                  <a:schemeClr val="dk2"/>
                </a:solidFill>
                <a:latin typeface="Tahoma"/>
                <a:ea typeface="Tahoma"/>
                <a:cs typeface="Tahoma"/>
                <a:sym typeface="Tahoma"/>
              </a:defRPr>
            </a:lvl1pPr>
            <a:lvl2pPr lvl="1" rtl="0">
              <a:spcBef>
                <a:spcPts val="0"/>
              </a:spcBef>
              <a:spcAft>
                <a:spcPts val="0"/>
              </a:spcAft>
              <a:buSzPts val="2800"/>
              <a:buNone/>
              <a:defRPr sz="1800"/>
            </a:lvl2pPr>
            <a:lvl3pPr lvl="2" rtl="0">
              <a:spcBef>
                <a:spcPts val="0"/>
              </a:spcBef>
              <a:spcAft>
                <a:spcPts val="0"/>
              </a:spcAft>
              <a:buSzPts val="2800"/>
              <a:buNone/>
              <a:defRPr sz="1800"/>
            </a:lvl3pPr>
            <a:lvl4pPr lvl="3" rtl="0">
              <a:spcBef>
                <a:spcPts val="0"/>
              </a:spcBef>
              <a:spcAft>
                <a:spcPts val="0"/>
              </a:spcAft>
              <a:buSzPts val="2800"/>
              <a:buNone/>
              <a:defRPr sz="1800"/>
            </a:lvl4pPr>
            <a:lvl5pPr lvl="4" rtl="0">
              <a:spcBef>
                <a:spcPts val="0"/>
              </a:spcBef>
              <a:spcAft>
                <a:spcPts val="0"/>
              </a:spcAft>
              <a:buSzPts val="2800"/>
              <a:buNone/>
              <a:defRPr sz="1800"/>
            </a:lvl5pPr>
            <a:lvl6pPr lvl="5" rtl="0">
              <a:spcBef>
                <a:spcPts val="0"/>
              </a:spcBef>
              <a:spcAft>
                <a:spcPts val="0"/>
              </a:spcAft>
              <a:buSzPts val="2800"/>
              <a:buNone/>
              <a:defRPr sz="1800"/>
            </a:lvl6pPr>
            <a:lvl7pPr lvl="6" rtl="0">
              <a:spcBef>
                <a:spcPts val="0"/>
              </a:spcBef>
              <a:spcAft>
                <a:spcPts val="0"/>
              </a:spcAft>
              <a:buSzPts val="2800"/>
              <a:buNone/>
              <a:defRPr sz="1800"/>
            </a:lvl7pPr>
            <a:lvl8pPr lvl="7" rtl="0">
              <a:spcBef>
                <a:spcPts val="0"/>
              </a:spcBef>
              <a:spcAft>
                <a:spcPts val="0"/>
              </a:spcAft>
              <a:buSzPts val="2800"/>
              <a:buNone/>
              <a:defRPr sz="1800"/>
            </a:lvl8pPr>
            <a:lvl9pPr lvl="8" rtl="0">
              <a:spcBef>
                <a:spcPts val="0"/>
              </a:spcBef>
              <a:spcAft>
                <a:spcPts val="0"/>
              </a:spcAft>
              <a:buSzPts val="2800"/>
              <a:buNone/>
              <a:defRPr sz="1800"/>
            </a:lvl9pPr>
          </a:lstStyle>
          <a:p/>
        </p:txBody>
      </p:sp>
      <p:sp>
        <p:nvSpPr>
          <p:cNvPr id="52" name="Google Shape;52;p13"/>
          <p:cNvSpPr/>
          <p:nvPr/>
        </p:nvSpPr>
        <p:spPr>
          <a:xfrm>
            <a:off x="640080" y="965624"/>
            <a:ext cx="778200" cy="103200"/>
          </a:xfrm>
          <a:prstGeom prst="rect">
            <a:avLst/>
          </a:prstGeom>
          <a:solidFill>
            <a:srgbClr val="69AC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50"/>
              <a:buFont typeface="Tahoma"/>
              <a:buNone/>
            </a:pPr>
            <a:r>
              <a:t/>
            </a:r>
            <a:endParaRPr b="0" i="0" sz="1350" u="none" cap="none" strike="noStrike">
              <a:solidFill>
                <a:srgbClr val="FFFFFF"/>
              </a:solidFill>
              <a:latin typeface="Calibri"/>
              <a:ea typeface="Calibri"/>
              <a:cs typeface="Calibri"/>
              <a:sym typeface="Calibri"/>
            </a:endParaRPr>
          </a:p>
        </p:txBody>
      </p:sp>
      <p:sp>
        <p:nvSpPr>
          <p:cNvPr id="53" name="Google Shape;53;p13"/>
          <p:cNvSpPr txBox="1"/>
          <p:nvPr>
            <p:ph idx="1" type="body"/>
          </p:nvPr>
        </p:nvSpPr>
        <p:spPr>
          <a:xfrm>
            <a:off x="533919" y="1390650"/>
            <a:ext cx="8085300" cy="307770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750"/>
              </a:spcBef>
              <a:spcAft>
                <a:spcPts val="0"/>
              </a:spcAft>
              <a:buClr>
                <a:srgbClr val="092C74"/>
              </a:buClr>
              <a:buSzPts val="1600"/>
              <a:buFont typeface="Noto Sans Symbols"/>
              <a:buChar char="▪"/>
              <a:defRPr b="0" i="0" sz="1600" u="none" cap="none" strike="noStrike">
                <a:solidFill>
                  <a:schemeClr val="dk1"/>
                </a:solidFill>
                <a:latin typeface="Tahoma"/>
                <a:ea typeface="Tahoma"/>
                <a:cs typeface="Tahoma"/>
                <a:sym typeface="Tahoma"/>
              </a:defRPr>
            </a:lvl1pPr>
            <a:lvl2pPr indent="-330200" lvl="1" marL="914400" marR="0" rtl="0" algn="l">
              <a:lnSpc>
                <a:spcPct val="90000"/>
              </a:lnSpc>
              <a:spcBef>
                <a:spcPts val="1200"/>
              </a:spcBef>
              <a:spcAft>
                <a:spcPts val="0"/>
              </a:spcAft>
              <a:buClr>
                <a:srgbClr val="092C74"/>
              </a:buClr>
              <a:buSzPts val="1600"/>
              <a:buFont typeface="Courier New"/>
              <a:buChar char="o"/>
              <a:defRPr b="0" i="0" sz="1600" u="none" cap="none" strike="noStrike">
                <a:solidFill>
                  <a:schemeClr val="dk1"/>
                </a:solidFill>
                <a:latin typeface="Tahoma"/>
                <a:ea typeface="Tahoma"/>
                <a:cs typeface="Tahoma"/>
                <a:sym typeface="Tahoma"/>
              </a:defRPr>
            </a:lvl2pPr>
            <a:lvl3pPr indent="-330200" lvl="2" marL="1371600" marR="0" rtl="0" algn="l">
              <a:lnSpc>
                <a:spcPct val="90000"/>
              </a:lnSpc>
              <a:spcBef>
                <a:spcPts val="1200"/>
              </a:spcBef>
              <a:spcAft>
                <a:spcPts val="0"/>
              </a:spcAft>
              <a:buClr>
                <a:srgbClr val="092C74"/>
              </a:buClr>
              <a:buSzPts val="1600"/>
              <a:buFont typeface="Arial"/>
              <a:buChar char="•"/>
              <a:defRPr b="0" i="0" sz="1600" u="none" cap="none" strike="noStrike">
                <a:solidFill>
                  <a:schemeClr val="dk1"/>
                </a:solidFill>
                <a:latin typeface="Tahoma"/>
                <a:ea typeface="Tahoma"/>
                <a:cs typeface="Tahoma"/>
                <a:sym typeface="Tahoma"/>
              </a:defRPr>
            </a:lvl3pPr>
            <a:lvl4pPr indent="-314325" lvl="3" marL="1828800" marR="0" rtl="0" algn="l">
              <a:lnSpc>
                <a:spcPct val="90000"/>
              </a:lnSpc>
              <a:spcBef>
                <a:spcPts val="1200"/>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4pPr>
            <a:lvl5pPr indent="-314325" lvl="4" marL="2286000" marR="0" rtl="0" algn="l">
              <a:lnSpc>
                <a:spcPct val="90000"/>
              </a:lnSpc>
              <a:spcBef>
                <a:spcPts val="1200"/>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5pPr>
            <a:lvl6pPr indent="-314325" lvl="5" marL="2743200" marR="0" rtl="0" algn="l">
              <a:lnSpc>
                <a:spcPct val="90000"/>
              </a:lnSpc>
              <a:spcBef>
                <a:spcPts val="1200"/>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6pPr>
            <a:lvl7pPr indent="-314325" lvl="6" marL="3200400" marR="0" rtl="0" algn="l">
              <a:lnSpc>
                <a:spcPct val="90000"/>
              </a:lnSpc>
              <a:spcBef>
                <a:spcPts val="1200"/>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7pPr>
            <a:lvl8pPr indent="-314325" lvl="7" marL="3657600" marR="0" rtl="0" algn="l">
              <a:lnSpc>
                <a:spcPct val="90000"/>
              </a:lnSpc>
              <a:spcBef>
                <a:spcPts val="1200"/>
              </a:spcBef>
              <a:spcAft>
                <a:spcPts val="0"/>
              </a:spcAft>
              <a:buClr>
                <a:schemeClr val="dk1"/>
              </a:buClr>
              <a:buSzPts val="1350"/>
              <a:buFont typeface="Arial"/>
              <a:buChar char="•"/>
              <a:defRPr b="0" i="0" sz="1350" u="none" cap="none" strike="noStrike">
                <a:solidFill>
                  <a:schemeClr val="dk1"/>
                </a:solidFill>
                <a:latin typeface="Tahoma"/>
                <a:ea typeface="Tahoma"/>
                <a:cs typeface="Tahoma"/>
                <a:sym typeface="Tahoma"/>
              </a:defRPr>
            </a:lvl8pPr>
            <a:lvl9pPr indent="-314325" lvl="8" marL="4114800" marR="0" rtl="0" algn="l">
              <a:lnSpc>
                <a:spcPct val="90000"/>
              </a:lnSpc>
              <a:spcBef>
                <a:spcPts val="1200"/>
              </a:spcBef>
              <a:spcAft>
                <a:spcPts val="1200"/>
              </a:spcAft>
              <a:buClr>
                <a:schemeClr val="dk1"/>
              </a:buClr>
              <a:buSzPts val="1350"/>
              <a:buFont typeface="Arial"/>
              <a:buChar char="•"/>
              <a:defRPr b="0" i="0" sz="1350" u="none" cap="none" strike="noStrike">
                <a:solidFill>
                  <a:schemeClr val="dk1"/>
                </a:solidFill>
                <a:latin typeface="Tahoma"/>
                <a:ea typeface="Tahoma"/>
                <a:cs typeface="Tahoma"/>
                <a:sym typeface="Tahoma"/>
              </a:defRPr>
            </a:lvl9pPr>
          </a:lstStyle>
          <a:p/>
        </p:txBody>
      </p:sp>
      <p:pic>
        <p:nvPicPr>
          <p:cNvPr id="54" name="Google Shape;54;p13"/>
          <p:cNvPicPr preferRelativeResize="0"/>
          <p:nvPr/>
        </p:nvPicPr>
        <p:blipFill rotWithShape="1">
          <a:blip r:embed="rId2">
            <a:alphaModFix amt="50000"/>
          </a:blip>
          <a:srcRect b="27018" l="12469" r="12909" t="27464"/>
          <a:stretch/>
        </p:blipFill>
        <p:spPr>
          <a:xfrm>
            <a:off x="522712" y="4805340"/>
            <a:ext cx="1033029" cy="285871"/>
          </a:xfrm>
          <a:prstGeom prst="rect">
            <a:avLst/>
          </a:prstGeom>
          <a:noFill/>
          <a:ln>
            <a:noFill/>
          </a:ln>
        </p:spPr>
      </p:pic>
      <p:sp>
        <p:nvSpPr>
          <p:cNvPr id="55" name="Google Shape;55;p13"/>
          <p:cNvSpPr txBox="1"/>
          <p:nvPr/>
        </p:nvSpPr>
        <p:spPr>
          <a:xfrm>
            <a:off x="7891462" y="4860169"/>
            <a:ext cx="795300" cy="176100"/>
          </a:xfrm>
          <a:prstGeom prst="rect">
            <a:avLst/>
          </a:prstGeom>
          <a:noFill/>
          <a:ln>
            <a:noFill/>
          </a:ln>
        </p:spPr>
        <p:txBody>
          <a:bodyPr anchorCtr="1" anchor="ctr" bIns="45700" lIns="91425" spcFirstLastPara="1" rIns="91425" wrap="square" tIns="45700">
            <a:noAutofit/>
          </a:bodyPr>
          <a:lstStyle/>
          <a:p>
            <a:pPr indent="0" lvl="0" marL="0" marR="0" rtl="0" algn="r">
              <a:spcBef>
                <a:spcPts val="0"/>
              </a:spcBef>
              <a:spcAft>
                <a:spcPts val="0"/>
              </a:spcAft>
              <a:buNone/>
            </a:pPr>
            <a:r>
              <a:rPr b="1" i="0" lang="zh-CN" sz="1000" u="none" cap="none" strike="noStrike">
                <a:solidFill>
                  <a:schemeClr val="dk1"/>
                </a:solidFill>
                <a:latin typeface="Tahoma"/>
                <a:ea typeface="Tahoma"/>
                <a:cs typeface="Tahoma"/>
                <a:sym typeface="Tahoma"/>
              </a:rPr>
              <a:t>                </a:t>
            </a:r>
            <a:fld id="{00000000-1234-1234-1234-123412341234}" type="slidenum">
              <a:rPr b="1" i="0" lang="zh-CN" sz="1000" u="none" cap="none" strike="noStrike">
                <a:solidFill>
                  <a:schemeClr val="dk1"/>
                </a:solidFill>
                <a:latin typeface="Tahoma"/>
                <a:ea typeface="Tahoma"/>
                <a:cs typeface="Tahoma"/>
                <a:sym typeface="Tahoma"/>
              </a:rPr>
              <a:t>‹#›</a:t>
            </a:fld>
            <a:endParaRPr b="1" i="0" sz="1000" u="none" cap="none" strike="noStrike">
              <a:solidFill>
                <a:schemeClr val="dk1"/>
              </a:solidFill>
              <a:latin typeface="Tahoma"/>
              <a:ea typeface="Tahoma"/>
              <a:cs typeface="Tahoma"/>
              <a:sym typeface="Tahom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7.png"/><Relationship Id="rId9"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16.png"/><Relationship Id="rId7" Type="http://schemas.openxmlformats.org/officeDocument/2006/relationships/image" Target="../media/image14.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777625" y="1290950"/>
            <a:ext cx="7881300" cy="1457700"/>
          </a:xfrm>
          <a:prstGeom prst="rect">
            <a:avLst/>
          </a:prstGeom>
        </p:spPr>
        <p:txBody>
          <a:bodyPr anchorCtr="0" anchor="b" bIns="91425" lIns="91425" spcFirstLastPara="1" rIns="91425" wrap="square" tIns="91425">
            <a:normAutofit/>
          </a:bodyPr>
          <a:lstStyle/>
          <a:p>
            <a:pPr indent="0" lvl="0" marL="0" rtl="0" algn="ctr">
              <a:lnSpc>
                <a:spcPct val="200000"/>
              </a:lnSpc>
              <a:spcBef>
                <a:spcPts val="0"/>
              </a:spcBef>
              <a:spcAft>
                <a:spcPts val="0"/>
              </a:spcAft>
              <a:buClr>
                <a:schemeClr val="dk1"/>
              </a:buClr>
              <a:buSzPts val="1100"/>
              <a:buFont typeface="Arial"/>
              <a:buNone/>
            </a:pPr>
            <a:r>
              <a:rPr b="1" lang="zh-CN" sz="3700">
                <a:highlight>
                  <a:srgbClr val="FFFFFF"/>
                </a:highlight>
                <a:latin typeface="Times New Roman"/>
                <a:ea typeface="Times New Roman"/>
                <a:cs typeface="Times New Roman"/>
                <a:sym typeface="Times New Roman"/>
              </a:rPr>
              <a:t>Harmful Brain Activity Classification </a:t>
            </a:r>
            <a:endParaRPr b="1" sz="7700"/>
          </a:p>
        </p:txBody>
      </p:sp>
      <p:sp>
        <p:nvSpPr>
          <p:cNvPr id="61" name="Google Shape;61;p14"/>
          <p:cNvSpPr txBox="1"/>
          <p:nvPr>
            <p:ph idx="1" type="subTitle"/>
          </p:nvPr>
        </p:nvSpPr>
        <p:spPr>
          <a:xfrm>
            <a:off x="2226550" y="2848375"/>
            <a:ext cx="7113300" cy="613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sz="2200"/>
              <a:t>Kunxiao Gao, Yuzhe Guo</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580625" y="228525"/>
            <a:ext cx="23316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800">
                <a:solidFill>
                  <a:schemeClr val="dk2"/>
                </a:solidFill>
              </a:rPr>
              <a:t>Introduction</a:t>
            </a:r>
            <a:endParaRPr b="1" sz="2800">
              <a:solidFill>
                <a:schemeClr val="dk2"/>
              </a:solidFill>
            </a:endParaRPr>
          </a:p>
        </p:txBody>
      </p:sp>
      <p:sp>
        <p:nvSpPr>
          <p:cNvPr id="67" name="Google Shape;67;p15"/>
          <p:cNvSpPr txBox="1"/>
          <p:nvPr/>
        </p:nvSpPr>
        <p:spPr>
          <a:xfrm>
            <a:off x="443400" y="708650"/>
            <a:ext cx="8257200" cy="42018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Times New Roman"/>
              <a:buChar char="●"/>
            </a:pPr>
            <a:r>
              <a:rPr lang="zh-CN" sz="1600">
                <a:solidFill>
                  <a:schemeClr val="dk1"/>
                </a:solidFill>
                <a:latin typeface="Times New Roman"/>
                <a:ea typeface="Times New Roman"/>
                <a:cs typeface="Times New Roman"/>
                <a:sym typeface="Times New Roman"/>
              </a:rPr>
              <a:t>Background</a:t>
            </a:r>
            <a:r>
              <a:rPr lang="zh-CN" sz="1600">
                <a:solidFill>
                  <a:schemeClr val="dk1"/>
                </a:solidFill>
                <a:latin typeface="Times New Roman"/>
                <a:ea typeface="Times New Roman"/>
                <a:cs typeface="Times New Roman"/>
                <a:sym typeface="Times New Roman"/>
              </a:rPr>
              <a:t>: Physicians use EEG with critically ill patients to detect seizures and other types of brain activity that can cause brain damage.</a:t>
            </a:r>
            <a:endParaRPr sz="16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zh-CN" sz="1600">
                <a:solidFill>
                  <a:schemeClr val="dk1"/>
                </a:solidFill>
                <a:latin typeface="Times New Roman"/>
                <a:ea typeface="Times New Roman"/>
                <a:cs typeface="Times New Roman"/>
                <a:sym typeface="Times New Roman"/>
              </a:rPr>
              <a:t>Current issue: labor-intensive process, time-consuming, expensive</a:t>
            </a:r>
            <a:endParaRPr sz="16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zh-CN" sz="1600">
                <a:solidFill>
                  <a:schemeClr val="dk1"/>
                </a:solidFill>
                <a:latin typeface="Times New Roman"/>
                <a:ea typeface="Times New Roman"/>
                <a:cs typeface="Times New Roman"/>
                <a:sym typeface="Times New Roman"/>
              </a:rPr>
              <a:t>Significance:</a:t>
            </a:r>
            <a:r>
              <a:rPr lang="zh-CN" sz="2000">
                <a:solidFill>
                  <a:schemeClr val="dk1"/>
                </a:solidFill>
                <a:latin typeface="Times New Roman"/>
                <a:ea typeface="Times New Roman"/>
                <a:cs typeface="Times New Roman"/>
                <a:sym typeface="Times New Roman"/>
              </a:rPr>
              <a:t> </a:t>
            </a:r>
            <a:r>
              <a:rPr lang="zh-CN" sz="1600">
                <a:solidFill>
                  <a:schemeClr val="dk1"/>
                </a:solidFill>
                <a:latin typeface="Times New Roman"/>
                <a:ea typeface="Times New Roman"/>
                <a:cs typeface="Times New Roman"/>
                <a:sym typeface="Times New Roman"/>
              </a:rPr>
              <a:t>Improve automated EEG analysis to higher </a:t>
            </a:r>
            <a:r>
              <a:rPr lang="zh-CN" sz="1600">
                <a:solidFill>
                  <a:schemeClr val="dk1"/>
                </a:solidFill>
                <a:latin typeface="Times New Roman"/>
                <a:ea typeface="Times New Roman"/>
                <a:cs typeface="Times New Roman"/>
                <a:sym typeface="Times New Roman"/>
              </a:rPr>
              <a:t>efficiency with acceptable accuracy. </a:t>
            </a:r>
            <a:endParaRPr sz="16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marR="0" rtl="0" algn="l">
              <a:lnSpc>
                <a:spcPct val="150000"/>
              </a:lnSpc>
              <a:spcBef>
                <a:spcPts val="0"/>
              </a:spcBef>
              <a:spcAft>
                <a:spcPts val="0"/>
              </a:spcAft>
              <a:buClr>
                <a:schemeClr val="dk1"/>
              </a:buClr>
              <a:buSzPts val="1600"/>
              <a:buFont typeface="Times New Roman"/>
              <a:buChar char="●"/>
            </a:pPr>
            <a:r>
              <a:rPr lang="zh-CN" sz="1600">
                <a:solidFill>
                  <a:schemeClr val="dk1"/>
                </a:solidFill>
                <a:latin typeface="Times New Roman"/>
                <a:ea typeface="Times New Roman"/>
                <a:cs typeface="Times New Roman"/>
                <a:sym typeface="Times New Roman"/>
              </a:rPr>
              <a:t>Goal: Implement Resnet and Efficientnet with Multiple Instance Learning to do the harmful brain activity classification based on EEG and Spectrograms data, and compare and analyze if our implemented model could have good performance on automated EEG analysis.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32250" y="104675"/>
            <a:ext cx="6231600" cy="411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25000"/>
              <a:buFont typeface="Tahoma"/>
              <a:buNone/>
            </a:pPr>
            <a:r>
              <a:rPr lang="zh-CN" sz="2400"/>
              <a:t>EEG Data &amp; Label &amp; Vote</a:t>
            </a:r>
            <a:endParaRPr sz="2400"/>
          </a:p>
        </p:txBody>
      </p:sp>
      <p:pic>
        <p:nvPicPr>
          <p:cNvPr id="73" name="Google Shape;73;p16"/>
          <p:cNvPicPr preferRelativeResize="0"/>
          <p:nvPr/>
        </p:nvPicPr>
        <p:blipFill>
          <a:blip r:embed="rId3">
            <a:alphaModFix/>
          </a:blip>
          <a:stretch>
            <a:fillRect/>
          </a:stretch>
        </p:blipFill>
        <p:spPr>
          <a:xfrm>
            <a:off x="421950" y="423800"/>
            <a:ext cx="1604049" cy="1407900"/>
          </a:xfrm>
          <a:prstGeom prst="rect">
            <a:avLst/>
          </a:prstGeom>
          <a:noFill/>
          <a:ln>
            <a:noFill/>
          </a:ln>
        </p:spPr>
      </p:pic>
      <p:sp>
        <p:nvSpPr>
          <p:cNvPr id="74" name="Google Shape;74;p16"/>
          <p:cNvSpPr txBox="1"/>
          <p:nvPr/>
        </p:nvSpPr>
        <p:spPr>
          <a:xfrm>
            <a:off x="2026000" y="478700"/>
            <a:ext cx="6825600" cy="13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latin typeface="Times New Roman"/>
                <a:ea typeface="Times New Roman"/>
                <a:cs typeface="Times New Roman"/>
                <a:sym typeface="Times New Roman"/>
              </a:rPr>
              <a:t>Raw EEG data:</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zh-CN" sz="1200">
                <a:latin typeface="Times New Roman"/>
                <a:ea typeface="Times New Roman"/>
                <a:cs typeface="Times New Roman"/>
                <a:sym typeface="Times New Roman"/>
              </a:rPr>
              <a:t>19 </a:t>
            </a:r>
            <a:r>
              <a:rPr lang="zh-CN" sz="1200">
                <a:solidFill>
                  <a:srgbClr val="3C4043"/>
                </a:solidFill>
                <a:highlight>
                  <a:srgbClr val="FFFFFF"/>
                </a:highlight>
                <a:latin typeface="Times New Roman"/>
                <a:ea typeface="Times New Roman"/>
                <a:cs typeface="Times New Roman"/>
                <a:sym typeface="Times New Roman"/>
              </a:rPr>
              <a:t>column, each column is for an electrode that records data from different locations, + one column, which is EKG, electrocardiogram lead that records data from the heart → total 20 column.</a:t>
            </a:r>
            <a:endParaRPr sz="1200">
              <a:solidFill>
                <a:srgbClr val="3C4043"/>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3C4043"/>
              </a:buClr>
              <a:buSzPts val="1200"/>
              <a:buFont typeface="Times New Roman"/>
              <a:buChar char="●"/>
            </a:pPr>
            <a:r>
              <a:rPr lang="zh-CN" sz="1200">
                <a:solidFill>
                  <a:srgbClr val="3C4043"/>
                </a:solidFill>
                <a:highlight>
                  <a:srgbClr val="FFFFFF"/>
                </a:highlight>
                <a:latin typeface="Times New Roman"/>
                <a:ea typeface="Times New Roman"/>
                <a:cs typeface="Times New Roman"/>
                <a:sym typeface="Times New Roman"/>
              </a:rPr>
              <a:t>Sample frequency = 200 Hz, each sample duration = 50 sec → total 10_000 samples per second.</a:t>
            </a:r>
            <a:endParaRPr sz="1200">
              <a:solidFill>
                <a:srgbClr val="3C4043"/>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3C4043"/>
              </a:buClr>
              <a:buSzPts val="1200"/>
              <a:buFont typeface="Times New Roman"/>
              <a:buChar char="●"/>
            </a:pPr>
            <a:r>
              <a:rPr lang="zh-CN" sz="1200">
                <a:solidFill>
                  <a:srgbClr val="3C4043"/>
                </a:solidFill>
                <a:highlight>
                  <a:srgbClr val="FFFFFF"/>
                </a:highlight>
                <a:latin typeface="Times New Roman"/>
                <a:ea typeface="Times New Roman"/>
                <a:cs typeface="Times New Roman"/>
                <a:sym typeface="Times New Roman"/>
              </a:rPr>
              <a:t>Hence, for one data, the shape is 20 x 10_000</a:t>
            </a:r>
            <a:endParaRPr sz="1200">
              <a:solidFill>
                <a:srgbClr val="3C4043"/>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3C4043"/>
              </a:buClr>
              <a:buSzPts val="1200"/>
              <a:buFont typeface="Times New Roman"/>
              <a:buChar char="●"/>
            </a:pPr>
            <a:r>
              <a:rPr lang="zh-CN" sz="1200">
                <a:solidFill>
                  <a:srgbClr val="3C4043"/>
                </a:solidFill>
                <a:highlight>
                  <a:srgbClr val="FFFFFF"/>
                </a:highlight>
                <a:latin typeface="Times New Roman"/>
                <a:ea typeface="Times New Roman"/>
                <a:cs typeface="Times New Roman"/>
                <a:sym typeface="Times New Roman"/>
              </a:rPr>
              <a:t>Each number in data represent voltage measurement</a:t>
            </a:r>
            <a:endParaRPr sz="1200">
              <a:solidFill>
                <a:srgbClr val="3C404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050">
              <a:solidFill>
                <a:srgbClr val="3C4043"/>
              </a:solidFill>
              <a:highlight>
                <a:srgbClr val="FFFFFF"/>
              </a:highlight>
            </a:endParaRPr>
          </a:p>
          <a:p>
            <a:pPr indent="0" lvl="0" marL="0" rtl="0" algn="l">
              <a:spcBef>
                <a:spcPts val="0"/>
              </a:spcBef>
              <a:spcAft>
                <a:spcPts val="0"/>
              </a:spcAft>
              <a:buNone/>
            </a:pPr>
            <a:r>
              <a:t/>
            </a:r>
            <a:endParaRPr sz="1050">
              <a:solidFill>
                <a:srgbClr val="3C4043"/>
              </a:solidFill>
              <a:highlight>
                <a:srgbClr val="FFFFFF"/>
              </a:highlight>
            </a:endParaRPr>
          </a:p>
        </p:txBody>
      </p:sp>
      <p:pic>
        <p:nvPicPr>
          <p:cNvPr id="75" name="Google Shape;75;p16"/>
          <p:cNvPicPr preferRelativeResize="0"/>
          <p:nvPr/>
        </p:nvPicPr>
        <p:blipFill>
          <a:blip r:embed="rId4">
            <a:alphaModFix/>
          </a:blip>
          <a:stretch>
            <a:fillRect/>
          </a:stretch>
        </p:blipFill>
        <p:spPr>
          <a:xfrm>
            <a:off x="294450" y="1945200"/>
            <a:ext cx="3165050" cy="1253100"/>
          </a:xfrm>
          <a:prstGeom prst="rect">
            <a:avLst/>
          </a:prstGeom>
          <a:noFill/>
          <a:ln>
            <a:noFill/>
          </a:ln>
        </p:spPr>
      </p:pic>
      <p:sp>
        <p:nvSpPr>
          <p:cNvPr id="76" name="Google Shape;76;p16"/>
          <p:cNvSpPr txBox="1"/>
          <p:nvPr/>
        </p:nvSpPr>
        <p:spPr>
          <a:xfrm>
            <a:off x="3543625" y="1885400"/>
            <a:ext cx="5151000" cy="12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latin typeface="Times New Roman"/>
                <a:ea typeface="Times New Roman"/>
                <a:cs typeface="Times New Roman"/>
                <a:sym typeface="Times New Roman"/>
              </a:rPr>
              <a:t>Class: </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zh-CN" sz="1200">
                <a:latin typeface="Times New Roman"/>
                <a:ea typeface="Times New Roman"/>
                <a:cs typeface="Times New Roman"/>
                <a:sym typeface="Times New Roman"/>
              </a:rPr>
              <a:t>6 different class: Seizure, LPD, GRDA, LRDA, GPD, Other</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zh-CN" sz="1200">
                <a:latin typeface="Times New Roman"/>
                <a:ea typeface="Times New Roman"/>
                <a:cs typeface="Times New Roman"/>
                <a:sym typeface="Times New Roman"/>
              </a:rPr>
              <a:t>The dataset is relatively balanced.</a:t>
            </a:r>
            <a:endParaRPr sz="1200">
              <a:latin typeface="Times New Roman"/>
              <a:ea typeface="Times New Roman"/>
              <a:cs typeface="Times New Roman"/>
              <a:sym typeface="Times New Roman"/>
            </a:endParaRPr>
          </a:p>
        </p:txBody>
      </p:sp>
      <p:pic>
        <p:nvPicPr>
          <p:cNvPr id="77" name="Google Shape;77;p16"/>
          <p:cNvPicPr preferRelativeResize="0"/>
          <p:nvPr/>
        </p:nvPicPr>
        <p:blipFill>
          <a:blip r:embed="rId5">
            <a:alphaModFix/>
          </a:blip>
          <a:stretch>
            <a:fillRect/>
          </a:stretch>
        </p:blipFill>
        <p:spPr>
          <a:xfrm>
            <a:off x="531775" y="3311800"/>
            <a:ext cx="2339853" cy="1253100"/>
          </a:xfrm>
          <a:prstGeom prst="rect">
            <a:avLst/>
          </a:prstGeom>
          <a:noFill/>
          <a:ln>
            <a:noFill/>
          </a:ln>
        </p:spPr>
      </p:pic>
      <p:sp>
        <p:nvSpPr>
          <p:cNvPr id="78" name="Google Shape;78;p16"/>
          <p:cNvSpPr txBox="1"/>
          <p:nvPr/>
        </p:nvSpPr>
        <p:spPr>
          <a:xfrm>
            <a:off x="2953025" y="3267025"/>
            <a:ext cx="5517300" cy="13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200">
                <a:latin typeface="Times New Roman"/>
                <a:ea typeface="Times New Roman"/>
                <a:cs typeface="Times New Roman"/>
                <a:sym typeface="Times New Roman"/>
              </a:rPr>
              <a:t>Vote: </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zh-CN" sz="1200">
                <a:solidFill>
                  <a:srgbClr val="3C4043"/>
                </a:solidFill>
                <a:highlight>
                  <a:srgbClr val="FFFFFF"/>
                </a:highlight>
                <a:latin typeface="Times New Roman"/>
                <a:ea typeface="Times New Roman"/>
                <a:cs typeface="Times New Roman"/>
                <a:sym typeface="Times New Roman"/>
              </a:rPr>
              <a:t>The count of annotator votes for a given brain activity class.</a:t>
            </a:r>
            <a:endParaRPr sz="1200">
              <a:solidFill>
                <a:srgbClr val="3C4043"/>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3C4043"/>
              </a:buClr>
              <a:buSzPts val="1200"/>
              <a:buFont typeface="Times New Roman"/>
              <a:buChar char="●"/>
            </a:pPr>
            <a:r>
              <a:rPr lang="zh-CN" sz="1200">
                <a:solidFill>
                  <a:srgbClr val="3C4043"/>
                </a:solidFill>
                <a:highlight>
                  <a:srgbClr val="FFFFFF"/>
                </a:highlight>
                <a:latin typeface="Times New Roman"/>
                <a:ea typeface="Times New Roman"/>
                <a:cs typeface="Times New Roman"/>
                <a:sym typeface="Times New Roman"/>
              </a:rPr>
              <a:t>We use this to calculate loss.</a:t>
            </a:r>
            <a:endParaRPr sz="1200">
              <a:solidFill>
                <a:srgbClr val="3C4043"/>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3C4043"/>
              </a:buClr>
              <a:buSzPts val="1200"/>
              <a:buFont typeface="Times New Roman"/>
              <a:buChar char="●"/>
            </a:pPr>
            <a:r>
              <a:rPr lang="zh-CN" sz="1200">
                <a:solidFill>
                  <a:srgbClr val="3C4043"/>
                </a:solidFill>
                <a:highlight>
                  <a:srgbClr val="FFFFFF"/>
                </a:highlight>
                <a:latin typeface="Times New Roman"/>
                <a:ea typeface="Times New Roman"/>
                <a:cs typeface="Times New Roman"/>
                <a:sym typeface="Times New Roman"/>
              </a:rPr>
              <a:t>The number of vote does not sum to a fixed number –→ solution:  normalized to 1</a:t>
            </a:r>
            <a:endParaRPr sz="1200">
              <a:solidFill>
                <a:srgbClr val="3C404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43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Data Preparation - spectrogram</a:t>
            </a:r>
            <a:endParaRPr/>
          </a:p>
        </p:txBody>
      </p:sp>
      <p:sp>
        <p:nvSpPr>
          <p:cNvPr id="84" name="Google Shape;84;p17"/>
          <p:cNvSpPr txBox="1"/>
          <p:nvPr>
            <p:ph idx="1" type="body"/>
          </p:nvPr>
        </p:nvSpPr>
        <p:spPr>
          <a:xfrm>
            <a:off x="311700" y="691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zh-CN"/>
              <a:t>Embedding EEG </a:t>
            </a:r>
            <a:r>
              <a:rPr lang="zh-CN">
                <a:solidFill>
                  <a:srgbClr val="3C4043"/>
                </a:solidFill>
                <a:highlight>
                  <a:srgbClr val="FFFFFF"/>
                </a:highlight>
              </a:rPr>
              <a:t>covering 10 a minute window centered at the same time and labeled the central 10 seconds.</a:t>
            </a:r>
            <a:endParaRPr/>
          </a:p>
          <a:p>
            <a:pPr indent="-342900" lvl="0" marL="457200" rtl="0" algn="l">
              <a:spcBef>
                <a:spcPts val="0"/>
              </a:spcBef>
              <a:spcAft>
                <a:spcPts val="0"/>
              </a:spcAft>
              <a:buSzPts val="1800"/>
              <a:buAutoNum type="arabicPeriod"/>
            </a:pPr>
            <a:r>
              <a:rPr lang="zh-CN"/>
              <a:t>Do not use whole egg </a:t>
            </a:r>
            <a:r>
              <a:rPr lang="zh-CN"/>
              <a:t>electrodes</a:t>
            </a:r>
            <a:r>
              <a:rPr lang="zh-CN"/>
              <a:t> but divided them into 4 larger panels</a:t>
            </a:r>
            <a:endParaRPr/>
          </a:p>
          <a:p>
            <a:pPr indent="-342900" lvl="0" marL="457200" rtl="0" algn="l">
              <a:spcBef>
                <a:spcPts val="0"/>
              </a:spcBef>
              <a:spcAft>
                <a:spcPts val="0"/>
              </a:spcAft>
              <a:buSzPts val="1800"/>
              <a:buAutoNum type="arabicPeriod"/>
            </a:pPr>
            <a:r>
              <a:rPr lang="zh-CN"/>
              <a:t>For electrodes in each panels, take Fourier Transform and Avg to generate one spectrogram in each panel.</a:t>
            </a:r>
            <a:endParaRPr/>
          </a:p>
        </p:txBody>
      </p:sp>
      <p:pic>
        <p:nvPicPr>
          <p:cNvPr id="85" name="Google Shape;85;p17"/>
          <p:cNvPicPr preferRelativeResize="0"/>
          <p:nvPr/>
        </p:nvPicPr>
        <p:blipFill>
          <a:blip r:embed="rId3">
            <a:alphaModFix/>
          </a:blip>
          <a:stretch>
            <a:fillRect/>
          </a:stretch>
        </p:blipFill>
        <p:spPr>
          <a:xfrm>
            <a:off x="2688633" y="2502969"/>
            <a:ext cx="2592132" cy="2361655"/>
          </a:xfrm>
          <a:prstGeom prst="rect">
            <a:avLst/>
          </a:prstGeom>
          <a:noFill/>
          <a:ln>
            <a:noFill/>
          </a:ln>
        </p:spPr>
      </p:pic>
      <p:sp>
        <p:nvSpPr>
          <p:cNvPr id="86" name="Google Shape;86;p17"/>
          <p:cNvSpPr/>
          <p:nvPr/>
        </p:nvSpPr>
        <p:spPr>
          <a:xfrm>
            <a:off x="3029691" y="2756605"/>
            <a:ext cx="899563" cy="1884176"/>
          </a:xfrm>
          <a:custGeom>
            <a:rect b="b" l="l" r="r" t="t"/>
            <a:pathLst>
              <a:path extrusionOk="0" h="90055" w="43684">
                <a:moveTo>
                  <a:pt x="27072" y="936"/>
                </a:moveTo>
                <a:cubicBezTo>
                  <a:pt x="22332" y="2581"/>
                  <a:pt x="15803" y="8142"/>
                  <a:pt x="11982" y="11963"/>
                </a:cubicBezTo>
                <a:cubicBezTo>
                  <a:pt x="8161" y="15784"/>
                  <a:pt x="6033" y="19314"/>
                  <a:pt x="4147" y="23860"/>
                </a:cubicBezTo>
                <a:cubicBezTo>
                  <a:pt x="2261" y="28406"/>
                  <a:pt x="1294" y="33920"/>
                  <a:pt x="665" y="39240"/>
                </a:cubicBezTo>
                <a:cubicBezTo>
                  <a:pt x="36" y="44560"/>
                  <a:pt x="-205" y="51331"/>
                  <a:pt x="375" y="55780"/>
                </a:cubicBezTo>
                <a:cubicBezTo>
                  <a:pt x="955" y="60230"/>
                  <a:pt x="1971" y="62213"/>
                  <a:pt x="4147" y="65937"/>
                </a:cubicBezTo>
                <a:cubicBezTo>
                  <a:pt x="6323" y="69661"/>
                  <a:pt x="9612" y="74497"/>
                  <a:pt x="13433" y="78124"/>
                </a:cubicBezTo>
                <a:cubicBezTo>
                  <a:pt x="17254" y="81751"/>
                  <a:pt x="22623" y="85765"/>
                  <a:pt x="27072" y="87700"/>
                </a:cubicBezTo>
                <a:cubicBezTo>
                  <a:pt x="31522" y="89635"/>
                  <a:pt x="37373" y="90603"/>
                  <a:pt x="40130" y="89732"/>
                </a:cubicBezTo>
                <a:cubicBezTo>
                  <a:pt x="42887" y="88862"/>
                  <a:pt x="43902" y="85089"/>
                  <a:pt x="43612" y="82477"/>
                </a:cubicBezTo>
                <a:cubicBezTo>
                  <a:pt x="43322" y="79865"/>
                  <a:pt x="41436" y="75852"/>
                  <a:pt x="38389" y="74062"/>
                </a:cubicBezTo>
                <a:cubicBezTo>
                  <a:pt x="35342" y="72273"/>
                  <a:pt x="28280" y="74110"/>
                  <a:pt x="25330" y="71740"/>
                </a:cubicBezTo>
                <a:cubicBezTo>
                  <a:pt x="22380" y="69370"/>
                  <a:pt x="22041" y="63712"/>
                  <a:pt x="20687" y="59843"/>
                </a:cubicBezTo>
                <a:cubicBezTo>
                  <a:pt x="19333" y="55974"/>
                  <a:pt x="17495" y="53604"/>
                  <a:pt x="17205" y="48526"/>
                </a:cubicBezTo>
                <a:cubicBezTo>
                  <a:pt x="16915" y="43448"/>
                  <a:pt x="17737" y="34356"/>
                  <a:pt x="18946" y="29374"/>
                </a:cubicBezTo>
                <a:cubicBezTo>
                  <a:pt x="20155" y="24393"/>
                  <a:pt x="21220" y="21297"/>
                  <a:pt x="24460" y="18637"/>
                </a:cubicBezTo>
                <a:cubicBezTo>
                  <a:pt x="27701" y="15977"/>
                  <a:pt x="35729" y="16170"/>
                  <a:pt x="38389" y="13413"/>
                </a:cubicBezTo>
                <a:cubicBezTo>
                  <a:pt x="41049" y="10656"/>
                  <a:pt x="42306" y="4176"/>
                  <a:pt x="40420" y="2096"/>
                </a:cubicBezTo>
                <a:cubicBezTo>
                  <a:pt x="38534" y="17"/>
                  <a:pt x="31812" y="-708"/>
                  <a:pt x="27072" y="936"/>
                </a:cubicBezTo>
                <a:close/>
              </a:path>
            </a:pathLst>
          </a:custGeom>
          <a:noFill/>
          <a:ln cap="flat" cmpd="sng" w="9525">
            <a:solidFill>
              <a:srgbClr val="00FF00"/>
            </a:solidFill>
            <a:prstDash val="solid"/>
            <a:round/>
            <a:headEnd len="med" w="med" type="none"/>
            <a:tailEnd len="med" w="med" type="none"/>
          </a:ln>
        </p:spPr>
      </p:sp>
      <p:cxnSp>
        <p:nvCxnSpPr>
          <p:cNvPr id="87" name="Google Shape;87;p17"/>
          <p:cNvCxnSpPr/>
          <p:nvPr/>
        </p:nvCxnSpPr>
        <p:spPr>
          <a:xfrm rot="10800000">
            <a:off x="2262958" y="3364247"/>
            <a:ext cx="810300" cy="690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7"/>
          <p:cNvSpPr txBox="1"/>
          <p:nvPr/>
        </p:nvSpPr>
        <p:spPr>
          <a:xfrm>
            <a:off x="702150" y="3179590"/>
            <a:ext cx="16848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chemeClr val="dk2"/>
                </a:solidFill>
              </a:rPr>
              <a:t>LL(Left Lateral)</a:t>
            </a:r>
            <a:endParaRPr sz="1800">
              <a:solidFill>
                <a:schemeClr val="dk2"/>
              </a:solidFill>
            </a:endParaRPr>
          </a:p>
        </p:txBody>
      </p:sp>
      <p:sp>
        <p:nvSpPr>
          <p:cNvPr id="89" name="Google Shape;89;p17"/>
          <p:cNvSpPr/>
          <p:nvPr/>
        </p:nvSpPr>
        <p:spPr>
          <a:xfrm>
            <a:off x="4017271" y="2762257"/>
            <a:ext cx="938091" cy="1908781"/>
          </a:xfrm>
          <a:custGeom>
            <a:rect b="b" l="l" r="r" t="t"/>
            <a:pathLst>
              <a:path extrusionOk="0" h="91231" w="45555">
                <a:moveTo>
                  <a:pt x="2324" y="6469"/>
                </a:moveTo>
                <a:cubicBezTo>
                  <a:pt x="1405" y="9032"/>
                  <a:pt x="4984" y="13821"/>
                  <a:pt x="7547" y="15465"/>
                </a:cubicBezTo>
                <a:cubicBezTo>
                  <a:pt x="10110" y="17109"/>
                  <a:pt x="14851" y="15078"/>
                  <a:pt x="17704" y="16335"/>
                </a:cubicBezTo>
                <a:cubicBezTo>
                  <a:pt x="20558" y="17593"/>
                  <a:pt x="23217" y="20543"/>
                  <a:pt x="24668" y="23010"/>
                </a:cubicBezTo>
                <a:cubicBezTo>
                  <a:pt x="26119" y="25477"/>
                  <a:pt x="25780" y="27798"/>
                  <a:pt x="26409" y="31135"/>
                </a:cubicBezTo>
                <a:cubicBezTo>
                  <a:pt x="27038" y="34472"/>
                  <a:pt x="28102" y="39405"/>
                  <a:pt x="28441" y="43032"/>
                </a:cubicBezTo>
                <a:cubicBezTo>
                  <a:pt x="28780" y="46659"/>
                  <a:pt x="28973" y="49755"/>
                  <a:pt x="28441" y="52899"/>
                </a:cubicBezTo>
                <a:cubicBezTo>
                  <a:pt x="27909" y="56043"/>
                  <a:pt x="26652" y="59089"/>
                  <a:pt x="25249" y="61894"/>
                </a:cubicBezTo>
                <a:cubicBezTo>
                  <a:pt x="23846" y="64699"/>
                  <a:pt x="22975" y="67698"/>
                  <a:pt x="20025" y="69729"/>
                </a:cubicBezTo>
                <a:cubicBezTo>
                  <a:pt x="17075" y="71760"/>
                  <a:pt x="10787" y="72679"/>
                  <a:pt x="7547" y="74082"/>
                </a:cubicBezTo>
                <a:cubicBezTo>
                  <a:pt x="4307" y="75485"/>
                  <a:pt x="1502" y="75437"/>
                  <a:pt x="583" y="78145"/>
                </a:cubicBezTo>
                <a:cubicBezTo>
                  <a:pt x="-336" y="80853"/>
                  <a:pt x="-287" y="88494"/>
                  <a:pt x="2034" y="90332"/>
                </a:cubicBezTo>
                <a:cubicBezTo>
                  <a:pt x="4356" y="92170"/>
                  <a:pt x="10788" y="90671"/>
                  <a:pt x="14512" y="89172"/>
                </a:cubicBezTo>
                <a:cubicBezTo>
                  <a:pt x="18236" y="87673"/>
                  <a:pt x="20461" y="84723"/>
                  <a:pt x="24378" y="81337"/>
                </a:cubicBezTo>
                <a:cubicBezTo>
                  <a:pt x="28296" y="77952"/>
                  <a:pt x="34777" y="73937"/>
                  <a:pt x="38017" y="68859"/>
                </a:cubicBezTo>
                <a:cubicBezTo>
                  <a:pt x="41257" y="63781"/>
                  <a:pt x="42708" y="56090"/>
                  <a:pt x="43820" y="50867"/>
                </a:cubicBezTo>
                <a:cubicBezTo>
                  <a:pt x="44932" y="45644"/>
                  <a:pt x="46480" y="43710"/>
                  <a:pt x="44691" y="37519"/>
                </a:cubicBezTo>
                <a:cubicBezTo>
                  <a:pt x="42902" y="31329"/>
                  <a:pt x="36711" y="19238"/>
                  <a:pt x="33084" y="13724"/>
                </a:cubicBezTo>
                <a:cubicBezTo>
                  <a:pt x="29457" y="8211"/>
                  <a:pt x="26264" y="6711"/>
                  <a:pt x="22927" y="4438"/>
                </a:cubicBezTo>
                <a:cubicBezTo>
                  <a:pt x="19590" y="2165"/>
                  <a:pt x="16495" y="-253"/>
                  <a:pt x="13061" y="85"/>
                </a:cubicBezTo>
                <a:cubicBezTo>
                  <a:pt x="9627" y="424"/>
                  <a:pt x="3243" y="3906"/>
                  <a:pt x="2324" y="6469"/>
                </a:cubicBezTo>
                <a:close/>
              </a:path>
            </a:pathLst>
          </a:custGeom>
          <a:noFill/>
          <a:ln cap="flat" cmpd="sng" w="9525">
            <a:solidFill>
              <a:srgbClr val="00FFFF"/>
            </a:solidFill>
            <a:prstDash val="solid"/>
            <a:round/>
            <a:headEnd len="med" w="med" type="none"/>
            <a:tailEnd len="med" w="med" type="none"/>
          </a:ln>
        </p:spPr>
      </p:sp>
      <p:cxnSp>
        <p:nvCxnSpPr>
          <p:cNvPr id="90" name="Google Shape;90;p17"/>
          <p:cNvCxnSpPr/>
          <p:nvPr/>
        </p:nvCxnSpPr>
        <p:spPr>
          <a:xfrm flipH="1" rot="10800000">
            <a:off x="4835940" y="2709543"/>
            <a:ext cx="705000" cy="576600"/>
          </a:xfrm>
          <a:prstGeom prst="straightConnector1">
            <a:avLst/>
          </a:prstGeom>
          <a:noFill/>
          <a:ln cap="flat" cmpd="sng" w="9525">
            <a:solidFill>
              <a:schemeClr val="dk2"/>
            </a:solidFill>
            <a:prstDash val="solid"/>
            <a:round/>
            <a:headEnd len="med" w="med" type="none"/>
            <a:tailEnd len="med" w="med" type="triangle"/>
          </a:ln>
        </p:spPr>
      </p:cxnSp>
      <p:sp>
        <p:nvSpPr>
          <p:cNvPr id="91" name="Google Shape;91;p17"/>
          <p:cNvSpPr txBox="1"/>
          <p:nvPr/>
        </p:nvSpPr>
        <p:spPr>
          <a:xfrm>
            <a:off x="5280770" y="2333129"/>
            <a:ext cx="16848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chemeClr val="dk2"/>
                </a:solidFill>
              </a:rPr>
              <a:t>RL(Right Lateral)</a:t>
            </a:r>
            <a:endParaRPr sz="1800">
              <a:solidFill>
                <a:schemeClr val="dk2"/>
              </a:solidFill>
            </a:endParaRPr>
          </a:p>
        </p:txBody>
      </p:sp>
      <p:sp>
        <p:nvSpPr>
          <p:cNvPr id="92" name="Google Shape;92;p17"/>
          <p:cNvSpPr/>
          <p:nvPr/>
        </p:nvSpPr>
        <p:spPr>
          <a:xfrm>
            <a:off x="3394676" y="2734616"/>
            <a:ext cx="525129" cy="1894742"/>
          </a:xfrm>
          <a:custGeom>
            <a:rect b="b" l="l" r="r" t="t"/>
            <a:pathLst>
              <a:path extrusionOk="0" h="90560" w="25501">
                <a:moveTo>
                  <a:pt x="13408" y="245"/>
                </a:moveTo>
                <a:cubicBezTo>
                  <a:pt x="10264" y="922"/>
                  <a:pt x="7702" y="5178"/>
                  <a:pt x="6444" y="8080"/>
                </a:cubicBezTo>
                <a:cubicBezTo>
                  <a:pt x="5187" y="10982"/>
                  <a:pt x="6540" y="13787"/>
                  <a:pt x="5863" y="17656"/>
                </a:cubicBezTo>
                <a:cubicBezTo>
                  <a:pt x="5186" y="21525"/>
                  <a:pt x="3348" y="26604"/>
                  <a:pt x="2381" y="31295"/>
                </a:cubicBezTo>
                <a:cubicBezTo>
                  <a:pt x="1414" y="35986"/>
                  <a:pt x="-182" y="40677"/>
                  <a:pt x="60" y="45804"/>
                </a:cubicBezTo>
                <a:cubicBezTo>
                  <a:pt x="302" y="50931"/>
                  <a:pt x="2816" y="56445"/>
                  <a:pt x="3832" y="62055"/>
                </a:cubicBezTo>
                <a:cubicBezTo>
                  <a:pt x="4848" y="67665"/>
                  <a:pt x="5090" y="75065"/>
                  <a:pt x="6154" y="79466"/>
                </a:cubicBezTo>
                <a:cubicBezTo>
                  <a:pt x="7218" y="83867"/>
                  <a:pt x="7411" y="86865"/>
                  <a:pt x="10216" y="88461"/>
                </a:cubicBezTo>
                <a:cubicBezTo>
                  <a:pt x="13021" y="90057"/>
                  <a:pt x="20808" y="91847"/>
                  <a:pt x="22984" y="89042"/>
                </a:cubicBezTo>
                <a:cubicBezTo>
                  <a:pt x="25160" y="86237"/>
                  <a:pt x="23806" y="76322"/>
                  <a:pt x="23274" y="71631"/>
                </a:cubicBezTo>
                <a:cubicBezTo>
                  <a:pt x="22742" y="66940"/>
                  <a:pt x="20614" y="65924"/>
                  <a:pt x="19792" y="60894"/>
                </a:cubicBezTo>
                <a:cubicBezTo>
                  <a:pt x="18970" y="55864"/>
                  <a:pt x="18244" y="47933"/>
                  <a:pt x="18341" y="41452"/>
                </a:cubicBezTo>
                <a:cubicBezTo>
                  <a:pt x="18438" y="34971"/>
                  <a:pt x="19211" y="28248"/>
                  <a:pt x="20372" y="22009"/>
                </a:cubicBezTo>
                <a:cubicBezTo>
                  <a:pt x="21533" y="15770"/>
                  <a:pt x="26467" y="7645"/>
                  <a:pt x="25306" y="4018"/>
                </a:cubicBezTo>
                <a:cubicBezTo>
                  <a:pt x="24145" y="391"/>
                  <a:pt x="16552" y="-432"/>
                  <a:pt x="13408" y="245"/>
                </a:cubicBezTo>
                <a:close/>
              </a:path>
            </a:pathLst>
          </a:custGeom>
          <a:noFill/>
          <a:ln cap="flat" cmpd="sng" w="9525">
            <a:solidFill>
              <a:srgbClr val="FF00FF"/>
            </a:solidFill>
            <a:prstDash val="solid"/>
            <a:round/>
            <a:headEnd len="med" w="med" type="none"/>
            <a:tailEnd len="med" w="med" type="none"/>
          </a:ln>
        </p:spPr>
      </p:sp>
      <p:cxnSp>
        <p:nvCxnSpPr>
          <p:cNvPr id="93" name="Google Shape;93;p17"/>
          <p:cNvCxnSpPr/>
          <p:nvPr/>
        </p:nvCxnSpPr>
        <p:spPr>
          <a:xfrm rot="10800000">
            <a:off x="3053606" y="2411693"/>
            <a:ext cx="635100" cy="340200"/>
          </a:xfrm>
          <a:prstGeom prst="straightConnector1">
            <a:avLst/>
          </a:prstGeom>
          <a:noFill/>
          <a:ln cap="flat" cmpd="sng" w="9525">
            <a:solidFill>
              <a:schemeClr val="dk2"/>
            </a:solidFill>
            <a:prstDash val="solid"/>
            <a:round/>
            <a:headEnd len="med" w="med" type="none"/>
            <a:tailEnd len="med" w="med" type="triangle"/>
          </a:ln>
        </p:spPr>
      </p:cxnSp>
      <p:sp>
        <p:nvSpPr>
          <p:cNvPr id="94" name="Google Shape;94;p17"/>
          <p:cNvSpPr txBox="1"/>
          <p:nvPr/>
        </p:nvSpPr>
        <p:spPr>
          <a:xfrm>
            <a:off x="702150" y="2211575"/>
            <a:ext cx="23751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chemeClr val="dk2"/>
                </a:solidFill>
              </a:rPr>
              <a:t>LP(Left Parasagittal)</a:t>
            </a:r>
            <a:endParaRPr sz="1800">
              <a:solidFill>
                <a:schemeClr val="dk2"/>
              </a:solidFill>
            </a:endParaRPr>
          </a:p>
        </p:txBody>
      </p:sp>
      <p:sp>
        <p:nvSpPr>
          <p:cNvPr id="95" name="Google Shape;95;p17"/>
          <p:cNvSpPr/>
          <p:nvPr/>
        </p:nvSpPr>
        <p:spPr>
          <a:xfrm>
            <a:off x="4098376" y="2751133"/>
            <a:ext cx="458245" cy="1898173"/>
          </a:xfrm>
          <a:custGeom>
            <a:rect b="b" l="l" r="r" t="t"/>
            <a:pathLst>
              <a:path extrusionOk="0" h="90724" w="22253">
                <a:moveTo>
                  <a:pt x="1288" y="3808"/>
                </a:moveTo>
                <a:cubicBezTo>
                  <a:pt x="466" y="6807"/>
                  <a:pt x="950" y="14206"/>
                  <a:pt x="1288" y="18027"/>
                </a:cubicBezTo>
                <a:cubicBezTo>
                  <a:pt x="1627" y="21848"/>
                  <a:pt x="2690" y="22767"/>
                  <a:pt x="3319" y="26733"/>
                </a:cubicBezTo>
                <a:cubicBezTo>
                  <a:pt x="3948" y="30699"/>
                  <a:pt x="4625" y="36744"/>
                  <a:pt x="5060" y="41822"/>
                </a:cubicBezTo>
                <a:cubicBezTo>
                  <a:pt x="5495" y="46900"/>
                  <a:pt x="6173" y="53043"/>
                  <a:pt x="5931" y="57202"/>
                </a:cubicBezTo>
                <a:cubicBezTo>
                  <a:pt x="5689" y="61361"/>
                  <a:pt x="4383" y="62861"/>
                  <a:pt x="3609" y="66778"/>
                </a:cubicBezTo>
                <a:cubicBezTo>
                  <a:pt x="2835" y="70696"/>
                  <a:pt x="1723" y="76790"/>
                  <a:pt x="1288" y="80707"/>
                </a:cubicBezTo>
                <a:cubicBezTo>
                  <a:pt x="853" y="84625"/>
                  <a:pt x="-1082" y="89316"/>
                  <a:pt x="998" y="90283"/>
                </a:cubicBezTo>
                <a:cubicBezTo>
                  <a:pt x="3078" y="91250"/>
                  <a:pt x="10913" y="90766"/>
                  <a:pt x="13766" y="86510"/>
                </a:cubicBezTo>
                <a:cubicBezTo>
                  <a:pt x="16620" y="82254"/>
                  <a:pt x="16717" y="71566"/>
                  <a:pt x="18119" y="64747"/>
                </a:cubicBezTo>
                <a:cubicBezTo>
                  <a:pt x="19522" y="57928"/>
                  <a:pt x="21891" y="51737"/>
                  <a:pt x="22181" y="45595"/>
                </a:cubicBezTo>
                <a:cubicBezTo>
                  <a:pt x="22471" y="39453"/>
                  <a:pt x="21069" y="34712"/>
                  <a:pt x="19860" y="27893"/>
                </a:cubicBezTo>
                <a:cubicBezTo>
                  <a:pt x="18651" y="21074"/>
                  <a:pt x="17200" y="9322"/>
                  <a:pt x="14927" y="4679"/>
                </a:cubicBezTo>
                <a:cubicBezTo>
                  <a:pt x="12654" y="36"/>
                  <a:pt x="8494" y="181"/>
                  <a:pt x="6221" y="36"/>
                </a:cubicBezTo>
                <a:cubicBezTo>
                  <a:pt x="3948" y="-109"/>
                  <a:pt x="2110" y="810"/>
                  <a:pt x="1288" y="3808"/>
                </a:cubicBezTo>
                <a:close/>
              </a:path>
            </a:pathLst>
          </a:custGeom>
          <a:noFill/>
          <a:ln cap="flat" cmpd="sng" w="9525">
            <a:solidFill>
              <a:schemeClr val="accent4"/>
            </a:solidFill>
            <a:prstDash val="solid"/>
            <a:round/>
            <a:headEnd len="med" w="med" type="none"/>
            <a:tailEnd len="med" w="med" type="none"/>
          </a:ln>
        </p:spPr>
      </p:sp>
      <p:cxnSp>
        <p:nvCxnSpPr>
          <p:cNvPr id="96" name="Google Shape;96;p17"/>
          <p:cNvCxnSpPr/>
          <p:nvPr/>
        </p:nvCxnSpPr>
        <p:spPr>
          <a:xfrm>
            <a:off x="4435607" y="4421425"/>
            <a:ext cx="967800" cy="136500"/>
          </a:xfrm>
          <a:prstGeom prst="straightConnector1">
            <a:avLst/>
          </a:prstGeom>
          <a:noFill/>
          <a:ln cap="flat" cmpd="sng" w="9525">
            <a:solidFill>
              <a:schemeClr val="dk2"/>
            </a:solidFill>
            <a:prstDash val="solid"/>
            <a:round/>
            <a:headEnd len="med" w="med" type="none"/>
            <a:tailEnd len="med" w="med" type="triangle"/>
          </a:ln>
        </p:spPr>
      </p:cxnSp>
      <p:sp>
        <p:nvSpPr>
          <p:cNvPr id="97" name="Google Shape;97;p17"/>
          <p:cNvSpPr txBox="1"/>
          <p:nvPr/>
        </p:nvSpPr>
        <p:spPr>
          <a:xfrm>
            <a:off x="5491170" y="4421425"/>
            <a:ext cx="2002200" cy="37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zh-CN" sz="1800">
                <a:solidFill>
                  <a:schemeClr val="dk2"/>
                </a:solidFill>
              </a:rPr>
              <a:t>RP (Right Parasagittal)</a:t>
            </a:r>
            <a:endParaRPr sz="1800">
              <a:solidFill>
                <a:schemeClr val="dk2"/>
              </a:solidFill>
            </a:endParaRPr>
          </a:p>
        </p:txBody>
      </p:sp>
      <p:sp>
        <p:nvSpPr>
          <p:cNvPr id="98" name="Google Shape;98;p17"/>
          <p:cNvSpPr txBox="1"/>
          <p:nvPr/>
        </p:nvSpPr>
        <p:spPr>
          <a:xfrm>
            <a:off x="0" y="4557925"/>
            <a:ext cx="41697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600">
                <a:solidFill>
                  <a:schemeClr val="dk2"/>
                </a:solidFill>
              </a:rPr>
              <a:t>https://www.ncbi.nlm.nih.gov/pmc/articles/PMC7461156/</a:t>
            </a:r>
            <a:endParaRPr sz="16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MIL(Multiple Instance Learning)</a:t>
            </a:r>
            <a:endParaRPr/>
          </a:p>
        </p:txBody>
      </p:sp>
      <p:sp>
        <p:nvSpPr>
          <p:cNvPr id="104" name="Google Shape;10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8"/>
          <p:cNvPicPr preferRelativeResize="0"/>
          <p:nvPr/>
        </p:nvPicPr>
        <p:blipFill>
          <a:blip r:embed="rId3">
            <a:alphaModFix/>
          </a:blip>
          <a:stretch>
            <a:fillRect/>
          </a:stretch>
        </p:blipFill>
        <p:spPr>
          <a:xfrm>
            <a:off x="5039881" y="1152469"/>
            <a:ext cx="2979925" cy="1618775"/>
          </a:xfrm>
          <a:prstGeom prst="rect">
            <a:avLst/>
          </a:prstGeom>
          <a:noFill/>
          <a:ln>
            <a:noFill/>
          </a:ln>
        </p:spPr>
      </p:pic>
      <p:pic>
        <p:nvPicPr>
          <p:cNvPr id="106" name="Google Shape;106;p18"/>
          <p:cNvPicPr preferRelativeResize="0"/>
          <p:nvPr/>
        </p:nvPicPr>
        <p:blipFill>
          <a:blip r:embed="rId4">
            <a:alphaModFix/>
          </a:blip>
          <a:stretch>
            <a:fillRect/>
          </a:stretch>
        </p:blipFill>
        <p:spPr>
          <a:xfrm>
            <a:off x="311700" y="1152475"/>
            <a:ext cx="2434781" cy="1419275"/>
          </a:xfrm>
          <a:prstGeom prst="rect">
            <a:avLst/>
          </a:prstGeom>
          <a:noFill/>
          <a:ln>
            <a:noFill/>
          </a:ln>
        </p:spPr>
      </p:pic>
      <p:cxnSp>
        <p:nvCxnSpPr>
          <p:cNvPr id="107" name="Google Shape;107;p18"/>
          <p:cNvCxnSpPr/>
          <p:nvPr/>
        </p:nvCxnSpPr>
        <p:spPr>
          <a:xfrm>
            <a:off x="2746481" y="1844869"/>
            <a:ext cx="2293500" cy="34500"/>
          </a:xfrm>
          <a:prstGeom prst="straightConnector1">
            <a:avLst/>
          </a:prstGeom>
          <a:noFill/>
          <a:ln cap="flat" cmpd="sng" w="9525">
            <a:solidFill>
              <a:schemeClr val="dk2"/>
            </a:solidFill>
            <a:prstDash val="solid"/>
            <a:round/>
            <a:headEnd len="med" w="med" type="none"/>
            <a:tailEnd len="med" w="med" type="triangle"/>
          </a:ln>
        </p:spPr>
      </p:cxnSp>
      <p:pic>
        <p:nvPicPr>
          <p:cNvPr id="108" name="Google Shape;108;p18"/>
          <p:cNvPicPr preferRelativeResize="0"/>
          <p:nvPr/>
        </p:nvPicPr>
        <p:blipFill>
          <a:blip r:embed="rId5">
            <a:alphaModFix/>
          </a:blip>
          <a:stretch>
            <a:fillRect/>
          </a:stretch>
        </p:blipFill>
        <p:spPr>
          <a:xfrm>
            <a:off x="311700" y="2648474"/>
            <a:ext cx="1596268" cy="2212100"/>
          </a:xfrm>
          <a:prstGeom prst="rect">
            <a:avLst/>
          </a:prstGeom>
          <a:noFill/>
          <a:ln>
            <a:noFill/>
          </a:ln>
        </p:spPr>
      </p:pic>
      <p:pic>
        <p:nvPicPr>
          <p:cNvPr id="109" name="Google Shape;109;p18"/>
          <p:cNvPicPr preferRelativeResize="0"/>
          <p:nvPr/>
        </p:nvPicPr>
        <p:blipFill>
          <a:blip r:embed="rId5">
            <a:alphaModFix/>
          </a:blip>
          <a:stretch>
            <a:fillRect/>
          </a:stretch>
        </p:blipFill>
        <p:spPr>
          <a:xfrm>
            <a:off x="2502625" y="2648474"/>
            <a:ext cx="1596268" cy="2212100"/>
          </a:xfrm>
          <a:prstGeom prst="rect">
            <a:avLst/>
          </a:prstGeom>
          <a:noFill/>
          <a:ln>
            <a:noFill/>
          </a:ln>
        </p:spPr>
      </p:pic>
      <p:cxnSp>
        <p:nvCxnSpPr>
          <p:cNvPr id="110" name="Google Shape;110;p18"/>
          <p:cNvCxnSpPr/>
          <p:nvPr/>
        </p:nvCxnSpPr>
        <p:spPr>
          <a:xfrm flipH="1" rot="10800000">
            <a:off x="2140100" y="3772500"/>
            <a:ext cx="2328600" cy="144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8"/>
          <p:cNvCxnSpPr/>
          <p:nvPr/>
        </p:nvCxnSpPr>
        <p:spPr>
          <a:xfrm>
            <a:off x="3286325" y="2408525"/>
            <a:ext cx="29100" cy="2698800"/>
          </a:xfrm>
          <a:prstGeom prst="straightConnector1">
            <a:avLst/>
          </a:prstGeom>
          <a:noFill/>
          <a:ln cap="flat" cmpd="sng" w="9525">
            <a:solidFill>
              <a:schemeClr val="dk2"/>
            </a:solidFill>
            <a:prstDash val="solid"/>
            <a:round/>
            <a:headEnd len="med" w="med" type="none"/>
            <a:tailEnd len="med" w="med" type="none"/>
          </a:ln>
        </p:spPr>
      </p:cxnSp>
      <p:pic>
        <p:nvPicPr>
          <p:cNvPr id="112" name="Google Shape;112;p18"/>
          <p:cNvPicPr preferRelativeResize="0"/>
          <p:nvPr/>
        </p:nvPicPr>
        <p:blipFill>
          <a:blip r:embed="rId6">
            <a:alphaModFix/>
          </a:blip>
          <a:stretch>
            <a:fillRect/>
          </a:stretch>
        </p:blipFill>
        <p:spPr>
          <a:xfrm>
            <a:off x="5189700" y="2713225"/>
            <a:ext cx="846125" cy="1181525"/>
          </a:xfrm>
          <a:prstGeom prst="rect">
            <a:avLst/>
          </a:prstGeom>
          <a:noFill/>
          <a:ln>
            <a:noFill/>
          </a:ln>
        </p:spPr>
      </p:pic>
      <p:pic>
        <p:nvPicPr>
          <p:cNvPr id="113" name="Google Shape;113;p18"/>
          <p:cNvPicPr preferRelativeResize="0"/>
          <p:nvPr/>
        </p:nvPicPr>
        <p:blipFill>
          <a:blip r:embed="rId7">
            <a:alphaModFix/>
          </a:blip>
          <a:stretch>
            <a:fillRect/>
          </a:stretch>
        </p:blipFill>
        <p:spPr>
          <a:xfrm>
            <a:off x="6895950" y="2713225"/>
            <a:ext cx="846125" cy="1145635"/>
          </a:xfrm>
          <a:prstGeom prst="rect">
            <a:avLst/>
          </a:prstGeom>
          <a:noFill/>
          <a:ln>
            <a:noFill/>
          </a:ln>
        </p:spPr>
      </p:pic>
      <p:pic>
        <p:nvPicPr>
          <p:cNvPr id="114" name="Google Shape;114;p18"/>
          <p:cNvPicPr preferRelativeResize="0"/>
          <p:nvPr/>
        </p:nvPicPr>
        <p:blipFill>
          <a:blip r:embed="rId8">
            <a:alphaModFix/>
          </a:blip>
          <a:stretch>
            <a:fillRect/>
          </a:stretch>
        </p:blipFill>
        <p:spPr>
          <a:xfrm>
            <a:off x="5189700" y="4000725"/>
            <a:ext cx="829934" cy="1106600"/>
          </a:xfrm>
          <a:prstGeom prst="rect">
            <a:avLst/>
          </a:prstGeom>
          <a:noFill/>
          <a:ln>
            <a:noFill/>
          </a:ln>
        </p:spPr>
      </p:pic>
      <p:pic>
        <p:nvPicPr>
          <p:cNvPr id="115" name="Google Shape;115;p18"/>
          <p:cNvPicPr preferRelativeResize="0"/>
          <p:nvPr/>
        </p:nvPicPr>
        <p:blipFill>
          <a:blip r:embed="rId9">
            <a:alphaModFix/>
          </a:blip>
          <a:stretch>
            <a:fillRect/>
          </a:stretch>
        </p:blipFill>
        <p:spPr>
          <a:xfrm>
            <a:off x="6913263" y="4000725"/>
            <a:ext cx="811507" cy="1106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270575" y="157000"/>
            <a:ext cx="7908600" cy="59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EfficientNet with and without MIL on Spectrogram</a:t>
            </a:r>
            <a:endParaRPr/>
          </a:p>
        </p:txBody>
      </p:sp>
      <p:pic>
        <p:nvPicPr>
          <p:cNvPr id="121" name="Google Shape;121;p19"/>
          <p:cNvPicPr preferRelativeResize="0"/>
          <p:nvPr/>
        </p:nvPicPr>
        <p:blipFill rotWithShape="1">
          <a:blip r:embed="rId3">
            <a:alphaModFix/>
          </a:blip>
          <a:srcRect b="44466" l="0" r="0" t="0"/>
          <a:stretch/>
        </p:blipFill>
        <p:spPr>
          <a:xfrm>
            <a:off x="344425" y="749800"/>
            <a:ext cx="6572999" cy="1468650"/>
          </a:xfrm>
          <a:prstGeom prst="rect">
            <a:avLst/>
          </a:prstGeom>
          <a:noFill/>
          <a:ln>
            <a:noFill/>
          </a:ln>
        </p:spPr>
      </p:pic>
      <p:pic>
        <p:nvPicPr>
          <p:cNvPr id="122" name="Google Shape;122;p19"/>
          <p:cNvPicPr preferRelativeResize="0"/>
          <p:nvPr/>
        </p:nvPicPr>
        <p:blipFill>
          <a:blip r:embed="rId4">
            <a:alphaModFix/>
          </a:blip>
          <a:stretch>
            <a:fillRect/>
          </a:stretch>
        </p:blipFill>
        <p:spPr>
          <a:xfrm>
            <a:off x="82300" y="1997975"/>
            <a:ext cx="5942075" cy="3145525"/>
          </a:xfrm>
          <a:prstGeom prst="rect">
            <a:avLst/>
          </a:prstGeom>
          <a:noFill/>
          <a:ln>
            <a:noFill/>
          </a:ln>
        </p:spPr>
      </p:pic>
      <p:graphicFrame>
        <p:nvGraphicFramePr>
          <p:cNvPr id="123" name="Google Shape;123;p19"/>
          <p:cNvGraphicFramePr/>
          <p:nvPr/>
        </p:nvGraphicFramePr>
        <p:xfrm>
          <a:off x="5937825" y="2763075"/>
          <a:ext cx="3000000" cy="3000000"/>
        </p:xfrm>
        <a:graphic>
          <a:graphicData uri="http://schemas.openxmlformats.org/drawingml/2006/table">
            <a:tbl>
              <a:tblPr>
                <a:noFill/>
                <a:tableStyleId>{4477C3D8-1CAA-4969-9E52-87EDBEEFEE5F}</a:tableStyleId>
              </a:tblPr>
              <a:tblGrid>
                <a:gridCol w="1068725"/>
                <a:gridCol w="1068725"/>
                <a:gridCol w="1068725"/>
              </a:tblGrid>
              <a:tr h="695575">
                <a:tc>
                  <a:txBody>
                    <a:bodyPr/>
                    <a:lstStyle/>
                    <a:p>
                      <a:pPr indent="0" lvl="0" marL="0" rtl="0" algn="l">
                        <a:spcBef>
                          <a:spcPts val="0"/>
                        </a:spcBef>
                        <a:spcAft>
                          <a:spcPts val="0"/>
                        </a:spcAft>
                        <a:buNone/>
                      </a:pPr>
                      <a:r>
                        <a:rPr lang="zh-CN"/>
                        <a:t>Model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a:solidFill>
                            <a:schemeClr val="dk1"/>
                          </a:solidFill>
                        </a:rPr>
                        <a:t>Efficientnet</a:t>
                      </a:r>
                      <a:endParaRPr>
                        <a:solidFill>
                          <a:schemeClr val="dk1"/>
                        </a:solidFill>
                      </a:endParaRPr>
                    </a:p>
                    <a:p>
                      <a:pPr indent="0" lvl="0" marL="0" rtl="0" algn="l">
                        <a:spcBef>
                          <a:spcPts val="0"/>
                        </a:spcBef>
                        <a:spcAft>
                          <a:spcPts val="0"/>
                        </a:spcAft>
                        <a:buNone/>
                      </a:pPr>
                      <a:r>
                        <a:rPr lang="zh-CN">
                          <a:solidFill>
                            <a:schemeClr val="dk1"/>
                          </a:solidFill>
                        </a:rPr>
                        <a:t>without MIL</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a:t>Efficientnet</a:t>
                      </a:r>
                      <a:endParaRPr/>
                    </a:p>
                    <a:p>
                      <a:pPr indent="0" lvl="0" marL="0" rtl="0" algn="l">
                        <a:spcBef>
                          <a:spcPts val="0"/>
                        </a:spcBef>
                        <a:spcAft>
                          <a:spcPts val="0"/>
                        </a:spcAft>
                        <a:buNone/>
                      </a:pPr>
                      <a:r>
                        <a:rPr lang="zh-CN"/>
                        <a:t>MIL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65950">
                <a:tc>
                  <a:txBody>
                    <a:bodyPr/>
                    <a:lstStyle/>
                    <a:p>
                      <a:pPr indent="0" lvl="0" marL="0" rtl="0" algn="l">
                        <a:spcBef>
                          <a:spcPts val="0"/>
                        </a:spcBef>
                        <a:spcAft>
                          <a:spcPts val="0"/>
                        </a:spcAft>
                        <a:buNone/>
                      </a:pPr>
                      <a:r>
                        <a:rPr lang="zh-CN">
                          <a:solidFill>
                            <a:schemeClr val="dk1"/>
                          </a:solidFill>
                        </a:rPr>
                        <a:t>Test Acc</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sz="1450">
                          <a:solidFill>
                            <a:schemeClr val="accent2"/>
                          </a:solidFill>
                          <a:highlight>
                            <a:srgbClr val="FFFFFF"/>
                          </a:highlight>
                        </a:rPr>
                        <a:t>0.8604</a:t>
                      </a:r>
                      <a:endParaRPr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sz="1500">
                          <a:solidFill>
                            <a:schemeClr val="accent2"/>
                          </a:solidFill>
                          <a:highlight>
                            <a:srgbClr val="FFFFFF"/>
                          </a:highlight>
                        </a:rPr>
                        <a:t>0.8454</a:t>
                      </a:r>
                      <a:endParaRPr sz="15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65950">
                <a:tc>
                  <a:txBody>
                    <a:bodyPr/>
                    <a:lstStyle/>
                    <a:p>
                      <a:pPr indent="0" lvl="0" marL="0" rtl="0" algn="l">
                        <a:spcBef>
                          <a:spcPts val="0"/>
                        </a:spcBef>
                        <a:spcAft>
                          <a:spcPts val="0"/>
                        </a:spcAft>
                        <a:buClr>
                          <a:schemeClr val="dk1"/>
                        </a:buClr>
                        <a:buSzPts val="1100"/>
                        <a:buFont typeface="Arial"/>
                        <a:buNone/>
                      </a:pPr>
                      <a:r>
                        <a:rPr lang="zh-CN">
                          <a:solidFill>
                            <a:schemeClr val="dk1"/>
                          </a:solidFill>
                        </a:rPr>
                        <a:t>Test Loss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zh-CN">
                          <a:solidFill>
                            <a:schemeClr val="dk1"/>
                          </a:solidFill>
                        </a:rPr>
                        <a:t>0</a:t>
                      </a:r>
                      <a:r>
                        <a:rPr lang="zh-CN">
                          <a:solidFill>
                            <a:schemeClr val="accent2"/>
                          </a:solidFill>
                          <a:highlight>
                            <a:srgbClr val="FFFFFF"/>
                          </a:highlight>
                        </a:rPr>
                        <a:t>.00303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a:solidFill>
                            <a:schemeClr val="accent2"/>
                          </a:solidFill>
                          <a:highlight>
                            <a:srgbClr val="FFFFFF"/>
                          </a:highlight>
                        </a:rPr>
                        <a:t>0.00359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0" y="0"/>
            <a:ext cx="562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800">
                <a:solidFill>
                  <a:schemeClr val="dk1"/>
                </a:solidFill>
              </a:rPr>
              <a:t>Resnet</a:t>
            </a:r>
            <a:r>
              <a:rPr lang="zh-CN" sz="2800">
                <a:solidFill>
                  <a:schemeClr val="dk1"/>
                </a:solidFill>
              </a:rPr>
              <a:t> with and without MIL (Spe)</a:t>
            </a:r>
            <a:endParaRPr sz="2800">
              <a:solidFill>
                <a:schemeClr val="dk1"/>
              </a:solidFill>
            </a:endParaRPr>
          </a:p>
        </p:txBody>
      </p:sp>
      <p:pic>
        <p:nvPicPr>
          <p:cNvPr id="129" name="Google Shape;129;p20"/>
          <p:cNvPicPr preferRelativeResize="0"/>
          <p:nvPr/>
        </p:nvPicPr>
        <p:blipFill>
          <a:blip r:embed="rId3">
            <a:alphaModFix/>
          </a:blip>
          <a:stretch>
            <a:fillRect/>
          </a:stretch>
        </p:blipFill>
        <p:spPr>
          <a:xfrm>
            <a:off x="0" y="2741349"/>
            <a:ext cx="4410776" cy="2402150"/>
          </a:xfrm>
          <a:prstGeom prst="rect">
            <a:avLst/>
          </a:prstGeom>
          <a:noFill/>
          <a:ln>
            <a:noFill/>
          </a:ln>
        </p:spPr>
      </p:pic>
      <p:pic>
        <p:nvPicPr>
          <p:cNvPr id="130" name="Google Shape;130;p20"/>
          <p:cNvPicPr preferRelativeResize="0"/>
          <p:nvPr/>
        </p:nvPicPr>
        <p:blipFill>
          <a:blip r:embed="rId4">
            <a:alphaModFix/>
          </a:blip>
          <a:stretch>
            <a:fillRect/>
          </a:stretch>
        </p:blipFill>
        <p:spPr>
          <a:xfrm>
            <a:off x="4840552" y="2741350"/>
            <a:ext cx="4303447" cy="2402150"/>
          </a:xfrm>
          <a:prstGeom prst="rect">
            <a:avLst/>
          </a:prstGeom>
          <a:noFill/>
          <a:ln>
            <a:noFill/>
          </a:ln>
        </p:spPr>
      </p:pic>
      <p:pic>
        <p:nvPicPr>
          <p:cNvPr id="131" name="Google Shape;131;p20"/>
          <p:cNvPicPr preferRelativeResize="0"/>
          <p:nvPr/>
        </p:nvPicPr>
        <p:blipFill>
          <a:blip r:embed="rId5">
            <a:alphaModFix/>
          </a:blip>
          <a:stretch>
            <a:fillRect/>
          </a:stretch>
        </p:blipFill>
        <p:spPr>
          <a:xfrm>
            <a:off x="254150" y="789750"/>
            <a:ext cx="4097425" cy="1314075"/>
          </a:xfrm>
          <a:prstGeom prst="rect">
            <a:avLst/>
          </a:prstGeom>
          <a:noFill/>
          <a:ln>
            <a:noFill/>
          </a:ln>
        </p:spPr>
      </p:pic>
      <p:graphicFrame>
        <p:nvGraphicFramePr>
          <p:cNvPr id="132" name="Google Shape;132;p20"/>
          <p:cNvGraphicFramePr/>
          <p:nvPr/>
        </p:nvGraphicFramePr>
        <p:xfrm>
          <a:off x="5628000" y="631500"/>
          <a:ext cx="3000000" cy="3000000"/>
        </p:xfrm>
        <a:graphic>
          <a:graphicData uri="http://schemas.openxmlformats.org/drawingml/2006/table">
            <a:tbl>
              <a:tblPr>
                <a:noFill/>
                <a:tableStyleId>{4477C3D8-1CAA-4969-9E52-87EDBEEFEE5F}</a:tableStyleId>
              </a:tblPr>
              <a:tblGrid>
                <a:gridCol w="1068725"/>
                <a:gridCol w="1068725"/>
                <a:gridCol w="1068725"/>
              </a:tblGrid>
              <a:tr h="695575">
                <a:tc>
                  <a:txBody>
                    <a:bodyPr/>
                    <a:lstStyle/>
                    <a:p>
                      <a:pPr indent="0" lvl="0" marL="0" rtl="0" algn="l">
                        <a:spcBef>
                          <a:spcPts val="0"/>
                        </a:spcBef>
                        <a:spcAft>
                          <a:spcPts val="0"/>
                        </a:spcAft>
                        <a:buNone/>
                      </a:pPr>
                      <a:r>
                        <a:rPr lang="zh-CN"/>
                        <a:t>Model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a:solidFill>
                            <a:schemeClr val="dk1"/>
                          </a:solidFill>
                        </a:rPr>
                        <a:t>Resnet</a:t>
                      </a:r>
                      <a:endParaRPr>
                        <a:solidFill>
                          <a:schemeClr val="dk1"/>
                        </a:solidFill>
                      </a:endParaRPr>
                    </a:p>
                    <a:p>
                      <a:pPr indent="0" lvl="0" marL="0" rtl="0" algn="l">
                        <a:spcBef>
                          <a:spcPts val="0"/>
                        </a:spcBef>
                        <a:spcAft>
                          <a:spcPts val="0"/>
                        </a:spcAft>
                        <a:buNone/>
                      </a:pPr>
                      <a:r>
                        <a:rPr lang="zh-CN">
                          <a:solidFill>
                            <a:schemeClr val="dk1"/>
                          </a:solidFill>
                        </a:rPr>
                        <a:t>without MIL</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a:t>Resnet</a:t>
                      </a:r>
                      <a:endParaRPr/>
                    </a:p>
                    <a:p>
                      <a:pPr indent="0" lvl="0" marL="0" rtl="0" algn="l">
                        <a:spcBef>
                          <a:spcPts val="0"/>
                        </a:spcBef>
                        <a:spcAft>
                          <a:spcPts val="0"/>
                        </a:spcAft>
                        <a:buNone/>
                      </a:pPr>
                      <a:r>
                        <a:rPr lang="zh-CN"/>
                        <a:t>MIL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65950">
                <a:tc>
                  <a:txBody>
                    <a:bodyPr/>
                    <a:lstStyle/>
                    <a:p>
                      <a:pPr indent="0" lvl="0" marL="0" rtl="0" algn="l">
                        <a:spcBef>
                          <a:spcPts val="0"/>
                        </a:spcBef>
                        <a:spcAft>
                          <a:spcPts val="0"/>
                        </a:spcAft>
                        <a:buNone/>
                      </a:pPr>
                      <a:r>
                        <a:rPr lang="zh-CN">
                          <a:solidFill>
                            <a:schemeClr val="dk1"/>
                          </a:solidFill>
                        </a:rPr>
                        <a:t>Test Acc</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sz="1450">
                          <a:solidFill>
                            <a:schemeClr val="accent2"/>
                          </a:solidFill>
                          <a:highlight>
                            <a:srgbClr val="FFFFFF"/>
                          </a:highlight>
                        </a:rPr>
                        <a:t>0.7689</a:t>
                      </a:r>
                      <a:endParaRPr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zh-CN">
                          <a:solidFill>
                            <a:schemeClr val="dk1"/>
                          </a:solidFill>
                        </a:rPr>
                        <a:t>0.7921</a:t>
                      </a:r>
                      <a:endParaRPr sz="15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65950">
                <a:tc>
                  <a:txBody>
                    <a:bodyPr/>
                    <a:lstStyle/>
                    <a:p>
                      <a:pPr indent="0" lvl="0" marL="0" rtl="0" algn="l">
                        <a:spcBef>
                          <a:spcPts val="0"/>
                        </a:spcBef>
                        <a:spcAft>
                          <a:spcPts val="0"/>
                        </a:spcAft>
                        <a:buClr>
                          <a:schemeClr val="dk1"/>
                        </a:buClr>
                        <a:buSzPts val="1100"/>
                        <a:buFont typeface="Arial"/>
                        <a:buNone/>
                      </a:pPr>
                      <a:r>
                        <a:rPr lang="zh-CN">
                          <a:solidFill>
                            <a:schemeClr val="dk1"/>
                          </a:solidFill>
                        </a:rPr>
                        <a:t>Test Loss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zh-CN">
                          <a:solidFill>
                            <a:schemeClr val="dk1"/>
                          </a:solidFill>
                        </a:rPr>
                        <a:t>0.0065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zh-CN"/>
                        <a:t>0.0055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nvSpPr>
        <p:spPr>
          <a:xfrm>
            <a:off x="269125" y="314000"/>
            <a:ext cx="6324600" cy="538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2"/>
              </a:buClr>
              <a:buSzPts val="3000"/>
              <a:buFont typeface="Tahoma"/>
              <a:buNone/>
            </a:pPr>
            <a:r>
              <a:rPr b="1" lang="zh-CN" sz="1700">
                <a:solidFill>
                  <a:schemeClr val="dk2"/>
                </a:solidFill>
                <a:latin typeface="Tahoma"/>
                <a:ea typeface="Tahoma"/>
                <a:cs typeface="Tahoma"/>
                <a:sym typeface="Tahoma"/>
              </a:rPr>
              <a:t>Comparison on the Test accuracy and Loss</a:t>
            </a:r>
            <a:endParaRPr sz="1700"/>
          </a:p>
        </p:txBody>
      </p:sp>
      <p:graphicFrame>
        <p:nvGraphicFramePr>
          <p:cNvPr id="138" name="Google Shape;138;p21"/>
          <p:cNvGraphicFramePr/>
          <p:nvPr/>
        </p:nvGraphicFramePr>
        <p:xfrm>
          <a:off x="335850" y="743063"/>
          <a:ext cx="3000000" cy="3000000"/>
        </p:xfrm>
        <a:graphic>
          <a:graphicData uri="http://schemas.openxmlformats.org/drawingml/2006/table">
            <a:tbl>
              <a:tblPr>
                <a:noFill/>
                <a:tableStyleId>{4477C3D8-1CAA-4969-9E52-87EDBEEFEE5F}</a:tableStyleId>
              </a:tblPr>
              <a:tblGrid>
                <a:gridCol w="1206500"/>
                <a:gridCol w="1206500"/>
                <a:gridCol w="1206500"/>
                <a:gridCol w="1206500"/>
                <a:gridCol w="1206500"/>
              </a:tblGrid>
              <a:tr h="381000">
                <a:tc>
                  <a:txBody>
                    <a:bodyPr/>
                    <a:lstStyle/>
                    <a:p>
                      <a:pPr indent="0" lvl="0" marL="0" rtl="0" algn="l">
                        <a:spcBef>
                          <a:spcPts val="0"/>
                        </a:spcBef>
                        <a:spcAft>
                          <a:spcPts val="0"/>
                        </a:spcAft>
                        <a:buNone/>
                      </a:pPr>
                      <a:r>
                        <a:rPr lang="zh-CN"/>
                        <a:t>Model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zh-CN">
                          <a:solidFill>
                            <a:schemeClr val="dk1"/>
                          </a:solidFill>
                        </a:rPr>
                        <a:t>Spec &amp; Efficient Net with MIL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a:t>Spec &amp; Efficient Net without MIL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a:t>Spec &amp; ResNet-50 </a:t>
                      </a:r>
                      <a:r>
                        <a:rPr lang="zh-CN">
                          <a:solidFill>
                            <a:schemeClr val="dk1"/>
                          </a:solidFill>
                        </a:rPr>
                        <a:t>with MIL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zh-CN">
                          <a:solidFill>
                            <a:schemeClr val="dk1"/>
                          </a:solidFill>
                        </a:rPr>
                        <a:t>Spec &amp; ResNet-50 without MIL</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zh-CN">
                          <a:solidFill>
                            <a:schemeClr val="dk1"/>
                          </a:solidFill>
                        </a:rPr>
                        <a:t>Test Accuracy</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zh-CN" sz="1500">
                          <a:solidFill>
                            <a:schemeClr val="accent2"/>
                          </a:solidFill>
                          <a:highlight>
                            <a:srgbClr val="FFFFFF"/>
                          </a:highlight>
                        </a:rPr>
                        <a:t>0.8454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zh-CN" sz="1450">
                          <a:solidFill>
                            <a:schemeClr val="accent2"/>
                          </a:solidFill>
                          <a:highlight>
                            <a:srgbClr val="FFFFFF"/>
                          </a:highlight>
                        </a:rPr>
                        <a:t>0.8604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a:t>0.7921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zh-CN" sz="1450">
                          <a:solidFill>
                            <a:schemeClr val="accent2"/>
                          </a:solidFill>
                          <a:highlight>
                            <a:schemeClr val="lt1"/>
                          </a:highlight>
                        </a:rPr>
                        <a:t>0.7689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zh-CN">
                          <a:solidFill>
                            <a:schemeClr val="dk1"/>
                          </a:solidFill>
                        </a:rPr>
                        <a:t>Test Loss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zh-CN">
                          <a:solidFill>
                            <a:schemeClr val="accent2"/>
                          </a:solidFill>
                          <a:highlight>
                            <a:srgbClr val="FFFFFF"/>
                          </a:highlight>
                        </a:rPr>
                        <a:t>0.00359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zh-CN">
                          <a:solidFill>
                            <a:schemeClr val="dk1"/>
                          </a:solidFill>
                        </a:rPr>
                        <a:t>0</a:t>
                      </a:r>
                      <a:r>
                        <a:rPr lang="zh-CN">
                          <a:solidFill>
                            <a:schemeClr val="accent2"/>
                          </a:solidFill>
                          <a:highlight>
                            <a:srgbClr val="FFFFFF"/>
                          </a:highlight>
                        </a:rPr>
                        <a:t>.00303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zh-CN"/>
                        <a:t>0.0055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zh-CN">
                          <a:solidFill>
                            <a:schemeClr val="dk1"/>
                          </a:solidFill>
                        </a:rPr>
                        <a:t>0.0065</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39" name="Google Shape;139;p21"/>
          <p:cNvGraphicFramePr/>
          <p:nvPr/>
        </p:nvGraphicFramePr>
        <p:xfrm>
          <a:off x="335850" y="3641850"/>
          <a:ext cx="3000000" cy="3000000"/>
        </p:xfrm>
        <a:graphic>
          <a:graphicData uri="http://schemas.openxmlformats.org/drawingml/2006/table">
            <a:tbl>
              <a:tblPr>
                <a:noFill/>
                <a:tableStyleId>{A03E136C-2E2E-4D8B-AE95-764E4DC89AAF}</a:tableStyleId>
              </a:tblPr>
              <a:tblGrid>
                <a:gridCol w="1188725"/>
                <a:gridCol w="1188725"/>
                <a:gridCol w="1188725"/>
                <a:gridCol w="1188725"/>
                <a:gridCol w="1188725"/>
              </a:tblGrid>
              <a:tr h="12700">
                <a:tc>
                  <a:txBody>
                    <a:bodyPr/>
                    <a:lstStyle/>
                    <a:p>
                      <a:pPr indent="0" lvl="0" marL="0" rtl="0" algn="l">
                        <a:spcBef>
                          <a:spcPts val="0"/>
                        </a:spcBef>
                        <a:spcAft>
                          <a:spcPts val="0"/>
                        </a:spcAft>
                        <a:buNone/>
                      </a:pPr>
                      <a:r>
                        <a:rPr lang="zh-CN" sz="1200">
                          <a:latin typeface="Times New Roman"/>
                          <a:ea typeface="Times New Roman"/>
                          <a:cs typeface="Times New Roman"/>
                          <a:sym typeface="Times New Roman"/>
                        </a:rPr>
                        <a:t>stride\kernel</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lnSpc>
                          <a:spcPct val="200000"/>
                        </a:lnSpc>
                        <a:spcBef>
                          <a:spcPts val="0"/>
                        </a:spcBef>
                        <a:spcAft>
                          <a:spcPts val="0"/>
                        </a:spcAft>
                        <a:buNone/>
                      </a:pPr>
                      <a:r>
                        <a:rPr lang="zh-CN" sz="1200">
                          <a:latin typeface="Times New Roman"/>
                          <a:ea typeface="Times New Roman"/>
                          <a:cs typeface="Times New Roman"/>
                          <a:sym typeface="Times New Roman"/>
                        </a:rPr>
                        <a:t>150 * 200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lnSpc>
                          <a:spcPct val="200000"/>
                        </a:lnSpc>
                        <a:spcBef>
                          <a:spcPts val="0"/>
                        </a:spcBef>
                        <a:spcAft>
                          <a:spcPts val="0"/>
                        </a:spcAft>
                        <a:buNone/>
                      </a:pPr>
                      <a:r>
                        <a:rPr lang="zh-CN" sz="1200">
                          <a:latin typeface="Times New Roman"/>
                          <a:ea typeface="Times New Roman"/>
                          <a:cs typeface="Times New Roman"/>
                          <a:sym typeface="Times New Roman"/>
                        </a:rPr>
                        <a:t>200 * 300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lnSpc>
                          <a:spcPct val="200000"/>
                        </a:lnSpc>
                        <a:spcBef>
                          <a:spcPts val="0"/>
                        </a:spcBef>
                        <a:spcAft>
                          <a:spcPts val="0"/>
                        </a:spcAft>
                        <a:buNone/>
                      </a:pPr>
                      <a:r>
                        <a:rPr lang="zh-CN" sz="1200">
                          <a:latin typeface="Times New Roman"/>
                          <a:ea typeface="Times New Roman"/>
                          <a:cs typeface="Times New Roman"/>
                          <a:sym typeface="Times New Roman"/>
                        </a:rPr>
                        <a:t>100 * 200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lnSpc>
                          <a:spcPct val="200000"/>
                        </a:lnSpc>
                        <a:spcBef>
                          <a:spcPts val="0"/>
                        </a:spcBef>
                        <a:spcAft>
                          <a:spcPts val="0"/>
                        </a:spcAft>
                        <a:buNone/>
                      </a:pPr>
                      <a:r>
                        <a:rPr lang="zh-CN" sz="1200">
                          <a:latin typeface="Times New Roman"/>
                          <a:ea typeface="Times New Roman"/>
                          <a:cs typeface="Times New Roman"/>
                          <a:sym typeface="Times New Roman"/>
                        </a:rPr>
                        <a:t>100 * 150</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zh-CN" sz="1200">
                          <a:latin typeface="Times New Roman"/>
                          <a:ea typeface="Times New Roman"/>
                          <a:cs typeface="Times New Roman"/>
                          <a:sym typeface="Times New Roman"/>
                        </a:rPr>
                        <a:t>150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200">
                          <a:latin typeface="Times New Roman"/>
                          <a:ea typeface="Times New Roman"/>
                          <a:cs typeface="Times New Roman"/>
                          <a:sym typeface="Times New Roman"/>
                        </a:rPr>
                        <a:t>0.0055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zh-CN" sz="1200">
                          <a:latin typeface="Times New Roman"/>
                          <a:ea typeface="Times New Roman"/>
                          <a:cs typeface="Times New Roman"/>
                          <a:sym typeface="Times New Roman"/>
                        </a:rPr>
                        <a:t>50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200">
                          <a:latin typeface="Times New Roman"/>
                          <a:ea typeface="Times New Roman"/>
                          <a:cs typeface="Times New Roman"/>
                          <a:sym typeface="Times New Roman"/>
                        </a:rPr>
                        <a:t>0.0041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200">
                          <a:latin typeface="Times New Roman"/>
                          <a:ea typeface="Times New Roman"/>
                          <a:cs typeface="Times New Roman"/>
                          <a:sym typeface="Times New Roman"/>
                        </a:rPr>
                        <a:t>0.0044</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200">
                          <a:latin typeface="Times New Roman"/>
                          <a:ea typeface="Times New Roman"/>
                          <a:cs typeface="Times New Roman"/>
                          <a:sym typeface="Times New Roman"/>
                        </a:rPr>
                        <a:t>0.0039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200">
                          <a:latin typeface="Times New Roman"/>
                          <a:ea typeface="Times New Roman"/>
                          <a:cs typeface="Times New Roman"/>
                          <a:sym typeface="Times New Roman"/>
                        </a:rPr>
                        <a:t>0.0049</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zh-C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200">
                          <a:latin typeface="Times New Roman"/>
                          <a:ea typeface="Times New Roman"/>
                          <a:cs typeface="Times New Roman"/>
                          <a:sym typeface="Times New Roman"/>
                        </a:rPr>
                        <a:t>0.0051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200">
                          <a:latin typeface="Times New Roman"/>
                          <a:ea typeface="Times New Roman"/>
                          <a:cs typeface="Times New Roman"/>
                          <a:sym typeface="Times New Roman"/>
                        </a:rPr>
                        <a:t>0.0049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zh-C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txBody>
                  <a:tcPr marT="63500" marB="63500" marR="63500" marL="63500"/>
                </a:tc>
              </a:tr>
            </a:tbl>
          </a:graphicData>
        </a:graphic>
      </p:graphicFrame>
      <p:sp>
        <p:nvSpPr>
          <p:cNvPr id="140" name="Google Shape;140;p21"/>
          <p:cNvSpPr txBox="1"/>
          <p:nvPr/>
        </p:nvSpPr>
        <p:spPr>
          <a:xfrm>
            <a:off x="335850" y="2969250"/>
            <a:ext cx="7898100" cy="538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2"/>
              </a:buClr>
              <a:buSzPts val="3000"/>
              <a:buFont typeface="Tahoma"/>
              <a:buNone/>
            </a:pPr>
            <a:r>
              <a:rPr b="1" lang="zh-CN" sz="1700">
                <a:solidFill>
                  <a:schemeClr val="dk2"/>
                </a:solidFill>
                <a:latin typeface="Tahoma"/>
                <a:ea typeface="Tahoma"/>
                <a:cs typeface="Tahoma"/>
                <a:sym typeface="Tahoma"/>
              </a:rPr>
              <a:t>Comparison on the Testing loss for different MIL strategies</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nvSpPr>
        <p:spPr>
          <a:xfrm>
            <a:off x="233700" y="355475"/>
            <a:ext cx="8676600" cy="9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chemeClr val="dk2"/>
                </a:solidFill>
              </a:rPr>
              <a:t>Discussion</a:t>
            </a:r>
            <a:endParaRPr sz="1800">
              <a:solidFill>
                <a:schemeClr val="dk2"/>
              </a:solidFill>
            </a:endParaRPr>
          </a:p>
        </p:txBody>
      </p:sp>
      <p:sp>
        <p:nvSpPr>
          <p:cNvPr id="146" name="Google Shape;146;p22"/>
          <p:cNvSpPr txBox="1"/>
          <p:nvPr/>
        </p:nvSpPr>
        <p:spPr>
          <a:xfrm>
            <a:off x="384500" y="950350"/>
            <a:ext cx="8125200" cy="3714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eriod"/>
            </a:pPr>
            <a:r>
              <a:rPr lang="zh-CN" sz="1800">
                <a:solidFill>
                  <a:schemeClr val="dk2"/>
                </a:solidFill>
              </a:rPr>
              <a:t>EfficientNet's design ensures it can adapt more effectively to this multi-scale information.</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zh-CN" sz="1800">
                <a:solidFill>
                  <a:schemeClr val="dk2"/>
                </a:solidFill>
              </a:rPr>
              <a:t>Feature unrecognizable in eeg spectrogram data which cause MIL do not increase overall </a:t>
            </a:r>
            <a:r>
              <a:rPr lang="zh-CN" sz="1800">
                <a:solidFill>
                  <a:schemeClr val="dk2"/>
                </a:solidFill>
              </a:rPr>
              <a:t>performance</a:t>
            </a:r>
            <a:r>
              <a:rPr lang="zh-CN" sz="1800">
                <a:solidFill>
                  <a:schemeClr val="dk2"/>
                </a:solidFill>
              </a:rPr>
              <a:t> for efficient net.</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zh-CN" sz="1800">
                <a:solidFill>
                  <a:schemeClr val="dk2"/>
                </a:solidFill>
              </a:rPr>
              <a:t>Kernel and stride will influence the overall performance on resnet.</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47" name="Google Shape;147;p22"/>
          <p:cNvSpPr txBox="1"/>
          <p:nvPr/>
        </p:nvSpPr>
        <p:spPr>
          <a:xfrm>
            <a:off x="291750" y="2571750"/>
            <a:ext cx="8676600" cy="9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chemeClr val="dk2"/>
                </a:solidFill>
              </a:rPr>
              <a:t>Future Work</a:t>
            </a:r>
            <a:endParaRPr sz="1800">
              <a:solidFill>
                <a:schemeClr val="dk2"/>
              </a:solidFill>
            </a:endParaRPr>
          </a:p>
        </p:txBody>
      </p:sp>
      <p:sp>
        <p:nvSpPr>
          <p:cNvPr id="148" name="Google Shape;148;p22"/>
          <p:cNvSpPr txBox="1"/>
          <p:nvPr/>
        </p:nvSpPr>
        <p:spPr>
          <a:xfrm>
            <a:off x="384500" y="3025175"/>
            <a:ext cx="8125200" cy="3714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eriod"/>
            </a:pPr>
            <a:r>
              <a:rPr lang="zh-CN" sz="1800">
                <a:solidFill>
                  <a:schemeClr val="dk2"/>
                </a:solidFill>
              </a:rPr>
              <a:t>Use more different MIL strategies(different sub-image size, different selecting area)</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zh-CN" sz="1800">
                <a:solidFill>
                  <a:schemeClr val="dk2"/>
                </a:solidFill>
              </a:rPr>
              <a:t>Apply attention mechanism</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49" name="Google Shape;149;p22"/>
          <p:cNvSpPr txBox="1"/>
          <p:nvPr/>
        </p:nvSpPr>
        <p:spPr>
          <a:xfrm>
            <a:off x="233700" y="4398275"/>
            <a:ext cx="64602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050">
                <a:solidFill>
                  <a:srgbClr val="3C4043"/>
                </a:solidFill>
                <a:highlight>
                  <a:srgbClr val="FFFFFF"/>
                </a:highlight>
              </a:rPr>
              <a:t>Jin Jing, Zhen Lin, Chaoqi Yang, Ashley Chow, Sohier Dane, Jimeng Sun, M. Brandon Westover. (2024). HMS - Harmful Brain Activity Classification . Kaggle. https://kaggle.com/competitions/hms-harmful-brain-activity-classification</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