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7" r:id="rId4"/>
    <p:sldId id="269" r:id="rId5"/>
    <p:sldId id="258" r:id="rId6"/>
    <p:sldId id="270" r:id="rId7"/>
    <p:sldId id="264" r:id="rId8"/>
    <p:sldId id="265" r:id="rId9"/>
    <p:sldId id="266" r:id="rId10"/>
    <p:sldId id="267" r:id="rId11"/>
    <p:sldId id="268" r:id="rId12"/>
    <p:sldId id="259" r:id="rId13"/>
    <p:sldId id="26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A50FB-9901-415F-AB6A-7C2EDCE6FE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7E95-1DEA-4E26-A0D9-697719695043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86F624-D3CE-4930-A1BE-B94ED79ECD45}" type="slidenum">
              <a:rPr lang="en-US"/>
              <a:pPr/>
              <a:t>10</a:t>
            </a:fld>
            <a:endParaRPr lang="en-US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4DD44-F0B9-4E9D-8F75-C15A6206CD65}" type="slidenum">
              <a:rPr lang="en-US"/>
              <a:pPr/>
              <a:t>11</a:t>
            </a:fld>
            <a:endParaRPr lang="en-US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CEB25-E5A5-4F72-9F94-732683DE4F00}" type="slidenum">
              <a:rPr lang="en-US"/>
              <a:pPr/>
              <a:t>12</a:t>
            </a:fld>
            <a:endParaRPr lang="en-US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39820-D73B-47B5-A397-66AB20F268D0}" type="slidenum">
              <a:rPr lang="en-US"/>
              <a:pPr/>
              <a:t>13</a:t>
            </a:fld>
            <a:endParaRPr lang="en-US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6EF412-7AC4-48A7-9F2F-F91DC13F712C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CAD8D-1F0B-4DAC-9CB9-A8D2F69E3880}" type="slidenum">
              <a:rPr lang="en-US"/>
              <a:pPr/>
              <a:t>3</a:t>
            </a:fld>
            <a:endParaRPr lang="en-US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D0637C-CD78-4575-993F-ED253A4D5D98}" type="slidenum">
              <a:rPr lang="en-US"/>
              <a:pPr/>
              <a:t>4</a:t>
            </a:fld>
            <a:endParaRPr lang="en-US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76128-4235-4EE7-8F4E-11656EB56B16}" type="slidenum">
              <a:rPr lang="en-US"/>
              <a:pPr/>
              <a:t>5</a:t>
            </a:fld>
            <a:endParaRPr lang="en-US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BEEC9-354A-426B-92FC-55184B41728A}" type="slidenum">
              <a:rPr lang="en-US"/>
              <a:pPr/>
              <a:t>6</a:t>
            </a:fld>
            <a:endParaRPr 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3B79A7-70DC-44DE-92ED-3B21F7C230DA}" type="slidenum">
              <a:rPr lang="en-US"/>
              <a:pPr/>
              <a:t>7</a:t>
            </a:fld>
            <a:endParaRPr lang="en-US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4BA4F-25AF-49E0-8A30-69483E4BAE83}" type="slidenum">
              <a:rPr lang="en-US"/>
              <a:pPr/>
              <a:t>8</a:t>
            </a:fld>
            <a:endParaRPr lang="en-US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839EC-E826-4594-82B8-E9F7DB3D802E}" type="slidenum">
              <a:rPr lang="en-US"/>
              <a:pPr/>
              <a:t>9</a:t>
            </a:fld>
            <a:endParaRPr lang="en-US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48231-BAD4-4B07-B1DC-7750178411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20443-0F2B-4F0E-8B9E-0ABC9887FC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305ABB-6E0E-474C-82A1-19590FF2D4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0C4F7-8196-460D-B5FF-215CE1AF81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386543-6ED8-446F-A237-2BB356D418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8A7C2E-91B2-406F-B060-579FC77A0B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099EA-6997-4BF5-8359-58215C7436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C8DD75-6ED2-4D98-AAE0-EA60630E27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BC46A-F00D-4236-8FCF-4D539875F9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62B21-4900-49D9-BAEA-2E57B2BD7F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A681-AC8F-46E2-A39C-5880A7D78B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98B20-3796-4E94-8678-7560D5CD3E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3B8E0-48C1-4FBF-BB3A-4DD61167A8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00945-61B4-46C8-BED7-32BBD64EED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F53B1B5-5F9B-406D-A98C-A60DC138FF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FF00"/>
                </a:solidFill>
              </a:rPr>
              <a:t>HIS 215:Civilizations of Asia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FF00"/>
                </a:solidFill>
              </a:rPr>
              <a:t>Survey of East Asia</a:t>
            </a:r>
          </a:p>
          <a:p>
            <a:pPr eaLnBrk="1" hangingPunct="1"/>
            <a:r>
              <a:rPr lang="en-US" dirty="0" smtClean="0">
                <a:solidFill>
                  <a:srgbClr val="FFFF00"/>
                </a:solidFill>
              </a:rPr>
              <a:t>Physical and Cultural Landscapes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rgbClr val="FFFF00"/>
                </a:solidFill>
                <a:ea typeface="Arial Unicode MS" pitchFamily="34" charset="-128"/>
                <a:cs typeface="Arial Unicode MS" pitchFamily="34" charset="-128"/>
              </a:rPr>
              <a:t>Large landmass of Central Asia determines climate for region</a:t>
            </a:r>
          </a:p>
        </p:txBody>
      </p:sp>
      <p:pic>
        <p:nvPicPr>
          <p:cNvPr id="11267" name="Picture 5" descr="MonsoonCartoon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" y="1752600"/>
            <a:ext cx="8686800" cy="40576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FFFF00"/>
                </a:solidFill>
                <a:ea typeface="Arial Unicode MS" pitchFamily="34" charset="-128"/>
                <a:cs typeface="Arial Unicode MS" pitchFamily="34" charset="-128"/>
              </a:rPr>
              <a:t>“Monsoon Asia” </a:t>
            </a:r>
            <a:br>
              <a:rPr lang="en-US" sz="4000" smtClean="0">
                <a:solidFill>
                  <a:srgbClr val="FFFF00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4000" smtClean="0">
                <a:solidFill>
                  <a:srgbClr val="FFFF00"/>
                </a:solidFill>
                <a:ea typeface="Arial Unicode MS" pitchFamily="34" charset="-128"/>
                <a:cs typeface="Arial Unicode MS" pitchFamily="34" charset="-128"/>
              </a:rPr>
              <a:t>Southern East Asia and </a:t>
            </a:r>
            <a:r>
              <a:rPr lang="en-US" sz="4000" u="sng" smtClean="0">
                <a:solidFill>
                  <a:srgbClr val="FFFF00"/>
                </a:solidFill>
                <a:ea typeface="Arial Unicode MS" pitchFamily="34" charset="-128"/>
                <a:cs typeface="Arial Unicode MS" pitchFamily="34" charset="-128"/>
              </a:rPr>
              <a:t>all</a:t>
            </a:r>
            <a:r>
              <a:rPr lang="en-US" sz="4000" smtClean="0">
                <a:solidFill>
                  <a:srgbClr val="FFFF00"/>
                </a:solidFill>
                <a:ea typeface="Arial Unicode MS" pitchFamily="34" charset="-128"/>
                <a:cs typeface="Arial Unicode MS" pitchFamily="34" charset="-128"/>
              </a:rPr>
              <a:t> of Southeast Asia</a:t>
            </a:r>
          </a:p>
        </p:txBody>
      </p:sp>
      <p:sp>
        <p:nvSpPr>
          <p:cNvPr id="12291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>
              <a:solidFill>
                <a:srgbClr val="FFFF00"/>
              </a:solidFill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>
              <a:solidFill>
                <a:srgbClr val="FFFF00"/>
              </a:solidFill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>
              <a:solidFill>
                <a:srgbClr val="FFFF00"/>
              </a:solidFill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>
              <a:solidFill>
                <a:srgbClr val="FFFF00"/>
              </a:solidFill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>
              <a:solidFill>
                <a:srgbClr val="FFFF00"/>
              </a:solidFill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>
              <a:solidFill>
                <a:srgbClr val="FFFF00"/>
              </a:solidFill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12292" name="Rectangle 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1600200"/>
            <a:ext cx="4038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solidFill>
                <a:schemeClr val="folHlink"/>
              </a:solidFill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FFFF00"/>
                </a:solidFill>
                <a:ea typeface="Arial Unicode MS" pitchFamily="34" charset="-128"/>
                <a:cs typeface="Arial Unicode MS" pitchFamily="34" charset="-128"/>
              </a:rPr>
              <a:t>The Monsoon is an </a:t>
            </a:r>
            <a:r>
              <a:rPr lang="en-US" sz="2000" b="1" smtClean="0">
                <a:solidFill>
                  <a:srgbClr val="FFFF00"/>
                </a:solidFill>
                <a:ea typeface="Arial Unicode MS" pitchFamily="34" charset="-128"/>
                <a:cs typeface="Arial Unicode MS" pitchFamily="34" charset="-128"/>
              </a:rPr>
              <a:t>annual cycle of winds</a:t>
            </a:r>
            <a:r>
              <a:rPr lang="en-US" sz="2000" smtClean="0">
                <a:solidFill>
                  <a:srgbClr val="FFFF00"/>
                </a:solidFill>
                <a:ea typeface="Arial Unicode MS" pitchFamily="34" charset="-128"/>
                <a:cs typeface="Arial Unicode MS" pitchFamily="34" charset="-128"/>
              </a:rPr>
              <a:t>, which, because it carries heavy seasonal rains with it, dominates the biological and thus agricultural cycle in Southern China and Southeast Asia.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solidFill>
                <a:srgbClr val="FFFF00"/>
              </a:solidFill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FFFF00"/>
                </a:solidFill>
                <a:ea typeface="Arial Unicode MS" pitchFamily="34" charset="-128"/>
                <a:cs typeface="Arial Unicode MS" pitchFamily="34" charset="-128"/>
              </a:rPr>
              <a:t>Before the invention of mechanically powered ships, the Monsoon dominated </a:t>
            </a:r>
            <a:r>
              <a:rPr lang="en-US" sz="2000" b="1" smtClean="0">
                <a:solidFill>
                  <a:srgbClr val="FFFF00"/>
                </a:solidFill>
                <a:ea typeface="Arial Unicode MS" pitchFamily="34" charset="-128"/>
                <a:cs typeface="Arial Unicode MS" pitchFamily="34" charset="-128"/>
              </a:rPr>
              <a:t>trading patterns </a:t>
            </a:r>
            <a:r>
              <a:rPr lang="en-US" sz="2000" smtClean="0">
                <a:solidFill>
                  <a:srgbClr val="FFFF00"/>
                </a:solidFill>
                <a:ea typeface="Arial Unicode MS" pitchFamily="34" charset="-128"/>
                <a:cs typeface="Arial Unicode MS" pitchFamily="34" charset="-128"/>
              </a:rPr>
              <a:t>within Southeast Asia and between Southeast Asia and the rest of the world.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solidFill>
                <a:srgbClr val="FFFF00"/>
              </a:solidFill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sz="2000" smtClean="0">
              <a:solidFill>
                <a:srgbClr val="FFFF00"/>
              </a:solidFill>
            </a:endParaRPr>
          </a:p>
        </p:txBody>
      </p:sp>
      <p:pic>
        <p:nvPicPr>
          <p:cNvPr id="12293" name="Picture 12" descr="800px-Evening_monsoonal_squall"/>
          <p:cNvPicPr>
            <a:picLocks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" y="2165350"/>
            <a:ext cx="4800600" cy="31924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rgbClr val="FFFF00"/>
                </a:solidFill>
              </a:rPr>
              <a:t>THE COMMON CULTURE OF EAST ASIA</a:t>
            </a:r>
            <a:r>
              <a:rPr lang="en-US" sz="4000" smtClean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FF00"/>
                </a:solidFill>
              </a:rPr>
              <a:t>Ancestors and the Familial Cult</a:t>
            </a:r>
          </a:p>
          <a:p>
            <a:pPr eaLnBrk="1" hangingPunct="1"/>
            <a:endParaRPr lang="en-US" smtClean="0">
              <a:solidFill>
                <a:srgbClr val="FFFF00"/>
              </a:solidFill>
            </a:endParaRPr>
          </a:p>
          <a:p>
            <a:pPr eaLnBrk="1" hangingPunct="1"/>
            <a:r>
              <a:rPr lang="en-US" b="1" smtClean="0">
                <a:solidFill>
                  <a:srgbClr val="FFFF00"/>
                </a:solidFill>
              </a:rPr>
              <a:t>Inner/Outer “Sphere of Influence” in Gender Relations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FFFF00"/>
                </a:solidFill>
              </a:rPr>
              <a:t> </a:t>
            </a:r>
            <a:endParaRPr lang="en-US" smtClean="0">
              <a:solidFill>
                <a:srgbClr val="FFFF00"/>
              </a:solidFill>
            </a:endParaRPr>
          </a:p>
          <a:p>
            <a:pPr eaLnBrk="1" hangingPunct="1"/>
            <a:r>
              <a:rPr lang="en-US" b="1" smtClean="0">
                <a:solidFill>
                  <a:srgbClr val="FFFF00"/>
                </a:solidFill>
              </a:rPr>
              <a:t>Nomads, Farmers, the Great Wall, and the Silk Road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FF00"/>
                </a:solidFill>
              </a:rPr>
              <a:t>Questions?</a:t>
            </a:r>
          </a:p>
        </p:txBody>
      </p:sp>
      <p:pic>
        <p:nvPicPr>
          <p:cNvPr id="14339" name="Picture 6" descr="pangu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05000" y="1600200"/>
            <a:ext cx="5334000" cy="47450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asia_ref04"/>
          <p:cNvPicPr>
            <a:picLocks noChangeAspect="1" noChangeArrowheads="1"/>
          </p:cNvPicPr>
          <p:nvPr>
            <p:ph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90600" y="-1371600"/>
            <a:ext cx="7134225" cy="9220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FF00"/>
                </a:solidFill>
              </a:rPr>
              <a:t>Differences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/>
          <a:p>
            <a:pPr eaLnBrk="1" hangingPunct="1"/>
            <a:r>
              <a:rPr lang="en-US" sz="2400" b="1" smtClean="0">
                <a:solidFill>
                  <a:srgbClr val="FFFF00"/>
                </a:solidFill>
              </a:rPr>
              <a:t>North: (largely) flat, dry, cool; a grain-producing region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FFFF00"/>
                </a:solidFill>
              </a:rPr>
              <a:t> </a:t>
            </a:r>
          </a:p>
          <a:p>
            <a:pPr eaLnBrk="1" hangingPunct="1"/>
            <a:r>
              <a:rPr lang="en-US" sz="2400" b="1" smtClean="0">
                <a:solidFill>
                  <a:srgbClr val="FFFF00"/>
                </a:solidFill>
              </a:rPr>
              <a:t>Few river systems in the North </a:t>
            </a:r>
          </a:p>
          <a:p>
            <a:pPr eaLnBrk="1" hangingPunct="1"/>
            <a:endParaRPr lang="en-US" sz="2400" smtClean="0">
              <a:solidFill>
                <a:srgbClr val="FFFF00"/>
              </a:solidFill>
            </a:endParaRPr>
          </a:p>
          <a:p>
            <a:pPr eaLnBrk="1" hangingPunct="1"/>
            <a:r>
              <a:rPr lang="en-US" sz="2400" b="1" smtClean="0">
                <a:solidFill>
                  <a:srgbClr val="FFFF00"/>
                </a:solidFill>
              </a:rPr>
              <a:t>Monsoon seasons have little effect in the North 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4953000"/>
          </a:xfrm>
        </p:spPr>
        <p:txBody>
          <a:bodyPr/>
          <a:lstStyle/>
          <a:p>
            <a:pPr eaLnBrk="1" hangingPunct="1"/>
            <a:r>
              <a:rPr lang="en-US" sz="2400" b="1" smtClean="0">
                <a:solidFill>
                  <a:srgbClr val="FFFF00"/>
                </a:solidFill>
              </a:rPr>
              <a:t>South: mountainous, wet, warm “land of rice and fish”</a:t>
            </a:r>
          </a:p>
          <a:p>
            <a:pPr eaLnBrk="1" hangingPunct="1"/>
            <a:endParaRPr lang="en-US" sz="2400" b="1" smtClean="0">
              <a:solidFill>
                <a:srgbClr val="FFFF00"/>
              </a:solidFill>
            </a:endParaRPr>
          </a:p>
          <a:p>
            <a:pPr eaLnBrk="1" hangingPunct="1"/>
            <a:r>
              <a:rPr lang="en-US" sz="2400" b="1" smtClean="0">
                <a:solidFill>
                  <a:srgbClr val="FFFF00"/>
                </a:solidFill>
              </a:rPr>
              <a:t>Many river systems in the South</a:t>
            </a:r>
          </a:p>
          <a:p>
            <a:pPr eaLnBrk="1" hangingPunct="1"/>
            <a:endParaRPr lang="en-US" sz="2400" b="1" smtClean="0">
              <a:solidFill>
                <a:srgbClr val="FFFF00"/>
              </a:solidFill>
            </a:endParaRPr>
          </a:p>
          <a:p>
            <a:pPr eaLnBrk="1" hangingPunct="1"/>
            <a:r>
              <a:rPr lang="en-US" sz="2400" b="1" smtClean="0">
                <a:solidFill>
                  <a:srgbClr val="FFFF00"/>
                </a:solidFill>
              </a:rPr>
              <a:t>Monsoons have strong effect on agricultural and mercantile activity in the South</a:t>
            </a:r>
            <a:endParaRPr lang="en-US" sz="2400" smtClean="0">
              <a:solidFill>
                <a:srgbClr val="FFFF00"/>
              </a:solidFill>
            </a:endParaRPr>
          </a:p>
          <a:p>
            <a:pPr eaLnBrk="1" hangingPunct="1"/>
            <a:endParaRPr lang="en-US" sz="2400" smtClean="0">
              <a:solidFill>
                <a:srgbClr val="FFFF00"/>
              </a:solidFill>
            </a:endParaRP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3" name="Picture 7" descr="Terrace_field_guangxi_longji_china"/>
          <p:cNvPicPr>
            <a:picLocks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086350" y="1447800"/>
            <a:ext cx="4057650" cy="5410200"/>
          </a:xfrm>
          <a:noFill/>
        </p:spPr>
      </p:pic>
      <p:pic>
        <p:nvPicPr>
          <p:cNvPr id="5124" name="Picture 8" descr="800px-Loess_landscape_china"/>
          <p:cNvPicPr>
            <a:picLocks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0" y="0"/>
            <a:ext cx="6019800" cy="3992563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rgbClr val="FFFF00"/>
                </a:solidFill>
              </a:rPr>
              <a:t>EAST ASIA’S GEOGRAPHY AND ITS HISTORICAL SIGNIFICANCE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FFFF00"/>
                </a:solidFill>
              </a:rPr>
              <a:t>High mountains and set off East Asia from surrounding regions.</a:t>
            </a:r>
          </a:p>
          <a:p>
            <a:pPr eaLnBrk="1" hangingPunct="1">
              <a:lnSpc>
                <a:spcPct val="80000"/>
              </a:lnSpc>
            </a:pPr>
            <a:endParaRPr lang="en-US" sz="24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FFFF00"/>
                </a:solidFill>
              </a:rPr>
              <a:t>World centers of civilization: WEST (Mesopotamia, Greece, and Egypt), INDIAN SUBCONTINENT (Indus Valley of NW India), EAST (North China Plain)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FFFF00"/>
                </a:solidFill>
              </a:rPr>
              <a:t> </a:t>
            </a:r>
            <a:endParaRPr lang="en-US" sz="24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FFFF00"/>
                </a:solidFill>
              </a:rPr>
              <a:t>Vast expanses of water to east focused much inter-regional activity.  Large landmass of Central Asia determines climate for the entire region.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FFFF00"/>
                </a:solidFill>
              </a:rPr>
              <a:t> </a:t>
            </a:r>
            <a:endParaRPr lang="en-US" sz="24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FFFF00"/>
                </a:solidFill>
              </a:rPr>
              <a:t>System of rivers carried trade and the exchange of ideas from China's Central Plains toward the east and south.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800px-ChinaGeography"/>
          <p:cNvPicPr>
            <a:picLocks noChangeAspect="1" noChangeArrowheads="1"/>
          </p:cNvPicPr>
          <p:nvPr>
            <p:ph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9050"/>
            <a:ext cx="9296400" cy="6810375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solidFill>
                  <a:srgbClr val="FFFF00"/>
                </a:solidFill>
                <a:ea typeface="Arial Unicode MS" pitchFamily="34" charset="-128"/>
                <a:cs typeface="Arial Unicode MS" pitchFamily="34" charset="-128"/>
              </a:rPr>
              <a:t>High mountains set off East Asia from surrounding regions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486400"/>
            <a:ext cx="822960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FFFF00"/>
                </a:solidFill>
                <a:ea typeface="Arial Unicode MS" pitchFamily="34" charset="-128"/>
                <a:cs typeface="Arial Unicode MS" pitchFamily="34" charset="-128"/>
              </a:rPr>
              <a:t>Limited, but did not eliminate inter-regional contact across Eurasia.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</p:txBody>
      </p:sp>
      <p:pic>
        <p:nvPicPr>
          <p:cNvPr id="8196" name="Picture 7" descr="Tajkistan_pamir2"/>
          <p:cNvPicPr>
            <a:picLocks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00200" y="1600200"/>
            <a:ext cx="5602288" cy="3733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rgbClr val="FFFF00"/>
                </a:solidFill>
                <a:ea typeface="Arial Unicode MS" pitchFamily="34" charset="-128"/>
                <a:cs typeface="Arial Unicode MS" pitchFamily="34" charset="-128"/>
              </a:rPr>
              <a:t>Largest area of highly productive farmland in the world</a:t>
            </a:r>
          </a:p>
        </p:txBody>
      </p:sp>
      <p:sp>
        <p:nvSpPr>
          <p:cNvPr id="9219" name="Rectangle 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rgbClr val="FFFF00"/>
                </a:solidFill>
                <a:ea typeface="Arial Unicode MS" pitchFamily="34" charset="-128"/>
                <a:cs typeface="Arial Unicode MS" pitchFamily="34" charset="-128"/>
              </a:rPr>
              <a:t>Agricultural pressures shaped the philosophical, social and political values of the region.</a:t>
            </a:r>
          </a:p>
          <a:p>
            <a:pPr eaLnBrk="1" hangingPunct="1"/>
            <a:r>
              <a:rPr lang="en-US" sz="2400" smtClean="0">
                <a:solidFill>
                  <a:srgbClr val="FFFF00"/>
                </a:solidFill>
                <a:ea typeface="Arial Unicode MS" pitchFamily="34" charset="-128"/>
                <a:cs typeface="Arial Unicode MS" pitchFamily="34" charset="-128"/>
              </a:rPr>
              <a:t>Population pressures grow through history; </a:t>
            </a:r>
            <a:r>
              <a:rPr lang="en-US" sz="2400" smtClean="0">
                <a:solidFill>
                  <a:srgbClr val="FFFF00"/>
                </a:solidFill>
              </a:rPr>
              <a:t>The inhabited part of China is about 1/2 the size of the inhabited part of the US, but it supports about five times as many people.</a:t>
            </a:r>
          </a:p>
        </p:txBody>
      </p:sp>
      <p:pic>
        <p:nvPicPr>
          <p:cNvPr id="9220" name="Picture 10" descr="cow"/>
          <p:cNvPicPr>
            <a:picLocks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28700" y="1697038"/>
            <a:ext cx="2895600" cy="43307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rgbClr val="FFFF00"/>
                </a:solidFill>
                <a:ea typeface="Arial Unicode MS" pitchFamily="34" charset="-128"/>
                <a:cs typeface="Arial Unicode MS" pitchFamily="34" charset="-128"/>
              </a:rPr>
              <a:t>Vast expanses of water focused much inter-regional activity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FFFF00"/>
                </a:solidFill>
                <a:ea typeface="Arial Unicode MS" pitchFamily="34" charset="-128"/>
                <a:cs typeface="Arial Unicode MS" pitchFamily="34" charset="-128"/>
              </a:rPr>
              <a:t> A system of currents flowed north from the Philippine archipelago past the Japanese archipelago</a:t>
            </a:r>
            <a:r>
              <a:rPr lang="en-US" sz="2400" b="1" smtClean="0">
                <a:solidFill>
                  <a:srgbClr val="FFFF00"/>
                </a:solidFill>
              </a:rPr>
              <a:t> </a:t>
            </a:r>
            <a:endParaRPr lang="en-US" sz="2400" b="1" smtClean="0">
              <a:solidFill>
                <a:srgbClr val="FFFF00"/>
              </a:solidFill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FFFF00"/>
                </a:solidFill>
                <a:ea typeface="Arial Unicode MS" pitchFamily="34" charset="-128"/>
                <a:cs typeface="Arial Unicode MS" pitchFamily="34" charset="-128"/>
              </a:rPr>
              <a:t>A system of rivers carried trade and the exchange of ideas from China's Central Plains toward the east and south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FFFF00"/>
                </a:solidFill>
                <a:ea typeface="Arial Unicode MS" pitchFamily="34" charset="-128"/>
                <a:cs typeface="Arial Unicode MS" pitchFamily="34" charset="-128"/>
              </a:rPr>
              <a:t>Exchange was a “two way street</a:t>
            </a:r>
            <a:r>
              <a:rPr lang="en-US" sz="2400" smtClean="0">
                <a:solidFill>
                  <a:srgbClr val="FFFF00"/>
                </a:solidFill>
                <a:ea typeface="Arial Unicode MS" pitchFamily="34" charset="-128"/>
                <a:cs typeface="Arial Unicode MS" pitchFamily="34" charset="-128"/>
              </a:rPr>
              <a:t>”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>
                <a:solidFill>
                  <a:srgbClr val="FFFF00"/>
                </a:solidFill>
                <a:ea typeface="Arial Unicode MS" pitchFamily="34" charset="-128"/>
                <a:cs typeface="Arial Unicode MS" pitchFamily="34" charset="-128"/>
              </a:rPr>
              <a:t>Images source: </a:t>
            </a:r>
            <a:r>
              <a:rPr lang="en-US" sz="800" smtClean="0">
                <a:solidFill>
                  <a:srgbClr val="FFFF00"/>
                </a:solidFill>
              </a:rPr>
              <a:t>http://acc6.its.brooklyn.cuny.edu/~phalsall/images/easiamap.gif</a:t>
            </a:r>
          </a:p>
          <a:p>
            <a:pPr eaLnBrk="1" hangingPunct="1">
              <a:lnSpc>
                <a:spcPct val="80000"/>
              </a:lnSpc>
            </a:pPr>
            <a:endParaRPr lang="en-US" sz="1800" smtClean="0">
              <a:solidFill>
                <a:srgbClr val="FFFF00"/>
              </a:solidFill>
            </a:endParaRPr>
          </a:p>
        </p:txBody>
      </p:sp>
      <p:pic>
        <p:nvPicPr>
          <p:cNvPr id="10244" name="Picture 7" descr="easiamap"/>
          <p:cNvPicPr>
            <a:picLocks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00125" y="1757363"/>
            <a:ext cx="2952750" cy="42100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351</Words>
  <Application>Microsoft Office PowerPoint</Application>
  <PresentationFormat>On-screen Show (4:3)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Arial Unicode MS</vt:lpstr>
      <vt:lpstr>Default Design</vt:lpstr>
      <vt:lpstr>HIS 215:Civilizations of Asia</vt:lpstr>
      <vt:lpstr>Slide 2</vt:lpstr>
      <vt:lpstr>Differences</vt:lpstr>
      <vt:lpstr>Slide 4</vt:lpstr>
      <vt:lpstr>EAST ASIA’S GEOGRAPHY AND ITS HISTORICAL SIGNIFICANCE</vt:lpstr>
      <vt:lpstr>Slide 6</vt:lpstr>
      <vt:lpstr>High mountains set off East Asia from surrounding regions</vt:lpstr>
      <vt:lpstr>Largest area of highly productive farmland in the world</vt:lpstr>
      <vt:lpstr>Vast expanses of water focused much inter-regional activity</vt:lpstr>
      <vt:lpstr>Large landmass of Central Asia determines climate for region</vt:lpstr>
      <vt:lpstr>“Monsoon Asia”  Southern East Asia and all of Southeast Asia</vt:lpstr>
      <vt:lpstr>THE COMMON CULTURE OF EAST ASIA </vt:lpstr>
      <vt:lpstr>Questions?</vt:lpstr>
    </vt:vector>
  </TitlesOfParts>
  <Company>University of North Carolina - Greensboro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 216:Civilizations of Asia</dc:title>
  <dc:creator>UNCG</dc:creator>
  <cp:lastModifiedBy>James A Anderson</cp:lastModifiedBy>
  <cp:revision>6</cp:revision>
  <dcterms:created xsi:type="dcterms:W3CDTF">2008-01-16T16:10:52Z</dcterms:created>
  <dcterms:modified xsi:type="dcterms:W3CDTF">2013-08-14T12:34:57Z</dcterms:modified>
</cp:coreProperties>
</file>