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7" r:id="rId3"/>
    <p:sldId id="266" r:id="rId4"/>
    <p:sldId id="268" r:id="rId5"/>
    <p:sldId id="257" r:id="rId6"/>
    <p:sldId id="270" r:id="rId7"/>
    <p:sldId id="269" r:id="rId8"/>
    <p:sldId id="258" r:id="rId9"/>
    <p:sldId id="259" r:id="rId10"/>
    <p:sldId id="260" r:id="rId11"/>
    <p:sldId id="261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7D64E-99DE-48BF-A3D1-8AC50665FFA3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A2C9D-EFE6-480F-860B-0C1EC4597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4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A2C9D-EFE6-480F-860B-0C1EC4597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219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D41B1-CE0E-4089-86B7-C1F75213603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FC318-5E3D-45FA-B14B-61D14562A99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31A59-35E8-4648-9B75-586206D87807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EB9F1-929A-4AB5-A78A-51B40EA895C7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580BE-B5A5-4D3E-80D7-591E9B80AAD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2A103-B51A-4D55-9A6C-0AEA88FED1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4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C90EF-AA05-4C7A-BBDF-9DA1F71F4C1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BCB44-127D-48D8-8217-72AB9A188211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A2C9D-EFE6-480F-860B-0C1EC4597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63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A2C9D-EFE6-480F-860B-0C1EC4597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25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8A3E1-30DA-44E5-8D67-51E2398B15C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01F02-6D46-4BC9-997E-B0B9EEC47062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F97F-F872-4280-B9B4-75BF906FD1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47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30D5B-DBBC-4A32-94A8-91D7852BD4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09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C80AC-00B9-4F1C-AF9E-E39EB568C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86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AABA70E-6B9B-4A66-B3D9-FA49B2F219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2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D2ED6B-1382-42FA-96D4-08C6B70C4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9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61453E-9DCB-4AA7-8761-8DF7FC864F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1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9581F-A4D3-4B20-A275-381CF16AB7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91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42195-78D1-436E-8977-DC8A3D3969F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8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E9CEF-C002-4076-9481-8E2C02F542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99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31EA6-0AFB-4DD6-9B28-F0A1D23FF0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51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EA9ED-6732-44FD-9FB1-9713FB8D9E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4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D144-8576-49B0-B9D2-F82E289075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19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6DB89-6494-4A78-A2E6-6B24728BBE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8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D8AB5-8030-4D20-9D80-61B7CFF84FB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14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87A327-9140-40DD-8634-3BC827E6092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0" y="152400"/>
            <a:ext cx="586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kern="0" dirty="0">
                <a:solidFill>
                  <a:srgbClr val="FF0000"/>
                </a:solidFill>
                <a:ea typeface="+mj-ea"/>
              </a:rPr>
              <a:t>The Yamato “State” and the Early Japanese Imperial Order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8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Religious Life at Nara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folHlink"/>
                </a:solidFill>
              </a:rPr>
              <a:t>Tenno </a:t>
            </a:r>
            <a:r>
              <a:rPr lang="ja-JP" altLang="en-US" sz="2400" dirty="0">
                <a:solidFill>
                  <a:srgbClr val="FFFF00"/>
                </a:solidFill>
                <a:ea typeface="MS PGothic" pitchFamily="34" charset="-128"/>
              </a:rPr>
              <a:t>天皇 </a:t>
            </a:r>
            <a:r>
              <a:rPr lang="en-US" sz="2400" b="1" dirty="0">
                <a:solidFill>
                  <a:schemeClr val="folHlink"/>
                </a:solidFill>
              </a:rPr>
              <a:t>or "Divine Emperor" </a:t>
            </a:r>
            <a:r>
              <a:rPr lang="en-US" sz="2400" dirty="0">
                <a:solidFill>
                  <a:schemeClr val="folHlink"/>
                </a:solidFill>
              </a:rPr>
              <a:t>derived his authority from two sources; Confucian-influenced Mandate of Heaven and Shinto-guided role as direct descendent of Amaterasu (the Sun Goddess).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folHlink"/>
                </a:solidFill>
              </a:rPr>
              <a:t>Nara marked flowering of Buddhism in Japan; well-connected to court life and the central government.</a:t>
            </a:r>
          </a:p>
          <a:p>
            <a:pPr>
              <a:lnSpc>
                <a:spcPct val="80000"/>
              </a:lnSpc>
            </a:pPr>
            <a:endParaRPr lang="en-US" sz="2000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5847" name="Picture 7" descr="TodaijiDaibutsu02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57788" y="1600200"/>
            <a:ext cx="3200400" cy="4800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6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b="1" dirty="0" smtClean="0">
                <a:solidFill>
                  <a:schemeClr val="folHlink"/>
                </a:solidFill>
              </a:rPr>
              <a:t>Heian </a:t>
            </a:r>
            <a:r>
              <a:rPr lang="ja-JP" altLang="en-US" sz="4000" dirty="0">
                <a:solidFill>
                  <a:srgbClr val="FFFF00"/>
                </a:solidFill>
              </a:rPr>
              <a:t>平安</a:t>
            </a:r>
            <a:r>
              <a:rPr lang="sv-SE" sz="4000" b="1" dirty="0" smtClean="0">
                <a:solidFill>
                  <a:schemeClr val="folHlink"/>
                </a:solidFill>
              </a:rPr>
              <a:t> </a:t>
            </a:r>
            <a:r>
              <a:rPr lang="sv-SE" sz="4000" b="1" dirty="0">
                <a:solidFill>
                  <a:schemeClr val="folHlink"/>
                </a:solidFill>
              </a:rPr>
              <a:t>Period</a:t>
            </a:r>
            <a:r>
              <a:rPr lang="sv-SE" sz="4000" dirty="0">
                <a:solidFill>
                  <a:schemeClr val="folHlink"/>
                </a:solidFill>
              </a:rPr>
              <a:t> (794-1185)</a:t>
            </a:r>
            <a:r>
              <a:rPr lang="sv-SE" sz="4000" b="1" dirty="0">
                <a:solidFill>
                  <a:schemeClr val="folHlink"/>
                </a:solidFill>
              </a:rPr>
              <a:t/>
            </a:r>
            <a:br>
              <a:rPr lang="sv-SE" sz="4000" b="1" dirty="0">
                <a:solidFill>
                  <a:schemeClr val="folHlink"/>
                </a:solidFill>
              </a:rPr>
            </a:br>
            <a:endParaRPr lang="en-US" sz="4000" b="1" dirty="0">
              <a:solidFill>
                <a:schemeClr val="folHlink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v-SE" sz="2800" dirty="0">
                <a:solidFill>
                  <a:schemeClr val="folHlink"/>
                </a:solidFill>
              </a:rPr>
              <a:t>P</a:t>
            </a:r>
            <a:r>
              <a:rPr lang="en-US" sz="2800" dirty="0">
                <a:solidFill>
                  <a:schemeClr val="folHlink"/>
                </a:solidFill>
              </a:rPr>
              <a:t>eriod of peace and stability, capital moved to Heian (</a:t>
            </a:r>
            <a:r>
              <a:rPr lang="en-US" sz="2800" dirty="0" smtClean="0">
                <a:solidFill>
                  <a:schemeClr val="folHlink"/>
                </a:solidFill>
              </a:rPr>
              <a:t>Kyoto </a:t>
            </a:r>
            <a:r>
              <a:rPr lang="en-US" sz="2800" dirty="0" smtClean="0">
                <a:solidFill>
                  <a:srgbClr val="FFFF00"/>
                </a:solidFill>
              </a:rPr>
              <a:t>京都</a:t>
            </a:r>
            <a:r>
              <a:rPr lang="en-US" sz="2800" dirty="0" smtClean="0">
                <a:solidFill>
                  <a:schemeClr val="folHlink"/>
                </a:solidFill>
              </a:rPr>
              <a:t>).  </a:t>
            </a:r>
            <a:r>
              <a:rPr lang="en-US" sz="2800" dirty="0">
                <a:solidFill>
                  <a:schemeClr val="folHlink"/>
                </a:solidFill>
              </a:rPr>
              <a:t>The court will remain at Kyoto until the beginning of the Meiji Restoration in 1868.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folHlink"/>
                </a:solidFill>
              </a:rPr>
              <a:t>Continued cultural borrowing from China, even as the Tang dynasty fell into rapid decline.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folHlink"/>
                </a:solidFill>
              </a:rPr>
              <a:t>Fujiwara </a:t>
            </a:r>
            <a:r>
              <a:rPr lang="en-US" sz="2800" dirty="0">
                <a:solidFill>
                  <a:schemeClr val="folHlink"/>
                </a:solidFill>
              </a:rPr>
              <a:t>clan controlled the Heian court for several centuries through intermarriage with the imperial family.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336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Distinctive Heian court culture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Court culture largely guided by court women; including </a:t>
            </a:r>
            <a:r>
              <a:rPr lang="en-US" sz="2000" b="1" dirty="0">
                <a:solidFill>
                  <a:schemeClr val="folHlink"/>
                </a:solidFill>
              </a:rPr>
              <a:t>new writing system (</a:t>
            </a:r>
            <a:r>
              <a:rPr lang="en-US" sz="2000" i="1" dirty="0">
                <a:solidFill>
                  <a:schemeClr val="folHlink"/>
                </a:solidFill>
              </a:rPr>
              <a:t>kana, hiragana</a:t>
            </a:r>
            <a:r>
              <a:rPr lang="en-US" sz="2000" b="1" dirty="0">
                <a:solidFill>
                  <a:schemeClr val="folHlink"/>
                </a:solidFill>
              </a:rPr>
              <a:t>) </a:t>
            </a:r>
            <a:r>
              <a:rPr lang="en-US" sz="2000" dirty="0">
                <a:solidFill>
                  <a:schemeClr val="folHlink"/>
                </a:solidFill>
              </a:rPr>
              <a:t>separate from written Chinese and</a:t>
            </a:r>
            <a:r>
              <a:rPr lang="en-US" sz="2000" b="1" dirty="0">
                <a:solidFill>
                  <a:schemeClr val="folHlink"/>
                </a:solidFill>
              </a:rPr>
              <a:t> worldview based on distinctive Japanese values </a:t>
            </a:r>
            <a:r>
              <a:rPr lang="en-US" sz="2000" dirty="0">
                <a:solidFill>
                  <a:schemeClr val="folHlink"/>
                </a:solidFill>
              </a:rPr>
              <a:t>(often translated as courtliness, sensitivity, and simplicity</a:t>
            </a:r>
            <a:r>
              <a:rPr lang="en-US" sz="2000" b="1" dirty="0">
                <a:solidFill>
                  <a:schemeClr val="folHlink"/>
                </a:solidFill>
              </a:rPr>
              <a:t>).</a:t>
            </a:r>
          </a:p>
          <a:p>
            <a:pPr>
              <a:lnSpc>
                <a:spcPct val="80000"/>
              </a:lnSpc>
            </a:pPr>
            <a:endParaRPr lang="en-US" sz="2000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T</a:t>
            </a:r>
            <a:r>
              <a:rPr lang="en-US" sz="2000" dirty="0">
                <a:solidFill>
                  <a:schemeClr val="folHlink"/>
                </a:solidFill>
              </a:rPr>
              <a:t>he greatest classic of Japanese literature, the </a:t>
            </a:r>
            <a:r>
              <a:rPr lang="en-US" sz="2000" b="1" i="1" dirty="0">
                <a:solidFill>
                  <a:schemeClr val="folHlink"/>
                </a:solidFill>
              </a:rPr>
              <a:t>Genji </a:t>
            </a:r>
            <a:r>
              <a:rPr lang="en-US" sz="2000" b="1" i="1" dirty="0" err="1">
                <a:solidFill>
                  <a:schemeClr val="folHlink"/>
                </a:solidFill>
              </a:rPr>
              <a:t>monogatari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ja-JP" altLang="en-US" sz="2000" dirty="0">
                <a:solidFill>
                  <a:srgbClr val="FFFF00"/>
                </a:solidFill>
              </a:rPr>
              <a:t>源氏物語</a:t>
            </a:r>
            <a:r>
              <a:rPr lang="en-US" sz="2000" dirty="0" smtClean="0">
                <a:solidFill>
                  <a:schemeClr val="folHlink"/>
                </a:solidFill>
              </a:rPr>
              <a:t>(</a:t>
            </a:r>
            <a:r>
              <a:rPr lang="en-US" sz="2000" dirty="0">
                <a:solidFill>
                  <a:schemeClr val="folHlink"/>
                </a:solidFill>
              </a:rPr>
              <a:t>Tales of the Genji) by </a:t>
            </a:r>
            <a:r>
              <a:rPr lang="en-US" sz="2000" b="1" dirty="0">
                <a:solidFill>
                  <a:schemeClr val="folHlink"/>
                </a:solidFill>
              </a:rPr>
              <a:t>Lady Murasaki </a:t>
            </a:r>
            <a:r>
              <a:rPr lang="en-US" sz="2000" b="1" dirty="0" err="1">
                <a:solidFill>
                  <a:schemeClr val="folHlink"/>
                </a:solidFill>
              </a:rPr>
              <a:t>Shikibu</a:t>
            </a:r>
            <a:r>
              <a:rPr lang="en-US" sz="2000" b="1" dirty="0">
                <a:solidFill>
                  <a:schemeClr val="folHlink"/>
                </a:solidFill>
              </a:rPr>
              <a:t> </a:t>
            </a:r>
            <a:r>
              <a:rPr lang="ja-JP" altLang="en-US" sz="2000" b="1" dirty="0">
                <a:solidFill>
                  <a:srgbClr val="FFFF00"/>
                </a:solidFill>
              </a:rPr>
              <a:t>紫 式部 </a:t>
            </a:r>
            <a:r>
              <a:rPr lang="en-US" sz="2000" dirty="0" smtClean="0">
                <a:solidFill>
                  <a:schemeClr val="folHlink"/>
                </a:solidFill>
              </a:rPr>
              <a:t>(</a:t>
            </a:r>
            <a:r>
              <a:rPr lang="en-US" sz="2000" dirty="0">
                <a:solidFill>
                  <a:schemeClr val="folHlink"/>
                </a:solidFill>
              </a:rPr>
              <a:t>c. 978 - c. 1014), is from this period.</a:t>
            </a:r>
          </a:p>
        </p:txBody>
      </p:sp>
      <p:pic>
        <p:nvPicPr>
          <p:cNvPr id="32775" name="Picture 7" descr="441px-Murasaki_Shikibu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3713" y="1371600"/>
            <a:ext cx="3816350" cy="5181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22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Overall Themes of this Period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Centralized authority comes late to Japan and is never completely implemented.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Period of intense borrowing from China: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Writing system; Chinese characters (</a:t>
            </a:r>
            <a:r>
              <a:rPr lang="en-US" i="1" dirty="0" smtClean="0">
                <a:solidFill>
                  <a:schemeClr val="folHlink"/>
                </a:solidFill>
              </a:rPr>
              <a:t>kanji </a:t>
            </a:r>
            <a:r>
              <a:rPr lang="ja-JP" altLang="en-US" dirty="0" smtClean="0">
                <a:solidFill>
                  <a:srgbClr val="FFFF00"/>
                </a:solidFill>
              </a:rPr>
              <a:t>漢</a:t>
            </a:r>
            <a:r>
              <a:rPr lang="ja-JP" altLang="en-US" dirty="0">
                <a:solidFill>
                  <a:srgbClr val="FFFF00"/>
                </a:solidFill>
              </a:rPr>
              <a:t>字</a:t>
            </a:r>
            <a:r>
              <a:rPr lang="en-US" dirty="0" smtClean="0">
                <a:solidFill>
                  <a:schemeClr val="folHlink"/>
                </a:solidFill>
              </a:rPr>
              <a:t>) </a:t>
            </a:r>
            <a:r>
              <a:rPr lang="en-US" dirty="0">
                <a:solidFill>
                  <a:schemeClr val="folHlink"/>
                </a:solidFill>
              </a:rPr>
              <a:t>and Chinese-inspired native system (</a:t>
            </a:r>
            <a:r>
              <a:rPr lang="en-US" i="1" dirty="0" smtClean="0">
                <a:solidFill>
                  <a:schemeClr val="folHlink"/>
                </a:solidFill>
              </a:rPr>
              <a:t>kana</a:t>
            </a:r>
            <a:r>
              <a:rPr lang="ja-JP" altLang="en-US" dirty="0">
                <a:solidFill>
                  <a:srgbClr val="FFFF00"/>
                </a:solidFill>
              </a:rPr>
              <a:t>カナ</a:t>
            </a:r>
            <a:r>
              <a:rPr lang="en-US" dirty="0" smtClean="0">
                <a:solidFill>
                  <a:schemeClr val="folHlink"/>
                </a:solidFill>
              </a:rPr>
              <a:t>)</a:t>
            </a: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Position of Emperor and court institutions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Buddhism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Confucianism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folHlink"/>
                </a:solidFill>
              </a:rPr>
              <a:t>Jōmon culture (earliest times to 3</a:t>
            </a:r>
            <a:r>
              <a:rPr lang="en-US" sz="4000" baseline="30000" dirty="0">
                <a:solidFill>
                  <a:schemeClr val="folHlink"/>
                </a:solidFill>
              </a:rPr>
              <a:t>rd</a:t>
            </a:r>
            <a:r>
              <a:rPr lang="en-US" sz="4000" dirty="0">
                <a:solidFill>
                  <a:schemeClr val="folHlink"/>
                </a:solidFill>
              </a:rPr>
              <a:t> century BCE)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folHlink"/>
                </a:solidFill>
              </a:rPr>
              <a:t>Jomon </a:t>
            </a:r>
            <a:r>
              <a:rPr lang="ja-JP" altLang="en-US" sz="2400" dirty="0">
                <a:solidFill>
                  <a:srgbClr val="FFFF00"/>
                </a:solidFill>
                <a:ea typeface="MS PGothic" pitchFamily="34" charset="-128"/>
              </a:rPr>
              <a:t>縄</a:t>
            </a:r>
            <a:r>
              <a:rPr lang="ja-JP" altLang="en-US" sz="2400" dirty="0" smtClean="0">
                <a:solidFill>
                  <a:srgbClr val="FFFF00"/>
                </a:solidFill>
                <a:ea typeface="MS PGothic" pitchFamily="34" charset="-128"/>
              </a:rPr>
              <a:t>文</a:t>
            </a:r>
            <a:r>
              <a:rPr lang="en-US" sz="2400" dirty="0" smtClean="0">
                <a:solidFill>
                  <a:schemeClr val="folHlink"/>
                </a:solidFill>
              </a:rPr>
              <a:t>:</a:t>
            </a:r>
            <a:r>
              <a:rPr lang="en-US" sz="2400" b="1" dirty="0" smtClean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a Mesolithic culture with uncertain Ainu or/or Korean origins.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solidFill>
                  <a:schemeClr val="folHlink"/>
                </a:solidFill>
              </a:rPr>
              <a:t>Uji </a:t>
            </a:r>
            <a:r>
              <a:rPr lang="ja-JP" altLang="en-US" sz="24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氏</a:t>
            </a:r>
            <a:r>
              <a:rPr lang="en-US" sz="2400" b="1" dirty="0" smtClean="0">
                <a:solidFill>
                  <a:schemeClr val="folHlink"/>
                </a:solidFill>
              </a:rPr>
              <a:t>: </a:t>
            </a:r>
            <a:r>
              <a:rPr lang="en-US" sz="2400" dirty="0">
                <a:solidFill>
                  <a:schemeClr val="folHlink"/>
                </a:solidFill>
              </a:rPr>
              <a:t>clans led by patriarch (warrior/shaman).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Wet rice cultivation transform agriculture and settlement patterns</a:t>
            </a:r>
            <a:endParaRPr lang="en-US" sz="2400" b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folHlink"/>
              </a:solidFill>
            </a:endParaRPr>
          </a:p>
        </p:txBody>
      </p:sp>
      <p:pic>
        <p:nvPicPr>
          <p:cNvPr id="5125" name="Picture 5" descr="424px-JomonStatu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2000" y="1752600"/>
            <a:ext cx="3230563" cy="4572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95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2D050"/>
                </a:solidFill>
              </a:rPr>
              <a:t>Archeological Links to the Mainland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92D050"/>
                </a:solidFill>
              </a:rPr>
              <a:t>Until the 8</a:t>
            </a:r>
            <a:r>
              <a:rPr lang="en-US" sz="2400" baseline="30000" dirty="0">
                <a:solidFill>
                  <a:srgbClr val="92D050"/>
                </a:solidFill>
              </a:rPr>
              <a:t>th</a:t>
            </a:r>
            <a:r>
              <a:rPr lang="en-US" sz="2400" dirty="0">
                <a:solidFill>
                  <a:srgbClr val="92D050"/>
                </a:solidFill>
              </a:rPr>
              <a:t>-century A.D. peoples from Asia were travelling across the Korean region onto the island of Kyushu (Reischauer, p. 10).  </a:t>
            </a:r>
            <a:endParaRPr lang="en-US" sz="2400" dirty="0" smtClean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Japan’s </a:t>
            </a:r>
            <a:r>
              <a:rPr lang="en-US" sz="2400" dirty="0" smtClean="0">
                <a:solidFill>
                  <a:srgbClr val="92D050"/>
                </a:solidFill>
              </a:rPr>
              <a:t>“cradle </a:t>
            </a:r>
            <a:r>
              <a:rPr lang="en-US" sz="2400" dirty="0">
                <a:solidFill>
                  <a:srgbClr val="92D050"/>
                </a:solidFill>
              </a:rPr>
              <a:t>of </a:t>
            </a:r>
            <a:r>
              <a:rPr lang="en-US" sz="2400" dirty="0" smtClean="0">
                <a:solidFill>
                  <a:srgbClr val="92D050"/>
                </a:solidFill>
              </a:rPr>
              <a:t>civilization” </a:t>
            </a:r>
            <a:r>
              <a:rPr lang="en-US" sz="2400" dirty="0">
                <a:solidFill>
                  <a:srgbClr val="92D050"/>
                </a:solidFill>
              </a:rPr>
              <a:t>is said to be in the region of northern Kyushu (Yayoi culture), spreading early on up to the Kanto Plain.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8846" y="1600200"/>
            <a:ext cx="3017308" cy="4525963"/>
          </a:xfrm>
        </p:spPr>
      </p:pic>
    </p:spTree>
    <p:extLst>
      <p:ext uri="{BB962C8B-B14F-4D97-AF65-F5344CB8AC3E}">
        <p14:creationId xmlns:p14="http://schemas.microsoft.com/office/powerpoint/2010/main" xmlns="" val="1252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Infusion of Yayoi </a:t>
            </a:r>
            <a:r>
              <a:rPr lang="en-US" dirty="0" smtClean="0">
                <a:solidFill>
                  <a:schemeClr val="folHlink"/>
                </a:solidFill>
              </a:rPr>
              <a:t>Culture </a:t>
            </a:r>
            <a:br>
              <a:rPr lang="en-US" dirty="0" smtClean="0">
                <a:solidFill>
                  <a:schemeClr val="folHlink"/>
                </a:solidFill>
              </a:rPr>
            </a:br>
            <a:r>
              <a:rPr lang="en-US" dirty="0" smtClean="0">
                <a:solidFill>
                  <a:schemeClr val="folHlink"/>
                </a:solidFill>
              </a:rPr>
              <a:t>(ca. 3</a:t>
            </a:r>
            <a:r>
              <a:rPr lang="en-US" baseline="30000" dirty="0" smtClean="0">
                <a:solidFill>
                  <a:schemeClr val="folHlink"/>
                </a:solidFill>
              </a:rPr>
              <a:t>rd</a:t>
            </a:r>
            <a:r>
              <a:rPr lang="en-US" dirty="0" smtClean="0">
                <a:solidFill>
                  <a:schemeClr val="folHlink"/>
                </a:solidFill>
              </a:rPr>
              <a:t> cent. BCE- 300 CE)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Yayoi </a:t>
            </a:r>
            <a:r>
              <a:rPr lang="ja-JP" altLang="en-US" sz="2000" dirty="0">
                <a:solidFill>
                  <a:srgbClr val="FFFF00"/>
                </a:solidFill>
                <a:ea typeface="MS PGothic" pitchFamily="34" charset="-128"/>
              </a:rPr>
              <a:t>弥生 </a:t>
            </a:r>
            <a:r>
              <a:rPr lang="en-US" sz="2000" b="1" dirty="0">
                <a:solidFill>
                  <a:schemeClr val="folHlink"/>
                </a:solidFill>
              </a:rPr>
              <a:t>: </a:t>
            </a:r>
            <a:r>
              <a:rPr lang="en-US" sz="2000" dirty="0">
                <a:solidFill>
                  <a:schemeClr val="folHlink"/>
                </a:solidFill>
              </a:rPr>
              <a:t>immigrants to Japan via Korea from the 3</a:t>
            </a:r>
            <a:r>
              <a:rPr lang="en-US" sz="2000" baseline="30000" dirty="0">
                <a:solidFill>
                  <a:schemeClr val="folHlink"/>
                </a:solidFill>
              </a:rPr>
              <a:t>rd</a:t>
            </a:r>
            <a:r>
              <a:rPr lang="en-US" sz="2000" dirty="0">
                <a:solidFill>
                  <a:schemeClr val="folHlink"/>
                </a:solidFill>
              </a:rPr>
              <a:t> century BCE; originally from northern China. </a:t>
            </a:r>
            <a:endParaRPr lang="en-US" sz="20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Early Yayoi society began the practice of worshipping </a:t>
            </a:r>
            <a:r>
              <a:rPr lang="en-US" sz="2000" b="1" dirty="0" smtClean="0">
                <a:solidFill>
                  <a:schemeClr val="folHlink"/>
                </a:solidFill>
              </a:rPr>
              <a:t>kami</a:t>
            </a:r>
            <a:r>
              <a:rPr lang="zh-CN" altLang="en-US" sz="2000" b="1" dirty="0" smtClean="0">
                <a:solidFill>
                  <a:schemeClr val="folHlink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神</a:t>
            </a:r>
            <a:r>
              <a:rPr lang="en-US" sz="2000" dirty="0" smtClean="0">
                <a:solidFill>
                  <a:schemeClr val="folHlink"/>
                </a:solidFill>
              </a:rPr>
              <a:t>, </a:t>
            </a:r>
            <a:r>
              <a:rPr lang="en-US" sz="2000" dirty="0">
                <a:solidFill>
                  <a:schemeClr val="folHlink"/>
                </a:solidFill>
              </a:rPr>
              <a:t>gods that represented forces of nature.  Emperors were later considered kami as well.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Yayoi practiced polygamy.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Women could serve as priests.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Iron age began in around 2</a:t>
            </a:r>
            <a:r>
              <a:rPr lang="en-US" sz="2000" baseline="30000" dirty="0">
                <a:solidFill>
                  <a:schemeClr val="folHlink"/>
                </a:solidFill>
              </a:rPr>
              <a:t>nd</a:t>
            </a:r>
            <a:r>
              <a:rPr lang="en-US" sz="2000" dirty="0">
                <a:solidFill>
                  <a:schemeClr val="folHlink"/>
                </a:solidFill>
              </a:rPr>
              <a:t> century CE.</a:t>
            </a:r>
          </a:p>
        </p:txBody>
      </p:sp>
      <p:pic>
        <p:nvPicPr>
          <p:cNvPr id="17415" name="Picture 7" descr="YayoiJar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3541713" cy="4724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63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Yamato “State” (ca.550-ca.710)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Confederation of uji, guided by a ruler-led cult of </a:t>
            </a:r>
            <a:r>
              <a:rPr lang="en-US" sz="2400" b="1" dirty="0">
                <a:solidFill>
                  <a:schemeClr val="folHlink"/>
                </a:solidFill>
              </a:rPr>
              <a:t>Amaterasu</a:t>
            </a:r>
            <a:r>
              <a:rPr lang="en-US" sz="2400" dirty="0" smtClean="0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Good Relations between Yamato court and Korean Paekche kingdom through 6th-century. Buddhism reached Japan via Korea in 552</a:t>
            </a:r>
            <a:r>
              <a:rPr lang="en-US" sz="2400" dirty="0" smtClean="0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Soga clan eventually took control of the emerging Yamato court and established dynastic line.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2549" y="1600200"/>
            <a:ext cx="3029901" cy="4525963"/>
          </a:xfrm>
        </p:spPr>
      </p:pic>
    </p:spTree>
    <p:extLst>
      <p:ext uri="{BB962C8B-B14F-4D97-AF65-F5344CB8AC3E}">
        <p14:creationId xmlns:p14="http://schemas.microsoft.com/office/powerpoint/2010/main" xmlns="" val="21830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Map of Yamato Control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893" y="1600200"/>
            <a:ext cx="4918213" cy="4525963"/>
          </a:xfrm>
        </p:spPr>
      </p:pic>
    </p:spTree>
    <p:extLst>
      <p:ext uri="{BB962C8B-B14F-4D97-AF65-F5344CB8AC3E}">
        <p14:creationId xmlns:p14="http://schemas.microsoft.com/office/powerpoint/2010/main" xmlns="" val="19793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folHlink"/>
                </a:solidFill>
              </a:rPr>
              <a:t>Empress </a:t>
            </a:r>
            <a:r>
              <a:rPr lang="en-US" sz="3200" b="1" dirty="0" smtClean="0">
                <a:solidFill>
                  <a:schemeClr val="folHlink"/>
                </a:solidFill>
              </a:rPr>
              <a:t>Suiko </a:t>
            </a:r>
            <a:r>
              <a:rPr lang="ja-JP" altLang="en-US" sz="3200" dirty="0" smtClean="0">
                <a:solidFill>
                  <a:srgbClr val="FFFF00"/>
                </a:solidFill>
              </a:rPr>
              <a:t>推</a:t>
            </a:r>
            <a:r>
              <a:rPr lang="ja-JP" altLang="en-US" sz="3200" dirty="0">
                <a:solidFill>
                  <a:srgbClr val="FFFF00"/>
                </a:solidFill>
              </a:rPr>
              <a:t>古天皇</a:t>
            </a:r>
            <a:r>
              <a:rPr lang="en-US" altLang="ja-JP" sz="3200" dirty="0">
                <a:solidFill>
                  <a:srgbClr val="FFFF00"/>
                </a:solidFill>
              </a:rPr>
              <a:t> </a:t>
            </a:r>
            <a:r>
              <a:rPr lang="en-US" sz="3200" b="1" dirty="0">
                <a:solidFill>
                  <a:schemeClr val="folHlink"/>
                </a:solidFill>
              </a:rPr>
              <a:t>(r. </a:t>
            </a:r>
            <a:r>
              <a:rPr lang="en-US" sz="3200" b="1" dirty="0" smtClean="0">
                <a:solidFill>
                  <a:schemeClr val="folHlink"/>
                </a:solidFill>
              </a:rPr>
              <a:t>592-628)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folHlink"/>
                </a:solidFill>
              </a:rPr>
              <a:t>F</a:t>
            </a:r>
            <a:r>
              <a:rPr lang="en-US" sz="2000" b="1" dirty="0" smtClean="0">
                <a:solidFill>
                  <a:schemeClr val="folHlink"/>
                </a:solidFill>
              </a:rPr>
              <a:t>irst </a:t>
            </a:r>
            <a:r>
              <a:rPr lang="en-US" sz="2000" dirty="0">
                <a:solidFill>
                  <a:schemeClr val="folHlink"/>
                </a:solidFill>
              </a:rPr>
              <a:t>reigning empress in Japan, who took power during the period when China first recognized Japan diplomatically. </a:t>
            </a:r>
            <a:endParaRPr lang="en-US" sz="2000" dirty="0" smtClean="0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folHlink"/>
              </a:solidFill>
            </a:endParaRPr>
          </a:p>
          <a:p>
            <a:r>
              <a:rPr lang="en-US" sz="2000" dirty="0" smtClean="0">
                <a:solidFill>
                  <a:schemeClr val="folHlink"/>
                </a:solidFill>
              </a:rPr>
              <a:t>The </a:t>
            </a:r>
            <a:r>
              <a:rPr lang="en-US" sz="2000" dirty="0">
                <a:solidFill>
                  <a:schemeClr val="folHlink"/>
                </a:solidFill>
              </a:rPr>
              <a:t>empress sent the first official envoys from Japan to the Chinese Sui court in 607</a:t>
            </a:r>
            <a:r>
              <a:rPr lang="en-US" sz="2000" dirty="0" smtClean="0">
                <a:solidFill>
                  <a:schemeClr val="folHlink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 </a:t>
            </a:r>
          </a:p>
          <a:p>
            <a:r>
              <a:rPr lang="en-US" sz="2000" dirty="0">
                <a:solidFill>
                  <a:schemeClr val="folHlink"/>
                </a:solidFill>
              </a:rPr>
              <a:t>A</a:t>
            </a:r>
            <a:r>
              <a:rPr lang="en-US" sz="2000" dirty="0" smtClean="0">
                <a:solidFill>
                  <a:schemeClr val="folHlink"/>
                </a:solidFill>
              </a:rPr>
              <a:t>lso recognized </a:t>
            </a:r>
            <a:r>
              <a:rPr lang="en-US" sz="2000" dirty="0">
                <a:solidFill>
                  <a:schemeClr val="folHlink"/>
                </a:solidFill>
              </a:rPr>
              <a:t>for ordering the promotion of Buddhism as state religion at court in 594</a:t>
            </a:r>
            <a:r>
              <a:rPr lang="en-US" dirty="0">
                <a:solidFill>
                  <a:schemeClr val="folHlink"/>
                </a:solidFill>
              </a:rPr>
              <a:t>.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091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folHlink"/>
                </a:solidFill>
              </a:rPr>
              <a:t>Prince </a:t>
            </a:r>
            <a:r>
              <a:rPr lang="en-US" sz="3600" b="1" dirty="0" smtClean="0">
                <a:solidFill>
                  <a:schemeClr val="folHlink"/>
                </a:solidFill>
              </a:rPr>
              <a:t>Shotoku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ja-JP" altLang="en-US" sz="3600" dirty="0">
                <a:solidFill>
                  <a:srgbClr val="FFFF00"/>
                </a:solidFill>
              </a:rPr>
              <a:t>聖徳太子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chemeClr val="folHlink"/>
                </a:solidFill>
              </a:rPr>
              <a:t>(573-621)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Regent of Empress Suiko’s court and oversaw the adoption of Chinese institutions. Shotoku has been regarded as the official, who oversaw the creation of </a:t>
            </a:r>
            <a:r>
              <a:rPr lang="en-US" sz="2000" b="1" dirty="0">
                <a:solidFill>
                  <a:schemeClr val="folHlink"/>
                </a:solidFill>
              </a:rPr>
              <a:t>The Seventeen-Article Constitution (</a:t>
            </a:r>
            <a:r>
              <a:rPr lang="en-US" sz="2000" i="1" dirty="0">
                <a:solidFill>
                  <a:schemeClr val="folHlink"/>
                </a:solidFill>
              </a:rPr>
              <a:t>Kenpo </a:t>
            </a:r>
            <a:r>
              <a:rPr lang="en-US" sz="2000" i="1" dirty="0" smtClean="0">
                <a:solidFill>
                  <a:schemeClr val="folHlink"/>
                </a:solidFill>
              </a:rPr>
              <a:t>Jushichijo </a:t>
            </a:r>
            <a:r>
              <a:rPr lang="ja-JP" altLang="en-US" sz="2000" dirty="0">
                <a:solidFill>
                  <a:srgbClr val="FFFF00"/>
                </a:solidFill>
              </a:rPr>
              <a:t>十七条憲法</a:t>
            </a:r>
            <a:r>
              <a:rPr lang="en-US" sz="2000" b="1" dirty="0" smtClean="0">
                <a:solidFill>
                  <a:schemeClr val="folHlink"/>
                </a:solidFill>
              </a:rPr>
              <a:t>) </a:t>
            </a:r>
            <a:r>
              <a:rPr lang="en-US" sz="2000" dirty="0">
                <a:solidFill>
                  <a:schemeClr val="folHlink"/>
                </a:solidFill>
              </a:rPr>
              <a:t>(604), although more recent histories credit him only with promoting its main principles.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Confucianism takes hold of court life, beginning in the early 7th century.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Local practices remain strong. Court culture mixes Confucian practices, Shinto beliefs and Buddhism.</a:t>
            </a:r>
          </a:p>
        </p:txBody>
      </p:sp>
      <p:pic>
        <p:nvPicPr>
          <p:cNvPr id="27655" name="Picture 7" descr="332px-Prince_Shotoku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2828925" cy="5105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42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>
                <a:solidFill>
                  <a:schemeClr val="folHlink"/>
                </a:solidFill>
              </a:rPr>
              <a:t>Taika </a:t>
            </a:r>
            <a:r>
              <a:rPr lang="ja-JP" altLang="en-US" sz="3200" dirty="0" smtClean="0">
                <a:solidFill>
                  <a:srgbClr val="FFFF00"/>
                </a:solidFill>
              </a:rPr>
              <a:t>大化 </a:t>
            </a:r>
            <a:r>
              <a:rPr lang="sv-SE" sz="3200" dirty="0" smtClean="0">
                <a:solidFill>
                  <a:schemeClr val="folHlink"/>
                </a:solidFill>
              </a:rPr>
              <a:t>(</a:t>
            </a:r>
            <a:r>
              <a:rPr lang="sv-SE" sz="3200" dirty="0">
                <a:solidFill>
                  <a:schemeClr val="folHlink"/>
                </a:solidFill>
              </a:rPr>
              <a:t>645-650) and </a:t>
            </a:r>
            <a:r>
              <a:rPr lang="sv-SE" sz="3200" dirty="0" smtClean="0">
                <a:solidFill>
                  <a:schemeClr val="folHlink"/>
                </a:solidFill>
              </a:rPr>
              <a:t> Nara</a:t>
            </a:r>
            <a:r>
              <a:rPr lang="sv-SE" sz="3200" dirty="0" smtClean="0">
                <a:solidFill>
                  <a:srgbClr val="FFFF00"/>
                </a:solidFill>
              </a:rPr>
              <a:t> </a:t>
            </a:r>
            <a:r>
              <a:rPr lang="ja-JP" altLang="en-US" sz="3200" dirty="0">
                <a:solidFill>
                  <a:srgbClr val="FFFF00"/>
                </a:solidFill>
              </a:rPr>
              <a:t>奈良</a:t>
            </a:r>
            <a:r>
              <a:rPr lang="sv-SE" sz="3200" dirty="0" smtClean="0">
                <a:solidFill>
                  <a:schemeClr val="folHlink"/>
                </a:solidFill>
              </a:rPr>
              <a:t>(</a:t>
            </a:r>
            <a:r>
              <a:rPr lang="sv-SE" sz="3200" dirty="0">
                <a:solidFill>
                  <a:schemeClr val="folHlink"/>
                </a:solidFill>
              </a:rPr>
              <a:t>710-794</a:t>
            </a:r>
            <a:r>
              <a:rPr lang="sv-SE" sz="3200" dirty="0" smtClean="0">
                <a:solidFill>
                  <a:schemeClr val="folHlink"/>
                </a:solidFill>
              </a:rPr>
              <a:t>) Periods </a:t>
            </a:r>
            <a:endParaRPr lang="en-US" sz="4000" dirty="0">
              <a:solidFill>
                <a:schemeClr val="folHlin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Further </a:t>
            </a:r>
            <a:r>
              <a:rPr lang="en-US" sz="2000" dirty="0">
                <a:solidFill>
                  <a:schemeClr val="folHlink"/>
                </a:solidFill>
              </a:rPr>
              <a:t>attempts by Japanese court to adopt Chinese model.  Land census and new law and tax codes followed Chinese practices.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folHlink"/>
                </a:solidFill>
              </a:rPr>
              <a:t>Death of Prince Shotoku lead to decline of Soga clan and rise of Fujiwara </a:t>
            </a:r>
            <a:r>
              <a:rPr lang="en-US" sz="2000" dirty="0" smtClean="0">
                <a:solidFill>
                  <a:schemeClr val="folHlink"/>
                </a:solidFill>
              </a:rPr>
              <a:t>clan’s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ja-JP" altLang="en-US" sz="2000" dirty="0">
                <a:solidFill>
                  <a:srgbClr val="FFFF00"/>
                </a:solidFill>
              </a:rPr>
              <a:t>藤原氏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dirty="0">
                <a:solidFill>
                  <a:schemeClr val="folHlink"/>
                </a:solidFill>
              </a:rPr>
              <a:t>influence at court. 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New Nara capital </a:t>
            </a:r>
            <a:r>
              <a:rPr lang="en-US" sz="2000" dirty="0">
                <a:solidFill>
                  <a:schemeClr val="folHlink"/>
                </a:solidFill>
              </a:rPr>
              <a:t>modeled on the Chinese Tang capital at Changan (Xian).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637375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0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742</Words>
  <Application>Microsoft Office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Slide 1</vt:lpstr>
      <vt:lpstr>Jōmon culture (earliest times to 3rd century BCE)</vt:lpstr>
      <vt:lpstr>Archeological Links to the Mainland</vt:lpstr>
      <vt:lpstr>Infusion of Yayoi Culture  (ca. 3rd cent. BCE- 300 CE)</vt:lpstr>
      <vt:lpstr>Yamato “State” (ca.550-ca.710)</vt:lpstr>
      <vt:lpstr>Map of Yamato Control</vt:lpstr>
      <vt:lpstr>Empress Suiko 推古天皇 (r. 592-628)</vt:lpstr>
      <vt:lpstr>Prince Shotoku 聖徳太子 (573-621)</vt:lpstr>
      <vt:lpstr>Taika 大化 (645-650) and  Nara 奈良(710-794) Periods </vt:lpstr>
      <vt:lpstr>Religious Life at Nara</vt:lpstr>
      <vt:lpstr>Heian 平安 Period (794-1185) </vt:lpstr>
      <vt:lpstr>Distinctive Heian court culture</vt:lpstr>
      <vt:lpstr>Overall Themes of this Period</vt:lpstr>
    </vt:vector>
  </TitlesOfParts>
  <Company>UNC Greensboro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Yamato State</dc:title>
  <dc:creator>James A Anderson</dc:creator>
  <cp:lastModifiedBy>vincent</cp:lastModifiedBy>
  <cp:revision>13</cp:revision>
  <dcterms:created xsi:type="dcterms:W3CDTF">2013-10-16T13:10:07Z</dcterms:created>
  <dcterms:modified xsi:type="dcterms:W3CDTF">2013-10-21T17:48:31Z</dcterms:modified>
</cp:coreProperties>
</file>