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14"/>
  </p:notesMasterIdLst>
  <p:sldIdLst>
    <p:sldId id="256" r:id="rId3"/>
    <p:sldId id="277" r:id="rId4"/>
    <p:sldId id="278" r:id="rId5"/>
    <p:sldId id="279" r:id="rId6"/>
    <p:sldId id="269" r:id="rId7"/>
    <p:sldId id="270" r:id="rId8"/>
    <p:sldId id="275" r:id="rId9"/>
    <p:sldId id="276" r:id="rId10"/>
    <p:sldId id="258" r:id="rId11"/>
    <p:sldId id="259" r:id="rId12"/>
    <p:sldId id="260" r:id="rId13"/>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2050"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smtClean="0">
                <a:solidFill>
                  <a:srgbClr val="000000"/>
                </a:solidFill>
              </a:defRPr>
            </a:lvl1pPr>
          </a:lstStyle>
          <a:p>
            <a:pPr>
              <a:defRPr/>
            </a:pPr>
            <a:endParaRPr lang="en-US"/>
          </a:p>
        </p:txBody>
      </p:sp>
      <p:sp>
        <p:nvSpPr>
          <p:cNvPr id="2051"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smtClean="0">
                <a:solidFill>
                  <a:srgbClr val="000000"/>
                </a:solidFill>
              </a:defRPr>
            </a:lvl1pPr>
          </a:lstStyle>
          <a:p>
            <a:pPr>
              <a:defRPr/>
            </a:pPr>
            <a:endParaRPr lang="en-US"/>
          </a:p>
        </p:txBody>
      </p:sp>
      <p:sp>
        <p:nvSpPr>
          <p:cNvPr id="15365"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054" name="Rectangle 6"/>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smtClean="0">
                <a:solidFill>
                  <a:srgbClr val="000000"/>
                </a:solidFill>
              </a:defRPr>
            </a:lvl1pPr>
          </a:lstStyle>
          <a:p>
            <a:pPr>
              <a:defRPr/>
            </a:pPr>
            <a:endParaRPr lang="en-US"/>
          </a:p>
        </p:txBody>
      </p:sp>
      <p:sp>
        <p:nvSpPr>
          <p:cNvPr id="2055"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smtClean="0">
                <a:solidFill>
                  <a:srgbClr val="000000"/>
                </a:solidFill>
              </a:defRPr>
            </a:lvl1pPr>
          </a:lstStyle>
          <a:p>
            <a:pPr>
              <a:defRPr/>
            </a:pPr>
            <a:fld id="{2A9E54FA-8B63-4263-9797-951F8998FF46}" type="slidenum">
              <a:rPr lang="en-US"/>
              <a:pPr>
                <a:defRPr/>
              </a:pPr>
              <a:t>‹#›</a:t>
            </a:fld>
            <a:endParaRPr lang="en-US"/>
          </a:p>
        </p:txBody>
      </p:sp>
    </p:spTree>
    <p:extLst>
      <p:ext uri="{BB962C8B-B14F-4D97-AF65-F5344CB8AC3E}">
        <p14:creationId xmlns:p14="http://schemas.microsoft.com/office/powerpoint/2010/main" val="20053766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9pPr>
          </a:lstStyle>
          <a:p>
            <a:pPr eaLnBrk="1" hangingPunct="1"/>
            <a:fld id="{B3DDC04E-6EFC-482B-815A-7F21196CD304}" type="slidenum">
              <a:rPr lang="en-US">
                <a:solidFill>
                  <a:srgbClr val="000000"/>
                </a:solidFill>
              </a:rPr>
              <a:pPr eaLnBrk="1" hangingPunct="1"/>
              <a:t>1</a:t>
            </a:fld>
            <a:endParaRPr lang="en-US">
              <a:solidFill>
                <a:srgbClr val="000000"/>
              </a:solidFill>
            </a:endParaRPr>
          </a:p>
        </p:txBody>
      </p:sp>
      <p:sp>
        <p:nvSpPr>
          <p:cNvPr id="1638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6388" name="Rectangle 2"/>
          <p:cNvSpPr txBox="1">
            <a:spLocks noGrp="1" noChangeArrowheads="1"/>
          </p:cNvSpPr>
          <p:nvPr>
            <p:ph type="body"/>
          </p:nvPr>
        </p:nvSpPr>
        <p:spPr>
          <a:xfrm>
            <a:off x="685800" y="4343400"/>
            <a:ext cx="5486400"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9pPr>
          </a:lstStyle>
          <a:p>
            <a:pPr eaLnBrk="1" hangingPunct="1"/>
            <a:fld id="{203AB18B-363E-4B17-891C-DAD729DAA469}" type="slidenum">
              <a:rPr lang="en-US">
                <a:solidFill>
                  <a:srgbClr val="000000"/>
                </a:solidFill>
              </a:rPr>
              <a:pPr eaLnBrk="1" hangingPunct="1"/>
              <a:t>10</a:t>
            </a:fld>
            <a:endParaRPr lang="en-US">
              <a:solidFill>
                <a:srgbClr val="000000"/>
              </a:solidFill>
            </a:endParaRPr>
          </a:p>
        </p:txBody>
      </p:sp>
      <p:sp>
        <p:nvSpPr>
          <p:cNvPr id="1945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9460" name="Rectangle 2"/>
          <p:cNvSpPr txBox="1">
            <a:spLocks noGrp="1" noChangeArrowheads="1"/>
          </p:cNvSpPr>
          <p:nvPr>
            <p:ph type="body"/>
          </p:nvPr>
        </p:nvSpPr>
        <p:spPr>
          <a:xfrm>
            <a:off x="685800" y="4343400"/>
            <a:ext cx="5486400"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9pPr>
          </a:lstStyle>
          <a:p>
            <a:pPr eaLnBrk="1" hangingPunct="1"/>
            <a:fld id="{95E79C20-B5BC-4985-8366-DBB1E62185A0}" type="slidenum">
              <a:rPr lang="en-US">
                <a:solidFill>
                  <a:srgbClr val="000000"/>
                </a:solidFill>
              </a:rPr>
              <a:pPr eaLnBrk="1" hangingPunct="1"/>
              <a:t>11</a:t>
            </a:fld>
            <a:endParaRPr lang="en-US">
              <a:solidFill>
                <a:srgbClr val="000000"/>
              </a:solidFill>
            </a:endParaRPr>
          </a:p>
        </p:txBody>
      </p:sp>
      <p:sp>
        <p:nvSpPr>
          <p:cNvPr id="2048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0484" name="Rectangle 2"/>
          <p:cNvSpPr txBox="1">
            <a:spLocks noGrp="1" noChangeArrowheads="1"/>
          </p:cNvSpPr>
          <p:nvPr>
            <p:ph type="body"/>
          </p:nvPr>
        </p:nvSpPr>
        <p:spPr>
          <a:xfrm>
            <a:off x="685800" y="4343400"/>
            <a:ext cx="5486400"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16F221-11A0-4254-8B2B-950683049E3F}" type="slidenum">
              <a:rPr lang="en-US"/>
              <a:pPr eaLnBrk="1" hangingPunct="1"/>
              <a:t>2</a:t>
            </a:fld>
            <a:endParaRPr lang="en-US"/>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7E2F0AF-36B2-416B-9330-5D9CBE2F8A03}" type="slidenum">
              <a:rPr lang="en-US"/>
              <a:pPr eaLnBrk="1" hangingPunct="1"/>
              <a:t>3</a:t>
            </a:fld>
            <a:endParaRPr lang="en-US"/>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FDCDE3-ED1F-418A-B84F-A7FA9BD79330}" type="slidenum">
              <a:rPr lang="en-US"/>
              <a:pPr eaLnBrk="1" hangingPunct="1"/>
              <a:t>4</a:t>
            </a:fld>
            <a:endParaRPr lang="en-US"/>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49A48-CA88-442C-A183-20E2BFA972FB}" type="slidenum">
              <a:rPr lang="en-US">
                <a:solidFill>
                  <a:prstClr val="black"/>
                </a:solidFill>
              </a:rPr>
              <a:pPr/>
              <a:t>5</a:t>
            </a:fld>
            <a:endParaRPr lang="en-US">
              <a:solidFill>
                <a:prstClr val="black"/>
              </a:solidFill>
            </a:endParaRPr>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8EC2E-E880-4256-B06E-9C4A8A8EBE18}" type="slidenum">
              <a:rPr lang="en-US">
                <a:solidFill>
                  <a:prstClr val="black"/>
                </a:solidFill>
              </a:rPr>
              <a:pPr/>
              <a:t>6</a:t>
            </a:fld>
            <a:endParaRPr lang="en-US">
              <a:solidFill>
                <a:prstClr val="black"/>
              </a:solidFill>
            </a:endParaRPr>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941C07-4AA2-417A-9275-94685DC2CD64}" type="slidenum">
              <a:rPr lang="en-US">
                <a:solidFill>
                  <a:prstClr val="black"/>
                </a:solidFill>
              </a:rPr>
              <a:pPr/>
              <a:t>7</a:t>
            </a:fld>
            <a:endParaRPr lang="en-US">
              <a:solidFill>
                <a:prstClr val="black"/>
              </a:solidFill>
            </a:endParaRPr>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144A4-FFE7-4231-952D-2C3F3B4414F9}" type="slidenum">
              <a:rPr lang="en-US">
                <a:solidFill>
                  <a:prstClr val="black"/>
                </a:solidFill>
              </a:rPr>
              <a:pPr/>
              <a:t>8</a:t>
            </a:fld>
            <a:endParaRPr lang="en-US">
              <a:solidFill>
                <a:prstClr val="black"/>
              </a:solidFill>
            </a:endParaRPr>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cs typeface="Arial" charset="0"/>
              </a:defRPr>
            </a:lvl9pPr>
          </a:lstStyle>
          <a:p>
            <a:pPr eaLnBrk="1" hangingPunct="1"/>
            <a:fld id="{EC68ABD5-21A5-4EF7-94EF-D8A3860A2620}" type="slidenum">
              <a:rPr lang="en-US">
                <a:solidFill>
                  <a:srgbClr val="000000"/>
                </a:solidFill>
              </a:rPr>
              <a:pPr eaLnBrk="1" hangingPunct="1"/>
              <a:t>9</a:t>
            </a:fld>
            <a:endParaRPr lang="en-US">
              <a:solidFill>
                <a:srgbClr val="000000"/>
              </a:solidFill>
            </a:endParaRPr>
          </a:p>
        </p:txBody>
      </p:sp>
      <p:sp>
        <p:nvSpPr>
          <p:cNvPr id="1843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8436" name="Rectangle 2"/>
          <p:cNvSpPr txBox="1">
            <a:spLocks noGrp="1" noChangeArrowheads="1"/>
          </p:cNvSpPr>
          <p:nvPr>
            <p:ph type="body"/>
          </p:nvPr>
        </p:nvSpPr>
        <p:spPr>
          <a:xfrm>
            <a:off x="685800" y="4343400"/>
            <a:ext cx="5486400"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EA943B71-980A-403C-87CA-3814C4E37FD3}" type="slidenum">
              <a:rPr lang="en-US"/>
              <a:pPr>
                <a:defRPr/>
              </a:pPr>
              <a:t>‹#›</a:t>
            </a:fld>
            <a:endParaRPr lang="en-US"/>
          </a:p>
        </p:txBody>
      </p:sp>
    </p:spTree>
    <p:extLst>
      <p:ext uri="{BB962C8B-B14F-4D97-AF65-F5344CB8AC3E}">
        <p14:creationId xmlns:p14="http://schemas.microsoft.com/office/powerpoint/2010/main" val="185341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803D94A7-5103-4031-B142-B205B7B60FEB}" type="slidenum">
              <a:rPr lang="en-US"/>
              <a:pPr>
                <a:defRPr/>
              </a:pPr>
              <a:t>‹#›</a:t>
            </a:fld>
            <a:endParaRPr lang="en-US"/>
          </a:p>
        </p:txBody>
      </p:sp>
    </p:spTree>
    <p:extLst>
      <p:ext uri="{BB962C8B-B14F-4D97-AF65-F5344CB8AC3E}">
        <p14:creationId xmlns:p14="http://schemas.microsoft.com/office/powerpoint/2010/main" val="188734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5468B3C3-594B-4C4D-BEB9-B569CC8C77A8}" type="slidenum">
              <a:rPr lang="en-US"/>
              <a:pPr>
                <a:defRPr/>
              </a:pPr>
              <a:t>‹#›</a:t>
            </a:fld>
            <a:endParaRPr lang="en-US"/>
          </a:p>
        </p:txBody>
      </p:sp>
    </p:spTree>
    <p:extLst>
      <p:ext uri="{BB962C8B-B14F-4D97-AF65-F5344CB8AC3E}">
        <p14:creationId xmlns:p14="http://schemas.microsoft.com/office/powerpoint/2010/main" val="281380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8013" cy="114141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6613" y="1600200"/>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27C4AE0-ADE0-48FD-8806-E9C8CFED6E80}" type="slidenum">
              <a:rPr lang="en-US"/>
              <a:pPr>
                <a:defRPr/>
              </a:pPr>
              <a:t>‹#›</a:t>
            </a:fld>
            <a:endParaRPr lang="en-US"/>
          </a:p>
        </p:txBody>
      </p:sp>
    </p:spTree>
    <p:extLst>
      <p:ext uri="{BB962C8B-B14F-4D97-AF65-F5344CB8AC3E}">
        <p14:creationId xmlns:p14="http://schemas.microsoft.com/office/powerpoint/2010/main" val="329590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8013" cy="114141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8013"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8013"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4EB15866-E555-4E51-BDE5-D2B6DA9A7FB9}" type="slidenum">
              <a:rPr lang="en-US"/>
              <a:pPr>
                <a:defRPr/>
              </a:pPr>
              <a:t>‹#›</a:t>
            </a:fld>
            <a:endParaRPr lang="en-US"/>
          </a:p>
        </p:txBody>
      </p:sp>
    </p:spTree>
    <p:extLst>
      <p:ext uri="{BB962C8B-B14F-4D97-AF65-F5344CB8AC3E}">
        <p14:creationId xmlns:p14="http://schemas.microsoft.com/office/powerpoint/2010/main" val="4111451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C503FC37-31E9-40BD-B27E-A5D656654D6E}" type="slidenum">
              <a:rPr lang="en-US"/>
              <a:pPr>
                <a:defRPr/>
              </a:pPr>
              <a:t>‹#›</a:t>
            </a:fld>
            <a:endParaRPr lang="en-US"/>
          </a:p>
        </p:txBody>
      </p:sp>
    </p:spTree>
    <p:extLst>
      <p:ext uri="{BB962C8B-B14F-4D97-AF65-F5344CB8AC3E}">
        <p14:creationId xmlns:p14="http://schemas.microsoft.com/office/powerpoint/2010/main" val="374842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F02ADC1-A220-4F0F-A246-039A2458E3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04654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47CBDE0-0BC6-479C-88EA-67DF85B78B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65533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334B684-921C-4E63-B2DD-8229506429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18406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FF54C9F-28EA-401B-8441-F20CC2C98B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0386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8537EB6-8E2C-410F-A9A9-FCFC56A646F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6777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9C4413A6-52CF-41B5-B285-A83EE390EA0A}" type="slidenum">
              <a:rPr lang="en-US"/>
              <a:pPr>
                <a:defRPr/>
              </a:pPr>
              <a:t>‹#›</a:t>
            </a:fld>
            <a:endParaRPr lang="en-US"/>
          </a:p>
        </p:txBody>
      </p:sp>
    </p:spTree>
    <p:extLst>
      <p:ext uri="{BB962C8B-B14F-4D97-AF65-F5344CB8AC3E}">
        <p14:creationId xmlns:p14="http://schemas.microsoft.com/office/powerpoint/2010/main" val="2414660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0230104-D62A-447F-8FB8-8FBB5FDE598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26622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BE5E34DD-74D7-4CDE-8D5D-64D59950968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0614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5F90A64-64F8-404B-961A-CBFEFEAD6F8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3702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DE734B1-4555-49E0-ACF1-AD09E1DC968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31872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7A2B3D-CBBA-486F-A9CD-119378FF5E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21880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E6382E5-6258-48C8-AD4E-DE0292064A6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8586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43BCEA4-E3C0-4477-BBCC-4517411374A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53956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C4DBA2-6D9E-4E3E-8214-61033F11E33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66103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DAAE0A22-4B1D-4F2A-9BBB-88754069CB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8915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AAA279F3-F035-41F0-9301-DAB1B0BE7F75}" type="slidenum">
              <a:rPr lang="en-US"/>
              <a:pPr>
                <a:defRPr/>
              </a:pPr>
              <a:t>‹#›</a:t>
            </a:fld>
            <a:endParaRPr lang="en-US"/>
          </a:p>
        </p:txBody>
      </p:sp>
    </p:spTree>
    <p:extLst>
      <p:ext uri="{BB962C8B-B14F-4D97-AF65-F5344CB8AC3E}">
        <p14:creationId xmlns:p14="http://schemas.microsoft.com/office/powerpoint/2010/main" val="267165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78C58A1-E51C-45F3-9693-9AAD45237239}" type="slidenum">
              <a:rPr lang="en-US"/>
              <a:pPr>
                <a:defRPr/>
              </a:pPr>
              <a:t>‹#›</a:t>
            </a:fld>
            <a:endParaRPr lang="en-US"/>
          </a:p>
        </p:txBody>
      </p:sp>
    </p:spTree>
    <p:extLst>
      <p:ext uri="{BB962C8B-B14F-4D97-AF65-F5344CB8AC3E}">
        <p14:creationId xmlns:p14="http://schemas.microsoft.com/office/powerpoint/2010/main" val="314310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EA98A7C8-0365-4AE9-B33A-ECB99B684FF1}" type="slidenum">
              <a:rPr lang="en-US"/>
              <a:pPr>
                <a:defRPr/>
              </a:pPr>
              <a:t>‹#›</a:t>
            </a:fld>
            <a:endParaRPr lang="en-US"/>
          </a:p>
        </p:txBody>
      </p:sp>
    </p:spTree>
    <p:extLst>
      <p:ext uri="{BB962C8B-B14F-4D97-AF65-F5344CB8AC3E}">
        <p14:creationId xmlns:p14="http://schemas.microsoft.com/office/powerpoint/2010/main" val="29900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D5C2C8BE-7063-4226-A5B8-96407AC829FB}" type="slidenum">
              <a:rPr lang="en-US"/>
              <a:pPr>
                <a:defRPr/>
              </a:pPr>
              <a:t>‹#›</a:t>
            </a:fld>
            <a:endParaRPr lang="en-US"/>
          </a:p>
        </p:txBody>
      </p:sp>
    </p:spTree>
    <p:extLst>
      <p:ext uri="{BB962C8B-B14F-4D97-AF65-F5344CB8AC3E}">
        <p14:creationId xmlns:p14="http://schemas.microsoft.com/office/powerpoint/2010/main" val="75147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0411993B-AF24-412E-839C-CC9891ABA5BB}" type="slidenum">
              <a:rPr lang="en-US"/>
              <a:pPr>
                <a:defRPr/>
              </a:pPr>
              <a:t>‹#›</a:t>
            </a:fld>
            <a:endParaRPr lang="en-US"/>
          </a:p>
        </p:txBody>
      </p:sp>
    </p:spTree>
    <p:extLst>
      <p:ext uri="{BB962C8B-B14F-4D97-AF65-F5344CB8AC3E}">
        <p14:creationId xmlns:p14="http://schemas.microsoft.com/office/powerpoint/2010/main" val="171285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3F03A5A0-7402-4AC4-A334-37A5CF91AF92}" type="slidenum">
              <a:rPr lang="en-US"/>
              <a:pPr>
                <a:defRPr/>
              </a:pPr>
              <a:t>‹#›</a:t>
            </a:fld>
            <a:endParaRPr lang="en-US"/>
          </a:p>
        </p:txBody>
      </p:sp>
    </p:spTree>
    <p:extLst>
      <p:ext uri="{BB962C8B-B14F-4D97-AF65-F5344CB8AC3E}">
        <p14:creationId xmlns:p14="http://schemas.microsoft.com/office/powerpoint/2010/main" val="48403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49C9E03C-B4F3-4CCC-9B68-D623B4FA81F6}" type="slidenum">
              <a:rPr lang="en-US"/>
              <a:pPr>
                <a:defRPr/>
              </a:pPr>
              <a:t>‹#›</a:t>
            </a:fld>
            <a:endParaRPr lang="en-US"/>
          </a:p>
        </p:txBody>
      </p:sp>
    </p:spTree>
    <p:extLst>
      <p:ext uri="{BB962C8B-B14F-4D97-AF65-F5344CB8AC3E}">
        <p14:creationId xmlns:p14="http://schemas.microsoft.com/office/powerpoint/2010/main" val="65402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smtClean="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94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smtClean="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6553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smtClean="0">
                <a:solidFill>
                  <a:srgbClr val="000000"/>
                </a:solidFill>
              </a:defRPr>
            </a:lvl1pPr>
          </a:lstStyle>
          <a:p>
            <a:pPr>
              <a:defRPr/>
            </a:pPr>
            <a:fld id="{D4ACD385-DAF3-4FA3-9752-10EBBD717F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7" r:id="rId14"/>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defTabSz="914400">
              <a:buClrTx/>
              <a:buSzTx/>
              <a:buFontTx/>
              <a:buNone/>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defTabSz="914400">
              <a:buClrTx/>
              <a:buSzTx/>
              <a:buFontTx/>
              <a:buNone/>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defTabSz="914400">
              <a:buClrTx/>
              <a:buSzTx/>
              <a:buFontTx/>
              <a:buNone/>
            </a:pPr>
            <a:fld id="{6BEA0862-6E2F-41E4-B90C-2403A3C8A7D1}" type="slidenum">
              <a:rPr lang="en-US" smtClean="0">
                <a:solidFill>
                  <a:srgbClr val="000000"/>
                </a:solidFill>
              </a:rPr>
              <a:pPr defTabSz="914400">
                <a:buClrTx/>
                <a:buSzTx/>
                <a:buFontTx/>
                <a:buNone/>
              </a:pPr>
              <a:t>‹#›</a:t>
            </a:fld>
            <a:endParaRPr lang="en-US" smtClean="0">
              <a:solidFill>
                <a:srgbClr val="000000"/>
              </a:solidFill>
            </a:endParaRPr>
          </a:p>
        </p:txBody>
      </p:sp>
    </p:spTree>
    <p:extLst>
      <p:ext uri="{BB962C8B-B14F-4D97-AF65-F5344CB8AC3E}">
        <p14:creationId xmlns:p14="http://schemas.microsoft.com/office/powerpoint/2010/main" val="155771598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CEeW-CFyJVchttp://www.youtube.com/watch?v=CEeW-CFyJVc" TargetMode="External"/><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57200" y="311150"/>
            <a:ext cx="8229600" cy="155575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i="1" dirty="0" smtClean="0">
                <a:solidFill>
                  <a:srgbClr val="99CC00"/>
                </a:solidFill>
              </a:rPr>
              <a:t>On the Eve of Tokugawa Japan</a:t>
            </a:r>
            <a:r>
              <a:rPr lang="en-US" sz="4800" b="1" dirty="0" smtClean="0">
                <a:solidFill>
                  <a:srgbClr val="99CC00"/>
                </a:solidFill>
              </a:rPr>
              <a:t/>
            </a:r>
            <a:br>
              <a:rPr lang="en-US" sz="4800" b="1" dirty="0" smtClean="0">
                <a:solidFill>
                  <a:srgbClr val="99CC00"/>
                </a:solidFill>
              </a:rPr>
            </a:br>
            <a:endParaRPr lang="en-US" sz="4800" b="1" dirty="0" smtClean="0">
              <a:solidFill>
                <a:srgbClr val="99CC00"/>
              </a:solidFill>
            </a:endParaRPr>
          </a:p>
        </p:txBody>
      </p:sp>
      <p:pic>
        <p:nvPicPr>
          <p:cNvPr id="20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81534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190500"/>
            <a:ext cx="8229600" cy="13128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smtClean="0">
                <a:solidFill>
                  <a:srgbClr val="99CC00"/>
                </a:solidFill>
              </a:rPr>
              <a:t>Toyotomi Hideyoshi</a:t>
            </a:r>
            <a:r>
              <a:rPr lang="en-US" sz="4000" smtClean="0">
                <a:solidFill>
                  <a:srgbClr val="99CC00"/>
                </a:solidFill>
              </a:rPr>
              <a:t> </a:t>
            </a:r>
            <a:br>
              <a:rPr lang="en-US" sz="4000" smtClean="0">
                <a:solidFill>
                  <a:srgbClr val="99CC00"/>
                </a:solidFill>
              </a:rPr>
            </a:br>
            <a:r>
              <a:rPr lang="en-US" sz="4000" smtClean="0">
                <a:solidFill>
                  <a:srgbClr val="99CC00"/>
                </a:solidFill>
              </a:rPr>
              <a:t>(ca. 1536-1598)</a:t>
            </a:r>
          </a:p>
        </p:txBody>
      </p:sp>
      <p:sp>
        <p:nvSpPr>
          <p:cNvPr id="5123" name="Rectangle 2"/>
          <p:cNvSpPr>
            <a:spLocks noGrp="1" noChangeArrowheads="1"/>
          </p:cNvSpPr>
          <p:nvPr>
            <p:ph type="body" idx="1"/>
          </p:nvPr>
        </p:nvSpPr>
        <p:spPr>
          <a:xfrm>
            <a:off x="457200" y="1600200"/>
            <a:ext cx="8229600" cy="5280025"/>
          </a:xfrm>
        </p:spPr>
        <p:txBody>
          <a:bodyPr/>
          <a:lstStyle/>
          <a:p>
            <a:pPr marL="341313" indent="-341313" eaLnBrk="1" hangingPunct="1">
              <a:lnSpc>
                <a:spcPct val="80000"/>
              </a:lnSpc>
              <a:spcBef>
                <a:spcPts val="7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solidFill>
                  <a:srgbClr val="99CC00"/>
                </a:solidFill>
              </a:rPr>
              <a:t>Low-ranking soldier, nicknamed “Saru (Monkey),” who rose to become, along with Tokugawa Ieyasu, a leading general in Oda Nobunaga’s army.</a:t>
            </a:r>
          </a:p>
          <a:p>
            <a:pPr marL="341313" indent="-341313" eaLnBrk="1" hangingPunct="1">
              <a:lnSpc>
                <a:spcPct val="80000"/>
              </a:lnSpc>
              <a:spcBef>
                <a:spcPts val="700"/>
              </a:spcBef>
              <a:buClr>
                <a:srgbClr val="99CC00"/>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smtClean="0">
              <a:solidFill>
                <a:srgbClr val="99CC00"/>
              </a:solidFill>
            </a:endParaRPr>
          </a:p>
          <a:p>
            <a:pPr marL="341313" indent="-341313" eaLnBrk="1" hangingPunct="1">
              <a:lnSpc>
                <a:spcPct val="80000"/>
              </a:lnSpc>
              <a:spcBef>
                <a:spcPts val="7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solidFill>
                  <a:srgbClr val="99CC00"/>
                </a:solidFill>
              </a:rPr>
              <a:t>Following Nobunaga’s death in 1582, Hideyoshi eventually reunified Japan after centuries of civil war.</a:t>
            </a:r>
            <a:r>
              <a:rPr lang="en-US" sz="2800" smtClean="0"/>
              <a:t>.</a:t>
            </a:r>
          </a:p>
          <a:p>
            <a:pPr marL="341313" indent="-341313" eaLnBrk="1" hangingPunct="1">
              <a:lnSpc>
                <a:spcPct val="80000"/>
              </a:lnSpc>
              <a:spcBef>
                <a:spcPts val="7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smtClean="0">
              <a:solidFill>
                <a:srgbClr val="99CC00"/>
              </a:solidFill>
            </a:endParaRPr>
          </a:p>
          <a:p>
            <a:pPr marL="341313" indent="-341313" eaLnBrk="1" hangingPunct="1">
              <a:lnSpc>
                <a:spcPct val="80000"/>
              </a:lnSpc>
              <a:spcBef>
                <a:spcPts val="7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solidFill>
                  <a:srgbClr val="99CC00"/>
                </a:solidFill>
              </a:rPr>
              <a:t>Hideyoshi made a Shinto deity shortly after his death and given the title, Hokoku </a:t>
            </a:r>
            <a:r>
              <a:rPr lang="en-US" sz="2800" b="1" smtClean="0">
                <a:solidFill>
                  <a:srgbClr val="99CC00"/>
                </a:solidFill>
              </a:rPr>
              <a:t>豊国</a:t>
            </a:r>
            <a:r>
              <a:rPr lang="en-US" sz="2800" smtClean="0">
                <a:solidFill>
                  <a:srgbClr val="99CC00"/>
                </a:solidFill>
              </a:rPr>
              <a:t>, or "Wealth of the Nation,” given his redirecting of riches to the upper strata of his samurai followers.</a:t>
            </a:r>
            <a:r>
              <a:rPr lang="en-US" sz="2800" smtClean="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190500"/>
            <a:ext cx="8229600" cy="13128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smtClean="0">
                <a:solidFill>
                  <a:srgbClr val="99CC00"/>
                </a:solidFill>
              </a:rPr>
              <a:t>Hideyoshi’s Desire for </a:t>
            </a:r>
            <a:br>
              <a:rPr lang="en-US" sz="4000" b="1" smtClean="0">
                <a:solidFill>
                  <a:srgbClr val="99CC00"/>
                </a:solidFill>
              </a:rPr>
            </a:br>
            <a:r>
              <a:rPr lang="en-US" sz="4000" b="1" smtClean="0">
                <a:solidFill>
                  <a:srgbClr val="99CC00"/>
                </a:solidFill>
              </a:rPr>
              <a:t>Order and Wealth</a:t>
            </a:r>
          </a:p>
        </p:txBody>
      </p:sp>
      <p:sp>
        <p:nvSpPr>
          <p:cNvPr id="6147" name="Rectangle 2"/>
          <p:cNvSpPr>
            <a:spLocks noGrp="1" noChangeArrowheads="1"/>
          </p:cNvSpPr>
          <p:nvPr>
            <p:ph type="body" idx="1"/>
          </p:nvPr>
        </p:nvSpPr>
        <p:spPr>
          <a:xfrm>
            <a:off x="457200" y="1600200"/>
            <a:ext cx="8229600" cy="4953000"/>
          </a:xfrm>
        </p:spPr>
        <p:txBody>
          <a:bodyPr/>
          <a:lstStyle/>
          <a:p>
            <a:pPr marL="341313" indent="-341313" eaLnBrk="1" hangingPunct="1">
              <a:lnSpc>
                <a:spcPct val="80000"/>
              </a:lnSpc>
              <a:spcBef>
                <a:spcPts val="6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99CC00"/>
                </a:solidFill>
              </a:rPr>
              <a:t>In 1586, Hideyoshi codified in law the samurai class as permanent and heritary social elite, marked by the prohibition on non-samurai to carry weapons.  This act effectively ended the social mobility of Japan from which Hideyoshi himself had benefitted. He also required samurai to leave farming to the peasant class, and take up residence in castle towns.</a:t>
            </a:r>
            <a:r>
              <a:rPr lang="en-US" sz="2400" smtClean="0"/>
              <a:t> </a:t>
            </a:r>
          </a:p>
          <a:p>
            <a:pPr marL="341313" indent="-341313" eaLnBrk="1" hangingPunct="1">
              <a:lnSpc>
                <a:spcPct val="80000"/>
              </a:lnSpc>
              <a:spcBef>
                <a:spcPts val="600"/>
              </a:spcBef>
              <a:buClr>
                <a:srgbClr val="99CC00"/>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99CC00"/>
              </a:solidFill>
            </a:endParaRPr>
          </a:p>
          <a:p>
            <a:pPr marL="341313" indent="-341313" eaLnBrk="1" hangingPunct="1">
              <a:lnSpc>
                <a:spcPct val="80000"/>
              </a:lnSpc>
              <a:spcBef>
                <a:spcPts val="6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99CC00"/>
                </a:solidFill>
              </a:rPr>
              <a:t>“The government that he built was founded on the old feudal system of personal loyalties rather than administrative centrality. (Hooker, WSU).”</a:t>
            </a:r>
          </a:p>
          <a:p>
            <a:pPr marL="341313" indent="-341313" eaLnBrk="1" hangingPunct="1">
              <a:lnSpc>
                <a:spcPct val="80000"/>
              </a:lnSpc>
              <a:spcBef>
                <a:spcPts val="6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smtClean="0">
              <a:solidFill>
                <a:srgbClr val="99CC00"/>
              </a:solidFill>
            </a:endParaRPr>
          </a:p>
          <a:p>
            <a:pPr marL="341313" indent="-341313" eaLnBrk="1" hangingPunct="1">
              <a:lnSpc>
                <a:spcPct val="80000"/>
              </a:lnSpc>
              <a:spcBef>
                <a:spcPts val="6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99CC00"/>
                </a:solidFill>
              </a:rPr>
              <a:t>In 1592 and 1597, he unsuccessfully invaded Korea to prepare for the conquest of China through Korea.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i="1" dirty="0" smtClean="0">
                <a:solidFill>
                  <a:srgbClr val="92D050"/>
                </a:solidFill>
              </a:rPr>
              <a:t>Samurai </a:t>
            </a:r>
            <a:r>
              <a:rPr lang="ja-JP" altLang="en-US" dirty="0">
                <a:solidFill>
                  <a:srgbClr val="FFFF00"/>
                </a:solidFill>
              </a:rPr>
              <a:t>侍</a:t>
            </a:r>
            <a:endParaRPr lang="en-US" b="1" i="1" dirty="0" smtClean="0">
              <a:solidFill>
                <a:srgbClr val="FFFF00"/>
              </a:solidFill>
            </a:endParaRPr>
          </a:p>
        </p:txBody>
      </p:sp>
      <p:pic>
        <p:nvPicPr>
          <p:cNvPr id="12291" name="Picture 5" descr="613px-Japanese_armo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1885950"/>
            <a:ext cx="4038600" cy="3954463"/>
          </a:xfrm>
          <a:noFill/>
        </p:spPr>
      </p:pic>
      <p:sp>
        <p:nvSpPr>
          <p:cNvPr id="12292" name="Rectangle 3"/>
          <p:cNvSpPr>
            <a:spLocks noGrp="1" noChangeArrowheads="1"/>
          </p:cNvSpPr>
          <p:nvPr>
            <p:ph type="body" sz="half" idx="2"/>
          </p:nvPr>
        </p:nvSpPr>
        <p:spPr>
          <a:xfrm>
            <a:off x="4648200" y="1600200"/>
            <a:ext cx="4038600" cy="4876800"/>
          </a:xfrm>
        </p:spPr>
        <p:txBody>
          <a:bodyPr/>
          <a:lstStyle/>
          <a:p>
            <a:pPr>
              <a:lnSpc>
                <a:spcPct val="80000"/>
              </a:lnSpc>
            </a:pPr>
            <a:r>
              <a:rPr lang="en-US" sz="2000" b="1" i="1" dirty="0" smtClean="0">
                <a:solidFill>
                  <a:srgbClr val="92D050"/>
                </a:solidFill>
              </a:rPr>
              <a:t>M</a:t>
            </a:r>
            <a:r>
              <a:rPr lang="en-US" sz="2000" dirty="0" smtClean="0">
                <a:solidFill>
                  <a:srgbClr val="92D050"/>
                </a:solidFill>
              </a:rPr>
              <a:t>embers of the Japanese warrior class first gained influence during the Heian period (794-1185) when powerful landowners hired these military men as bodyguards and for the protection of their properties. </a:t>
            </a:r>
            <a:r>
              <a:rPr lang="en-US" sz="2000" dirty="0" smtClean="0">
                <a:solidFill>
                  <a:schemeClr val="folHlink"/>
                </a:solidFill>
              </a:rPr>
              <a:t> </a:t>
            </a:r>
          </a:p>
          <a:p>
            <a:pPr>
              <a:lnSpc>
                <a:spcPct val="80000"/>
              </a:lnSpc>
            </a:pPr>
            <a:endParaRPr lang="en-US" sz="2000" dirty="0" smtClean="0">
              <a:solidFill>
                <a:schemeClr val="folHlink"/>
              </a:solidFill>
            </a:endParaRPr>
          </a:p>
          <a:p>
            <a:pPr>
              <a:lnSpc>
                <a:spcPct val="80000"/>
              </a:lnSpc>
            </a:pPr>
            <a:r>
              <a:rPr lang="en-US" sz="2000" dirty="0" smtClean="0">
                <a:solidFill>
                  <a:srgbClr val="92D050"/>
                </a:solidFill>
              </a:rPr>
              <a:t>The Samurai’s importance as Japan’s social elite would begin in the Kamakura period (1185-1333). </a:t>
            </a:r>
          </a:p>
          <a:p>
            <a:pPr>
              <a:lnSpc>
                <a:spcPct val="80000"/>
              </a:lnSpc>
            </a:pPr>
            <a:endParaRPr lang="en-US" sz="2000" dirty="0" smtClean="0"/>
          </a:p>
          <a:p>
            <a:pPr>
              <a:lnSpc>
                <a:spcPct val="80000"/>
              </a:lnSpc>
            </a:pPr>
            <a:r>
              <a:rPr lang="en-US" sz="2000" i="1" dirty="0" smtClean="0">
                <a:solidFill>
                  <a:srgbClr val="92D050"/>
                </a:solidFill>
              </a:rPr>
              <a:t>Daimyo</a:t>
            </a:r>
            <a:r>
              <a:rPr lang="en-US" sz="2000" dirty="0" smtClean="0">
                <a:solidFill>
                  <a:srgbClr val="92D050"/>
                </a:solidFill>
              </a:rPr>
              <a:t>: a member of the Japanese nobility, a local lord with a certain amount of taxable rice lands.</a:t>
            </a:r>
          </a:p>
          <a:p>
            <a:pPr>
              <a:lnSpc>
                <a:spcPct val="80000"/>
              </a:lnSpc>
            </a:pPr>
            <a:endParaRPr lang="en-US" sz="2000" dirty="0" smtClean="0"/>
          </a:p>
        </p:txBody>
      </p:sp>
    </p:spTree>
    <p:extLst>
      <p:ext uri="{BB962C8B-B14F-4D97-AF65-F5344CB8AC3E}">
        <p14:creationId xmlns:p14="http://schemas.microsoft.com/office/powerpoint/2010/main" val="100865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p:spPr>
        <p:txBody>
          <a:bodyPr/>
          <a:lstStyle/>
          <a:p>
            <a:r>
              <a:rPr lang="en-US" dirty="0" smtClean="0">
                <a:solidFill>
                  <a:srgbClr val="92D050"/>
                </a:solidFill>
              </a:rPr>
              <a:t>Political Change</a:t>
            </a:r>
          </a:p>
        </p:txBody>
      </p:sp>
      <p:sp>
        <p:nvSpPr>
          <p:cNvPr id="13315" name="Rectangle 3"/>
          <p:cNvSpPr>
            <a:spLocks noGrp="1" noChangeArrowheads="1"/>
          </p:cNvSpPr>
          <p:nvPr>
            <p:ph sz="quarter" idx="1"/>
          </p:nvPr>
        </p:nvSpPr>
        <p:spPr>
          <a:xfrm>
            <a:off x="457200" y="1600200"/>
            <a:ext cx="8229600" cy="4876800"/>
          </a:xfrm>
        </p:spPr>
        <p:txBody>
          <a:bodyPr/>
          <a:lstStyle/>
          <a:p>
            <a:pPr>
              <a:lnSpc>
                <a:spcPct val="90000"/>
              </a:lnSpc>
            </a:pPr>
            <a:r>
              <a:rPr lang="en-US" sz="2400" dirty="0" smtClean="0">
                <a:solidFill>
                  <a:srgbClr val="92D050"/>
                </a:solidFill>
              </a:rPr>
              <a:t>In 1190, faction within the Fujiwara clan seized Heian and established new court, beginning the Kamakura Period (1185-1333).</a:t>
            </a:r>
          </a:p>
          <a:p>
            <a:pPr>
              <a:lnSpc>
                <a:spcPct val="90000"/>
              </a:lnSpc>
              <a:buFontTx/>
              <a:buNone/>
            </a:pPr>
            <a:endParaRPr lang="en-US" sz="2400" b="1" dirty="0" smtClean="0">
              <a:solidFill>
                <a:schemeClr val="folHlink"/>
              </a:solidFill>
            </a:endParaRPr>
          </a:p>
          <a:p>
            <a:pPr>
              <a:lnSpc>
                <a:spcPct val="90000"/>
              </a:lnSpc>
            </a:pPr>
            <a:r>
              <a:rPr lang="en-US" sz="2400" b="1" dirty="0" err="1" smtClean="0">
                <a:solidFill>
                  <a:srgbClr val="92D050"/>
                </a:solidFill>
              </a:rPr>
              <a:t>Minamoto</a:t>
            </a:r>
            <a:r>
              <a:rPr lang="en-US" sz="2400" b="1" dirty="0" smtClean="0">
                <a:solidFill>
                  <a:srgbClr val="92D050"/>
                </a:solidFill>
              </a:rPr>
              <a:t> </a:t>
            </a:r>
            <a:r>
              <a:rPr lang="en-US" sz="2400" b="1" dirty="0" err="1" smtClean="0">
                <a:solidFill>
                  <a:srgbClr val="92D050"/>
                </a:solidFill>
              </a:rPr>
              <a:t>Yoritomo</a:t>
            </a:r>
            <a:r>
              <a:rPr lang="en-US" sz="2400" b="1" dirty="0" smtClean="0">
                <a:solidFill>
                  <a:srgbClr val="92D050"/>
                </a:solidFill>
              </a:rPr>
              <a:t> </a:t>
            </a:r>
            <a:r>
              <a:rPr lang="ja-JP" altLang="en-US" sz="2400" dirty="0">
                <a:solidFill>
                  <a:srgbClr val="FFFF00"/>
                </a:solidFill>
              </a:rPr>
              <a:t>源 頼朝</a:t>
            </a:r>
            <a:r>
              <a:rPr lang="en-US" sz="2400" b="1" dirty="0" smtClean="0">
                <a:solidFill>
                  <a:srgbClr val="92D050"/>
                </a:solidFill>
              </a:rPr>
              <a:t>(</a:t>
            </a:r>
            <a:r>
              <a:rPr lang="en-US" sz="2400" b="1" dirty="0" smtClean="0">
                <a:solidFill>
                  <a:srgbClr val="92D050"/>
                </a:solidFill>
              </a:rPr>
              <a:t>1147-99):</a:t>
            </a:r>
            <a:r>
              <a:rPr lang="en-US" sz="2400" dirty="0" smtClean="0">
                <a:solidFill>
                  <a:srgbClr val="92D050"/>
                </a:solidFill>
              </a:rPr>
              <a:t> Japanese warrior and founder in 1192 of the </a:t>
            </a:r>
            <a:r>
              <a:rPr lang="en-US" sz="2400" b="1" i="1" dirty="0" err="1" smtClean="0">
                <a:solidFill>
                  <a:srgbClr val="92D050"/>
                </a:solidFill>
              </a:rPr>
              <a:t>Bakufu</a:t>
            </a:r>
            <a:r>
              <a:rPr lang="en-US" sz="2400" dirty="0" smtClean="0">
                <a:solidFill>
                  <a:srgbClr val="92D050"/>
                </a:solidFill>
              </a:rPr>
              <a:t> ("Tent Government") style of central rule, with the new type of central authority in the form of the </a:t>
            </a:r>
            <a:r>
              <a:rPr lang="en-US" sz="2400" i="1" dirty="0" err="1" smtClean="0">
                <a:solidFill>
                  <a:srgbClr val="92D050"/>
                </a:solidFill>
              </a:rPr>
              <a:t>Seii</a:t>
            </a:r>
            <a:r>
              <a:rPr lang="en-US" sz="2400" i="1" dirty="0" smtClean="0">
                <a:solidFill>
                  <a:srgbClr val="92D050"/>
                </a:solidFill>
              </a:rPr>
              <a:t>-tai-shogun </a:t>
            </a:r>
            <a:r>
              <a:rPr lang="ja-JP" altLang="en-US" sz="2400" dirty="0">
                <a:solidFill>
                  <a:srgbClr val="FFFF00"/>
                </a:solidFill>
              </a:rPr>
              <a:t>征夷大将軍</a:t>
            </a:r>
            <a:r>
              <a:rPr lang="en-US" sz="2400" dirty="0" smtClean="0">
                <a:solidFill>
                  <a:srgbClr val="92D050"/>
                </a:solidFill>
              </a:rPr>
              <a:t> </a:t>
            </a:r>
            <a:r>
              <a:rPr lang="en-US" sz="2400" dirty="0" smtClean="0">
                <a:solidFill>
                  <a:srgbClr val="92D050"/>
                </a:solidFill>
              </a:rPr>
              <a:t>"Barbarian-Subduing General" (later </a:t>
            </a:r>
            <a:r>
              <a:rPr lang="en-US" sz="2400" b="1" i="1" dirty="0" smtClean="0">
                <a:solidFill>
                  <a:srgbClr val="92D050"/>
                </a:solidFill>
              </a:rPr>
              <a:t>Shogun</a:t>
            </a:r>
            <a:r>
              <a:rPr lang="en-US" sz="2400" dirty="0" smtClean="0">
                <a:solidFill>
                  <a:srgbClr val="92D050"/>
                </a:solidFill>
              </a:rPr>
              <a:t>), who was served by outlying </a:t>
            </a:r>
            <a:r>
              <a:rPr lang="en-US" sz="2400" b="1" i="1" dirty="0" smtClean="0">
                <a:solidFill>
                  <a:srgbClr val="92D050"/>
                </a:solidFill>
              </a:rPr>
              <a:t>Daimyo</a:t>
            </a:r>
            <a:r>
              <a:rPr lang="en-US" sz="2400" dirty="0" smtClean="0">
                <a:solidFill>
                  <a:srgbClr val="92D050"/>
                </a:solidFill>
              </a:rPr>
              <a:t> feudal lords. </a:t>
            </a:r>
          </a:p>
          <a:p>
            <a:pPr>
              <a:lnSpc>
                <a:spcPct val="90000"/>
              </a:lnSpc>
            </a:pPr>
            <a:endParaRPr lang="en-US" sz="2400" dirty="0" smtClean="0">
              <a:solidFill>
                <a:schemeClr val="folHlink"/>
              </a:solidFill>
            </a:endParaRPr>
          </a:p>
          <a:p>
            <a:pPr>
              <a:lnSpc>
                <a:spcPct val="90000"/>
              </a:lnSpc>
            </a:pPr>
            <a:r>
              <a:rPr lang="en-US" sz="2400" dirty="0" smtClean="0">
                <a:solidFill>
                  <a:srgbClr val="92D050"/>
                </a:solidFill>
              </a:rPr>
              <a:t>The </a:t>
            </a:r>
            <a:r>
              <a:rPr lang="en-US" sz="2400" dirty="0" err="1" smtClean="0">
                <a:solidFill>
                  <a:srgbClr val="92D050"/>
                </a:solidFill>
              </a:rPr>
              <a:t>Shogunate</a:t>
            </a:r>
            <a:r>
              <a:rPr lang="en-US" sz="2400" dirty="0" smtClean="0">
                <a:solidFill>
                  <a:srgbClr val="92D050"/>
                </a:solidFill>
              </a:rPr>
              <a:t> form of feudal government would last in Japan for nearly 700 years.</a:t>
            </a:r>
          </a:p>
        </p:txBody>
      </p:sp>
    </p:spTree>
    <p:extLst>
      <p:ext uri="{BB962C8B-B14F-4D97-AF65-F5344CB8AC3E}">
        <p14:creationId xmlns:p14="http://schemas.microsoft.com/office/powerpoint/2010/main" val="146199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solidFill>
                  <a:srgbClr val="92D050"/>
                </a:solidFill>
              </a:rPr>
              <a:t>Japanese Feudalism </a:t>
            </a:r>
          </a:p>
        </p:txBody>
      </p:sp>
      <p:sp>
        <p:nvSpPr>
          <p:cNvPr id="14339" name="Rectangle 3"/>
          <p:cNvSpPr>
            <a:spLocks noGrp="1" noChangeArrowheads="1"/>
          </p:cNvSpPr>
          <p:nvPr>
            <p:ph type="body" sz="half" idx="1"/>
          </p:nvPr>
        </p:nvSpPr>
        <p:spPr>
          <a:xfrm>
            <a:off x="457200" y="1600200"/>
            <a:ext cx="3886200" cy="4525963"/>
          </a:xfrm>
        </p:spPr>
        <p:txBody>
          <a:bodyPr/>
          <a:lstStyle/>
          <a:p>
            <a:pPr>
              <a:lnSpc>
                <a:spcPct val="90000"/>
              </a:lnSpc>
            </a:pPr>
            <a:r>
              <a:rPr lang="en-US" sz="2800" b="1" dirty="0" smtClean="0">
                <a:solidFill>
                  <a:srgbClr val="92D050"/>
                </a:solidFill>
              </a:rPr>
              <a:t>Feudalism:</a:t>
            </a:r>
            <a:r>
              <a:rPr lang="en-US" sz="2800" dirty="0" smtClean="0">
                <a:solidFill>
                  <a:srgbClr val="92D050"/>
                </a:solidFill>
              </a:rPr>
              <a:t> a contractual political and military system, in which a ruler grants lands (</a:t>
            </a:r>
            <a:r>
              <a:rPr lang="en-US" sz="2800" b="1" dirty="0" smtClean="0">
                <a:solidFill>
                  <a:srgbClr val="92D050"/>
                </a:solidFill>
              </a:rPr>
              <a:t>fiefs</a:t>
            </a:r>
            <a:r>
              <a:rPr lang="en-US" sz="2800" dirty="0" smtClean="0">
                <a:solidFill>
                  <a:srgbClr val="92D050"/>
                </a:solidFill>
              </a:rPr>
              <a:t>) to individuals who pay rent through military service and other types of assistance to the ruler.</a:t>
            </a:r>
          </a:p>
        </p:txBody>
      </p:sp>
      <p:pic>
        <p:nvPicPr>
          <p:cNvPr id="14340" name="Picture 5" descr="Samurai"/>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0" y="1295400"/>
            <a:ext cx="3954463" cy="5257800"/>
          </a:xfrm>
          <a:noFill/>
        </p:spPr>
      </p:pic>
    </p:spTree>
    <p:extLst>
      <p:ext uri="{BB962C8B-B14F-4D97-AF65-F5344CB8AC3E}">
        <p14:creationId xmlns:p14="http://schemas.microsoft.com/office/powerpoint/2010/main" val="428042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a:solidFill>
                  <a:schemeClr val="folHlink"/>
                </a:solidFill>
              </a:rPr>
              <a:t>Emergence of a samurai/ </a:t>
            </a:r>
            <a:br>
              <a:rPr lang="en-US" sz="4000">
                <a:solidFill>
                  <a:schemeClr val="folHlink"/>
                </a:solidFill>
              </a:rPr>
            </a:br>
            <a:r>
              <a:rPr lang="en-US" sz="4000">
                <a:solidFill>
                  <a:schemeClr val="folHlink"/>
                </a:solidFill>
              </a:rPr>
              <a:t>bushi (武士)  culture</a:t>
            </a:r>
          </a:p>
        </p:txBody>
      </p:sp>
      <p:sp>
        <p:nvSpPr>
          <p:cNvPr id="33795" name="Rectangle 3"/>
          <p:cNvSpPr>
            <a:spLocks noGrp="1" noChangeArrowheads="1"/>
          </p:cNvSpPr>
          <p:nvPr>
            <p:ph type="body" sz="half" idx="2"/>
          </p:nvPr>
        </p:nvSpPr>
        <p:spPr>
          <a:xfrm>
            <a:off x="457200" y="3938588"/>
            <a:ext cx="8229600" cy="2690812"/>
          </a:xfrm>
        </p:spPr>
        <p:txBody>
          <a:bodyPr/>
          <a:lstStyle/>
          <a:p>
            <a:pPr>
              <a:lnSpc>
                <a:spcPct val="90000"/>
              </a:lnSpc>
            </a:pPr>
            <a:r>
              <a:rPr lang="en-US" sz="2000">
                <a:solidFill>
                  <a:schemeClr val="folHlink"/>
                </a:solidFill>
              </a:rPr>
              <a:t>Buddhist, Confucian (particularly after 1600) and Shinto ideas all influenced the common culture of the Shinto class.</a:t>
            </a:r>
          </a:p>
          <a:p>
            <a:pPr>
              <a:lnSpc>
                <a:spcPct val="90000"/>
              </a:lnSpc>
            </a:pPr>
            <a:r>
              <a:rPr lang="en-US" sz="2000">
                <a:solidFill>
                  <a:schemeClr val="folHlink"/>
                </a:solidFill>
              </a:rPr>
              <a:t>Honor in battle, loyalty and sincerity became common values, although adherence may be exaggerated.</a:t>
            </a:r>
          </a:p>
          <a:p>
            <a:pPr>
              <a:lnSpc>
                <a:spcPct val="90000"/>
              </a:lnSpc>
            </a:pPr>
            <a:r>
              <a:rPr lang="en-US" sz="2000">
                <a:solidFill>
                  <a:schemeClr val="folHlink"/>
                </a:solidFill>
              </a:rPr>
              <a:t>The most notable traits are the adoption of the cherry blossom and sword-play as group symbols.</a:t>
            </a:r>
          </a:p>
          <a:p>
            <a:pPr>
              <a:lnSpc>
                <a:spcPct val="90000"/>
              </a:lnSpc>
            </a:pPr>
            <a:r>
              <a:rPr lang="en-US" sz="1600">
                <a:solidFill>
                  <a:schemeClr val="folHlink"/>
                </a:solidFill>
              </a:rPr>
              <a:t>“Way of the Samurai” 1983 BBC film clip: </a:t>
            </a:r>
            <a:r>
              <a:rPr lang="en-US" sz="1600">
                <a:solidFill>
                  <a:schemeClr val="folHlink"/>
                </a:solidFill>
                <a:hlinkClick r:id="rId3"/>
              </a:rPr>
              <a:t>http://www.youtube.com/watch?v=CEeW-CFyJVchttp://www.youtube.com/watch?v=CEeW-CFyJVc</a:t>
            </a:r>
            <a:r>
              <a:rPr lang="en-US" sz="1600">
                <a:solidFill>
                  <a:schemeClr val="folHlink"/>
                </a:solidFill>
              </a:rPr>
              <a:t> </a:t>
            </a:r>
          </a:p>
        </p:txBody>
      </p:sp>
      <p:pic>
        <p:nvPicPr>
          <p:cNvPr id="33800" name="Picture 8" descr="Koshirae"/>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457200" y="1752600"/>
            <a:ext cx="8001000" cy="1433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140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solidFill>
                  <a:schemeClr val="folHlink"/>
                </a:solidFill>
              </a:rPr>
              <a:t>Intellectual Change</a:t>
            </a:r>
          </a:p>
        </p:txBody>
      </p:sp>
      <p:sp>
        <p:nvSpPr>
          <p:cNvPr id="19459" name="Rectangle 3"/>
          <p:cNvSpPr>
            <a:spLocks noGrp="1" noChangeArrowheads="1"/>
          </p:cNvSpPr>
          <p:nvPr>
            <p:ph type="body" sz="half" idx="2"/>
          </p:nvPr>
        </p:nvSpPr>
        <p:spPr/>
        <p:txBody>
          <a:bodyPr/>
          <a:lstStyle/>
          <a:p>
            <a:pPr>
              <a:lnSpc>
                <a:spcPct val="90000"/>
              </a:lnSpc>
            </a:pPr>
            <a:r>
              <a:rPr lang="en-US" sz="2000">
                <a:solidFill>
                  <a:schemeClr val="folHlink"/>
                </a:solidFill>
              </a:rPr>
              <a:t>Spread of Buddhism, particularly the Pure Land and Zen sects.  Largely illiterate warrior class preferred the non-text dependent Zen style of Buddhist worship.  </a:t>
            </a:r>
          </a:p>
          <a:p>
            <a:pPr>
              <a:lnSpc>
                <a:spcPct val="90000"/>
              </a:lnSpc>
            </a:pPr>
            <a:endParaRPr lang="en-US" sz="2000">
              <a:solidFill>
                <a:schemeClr val="folHlink"/>
              </a:solidFill>
            </a:endParaRPr>
          </a:p>
          <a:p>
            <a:pPr>
              <a:lnSpc>
                <a:spcPct val="90000"/>
              </a:lnSpc>
            </a:pPr>
            <a:r>
              <a:rPr lang="en-US" sz="2000">
                <a:solidFill>
                  <a:schemeClr val="folHlink"/>
                </a:solidFill>
              </a:rPr>
              <a:t>Pure Land worship was based on individual practice, specifically chanting the phrase" A-mito-fo (Amida Buddha, Boddhisatva of Paradise)."  Salvation through faith and meditation.</a:t>
            </a:r>
          </a:p>
          <a:p>
            <a:pPr>
              <a:lnSpc>
                <a:spcPct val="90000"/>
              </a:lnSpc>
              <a:buFontTx/>
              <a:buNone/>
            </a:pPr>
            <a:endParaRPr lang="en-US" sz="2000">
              <a:solidFill>
                <a:schemeClr val="folHlink"/>
              </a:solidFill>
            </a:endParaRPr>
          </a:p>
          <a:p>
            <a:pPr>
              <a:lnSpc>
                <a:spcPct val="90000"/>
              </a:lnSpc>
            </a:pPr>
            <a:endParaRPr lang="en-US" sz="2000">
              <a:solidFill>
                <a:schemeClr val="folHlink"/>
              </a:solidFill>
            </a:endParaRPr>
          </a:p>
        </p:txBody>
      </p:sp>
      <p:pic>
        <p:nvPicPr>
          <p:cNvPr id="19461" name="Picture 5" descr="347px-Ushiku_Daibutsu_2006"/>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19163" y="1371600"/>
            <a:ext cx="2997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5994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609600"/>
            <a:ext cx="8229600" cy="808038"/>
          </a:xfrm>
        </p:spPr>
        <p:txBody>
          <a:bodyPr/>
          <a:lstStyle/>
          <a:p>
            <a:r>
              <a:rPr lang="en-US" sz="4000" b="1">
                <a:solidFill>
                  <a:schemeClr val="folHlink"/>
                </a:solidFill>
              </a:rPr>
              <a:t>Sengoku Era</a:t>
            </a:r>
            <a:r>
              <a:rPr lang="en-US" sz="4000">
                <a:solidFill>
                  <a:schemeClr val="folHlink"/>
                </a:solidFill>
              </a:rPr>
              <a:t> (1467-1573): Japan’s ”Warring States” period.</a:t>
            </a:r>
            <a:r>
              <a:rPr lang="en-US" sz="4000" i="1">
                <a:solidFill>
                  <a:schemeClr val="folHlink"/>
                </a:solidFill>
              </a:rPr>
              <a:t/>
            </a:r>
            <a:br>
              <a:rPr lang="en-US" sz="4000" i="1">
                <a:solidFill>
                  <a:schemeClr val="folHlink"/>
                </a:solidFill>
              </a:rPr>
            </a:br>
            <a:endParaRPr lang="en-US" sz="4000" i="1">
              <a:solidFill>
                <a:schemeClr val="folHlink"/>
              </a:solidFill>
            </a:endParaRPr>
          </a:p>
        </p:txBody>
      </p:sp>
      <p:sp>
        <p:nvSpPr>
          <p:cNvPr id="11267" name="Rectangle 3"/>
          <p:cNvSpPr>
            <a:spLocks noGrp="1" noChangeArrowheads="1"/>
          </p:cNvSpPr>
          <p:nvPr>
            <p:ph type="body" sz="half" idx="2"/>
          </p:nvPr>
        </p:nvSpPr>
        <p:spPr/>
        <p:txBody>
          <a:bodyPr/>
          <a:lstStyle/>
          <a:p>
            <a:r>
              <a:rPr lang="en-US" sz="2800" b="1" dirty="0" err="1">
                <a:solidFill>
                  <a:schemeClr val="folHlink"/>
                </a:solidFill>
              </a:rPr>
              <a:t>Onin</a:t>
            </a:r>
            <a:r>
              <a:rPr lang="en-US" sz="2800" b="1" dirty="0">
                <a:solidFill>
                  <a:schemeClr val="folHlink"/>
                </a:solidFill>
              </a:rPr>
              <a:t> War (1467-77): </a:t>
            </a:r>
            <a:r>
              <a:rPr lang="en-US" sz="2800" dirty="0">
                <a:solidFill>
                  <a:schemeClr val="folHlink"/>
                </a:solidFill>
              </a:rPr>
              <a:t>end of </a:t>
            </a:r>
            <a:r>
              <a:rPr lang="en-US" sz="2800" dirty="0" smtClean="0">
                <a:solidFill>
                  <a:schemeClr val="folHlink"/>
                </a:solidFill>
              </a:rPr>
              <a:t>Ashikaga</a:t>
            </a:r>
            <a:r>
              <a:rPr lang="ja-JP" sz="2800" dirty="0">
                <a:solidFill>
                  <a:srgbClr val="FFFF00"/>
                </a:solidFill>
                <a:latin typeface="+mn-lt"/>
                <a:ea typeface="+mn-ea"/>
                <a:cs typeface="+mn-cs"/>
              </a:rPr>
              <a:t>足利</a:t>
            </a:r>
            <a:r>
              <a:rPr lang="ja-JP" sz="2800" dirty="0" smtClean="0">
                <a:solidFill>
                  <a:srgbClr val="FFFF00"/>
                </a:solidFill>
                <a:latin typeface="+mn-lt"/>
                <a:ea typeface="+mn-ea"/>
                <a:cs typeface="+mn-cs"/>
              </a:rPr>
              <a:t>氏</a:t>
            </a:r>
            <a:r>
              <a:rPr lang="en-US" altLang="ja-JP" sz="2800" dirty="0" smtClean="0">
                <a:solidFill>
                  <a:srgbClr val="FFFF00"/>
                </a:solidFill>
                <a:latin typeface="+mn-lt"/>
                <a:ea typeface="+mn-ea"/>
                <a:cs typeface="+mn-cs"/>
              </a:rPr>
              <a:t> </a:t>
            </a:r>
            <a:r>
              <a:rPr lang="en-US" altLang="ja-JP" sz="2800" dirty="0" smtClean="0">
                <a:solidFill>
                  <a:srgbClr val="92D050"/>
                </a:solidFill>
                <a:latin typeface="+mn-lt"/>
                <a:ea typeface="+mn-ea"/>
                <a:cs typeface="+mn-cs"/>
              </a:rPr>
              <a:t>clan </a:t>
            </a:r>
            <a:r>
              <a:rPr lang="en-US" sz="2800" dirty="0" smtClean="0">
                <a:solidFill>
                  <a:schemeClr val="folHlink"/>
                </a:solidFill>
              </a:rPr>
              <a:t>power </a:t>
            </a:r>
            <a:r>
              <a:rPr lang="en-US" sz="2800" dirty="0">
                <a:solidFill>
                  <a:schemeClr val="folHlink"/>
                </a:solidFill>
              </a:rPr>
              <a:t>and beginning of civil war.  </a:t>
            </a:r>
          </a:p>
          <a:p>
            <a:endParaRPr lang="en-US" sz="2800" dirty="0">
              <a:solidFill>
                <a:schemeClr val="folHlink"/>
              </a:solidFill>
            </a:endParaRPr>
          </a:p>
          <a:p>
            <a:r>
              <a:rPr lang="en-US" sz="2800" dirty="0">
                <a:solidFill>
                  <a:schemeClr val="folHlink"/>
                </a:solidFill>
              </a:rPr>
              <a:t>Rise of </a:t>
            </a:r>
            <a:r>
              <a:rPr lang="en-US" sz="2800" i="1" dirty="0">
                <a:solidFill>
                  <a:schemeClr val="folHlink"/>
                </a:solidFill>
              </a:rPr>
              <a:t>Daimyo</a:t>
            </a:r>
            <a:r>
              <a:rPr lang="en-US" sz="2800" dirty="0">
                <a:solidFill>
                  <a:schemeClr val="folHlink"/>
                </a:solidFill>
              </a:rPr>
              <a:t> administration as dominant local administration.</a:t>
            </a:r>
          </a:p>
          <a:p>
            <a:pPr>
              <a:buFontTx/>
              <a:buNone/>
            </a:pPr>
            <a:endParaRPr lang="en-US" sz="2800" b="1" dirty="0">
              <a:solidFill>
                <a:schemeClr val="folHlink"/>
              </a:solidFill>
            </a:endParaRPr>
          </a:p>
          <a:p>
            <a:pPr>
              <a:buFontTx/>
              <a:buNone/>
            </a:pPr>
            <a:endParaRPr lang="en-US" sz="2800" i="1" dirty="0">
              <a:solidFill>
                <a:schemeClr val="folHlink"/>
              </a:solidFill>
            </a:endParaRPr>
          </a:p>
        </p:txBody>
      </p:sp>
      <p:pic>
        <p:nvPicPr>
          <p:cNvPr id="11270" name="Picture 6" descr="427px-Sengoku_period_battle"/>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54063" y="1447800"/>
            <a:ext cx="3641725" cy="510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3034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Picture 5" descr="Azuchimomoyama-japan"/>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0" y="0"/>
            <a:ext cx="9144000"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32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99CC00"/>
                </a:solidFill>
              </a:rPr>
              <a:t>Oda Nobunaga (1534-1582)</a:t>
            </a:r>
          </a:p>
        </p:txBody>
      </p:sp>
      <p:pic>
        <p:nvPicPr>
          <p:cNvPr id="4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447800"/>
            <a:ext cx="389255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0" name="Rectangle 3"/>
          <p:cNvSpPr>
            <a:spLocks noGrp="1" noChangeArrowheads="1"/>
          </p:cNvSpPr>
          <p:nvPr>
            <p:ph type="body" idx="1"/>
          </p:nvPr>
        </p:nvSpPr>
        <p:spPr>
          <a:xfrm>
            <a:off x="457200" y="4800600"/>
            <a:ext cx="8229600" cy="1676400"/>
          </a:xfrm>
        </p:spPr>
        <p:txBody>
          <a:bodyPr/>
          <a:lstStyle/>
          <a:p>
            <a:pPr marL="341313" indent="-341313" eaLnBrk="1" hangingPunct="1">
              <a:lnSpc>
                <a:spcPct val="90000"/>
              </a:lnSpc>
              <a:spcBef>
                <a:spcPts val="500"/>
              </a:spcBef>
              <a:buClr>
                <a:srgbClr val="99C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99CC00"/>
                </a:solidFill>
              </a:rPr>
              <a:t>First individual to attempt to unify Japan at the end of the </a:t>
            </a:r>
            <a:r>
              <a:rPr lang="en-US" sz="2000" b="1" dirty="0" smtClean="0">
                <a:solidFill>
                  <a:srgbClr val="99CC00"/>
                </a:solidFill>
              </a:rPr>
              <a:t>Sengoku Era</a:t>
            </a:r>
            <a:r>
              <a:rPr lang="en-US" sz="2000" dirty="0" smtClean="0">
                <a:solidFill>
                  <a:srgbClr val="99CC00"/>
                </a:solidFill>
              </a:rPr>
              <a:t>. </a:t>
            </a:r>
            <a:r>
              <a:rPr lang="en-US" sz="2000" dirty="0" err="1" smtClean="0">
                <a:solidFill>
                  <a:srgbClr val="99CC00"/>
                </a:solidFill>
              </a:rPr>
              <a:t>Oda’s</a:t>
            </a:r>
            <a:r>
              <a:rPr lang="en-US" sz="2000" dirty="0" smtClean="0">
                <a:solidFill>
                  <a:srgbClr val="99CC00"/>
                </a:solidFill>
              </a:rPr>
              <a:t> goal was to bring all of Japan under one military leader (</a:t>
            </a:r>
            <a:r>
              <a:rPr lang="en-US" sz="2000" dirty="0" err="1" smtClean="0">
                <a:solidFill>
                  <a:srgbClr val="99CC00"/>
                </a:solidFill>
              </a:rPr>
              <a:t>tenka-fubu天下布武</a:t>
            </a:r>
            <a:r>
              <a:rPr lang="en-US" sz="2000" dirty="0" smtClean="0">
                <a:solidFill>
                  <a:srgbClr val="99CC00"/>
                </a:solidFill>
              </a:rPr>
              <a:t> ).  Although he failed in this attempt, assassinated by two of his generals at 48, his centralizing efforts were realized by </a:t>
            </a:r>
            <a:r>
              <a:rPr lang="en-US" sz="2000" dirty="0" err="1" smtClean="0">
                <a:solidFill>
                  <a:srgbClr val="99CC00"/>
                </a:solidFill>
              </a:rPr>
              <a:t>Toyotomi</a:t>
            </a:r>
            <a:r>
              <a:rPr lang="en-US" sz="2000" dirty="0" smtClean="0">
                <a:solidFill>
                  <a:srgbClr val="99CC00"/>
                </a:solidFill>
              </a:rPr>
              <a:t> </a:t>
            </a:r>
            <a:r>
              <a:rPr lang="en-US" sz="2000" dirty="0" err="1" smtClean="0">
                <a:solidFill>
                  <a:srgbClr val="99CC00"/>
                </a:solidFill>
              </a:rPr>
              <a:t>Hideyoshi</a:t>
            </a:r>
            <a:r>
              <a:rPr lang="en-US" sz="2000" dirty="0" smtClean="0">
                <a:solidFill>
                  <a:srgbClr val="99CC00"/>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617</Words>
  <Application>Microsoft Office PowerPoint</Application>
  <PresentationFormat>On-screen Show (4:3)</PresentationFormat>
  <Paragraphs>53</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Default Design</vt:lpstr>
      <vt:lpstr>On the Eve of Tokugawa Japan </vt:lpstr>
      <vt:lpstr>Samurai 侍</vt:lpstr>
      <vt:lpstr>Political Change</vt:lpstr>
      <vt:lpstr>Japanese Feudalism </vt:lpstr>
      <vt:lpstr>Emergence of a samurai/  bushi (武士)  culture</vt:lpstr>
      <vt:lpstr>Intellectual Change</vt:lpstr>
      <vt:lpstr>Sengoku Era (1467-1573): Japan’s ”Warring States” period. </vt:lpstr>
      <vt:lpstr>PowerPoint Presentation</vt:lpstr>
      <vt:lpstr>Oda Nobunaga (1534-1582)</vt:lpstr>
      <vt:lpstr>Toyotomi Hideyoshi  (ca. 1536-1598)</vt:lpstr>
      <vt:lpstr>Hideyoshi’s Desire for  Order and Wealth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Medieval Japan</dc:title>
  <dc:creator>UNCG</dc:creator>
  <cp:lastModifiedBy>James A Anderson</cp:lastModifiedBy>
  <cp:revision>36</cp:revision>
  <cp:lastPrinted>1601-01-01T00:00:00Z</cp:lastPrinted>
  <dcterms:created xsi:type="dcterms:W3CDTF">2008-11-04T16:18:19Z</dcterms:created>
  <dcterms:modified xsi:type="dcterms:W3CDTF">2013-10-28T16:53:32Z</dcterms:modified>
</cp:coreProperties>
</file>