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8" r:id="rId4"/>
    <p:sldId id="270" r:id="rId5"/>
    <p:sldId id="257" r:id="rId6"/>
    <p:sldId id="259" r:id="rId7"/>
    <p:sldId id="269" r:id="rId8"/>
    <p:sldId id="27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99FF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24562FB-58FC-4CCF-881D-9EE2473E3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6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F98EC1-3379-47CD-9C6E-8CEC8FD1D4B3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990382-C118-4DE1-96A0-658EE4A769E9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77BFC8-402F-40C0-B5A4-031320EB0163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4562FB-58FC-4CCF-881D-9EE2473E33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A4BD83-4811-455D-BDFC-B6FEF5D7915C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12F606-E89B-4396-BFD8-828000431044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190ADD-3A47-4EE4-9098-5F4FBF5DF9F8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3C495-2922-4333-9FBD-A5AE9B86F9B1}" type="slidenum">
              <a:rPr lang="en-US"/>
              <a:pPr/>
              <a:t>8</a:t>
            </a:fld>
            <a:endParaRPr lang="en-US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C0FF1-814A-4156-9BB5-228C183EB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2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7260D-9D83-4E38-92FD-B733781CF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05F91-6CAC-4BB3-A8DF-F310EA5EB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6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7198A-3A55-40E8-B9E5-D02E2755F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9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82ECD-47E2-4A26-9C34-D8E9DE41F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A086F-89C0-42B2-AFA7-E2136E0E7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57045-A747-4A1E-9930-617D6C735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3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680D1-DF77-4779-83E4-D8A025BA9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83015-6BD6-48EE-B10F-E9322116D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C0990-09A3-4AEF-BF98-1E2DAC244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7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B944-DE21-47B1-9691-4BA960CF2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433C9-CE8A-4DC8-B675-BB9EE538F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7582D-1B5B-49CA-87F5-85520936E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0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8B48D3A-27C0-4702-8BAC-E63517E3B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95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folHlink"/>
                </a:solidFill>
              </a:rPr>
              <a:t>The Korean Kingdoms</a:t>
            </a:r>
            <a:br>
              <a:rPr lang="en-US" sz="4000" dirty="0" smtClean="0">
                <a:solidFill>
                  <a:schemeClr val="folHlink"/>
                </a:solidFill>
              </a:rPr>
            </a:br>
            <a:r>
              <a:rPr lang="en-US" sz="4000" dirty="0" smtClean="0">
                <a:solidFill>
                  <a:schemeClr val="folHlink"/>
                </a:solidFill>
              </a:rPr>
              <a:t>Earliest </a:t>
            </a:r>
            <a:r>
              <a:rPr lang="en-US" sz="4000" dirty="0" smtClean="0">
                <a:solidFill>
                  <a:schemeClr val="folHlink"/>
                </a:solidFill>
              </a:rPr>
              <a:t>Times</a:t>
            </a:r>
            <a:r>
              <a:rPr lang="en-US" sz="4000" dirty="0" smtClean="0">
                <a:solidFill>
                  <a:schemeClr val="folHlink"/>
                </a:solidFill>
              </a:rPr>
              <a:t/>
            </a:r>
            <a:br>
              <a:rPr lang="en-US" sz="4000" dirty="0" smtClean="0">
                <a:solidFill>
                  <a:schemeClr val="folHlink"/>
                </a:solidFill>
              </a:rPr>
            </a:br>
            <a:endParaRPr lang="en-US" sz="4000" dirty="0" smtClean="0">
              <a:solidFill>
                <a:schemeClr val="folHlink"/>
              </a:solidFill>
            </a:endParaRPr>
          </a:p>
        </p:txBody>
      </p:sp>
      <p:pic>
        <p:nvPicPr>
          <p:cNvPr id="2051" name="Picture 5" descr="800px-Gyeongbok-gung_palace-05_(xndr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524000"/>
            <a:ext cx="6781800" cy="50863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5" name="Picture 7" descr="korea_eastsea0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50" y="0"/>
            <a:ext cx="5172075" cy="6858000"/>
          </a:xfrm>
          <a:noFill/>
        </p:spPr>
      </p:pic>
      <p:pic>
        <p:nvPicPr>
          <p:cNvPr id="3076" name="Picture 8" descr="korea20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2375" y="0"/>
            <a:ext cx="4111625" cy="685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Physical Korea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1600200"/>
            <a:ext cx="2743200" cy="4525963"/>
          </a:xfrm>
        </p:spPr>
        <p:txBody>
          <a:bodyPr/>
          <a:lstStyle/>
          <a:p>
            <a:pPr marL="609600" indent="-609600" eaLnBrk="1" hangingPunct="1"/>
            <a:r>
              <a:rPr lang="en-US" dirty="0" smtClean="0">
                <a:solidFill>
                  <a:schemeClr val="folHlink"/>
                </a:solidFill>
              </a:rPr>
              <a:t>Mountains dominate the country, with only 16% of land under cultivation even today.</a:t>
            </a:r>
          </a:p>
          <a:p>
            <a:pPr marL="609600" indent="-609600" eaLnBrk="1" hangingPunct="1">
              <a:buFontTx/>
              <a:buNone/>
            </a:pPr>
            <a:endParaRPr lang="en-US" sz="2400" dirty="0" smtClean="0">
              <a:solidFill>
                <a:schemeClr val="folHlink"/>
              </a:solidFill>
            </a:endParaRPr>
          </a:p>
        </p:txBody>
      </p:sp>
      <p:pic>
        <p:nvPicPr>
          <p:cNvPr id="4100" name="Picture 5" descr="Baitou_Mountain_Tianchi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524000"/>
            <a:ext cx="6172200" cy="44608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CC00"/>
                </a:solidFill>
              </a:rPr>
              <a:t>Physical </a:t>
            </a:r>
            <a:r>
              <a:rPr lang="en-US" dirty="0" smtClean="0">
                <a:solidFill>
                  <a:srgbClr val="99CC00"/>
                </a:solidFill>
              </a:rPr>
              <a:t>Korea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99CC00"/>
                </a:solidFill>
              </a:rPr>
              <a:t>Development </a:t>
            </a:r>
            <a:r>
              <a:rPr lang="en-US" dirty="0">
                <a:solidFill>
                  <a:srgbClr val="99CC00"/>
                </a:solidFill>
              </a:rPr>
              <a:t>of agricultural came much later than it did in China, similar to Japan.</a:t>
            </a:r>
          </a:p>
          <a:p>
            <a:pPr marL="0" indent="0">
              <a:buNone/>
            </a:pPr>
            <a:r>
              <a:rPr lang="en-US" dirty="0">
                <a:solidFill>
                  <a:srgbClr val="99CC00"/>
                </a:solidFill>
              </a:rPr>
              <a:t> </a:t>
            </a:r>
          </a:p>
          <a:p>
            <a:pPr lvl="0"/>
            <a:r>
              <a:rPr lang="en-US" dirty="0">
                <a:solidFill>
                  <a:srgbClr val="99CC00"/>
                </a:solidFill>
              </a:rPr>
              <a:t>Mountains fragment country, as they fragment political activities as well.  Political unification arrived late for the region.</a:t>
            </a:r>
          </a:p>
          <a:p>
            <a:pPr marL="0" indent="0">
              <a:buNone/>
            </a:pPr>
            <a:r>
              <a:rPr lang="en-US" dirty="0">
                <a:solidFill>
                  <a:srgbClr val="99CC00"/>
                </a:solidFill>
              </a:rPr>
              <a:t> </a:t>
            </a:r>
          </a:p>
          <a:p>
            <a:pPr lvl="0"/>
            <a:r>
              <a:rPr lang="en-US" dirty="0">
                <a:solidFill>
                  <a:srgbClr val="99CC00"/>
                </a:solidFill>
              </a:rPr>
              <a:t>South more fertile than North.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9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General Chronology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folHlink"/>
                </a:solidFill>
              </a:rPr>
              <a:t>Ancient Chosŏn to Three Kingdoms Period (Antiquity to 668)</a:t>
            </a:r>
          </a:p>
          <a:p>
            <a:pPr eaLnBrk="1" hangingPunct="1"/>
            <a:r>
              <a:rPr lang="en-US" sz="2800" b="1" smtClean="0">
                <a:solidFill>
                  <a:schemeClr val="folHlink"/>
                </a:solidFill>
              </a:rPr>
              <a:t>“Unified” Silla &amp; Koryo (ca. 676- 1391)</a:t>
            </a:r>
          </a:p>
          <a:p>
            <a:pPr eaLnBrk="1" hangingPunct="1"/>
            <a:r>
              <a:rPr lang="en-US" sz="2800" b="1" smtClean="0">
                <a:solidFill>
                  <a:schemeClr val="folHlink"/>
                </a:solidFill>
              </a:rPr>
              <a:t>Yi Korea (Chosŏn kingdom) (1392-1910)</a:t>
            </a:r>
          </a:p>
        </p:txBody>
      </p:sp>
      <p:pic>
        <p:nvPicPr>
          <p:cNvPr id="5124" name="Picture 5" descr="Goguryeo_tomb_mura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3810000"/>
            <a:ext cx="5181600" cy="26860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folHlink"/>
                </a:solidFill>
              </a:rPr>
              <a:t>Ancient </a:t>
            </a:r>
            <a:r>
              <a:rPr lang="en-US" sz="3200" b="1" dirty="0" err="1" smtClean="0">
                <a:solidFill>
                  <a:schemeClr val="folHlink"/>
                </a:solidFill>
              </a:rPr>
              <a:t>Chosŏn</a:t>
            </a:r>
            <a:r>
              <a:rPr lang="en-US" sz="3200" b="1" dirty="0" smtClean="0">
                <a:solidFill>
                  <a:srgbClr val="99CC00"/>
                </a:solidFill>
              </a:rPr>
              <a:t> </a:t>
            </a:r>
            <a:r>
              <a:rPr lang="ja-JP" altLang="en-US" sz="3200" dirty="0" smtClean="0">
                <a:solidFill>
                  <a:srgbClr val="99CC00"/>
                </a:solidFill>
                <a:ea typeface="ＭＳ Ｐゴシック" charset="-128"/>
              </a:rPr>
              <a:t>朝</a:t>
            </a:r>
            <a:r>
              <a:rPr lang="ja-JP" altLang="en-US" sz="3200" dirty="0" smtClean="0">
                <a:solidFill>
                  <a:srgbClr val="99CC00"/>
                </a:solidFill>
                <a:ea typeface="ＭＳ Ｐゴシック" charset="-128"/>
              </a:rPr>
              <a:t>鮮</a:t>
            </a:r>
            <a:endParaRPr lang="en-US" sz="3200" b="1" dirty="0" smtClean="0">
              <a:solidFill>
                <a:schemeClr val="folHlink"/>
              </a:solidFill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0" y="1905000"/>
            <a:ext cx="4114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 err="1" smtClean="0">
                <a:solidFill>
                  <a:schemeClr val="folHlink"/>
                </a:solidFill>
              </a:rPr>
              <a:t>Chosŏn</a:t>
            </a:r>
            <a:r>
              <a:rPr lang="en-US" b="1" dirty="0" smtClean="0">
                <a:solidFill>
                  <a:schemeClr val="folHlink"/>
                </a:solidFill>
              </a:rPr>
              <a:t> developed from a league of tribes in the area of the </a:t>
            </a:r>
            <a:r>
              <a:rPr lang="en-US" b="1" dirty="0" err="1" smtClean="0">
                <a:solidFill>
                  <a:schemeClr val="folHlink"/>
                </a:solidFill>
              </a:rPr>
              <a:t>Taedong</a:t>
            </a:r>
            <a:r>
              <a:rPr lang="en-US" b="1" dirty="0" smtClean="0">
                <a:solidFill>
                  <a:schemeClr val="folHlink"/>
                </a:solidFill>
              </a:rPr>
              <a:t> and Liao rivers (</a:t>
            </a:r>
            <a:r>
              <a:rPr lang="en-US" b="1" i="1" dirty="0" smtClean="0">
                <a:solidFill>
                  <a:schemeClr val="folHlink"/>
                </a:solidFill>
              </a:rPr>
              <a:t>c.</a:t>
            </a:r>
            <a:r>
              <a:rPr lang="en-US" b="1" dirty="0" smtClean="0">
                <a:solidFill>
                  <a:schemeClr val="folHlink"/>
                </a:solidFill>
              </a:rPr>
              <a:t> 4th century BCE).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b="1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b="1" dirty="0" smtClean="0">
              <a:solidFill>
                <a:schemeClr val="folHlink"/>
              </a:solidFill>
            </a:endParaRPr>
          </a:p>
        </p:txBody>
      </p:sp>
      <p:pic>
        <p:nvPicPr>
          <p:cNvPr id="6148" name="Picture 6" descr="507px-History_of_Korea-108_BC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833813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71" name="Content Placeholder 10"/>
          <p:cNvSpPr>
            <a:spLocks noGrp="1"/>
          </p:cNvSpPr>
          <p:nvPr>
            <p:ph sz="half" idx="2"/>
          </p:nvPr>
        </p:nvSpPr>
        <p:spPr>
          <a:xfrm>
            <a:off x="1143000" y="5105400"/>
            <a:ext cx="7543800" cy="1020763"/>
          </a:xfrm>
        </p:spPr>
        <p:txBody>
          <a:bodyPr/>
          <a:lstStyle/>
          <a:p>
            <a:pPr eaLnBrk="1" hangingPunct="1"/>
            <a:r>
              <a:rPr lang="en-US" sz="2400" b="1" smtClean="0">
                <a:solidFill>
                  <a:schemeClr val="folHlink"/>
                </a:solidFill>
              </a:rPr>
              <a:t>Han conquest of region in 108 BCE. Chosŏn was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chemeClr val="folHlink"/>
                </a:solidFill>
              </a:rPr>
              <a:t>replaced by four Chinese colonies in 108 BCE.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chemeClr val="folHlink"/>
                </a:solidFill>
              </a:rPr>
              <a:t>Chinese influence then declined with the fall of the Han Dynasty.</a:t>
            </a:r>
          </a:p>
          <a:p>
            <a:pPr eaLnBrk="1" hangingPunct="1"/>
            <a:endParaRPr lang="en-US" smtClean="0"/>
          </a:p>
        </p:txBody>
      </p:sp>
      <p:pic>
        <p:nvPicPr>
          <p:cNvPr id="7172" name="Content Placeholder 15" descr="746px-Bipabronze1 (1)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"/>
            <a:ext cx="5989638" cy="48164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99CC00"/>
                </a:solidFill>
              </a:rPr>
              <a:t>Wiman</a:t>
            </a:r>
            <a:r>
              <a:rPr lang="ja-JP" altLang="en-US" dirty="0"/>
              <a:t> </a:t>
            </a:r>
            <a:r>
              <a:rPr lang="ja-JP" altLang="en-US" dirty="0">
                <a:solidFill>
                  <a:srgbClr val="FFFF00"/>
                </a:solidFill>
              </a:rPr>
              <a:t>衛滿</a:t>
            </a:r>
            <a:endParaRPr lang="en-US" b="1" dirty="0">
              <a:solidFill>
                <a:schemeClr val="folHlink"/>
              </a:solidFill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800" dirty="0">
              <a:solidFill>
                <a:srgbClr val="99CC00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99CC00"/>
                </a:solidFill>
              </a:rPr>
              <a:t>R</a:t>
            </a:r>
            <a:r>
              <a:rPr lang="en-US" sz="2800" dirty="0" smtClean="0">
                <a:solidFill>
                  <a:srgbClr val="99CC00"/>
                </a:solidFill>
              </a:rPr>
              <a:t>uler </a:t>
            </a:r>
            <a:r>
              <a:rPr lang="en-US" sz="2800" dirty="0">
                <a:solidFill>
                  <a:srgbClr val="99CC00"/>
                </a:solidFill>
              </a:rPr>
              <a:t>of </a:t>
            </a:r>
            <a:r>
              <a:rPr lang="en-US" sz="2800" dirty="0" err="1">
                <a:solidFill>
                  <a:srgbClr val="99CC00"/>
                </a:solidFill>
              </a:rPr>
              <a:t>Chosŏn</a:t>
            </a:r>
            <a:r>
              <a:rPr lang="en-US" sz="2800" dirty="0">
                <a:solidFill>
                  <a:srgbClr val="99CC00"/>
                </a:solidFill>
              </a:rPr>
              <a:t> </a:t>
            </a:r>
            <a:r>
              <a:rPr lang="en-US" sz="2800" dirty="0" smtClean="0">
                <a:solidFill>
                  <a:srgbClr val="99CC00"/>
                </a:solidFill>
              </a:rPr>
              <a:t>in ca</a:t>
            </a:r>
            <a:r>
              <a:rPr lang="en-US" sz="2800" dirty="0">
                <a:solidFill>
                  <a:srgbClr val="99CC00"/>
                </a:solidFill>
              </a:rPr>
              <a:t>. 194 </a:t>
            </a:r>
            <a:r>
              <a:rPr lang="en-US" sz="2800" dirty="0" smtClean="0">
                <a:solidFill>
                  <a:srgbClr val="99CC00"/>
                </a:solidFill>
              </a:rPr>
              <a:t>BCE.</a:t>
            </a:r>
            <a:r>
              <a:rPr lang="en-US" dirty="0">
                <a:solidFill>
                  <a:srgbClr val="99CC00"/>
                </a:solidFill>
              </a:rPr>
              <a:t> </a:t>
            </a:r>
            <a:r>
              <a:rPr lang="en-US" dirty="0" err="1">
                <a:solidFill>
                  <a:srgbClr val="99CC00"/>
                </a:solidFill>
              </a:rPr>
              <a:t>Wiman</a:t>
            </a:r>
            <a:r>
              <a:rPr lang="en-US" dirty="0">
                <a:solidFill>
                  <a:srgbClr val="99CC00"/>
                </a:solidFill>
              </a:rPr>
              <a:t> said to have defected from China. More likely, he was indigenous to </a:t>
            </a:r>
            <a:r>
              <a:rPr lang="en-US" dirty="0" err="1">
                <a:solidFill>
                  <a:srgbClr val="99CC00"/>
                </a:solidFill>
              </a:rPr>
              <a:t>Chosŏn</a:t>
            </a:r>
            <a:r>
              <a:rPr lang="en-US" dirty="0" smtClean="0">
                <a:solidFill>
                  <a:srgbClr val="99CC00"/>
                </a:solidFill>
              </a:rPr>
              <a:t>. </a:t>
            </a:r>
            <a:endParaRPr lang="en-US" sz="2800" dirty="0" smtClean="0">
              <a:solidFill>
                <a:srgbClr val="99CC00"/>
              </a:solidFill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Han </a:t>
            </a:r>
            <a:r>
              <a:rPr lang="en-US" sz="2800" dirty="0">
                <a:solidFill>
                  <a:schemeClr val="folHlink"/>
                </a:solidFill>
              </a:rPr>
              <a:t>conquest of </a:t>
            </a:r>
            <a:r>
              <a:rPr lang="en-US" sz="2800" dirty="0" smtClean="0">
                <a:solidFill>
                  <a:schemeClr val="folHlink"/>
                </a:solidFill>
              </a:rPr>
              <a:t>Korea occurred in </a:t>
            </a:r>
            <a:r>
              <a:rPr lang="en-US" sz="2800" dirty="0">
                <a:solidFill>
                  <a:schemeClr val="folHlink"/>
                </a:solidFill>
              </a:rPr>
              <a:t>108 </a:t>
            </a:r>
            <a:r>
              <a:rPr lang="en-US" sz="2800" dirty="0" smtClean="0">
                <a:solidFill>
                  <a:schemeClr val="folHlink"/>
                </a:solidFill>
              </a:rPr>
              <a:t>BCE, but </a:t>
            </a:r>
            <a:r>
              <a:rPr lang="en-US" sz="2800" dirty="0">
                <a:solidFill>
                  <a:schemeClr val="folHlink"/>
                </a:solidFill>
              </a:rPr>
              <a:t>Chinese influence declined with the fall of the Han </a:t>
            </a:r>
            <a:r>
              <a:rPr lang="en-US" sz="2800" dirty="0" smtClean="0">
                <a:solidFill>
                  <a:schemeClr val="folHlink"/>
                </a:solidFill>
              </a:rPr>
              <a:t>Dynasty.</a:t>
            </a:r>
            <a:endParaRPr lang="en-US" sz="28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endParaRPr lang="en-US" sz="2800" b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581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190</Words>
  <Application>Microsoft Office PowerPoint</Application>
  <PresentationFormat>On-screen Show (4:3)</PresentationFormat>
  <Paragraphs>31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The Korean Kingdoms Earliest Times </vt:lpstr>
      <vt:lpstr>PowerPoint Presentation</vt:lpstr>
      <vt:lpstr>Physical Korea</vt:lpstr>
      <vt:lpstr>Physical Korea</vt:lpstr>
      <vt:lpstr>General Chronology</vt:lpstr>
      <vt:lpstr>Ancient Chosŏn 朝鮮</vt:lpstr>
      <vt:lpstr>PowerPoint Presentation</vt:lpstr>
      <vt:lpstr>Wiman 衛滿</vt:lpstr>
    </vt:vector>
  </TitlesOfParts>
  <Company>University of North Carolina - Greensboro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Korean Kingdoms</dc:title>
  <dc:creator>UNCG</dc:creator>
  <cp:lastModifiedBy>James A Anderson</cp:lastModifiedBy>
  <cp:revision>14</cp:revision>
  <dcterms:created xsi:type="dcterms:W3CDTF">2007-11-13T15:29:12Z</dcterms:created>
  <dcterms:modified xsi:type="dcterms:W3CDTF">2013-11-04T18:11:50Z</dcterms:modified>
</cp:coreProperties>
</file>