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61" r:id="rId6"/>
    <p:sldId id="264" r:id="rId7"/>
    <p:sldId id="265" r:id="rId8"/>
  </p:sldIdLst>
  <p:sldSz cx="9144000" cy="6858000" type="screen4x3"/>
  <p:notesSz cx="6858000" cy="9144000"/>
  <p:defaultTextStyle>
    <a:defPPr>
      <a:defRPr lang="en-US"/>
    </a:defPPr>
    <a:lvl1pPr algn="l" rtl="0" fontAlgn="base">
      <a:spcBef>
        <a:spcPct val="0"/>
      </a:spcBef>
      <a:spcAft>
        <a:spcPct val="0"/>
      </a:spcAft>
      <a:defRPr kern="1200">
        <a:solidFill>
          <a:schemeClr val="folHlink"/>
        </a:solidFill>
        <a:latin typeface="Arial" charset="0"/>
        <a:ea typeface="Arial Unicode MS" pitchFamily="34" charset="-128"/>
        <a:cs typeface="Arial Unicode MS" pitchFamily="34" charset="-128"/>
      </a:defRPr>
    </a:lvl1pPr>
    <a:lvl2pPr marL="457200" algn="l" rtl="0" fontAlgn="base">
      <a:spcBef>
        <a:spcPct val="0"/>
      </a:spcBef>
      <a:spcAft>
        <a:spcPct val="0"/>
      </a:spcAft>
      <a:defRPr kern="1200">
        <a:solidFill>
          <a:schemeClr val="folHlink"/>
        </a:solidFill>
        <a:latin typeface="Arial" charset="0"/>
        <a:ea typeface="Arial Unicode MS" pitchFamily="34" charset="-128"/>
        <a:cs typeface="Arial Unicode MS" pitchFamily="34" charset="-128"/>
      </a:defRPr>
    </a:lvl2pPr>
    <a:lvl3pPr marL="914400" algn="l" rtl="0" fontAlgn="base">
      <a:spcBef>
        <a:spcPct val="0"/>
      </a:spcBef>
      <a:spcAft>
        <a:spcPct val="0"/>
      </a:spcAft>
      <a:defRPr kern="1200">
        <a:solidFill>
          <a:schemeClr val="folHlink"/>
        </a:solidFill>
        <a:latin typeface="Arial" charset="0"/>
        <a:ea typeface="Arial Unicode MS" pitchFamily="34" charset="-128"/>
        <a:cs typeface="Arial Unicode MS" pitchFamily="34" charset="-128"/>
      </a:defRPr>
    </a:lvl3pPr>
    <a:lvl4pPr marL="1371600" algn="l" rtl="0" fontAlgn="base">
      <a:spcBef>
        <a:spcPct val="0"/>
      </a:spcBef>
      <a:spcAft>
        <a:spcPct val="0"/>
      </a:spcAft>
      <a:defRPr kern="1200">
        <a:solidFill>
          <a:schemeClr val="folHlink"/>
        </a:solidFill>
        <a:latin typeface="Arial" charset="0"/>
        <a:ea typeface="Arial Unicode MS" pitchFamily="34" charset="-128"/>
        <a:cs typeface="Arial Unicode MS" pitchFamily="34" charset="-128"/>
      </a:defRPr>
    </a:lvl4pPr>
    <a:lvl5pPr marL="1828800" algn="l" rtl="0" fontAlgn="base">
      <a:spcBef>
        <a:spcPct val="0"/>
      </a:spcBef>
      <a:spcAft>
        <a:spcPct val="0"/>
      </a:spcAft>
      <a:defRPr kern="1200">
        <a:solidFill>
          <a:schemeClr val="folHlink"/>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folHlink"/>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folHlink"/>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folHlink"/>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folHlink"/>
        </a:solidFill>
        <a:latin typeface="Arial"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Arial" charset="0"/>
              </a:defRPr>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Arial" charset="0"/>
              </a:defRPr>
            </a:lvl1pPr>
          </a:lstStyle>
          <a:p>
            <a:endParaRPr lang="en-US"/>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Arial" charset="0"/>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Arial" charset="0"/>
              </a:defRPr>
            </a:lvl1pPr>
          </a:lstStyle>
          <a:p>
            <a:fld id="{0BD9B7D3-A1B3-41F0-8407-B2477D28504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6FDB5-BF1F-4E9D-885C-3DD3E13B6B76}" type="slidenum">
              <a:rPr lang="en-US"/>
              <a:pPr/>
              <a:t>1</a:t>
            </a:fld>
            <a:endParaRPr lang="en-US"/>
          </a:p>
        </p:txBody>
      </p:sp>
      <p:sp>
        <p:nvSpPr>
          <p:cNvPr id="4098" name="Rectangle 2"/>
          <p:cNvSpPr>
            <a:spLocks noRo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6ABFCE-8A41-4052-9096-12CF7615A749}" type="slidenum">
              <a:rPr lang="en-US"/>
              <a:pPr/>
              <a:t>2</a:t>
            </a:fld>
            <a:endParaRPr lang="en-US"/>
          </a:p>
        </p:txBody>
      </p:sp>
      <p:sp>
        <p:nvSpPr>
          <p:cNvPr id="6146" name="Rectangle 2"/>
          <p:cNvSpPr>
            <a:spLocks noRo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77B871-5ABB-48CF-92FC-E14DDD94A4F3}" type="slidenum">
              <a:rPr lang="en-US"/>
              <a:pPr/>
              <a:t>3</a:t>
            </a:fld>
            <a:endParaRPr lang="en-US"/>
          </a:p>
        </p:txBody>
      </p:sp>
      <p:sp>
        <p:nvSpPr>
          <p:cNvPr id="8194" name="Rectangle 2"/>
          <p:cNvSpPr>
            <a:spLocks noRo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81D02-6D2C-4D13-9A10-3D1C302A0D6B}" type="slidenum">
              <a:rPr lang="en-US"/>
              <a:pPr/>
              <a:t>4</a:t>
            </a:fld>
            <a:endParaRPr lang="en-US"/>
          </a:p>
        </p:txBody>
      </p:sp>
      <p:sp>
        <p:nvSpPr>
          <p:cNvPr id="12290" name="Rectangle 2"/>
          <p:cNvSpPr>
            <a:spLocks noRo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C9756-48E8-4B17-8B8D-915EAF805807}" type="slidenum">
              <a:rPr lang="en-US"/>
              <a:pPr/>
              <a:t>5</a:t>
            </a:fld>
            <a:endParaRPr lang="en-US"/>
          </a:p>
        </p:txBody>
      </p:sp>
      <p:sp>
        <p:nvSpPr>
          <p:cNvPr id="14338" name="Rectangle 2"/>
          <p:cNvSpPr>
            <a:spLocks noRo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A5048-1C72-40C8-954C-C3A20133516D}" type="slidenum">
              <a:rPr lang="en-US"/>
              <a:pPr/>
              <a:t>6</a:t>
            </a:fld>
            <a:endParaRPr lang="en-US"/>
          </a:p>
        </p:txBody>
      </p:sp>
      <p:sp>
        <p:nvSpPr>
          <p:cNvPr id="25602" name="Rectangle 2"/>
          <p:cNvSpPr>
            <a:spLocks noRo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9EC08D-70A9-46A9-9299-3D2C93BD2406}" type="slidenum">
              <a:rPr lang="en-US"/>
              <a:pPr/>
              <a:t>7</a:t>
            </a:fld>
            <a:endParaRPr lang="en-US"/>
          </a:p>
        </p:txBody>
      </p:sp>
      <p:sp>
        <p:nvSpPr>
          <p:cNvPr id="28674" name="Rectangle 2"/>
          <p:cNvSpPr>
            <a:spLocks noRo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7F5655-FA54-49F9-883A-0F1CE1A8F71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EA8187-A9F1-45C3-A0F8-0E8A94E3B3C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0347FC1-C7BF-4565-9A0A-F4E24A8C4A5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80BDD865-085E-4660-B766-13569CC1770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5C762DF-FBA2-48B5-906D-AC67ECE4EF9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4954E8-2D43-492E-A815-229114908D1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2D8FC0-51E6-44C1-91B7-5857806DCE7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D2A1DF-960C-4710-A5CC-F7F6998A8BB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423ED41-4449-4FED-AA8F-C18CDA65AE1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AB0F27C-35A0-4CF1-A22D-593E806509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5BF4C57-E3E9-489E-9301-B29827B4B98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54BF72-E1F9-4BD5-94DB-811CECAFBE3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1015FF-0A8B-4F2D-BB4B-6CF5A1AA696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cs typeface="+mn-cs"/>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cs typeface="+mn-cs"/>
              </a:defRPr>
            </a:lvl1pPr>
          </a:lstStyle>
          <a:p>
            <a:fld id="{A533B475-2D78-4287-8E4A-1D7B0B4AAB0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cademic.brooklyn.cuny.edu/core9/phalsall/"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b="1">
                <a:solidFill>
                  <a:schemeClr val="folHlink"/>
                </a:solidFill>
                <a:ea typeface="Arial Unicode MS" pitchFamily="34" charset="-128"/>
                <a:cs typeface="Arial Unicode MS" pitchFamily="34" charset="-128"/>
              </a:rPr>
              <a:t>PREHISTORY OF CHINA</a:t>
            </a:r>
            <a:br>
              <a:rPr lang="en-US" b="1">
                <a:solidFill>
                  <a:schemeClr val="folHlink"/>
                </a:solidFill>
                <a:ea typeface="Arial Unicode MS" pitchFamily="34" charset="-128"/>
                <a:cs typeface="Arial Unicode MS" pitchFamily="34" charset="-128"/>
              </a:rPr>
            </a:br>
            <a:endParaRPr lang="en-US" b="1">
              <a:solidFill>
                <a:schemeClr val="folHlink"/>
              </a:solidFill>
              <a:ea typeface="Arial Unicode MS" pitchFamily="34" charset="-128"/>
              <a:cs typeface="Arial Unicode MS" pitchFamily="34" charset="-128"/>
            </a:endParaRPr>
          </a:p>
        </p:txBody>
      </p:sp>
      <p:sp>
        <p:nvSpPr>
          <p:cNvPr id="2051" name="Rectangle 3"/>
          <p:cNvSpPr>
            <a:spLocks noGrp="1" noChangeArrowheads="1"/>
          </p:cNvSpPr>
          <p:nvPr>
            <p:ph type="subTitle" idx="1"/>
          </p:nvPr>
        </p:nvSpPr>
        <p:spPr/>
        <p:txBody>
          <a:bodyPr/>
          <a:lstStyle/>
          <a:p>
            <a:r>
              <a:rPr lang="en-US" b="1">
                <a:solidFill>
                  <a:schemeClr val="folHlink"/>
                </a:solidFill>
                <a:ea typeface="Arial Unicode MS" pitchFamily="34" charset="-128"/>
                <a:cs typeface="Arial Unicode MS" pitchFamily="34" charset="-128"/>
              </a:rPr>
              <a:t>THE ARCHAEOLOGICAL PAST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4000" b="1">
                <a:solidFill>
                  <a:schemeClr val="folHlink"/>
                </a:solidFill>
                <a:ea typeface="Arial Unicode MS" pitchFamily="34" charset="-128"/>
                <a:cs typeface="Arial Unicode MS" pitchFamily="34" charset="-128"/>
              </a:rPr>
              <a:t>Major Trends</a:t>
            </a:r>
            <a:br>
              <a:rPr lang="en-US" sz="4000" b="1">
                <a:solidFill>
                  <a:schemeClr val="folHlink"/>
                </a:solidFill>
                <a:ea typeface="Arial Unicode MS" pitchFamily="34" charset="-128"/>
                <a:cs typeface="Arial Unicode MS" pitchFamily="34" charset="-128"/>
              </a:rPr>
            </a:br>
            <a:r>
              <a:rPr lang="en-US" sz="4000" b="1">
                <a:solidFill>
                  <a:schemeClr val="folHlink"/>
                </a:solidFill>
                <a:ea typeface="Arial Unicode MS" pitchFamily="34" charset="-128"/>
                <a:cs typeface="Arial Unicode MS" pitchFamily="34" charset="-128"/>
              </a:rPr>
              <a:t>(earliest times-8</a:t>
            </a:r>
            <a:r>
              <a:rPr lang="en-US" sz="4000" b="1" baseline="30000">
                <a:solidFill>
                  <a:schemeClr val="folHlink"/>
                </a:solidFill>
                <a:ea typeface="Arial Unicode MS" pitchFamily="34" charset="-128"/>
                <a:cs typeface="Arial Unicode MS" pitchFamily="34" charset="-128"/>
              </a:rPr>
              <a:t>th</a:t>
            </a:r>
            <a:r>
              <a:rPr lang="en-US" sz="4000" b="1">
                <a:solidFill>
                  <a:schemeClr val="folHlink"/>
                </a:solidFill>
                <a:ea typeface="Arial Unicode MS" pitchFamily="34" charset="-128"/>
                <a:cs typeface="Arial Unicode MS" pitchFamily="34" charset="-128"/>
              </a:rPr>
              <a:t> century BCE)</a:t>
            </a:r>
          </a:p>
        </p:txBody>
      </p:sp>
      <p:sp>
        <p:nvSpPr>
          <p:cNvPr id="5123" name="Rectangle 3"/>
          <p:cNvSpPr>
            <a:spLocks noGrp="1" noChangeArrowheads="1"/>
          </p:cNvSpPr>
          <p:nvPr>
            <p:ph type="body" idx="1"/>
          </p:nvPr>
        </p:nvSpPr>
        <p:spPr/>
        <p:txBody>
          <a:bodyPr/>
          <a:lstStyle/>
          <a:p>
            <a:endParaRPr lang="en-US" b="1">
              <a:solidFill>
                <a:schemeClr val="folHlink"/>
              </a:solidFill>
              <a:ea typeface="Arial Unicode MS" pitchFamily="34" charset="-128"/>
              <a:cs typeface="Arial Unicode MS" pitchFamily="34" charset="-128"/>
            </a:endParaRPr>
          </a:p>
          <a:p>
            <a:r>
              <a:rPr lang="en-US" b="1">
                <a:solidFill>
                  <a:schemeClr val="folHlink"/>
                </a:solidFill>
              </a:rPr>
              <a:t>From villages to walled city states</a:t>
            </a:r>
          </a:p>
          <a:p>
            <a:r>
              <a:rPr lang="en-US" b="1">
                <a:solidFill>
                  <a:schemeClr val="folHlink"/>
                </a:solidFill>
              </a:rPr>
              <a:t>From patriarchal to patrimonial political control</a:t>
            </a:r>
            <a:endParaRPr lang="en-US" altLang="zh-CN" b="1">
              <a:solidFill>
                <a:schemeClr val="folHlink"/>
              </a:solidFill>
              <a:ea typeface="SimSun" pitchFamily="2" charset="-122"/>
            </a:endParaRPr>
          </a:p>
          <a:p>
            <a:r>
              <a:rPr lang="en-US" altLang="zh-CN" b="1">
                <a:solidFill>
                  <a:schemeClr val="folHlink"/>
                </a:solidFill>
                <a:ea typeface="SimSun" pitchFamily="2" charset="-122"/>
              </a:rPr>
              <a:t>From medium of the spirit world to the “Son of Heaven”</a:t>
            </a:r>
            <a:r>
              <a:rPr lang="en-US" altLang="zh-CN">
                <a:solidFill>
                  <a:schemeClr val="folHlink"/>
                </a:solidFill>
                <a:ea typeface="SimSun" pitchFamily="2" charset="-122"/>
              </a:rPr>
              <a:t> </a:t>
            </a:r>
            <a:endParaRPr lang="en-US">
              <a:solidFill>
                <a:schemeClr val="folHlink"/>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b="1">
                <a:solidFill>
                  <a:schemeClr val="folHlink"/>
                </a:solidFill>
                <a:ea typeface="Arial Unicode MS" pitchFamily="34" charset="-128"/>
                <a:cs typeface="Arial Unicode MS" pitchFamily="34" charset="-128"/>
              </a:rPr>
              <a:t>Significant Periods</a:t>
            </a:r>
            <a:br>
              <a:rPr lang="en-US" sz="4000" b="1">
                <a:solidFill>
                  <a:schemeClr val="folHlink"/>
                </a:solidFill>
                <a:ea typeface="Arial Unicode MS" pitchFamily="34" charset="-128"/>
                <a:cs typeface="Arial Unicode MS" pitchFamily="34" charset="-128"/>
              </a:rPr>
            </a:br>
            <a:r>
              <a:rPr lang="en-US" sz="4000" b="1">
                <a:solidFill>
                  <a:schemeClr val="folHlink"/>
                </a:solidFill>
                <a:ea typeface="Arial Unicode MS" pitchFamily="34" charset="-128"/>
                <a:cs typeface="Arial Unicode MS" pitchFamily="34" charset="-128"/>
              </a:rPr>
              <a:t>(from Legend to History)</a:t>
            </a:r>
          </a:p>
        </p:txBody>
      </p:sp>
      <p:sp>
        <p:nvSpPr>
          <p:cNvPr id="7171" name="Rectangle 3"/>
          <p:cNvSpPr>
            <a:spLocks noGrp="1" noChangeArrowheads="1"/>
          </p:cNvSpPr>
          <p:nvPr>
            <p:ph type="body" idx="1"/>
          </p:nvPr>
        </p:nvSpPr>
        <p:spPr>
          <a:xfrm>
            <a:off x="457200" y="1600200"/>
            <a:ext cx="8229600" cy="5257800"/>
          </a:xfrm>
        </p:spPr>
        <p:txBody>
          <a:bodyPr/>
          <a:lstStyle/>
          <a:p>
            <a:pPr>
              <a:lnSpc>
                <a:spcPct val="80000"/>
              </a:lnSpc>
            </a:pPr>
            <a:endParaRPr lang="en-US" sz="2800" b="1">
              <a:solidFill>
                <a:schemeClr val="folHlink"/>
              </a:solidFill>
              <a:ea typeface="Arial Unicode MS" pitchFamily="34" charset="-128"/>
              <a:cs typeface="Arial Unicode MS" pitchFamily="34" charset="-128"/>
            </a:endParaRPr>
          </a:p>
          <a:p>
            <a:pPr>
              <a:lnSpc>
                <a:spcPct val="80000"/>
              </a:lnSpc>
            </a:pPr>
            <a:r>
              <a:rPr lang="en-US" sz="2800" b="1">
                <a:solidFill>
                  <a:schemeClr val="folHlink"/>
                </a:solidFill>
                <a:ea typeface="Arial Unicode MS" pitchFamily="34" charset="-128"/>
                <a:cs typeface="Arial Unicode MS" pitchFamily="34" charset="-128"/>
              </a:rPr>
              <a:t>Neolithic Revolution (10,000-4000 BCE):</a:t>
            </a:r>
            <a:r>
              <a:rPr lang="en-US" sz="2800">
                <a:solidFill>
                  <a:schemeClr val="folHlink"/>
                </a:solidFill>
                <a:ea typeface="Arial Unicode MS" pitchFamily="34" charset="-128"/>
                <a:cs typeface="Arial Unicode MS" pitchFamily="34" charset="-128"/>
              </a:rPr>
              <a:t> the period in which groups of hunter-gathers worldwide became food producers.</a:t>
            </a:r>
          </a:p>
          <a:p>
            <a:pPr>
              <a:lnSpc>
                <a:spcPct val="80000"/>
              </a:lnSpc>
            </a:pPr>
            <a:endParaRPr lang="en-US" sz="2800" b="1">
              <a:solidFill>
                <a:schemeClr val="folHlink"/>
              </a:solidFill>
              <a:ea typeface="Arial Unicode MS" pitchFamily="34" charset="-128"/>
              <a:cs typeface="Arial Unicode MS" pitchFamily="34" charset="-128"/>
            </a:endParaRPr>
          </a:p>
          <a:p>
            <a:pPr>
              <a:lnSpc>
                <a:spcPct val="80000"/>
              </a:lnSpc>
            </a:pPr>
            <a:r>
              <a:rPr lang="en-US" sz="2800" b="1">
                <a:solidFill>
                  <a:schemeClr val="folHlink"/>
                </a:solidFill>
                <a:ea typeface="Arial Unicode MS" pitchFamily="34" charset="-128"/>
                <a:cs typeface="Arial Unicode MS" pitchFamily="34" charset="-128"/>
              </a:rPr>
              <a:t>XIA DYNASTY</a:t>
            </a:r>
            <a:r>
              <a:rPr lang="en-US" sz="2800">
                <a:solidFill>
                  <a:schemeClr val="folHlink"/>
                </a:solidFill>
                <a:ea typeface="Arial Unicode MS" pitchFamily="34" charset="-128"/>
                <a:cs typeface="Arial Unicode MS" pitchFamily="34" charset="-128"/>
              </a:rPr>
              <a:t> </a:t>
            </a:r>
            <a:r>
              <a:rPr lang="en-US" sz="2800" b="1">
                <a:solidFill>
                  <a:schemeClr val="folHlink"/>
                </a:solidFill>
              </a:rPr>
              <a:t>(夏)</a:t>
            </a:r>
            <a:r>
              <a:rPr lang="en-US" sz="2800"/>
              <a:t> </a:t>
            </a:r>
            <a:r>
              <a:rPr lang="en-US" sz="2800">
                <a:solidFill>
                  <a:schemeClr val="folHlink"/>
                </a:solidFill>
                <a:ea typeface="Arial Unicode MS" pitchFamily="34" charset="-128"/>
                <a:cs typeface="Arial Unicode MS" pitchFamily="34" charset="-128"/>
              </a:rPr>
              <a:t>(ca. 2100-1600 BCE): the legendary first dynasty of China.</a:t>
            </a:r>
          </a:p>
          <a:p>
            <a:pPr>
              <a:lnSpc>
                <a:spcPct val="80000"/>
              </a:lnSpc>
              <a:buFontTx/>
              <a:buNone/>
            </a:pPr>
            <a:endParaRPr lang="en-US" altLang="zh-CN" sz="2800" b="1">
              <a:solidFill>
                <a:schemeClr val="folHlink"/>
              </a:solidFill>
              <a:ea typeface="Arial Unicode MS" pitchFamily="34" charset="-128"/>
              <a:cs typeface="Arial Unicode MS" pitchFamily="34" charset="-128"/>
            </a:endParaRPr>
          </a:p>
          <a:p>
            <a:pPr>
              <a:lnSpc>
                <a:spcPct val="80000"/>
              </a:lnSpc>
            </a:pPr>
            <a:r>
              <a:rPr lang="en-US" altLang="zh-CN" sz="2800" b="1">
                <a:solidFill>
                  <a:schemeClr val="folHlink"/>
                </a:solidFill>
                <a:ea typeface="Arial Unicode MS" pitchFamily="34" charset="-128"/>
                <a:cs typeface="Arial Unicode MS" pitchFamily="34" charset="-128"/>
              </a:rPr>
              <a:t>SHANG DYNASTY</a:t>
            </a:r>
            <a:r>
              <a:rPr lang="en-US" altLang="zh-CN" sz="2800">
                <a:solidFill>
                  <a:schemeClr val="folHlink"/>
                </a:solidFill>
                <a:ea typeface="Arial Unicode MS" pitchFamily="34" charset="-128"/>
                <a:cs typeface="Arial Unicode MS" pitchFamily="34" charset="-128"/>
              </a:rPr>
              <a:t> </a:t>
            </a:r>
            <a:r>
              <a:rPr lang="en-US" altLang="zh-CN" sz="2800" b="1">
                <a:solidFill>
                  <a:schemeClr val="folHlink"/>
                </a:solidFill>
                <a:ea typeface="SimSun" pitchFamily="2" charset="-122"/>
              </a:rPr>
              <a:t>(</a:t>
            </a:r>
            <a:r>
              <a:rPr lang="zh-CN" altLang="en-US" sz="2800" b="1">
                <a:solidFill>
                  <a:schemeClr val="folHlink"/>
                </a:solidFill>
                <a:ea typeface="SimSun" pitchFamily="2" charset="-122"/>
              </a:rPr>
              <a:t>商</a:t>
            </a:r>
            <a:r>
              <a:rPr lang="en-US" altLang="zh-CN" sz="2800" b="1">
                <a:solidFill>
                  <a:schemeClr val="folHlink"/>
                </a:solidFill>
                <a:ea typeface="SimSun" pitchFamily="2" charset="-122"/>
              </a:rPr>
              <a:t>) </a:t>
            </a:r>
            <a:r>
              <a:rPr lang="en-US" altLang="zh-CN" sz="2800">
                <a:solidFill>
                  <a:schemeClr val="folHlink"/>
                </a:solidFill>
                <a:ea typeface="Arial Unicode MS" pitchFamily="34" charset="-128"/>
                <a:cs typeface="Arial Unicode MS" pitchFamily="34" charset="-128"/>
              </a:rPr>
              <a:t>(ca. 1600-1122 BCE): the first Chinese dynastic order found in the archaeological record. </a:t>
            </a:r>
          </a:p>
          <a:p>
            <a:pPr>
              <a:lnSpc>
                <a:spcPct val="80000"/>
              </a:lnSpc>
            </a:pPr>
            <a:endParaRPr lang="en-US" altLang="zh-CN" sz="2800">
              <a:solidFill>
                <a:schemeClr val="folHlink"/>
              </a:solidFill>
              <a:ea typeface="Arial Unicode MS" pitchFamily="34" charset="-128"/>
              <a:cs typeface="Arial Unicode MS" pitchFamily="34" charset="-128"/>
            </a:endParaRPr>
          </a:p>
          <a:p>
            <a:pPr>
              <a:lnSpc>
                <a:spcPct val="80000"/>
              </a:lnSpc>
            </a:pPr>
            <a:r>
              <a:rPr lang="en-US" sz="2800">
                <a:solidFill>
                  <a:schemeClr val="folHlink"/>
                </a:solidFill>
                <a:ea typeface="Arial Unicode MS" pitchFamily="34" charset="-128"/>
                <a:cs typeface="Arial Unicode MS" pitchFamily="34" charset="-128"/>
              </a:rPr>
              <a:t>Note: dates before 841 BCE are </a:t>
            </a:r>
            <a:r>
              <a:rPr lang="en-US" sz="2800" u="sng">
                <a:solidFill>
                  <a:schemeClr val="folHlink"/>
                </a:solidFill>
                <a:ea typeface="Arial Unicode MS" pitchFamily="34" charset="-128"/>
                <a:cs typeface="Arial Unicode MS" pitchFamily="34" charset="-128"/>
              </a:rPr>
              <a:t>all legendary!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b="1">
                <a:solidFill>
                  <a:schemeClr val="folHlink"/>
                </a:solidFill>
                <a:ea typeface="Arial Unicode MS" pitchFamily="34" charset="-128"/>
                <a:cs typeface="Arial Unicode MS" pitchFamily="34" charset="-128"/>
              </a:rPr>
              <a:t>Oracle bones (</a:t>
            </a:r>
            <a:r>
              <a:rPr lang="en-US" altLang="zh-CN" b="1" i="1">
                <a:solidFill>
                  <a:schemeClr val="folHlink"/>
                </a:solidFill>
                <a:ea typeface="Arial Unicode MS" pitchFamily="34" charset="-128"/>
                <a:cs typeface="Arial Unicode MS" pitchFamily="34" charset="-128"/>
              </a:rPr>
              <a:t>jiaguwen</a:t>
            </a:r>
            <a:r>
              <a:rPr lang="zh-CN" altLang="en-US" b="1">
                <a:solidFill>
                  <a:schemeClr val="folHlink"/>
                </a:solidFill>
                <a:ea typeface="Arial Unicode MS" pitchFamily="34" charset="-128"/>
                <a:cs typeface="Arial Unicode MS" pitchFamily="34" charset="-128"/>
              </a:rPr>
              <a:t>甲骨文</a:t>
            </a:r>
            <a:r>
              <a:rPr lang="en-US" altLang="zh-CN" b="1">
                <a:solidFill>
                  <a:schemeClr val="folHlink"/>
                </a:solidFill>
                <a:ea typeface="Arial Unicode MS" pitchFamily="34" charset="-128"/>
                <a:cs typeface="Arial Unicode MS" pitchFamily="34" charset="-128"/>
              </a:rPr>
              <a:t>)</a:t>
            </a:r>
            <a:endParaRPr lang="en-US">
              <a:solidFill>
                <a:schemeClr val="folHlink"/>
              </a:solidFill>
              <a:ea typeface="Arial Unicode MS" pitchFamily="34" charset="-128"/>
              <a:cs typeface="Arial Unicode MS" pitchFamily="34" charset="-128"/>
            </a:endParaRPr>
          </a:p>
        </p:txBody>
      </p:sp>
      <p:sp>
        <p:nvSpPr>
          <p:cNvPr id="11275" name="Rectangle 11"/>
          <p:cNvSpPr>
            <a:spLocks noGrp="1" noChangeArrowheads="1"/>
          </p:cNvSpPr>
          <p:nvPr>
            <p:ph type="body" sz="half" idx="1"/>
          </p:nvPr>
        </p:nvSpPr>
        <p:spPr>
          <a:xfrm>
            <a:off x="457200" y="1600200"/>
            <a:ext cx="4038600" cy="4800600"/>
          </a:xfrm>
        </p:spPr>
        <p:txBody>
          <a:bodyPr/>
          <a:lstStyle/>
          <a:p>
            <a:pPr>
              <a:lnSpc>
                <a:spcPct val="90000"/>
              </a:lnSpc>
            </a:pPr>
            <a:r>
              <a:rPr lang="en-US" altLang="zh-CN" sz="2800" b="1">
                <a:solidFill>
                  <a:schemeClr val="folHlink"/>
                </a:solidFill>
                <a:ea typeface="Arial Unicode MS" pitchFamily="34" charset="-128"/>
                <a:cs typeface="Arial Unicode MS" pitchFamily="34" charset="-128"/>
              </a:rPr>
              <a:t>Tortoise shells and cow scapulae used in ancient practices of divination. These bones include earliest examples of Chinese writing, dating to the late Shang period (ca. 1200 BCE)</a:t>
            </a:r>
          </a:p>
          <a:p>
            <a:pPr>
              <a:lnSpc>
                <a:spcPct val="90000"/>
              </a:lnSpc>
            </a:pPr>
            <a:r>
              <a:rPr lang="en-US" altLang="zh-CN" sz="1000" b="1">
                <a:solidFill>
                  <a:schemeClr val="folHlink"/>
                </a:solidFill>
                <a:ea typeface="Arial Unicode MS" pitchFamily="34" charset="-128"/>
                <a:cs typeface="Arial Unicode MS" pitchFamily="34" charset="-128"/>
              </a:rPr>
              <a:t>Image source:</a:t>
            </a:r>
            <a:r>
              <a:rPr lang="en-US" sz="1000" b="1">
                <a:solidFill>
                  <a:schemeClr val="folHlink"/>
                </a:solidFill>
                <a:ea typeface="Arial Unicode MS" pitchFamily="34" charset="-128"/>
                <a:cs typeface="Arial Unicode MS" pitchFamily="34" charset="-128"/>
                <a:hlinkClick r:id="rId3"/>
              </a:rPr>
              <a:t>academic.brooklyn.cuny.edu/core9/phalsall</a:t>
            </a:r>
            <a:r>
              <a:rPr lang="en-US" sz="2800">
                <a:solidFill>
                  <a:schemeClr val="folHlink"/>
                </a:solidFill>
                <a:ea typeface="Arial Unicode MS" pitchFamily="34" charset="-128"/>
                <a:cs typeface="Arial Unicode MS" pitchFamily="34" charset="-128"/>
              </a:rPr>
              <a:t> </a:t>
            </a:r>
          </a:p>
          <a:p>
            <a:pPr>
              <a:lnSpc>
                <a:spcPct val="90000"/>
              </a:lnSpc>
            </a:pPr>
            <a:endParaRPr lang="en-US" sz="2800">
              <a:solidFill>
                <a:schemeClr val="folHlink"/>
              </a:solidFill>
              <a:ea typeface="Arial Unicode MS" pitchFamily="34" charset="-128"/>
              <a:cs typeface="Arial Unicode MS" pitchFamily="34" charset="-128"/>
            </a:endParaRPr>
          </a:p>
        </p:txBody>
      </p:sp>
      <p:pic>
        <p:nvPicPr>
          <p:cNvPr id="11279" name="Picture 15" descr="shng-ora"/>
          <p:cNvPicPr>
            <a:picLocks noChangeAspect="1" noChangeArrowheads="1"/>
          </p:cNvPicPr>
          <p:nvPr>
            <p:ph sz="half" idx="2"/>
          </p:nvPr>
        </p:nvPicPr>
        <p:blipFill>
          <a:blip r:embed="rId4" cstate="print"/>
          <a:srcRect/>
          <a:stretch>
            <a:fillRect/>
          </a:stretch>
        </p:blipFill>
        <p:spPr>
          <a:xfrm>
            <a:off x="5181600" y="1447800"/>
            <a:ext cx="2951163" cy="4953000"/>
          </a:xfrm>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4000" b="1">
                <a:solidFill>
                  <a:schemeClr val="folHlink"/>
                </a:solidFill>
                <a:ea typeface="Arial Unicode MS" pitchFamily="34" charset="-128"/>
                <a:cs typeface="Arial Unicode MS" pitchFamily="34" charset="-128"/>
              </a:rPr>
              <a:t>THE ZHOU DYNASTY</a:t>
            </a:r>
            <a:r>
              <a:rPr lang="en-US" sz="4000" b="1">
                <a:solidFill>
                  <a:schemeClr val="folHlink"/>
                </a:solidFill>
              </a:rPr>
              <a:t>(周) ca. 1122–256 BCE</a:t>
            </a:r>
            <a:r>
              <a:rPr lang="en-US" sz="4000"/>
              <a:t> </a:t>
            </a:r>
          </a:p>
        </p:txBody>
      </p:sp>
      <p:sp>
        <p:nvSpPr>
          <p:cNvPr id="13315" name="Rectangle 3"/>
          <p:cNvSpPr>
            <a:spLocks noGrp="1" noChangeArrowheads="1"/>
          </p:cNvSpPr>
          <p:nvPr>
            <p:ph type="body" sz="half" idx="2"/>
          </p:nvPr>
        </p:nvSpPr>
        <p:spPr>
          <a:xfrm>
            <a:off x="4648200" y="1600200"/>
            <a:ext cx="4038600" cy="4800600"/>
          </a:xfrm>
        </p:spPr>
        <p:txBody>
          <a:bodyPr/>
          <a:lstStyle/>
          <a:p>
            <a:r>
              <a:rPr lang="en-US" sz="2400" b="1">
                <a:solidFill>
                  <a:schemeClr val="folHlink"/>
                </a:solidFill>
                <a:ea typeface="Arial Unicode MS" pitchFamily="34" charset="-128"/>
                <a:cs typeface="Arial Unicode MS" pitchFamily="34" charset="-128"/>
              </a:rPr>
              <a:t>Emergence of central ruling house &amp; system of Chinese feudalism.</a:t>
            </a:r>
          </a:p>
          <a:p>
            <a:r>
              <a:rPr lang="en-US" sz="2400" b="1">
                <a:solidFill>
                  <a:schemeClr val="folHlink"/>
                </a:solidFill>
                <a:ea typeface="Arial Unicode MS" pitchFamily="34" charset="-128"/>
                <a:cs typeface="Arial Unicode MS" pitchFamily="34" charset="-128"/>
              </a:rPr>
              <a:t>New political institutions to curb the ruler’s limitless authority.</a:t>
            </a:r>
          </a:p>
          <a:p>
            <a:r>
              <a:rPr lang="en-US" sz="2400" b="1">
                <a:solidFill>
                  <a:schemeClr val="folHlink"/>
                </a:solidFill>
                <a:ea typeface="Arial Unicode MS" pitchFamily="34" charset="-128"/>
                <a:cs typeface="Arial Unicode MS" pitchFamily="34" charset="-128"/>
              </a:rPr>
              <a:t>Defining the interior and exterior of Chinese “civilization.”</a:t>
            </a:r>
            <a:endParaRPr lang="en-US" altLang="zh-CN" sz="2400" b="1">
              <a:solidFill>
                <a:schemeClr val="folHlink"/>
              </a:solidFill>
              <a:ea typeface="Arial Unicode MS" pitchFamily="34" charset="-128"/>
              <a:cs typeface="Arial Unicode MS" pitchFamily="34" charset="-128"/>
            </a:endParaRPr>
          </a:p>
          <a:p>
            <a:r>
              <a:rPr lang="en-US" altLang="zh-CN" sz="2400" b="1">
                <a:solidFill>
                  <a:schemeClr val="folHlink"/>
                </a:solidFill>
                <a:ea typeface="Arial Unicode MS" pitchFamily="34" charset="-128"/>
                <a:cs typeface="Arial Unicode MS" pitchFamily="34" charset="-128"/>
              </a:rPr>
              <a:t>The long, violent birth of the Chinese empire.</a:t>
            </a:r>
            <a:r>
              <a:rPr lang="en-US" altLang="zh-CN" sz="2400">
                <a:solidFill>
                  <a:schemeClr val="folHlink"/>
                </a:solidFill>
                <a:ea typeface="Arial Unicode MS" pitchFamily="34" charset="-128"/>
                <a:cs typeface="Arial Unicode MS" pitchFamily="34" charset="-128"/>
              </a:rPr>
              <a:t> </a:t>
            </a:r>
            <a:endParaRPr lang="en-US" sz="2400">
              <a:solidFill>
                <a:schemeClr val="folHlink"/>
              </a:solidFill>
              <a:ea typeface="Arial Unicode MS" pitchFamily="34" charset="-128"/>
              <a:cs typeface="Arial Unicode MS" pitchFamily="34" charset="-128"/>
            </a:endParaRPr>
          </a:p>
        </p:txBody>
      </p:sp>
      <p:pic>
        <p:nvPicPr>
          <p:cNvPr id="13317" name="Picture 5" descr="China_2a"/>
          <p:cNvPicPr>
            <a:picLocks noChangeAspect="1" noChangeArrowheads="1"/>
          </p:cNvPicPr>
          <p:nvPr>
            <p:ph sz="half" idx="1"/>
          </p:nvPr>
        </p:nvPicPr>
        <p:blipFill>
          <a:blip r:embed="rId3" cstate="print"/>
          <a:srcRect/>
          <a:stretch>
            <a:fillRect/>
          </a:stretch>
        </p:blipFill>
        <p:spPr>
          <a:xfrm>
            <a:off x="495300" y="1676400"/>
            <a:ext cx="3525838" cy="4495800"/>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200" b="1">
                <a:solidFill>
                  <a:schemeClr val="folHlink"/>
                </a:solidFill>
                <a:ea typeface="Arial Unicode MS" pitchFamily="34" charset="-128"/>
                <a:cs typeface="Arial Unicode MS" pitchFamily="34" charset="-128"/>
              </a:rPr>
              <a:t>WESTERN ZHOU (ca. 1027-771 BCE)</a:t>
            </a:r>
            <a:br>
              <a:rPr lang="en-US" sz="3200" b="1">
                <a:solidFill>
                  <a:schemeClr val="folHlink"/>
                </a:solidFill>
                <a:ea typeface="Arial Unicode MS" pitchFamily="34" charset="-128"/>
                <a:cs typeface="Arial Unicode MS" pitchFamily="34" charset="-128"/>
              </a:rPr>
            </a:br>
            <a:r>
              <a:rPr lang="en-US" sz="3200" b="1">
                <a:solidFill>
                  <a:schemeClr val="folHlink"/>
                </a:solidFill>
                <a:ea typeface="Arial Unicode MS" pitchFamily="34" charset="-128"/>
                <a:cs typeface="Arial Unicode MS" pitchFamily="34" charset="-128"/>
              </a:rPr>
              <a:t>Political Order</a:t>
            </a:r>
          </a:p>
        </p:txBody>
      </p:sp>
      <p:sp>
        <p:nvSpPr>
          <p:cNvPr id="24580" name="Rectangle 4"/>
          <p:cNvSpPr>
            <a:spLocks noGrp="1" noChangeArrowheads="1"/>
          </p:cNvSpPr>
          <p:nvPr>
            <p:ph type="body" sz="half" idx="1"/>
          </p:nvPr>
        </p:nvSpPr>
        <p:spPr>
          <a:xfrm>
            <a:off x="457200" y="1600200"/>
            <a:ext cx="4038600" cy="5257800"/>
          </a:xfrm>
        </p:spPr>
        <p:txBody>
          <a:bodyPr/>
          <a:lstStyle/>
          <a:p>
            <a:pPr>
              <a:lnSpc>
                <a:spcPct val="80000"/>
              </a:lnSpc>
            </a:pPr>
            <a:r>
              <a:rPr lang="en-US" sz="2400" b="1">
                <a:solidFill>
                  <a:schemeClr val="folHlink"/>
                </a:solidFill>
                <a:ea typeface="Arial Unicode MS" pitchFamily="34" charset="-128"/>
                <a:cs typeface="Arial Unicode MS" pitchFamily="34" charset="-128"/>
              </a:rPr>
              <a:t>Feudalism (</a:t>
            </a:r>
            <a:r>
              <a:rPr lang="en-US" sz="2400" b="1" i="1">
                <a:solidFill>
                  <a:schemeClr val="folHlink"/>
                </a:solidFill>
                <a:ea typeface="Arial Unicode MS" pitchFamily="34" charset="-128"/>
                <a:cs typeface="Arial Unicode MS" pitchFamily="34" charset="-128"/>
              </a:rPr>
              <a:t>OED</a:t>
            </a:r>
            <a:r>
              <a:rPr lang="en-US" sz="2400" b="1">
                <a:solidFill>
                  <a:schemeClr val="folHlink"/>
                </a:solidFill>
                <a:ea typeface="Arial Unicode MS" pitchFamily="34" charset="-128"/>
                <a:cs typeface="Arial Unicode MS" pitchFamily="34" charset="-128"/>
              </a:rPr>
              <a:t> definition): “the system of polity… based on the relation of superior and vassal arising out of the holding of lands in feud.” </a:t>
            </a:r>
            <a:r>
              <a:rPr lang="en-US" sz="2400" b="1" i="1">
                <a:solidFill>
                  <a:schemeClr val="folHlink"/>
                </a:solidFill>
                <a:ea typeface="Arial Unicode MS" pitchFamily="34" charset="-128"/>
                <a:cs typeface="Arial Unicode MS" pitchFamily="34" charset="-128"/>
              </a:rPr>
              <a:t>Feud</a:t>
            </a:r>
            <a:r>
              <a:rPr lang="en-US" sz="2400" b="1">
                <a:solidFill>
                  <a:schemeClr val="folHlink"/>
                </a:solidFill>
                <a:ea typeface="Arial Unicode MS" pitchFamily="34" charset="-128"/>
                <a:cs typeface="Arial Unicode MS" pitchFamily="34" charset="-128"/>
              </a:rPr>
              <a:t> implies property granted through patronage. </a:t>
            </a:r>
          </a:p>
          <a:p>
            <a:pPr>
              <a:lnSpc>
                <a:spcPct val="80000"/>
              </a:lnSpc>
              <a:buFontTx/>
              <a:buNone/>
            </a:pPr>
            <a:r>
              <a:rPr lang="en-US" sz="2400" b="1">
                <a:solidFill>
                  <a:schemeClr val="folHlink"/>
                </a:solidFill>
                <a:ea typeface="Arial Unicode MS" pitchFamily="34" charset="-128"/>
                <a:cs typeface="Arial Unicode MS" pitchFamily="34" charset="-128"/>
              </a:rPr>
              <a:t> </a:t>
            </a:r>
          </a:p>
          <a:p>
            <a:pPr>
              <a:lnSpc>
                <a:spcPct val="80000"/>
              </a:lnSpc>
            </a:pPr>
            <a:r>
              <a:rPr lang="en-US" sz="2400" b="1">
                <a:solidFill>
                  <a:schemeClr val="folHlink"/>
                </a:solidFill>
                <a:ea typeface="Arial Unicode MS" pitchFamily="34" charset="-128"/>
                <a:cs typeface="Arial Unicode MS" pitchFamily="34" charset="-128"/>
              </a:rPr>
              <a:t>*Please note that European feudalism and Chinese feudalism were </a:t>
            </a:r>
            <a:r>
              <a:rPr lang="en-US" sz="2400" b="1" u="sng">
                <a:solidFill>
                  <a:schemeClr val="folHlink"/>
                </a:solidFill>
                <a:ea typeface="Arial Unicode MS" pitchFamily="34" charset="-128"/>
                <a:cs typeface="Arial Unicode MS" pitchFamily="34" charset="-128"/>
              </a:rPr>
              <a:t>not</a:t>
            </a:r>
            <a:r>
              <a:rPr lang="en-US" sz="2400" b="1">
                <a:solidFill>
                  <a:schemeClr val="folHlink"/>
                </a:solidFill>
                <a:ea typeface="Arial Unicode MS" pitchFamily="34" charset="-128"/>
                <a:cs typeface="Arial Unicode MS" pitchFamily="34" charset="-128"/>
              </a:rPr>
              <a:t> entirely the same (and Japanese feudalism was different still!)</a:t>
            </a:r>
          </a:p>
        </p:txBody>
      </p:sp>
      <p:pic>
        <p:nvPicPr>
          <p:cNvPr id="24582" name="Picture 6" descr="Figure 2"/>
          <p:cNvPicPr>
            <a:picLocks noChangeAspect="1" noChangeArrowheads="1"/>
          </p:cNvPicPr>
          <p:nvPr>
            <p:ph sz="half" idx="2"/>
          </p:nvPr>
        </p:nvPicPr>
        <p:blipFill>
          <a:blip r:embed="rId3" cstate="print"/>
          <a:srcRect/>
          <a:stretch>
            <a:fillRect/>
          </a:stretch>
        </p:blipFill>
        <p:spPr>
          <a:xfrm>
            <a:off x="4829175" y="1600200"/>
            <a:ext cx="3587750" cy="4953000"/>
          </a:xfrm>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4000" b="1">
                <a:solidFill>
                  <a:schemeClr val="folHlink"/>
                </a:solidFill>
                <a:ea typeface="Arial Unicode MS" pitchFamily="34" charset="-128"/>
                <a:cs typeface="Arial Unicode MS" pitchFamily="34" charset="-128"/>
              </a:rPr>
              <a:t>“Mandate of Heaven”</a:t>
            </a:r>
            <a:r>
              <a:rPr lang="en-US" sz="4000">
                <a:solidFill>
                  <a:schemeClr val="folHlink"/>
                </a:solidFill>
                <a:ea typeface="Arial Unicode MS" pitchFamily="34" charset="-128"/>
                <a:cs typeface="Arial Unicode MS" pitchFamily="34" charset="-128"/>
              </a:rPr>
              <a:t> </a:t>
            </a:r>
            <a:r>
              <a:rPr lang="en-US" altLang="zh-CN" sz="4000">
                <a:solidFill>
                  <a:schemeClr val="folHlink"/>
                </a:solidFill>
                <a:ea typeface="Arial Unicode MS" pitchFamily="34" charset="-128"/>
                <a:cs typeface="Arial Unicode MS" pitchFamily="34" charset="-128"/>
              </a:rPr>
              <a:t/>
            </a:r>
            <a:br>
              <a:rPr lang="en-US" altLang="zh-CN" sz="4000">
                <a:solidFill>
                  <a:schemeClr val="folHlink"/>
                </a:solidFill>
                <a:ea typeface="Arial Unicode MS" pitchFamily="34" charset="-128"/>
                <a:cs typeface="Arial Unicode MS" pitchFamily="34" charset="-128"/>
              </a:rPr>
            </a:br>
            <a:r>
              <a:rPr lang="en-US" sz="4000">
                <a:solidFill>
                  <a:schemeClr val="folHlink"/>
                </a:solidFill>
                <a:ea typeface="Arial Unicode MS" pitchFamily="34" charset="-128"/>
                <a:cs typeface="Arial Unicode MS" pitchFamily="34" charset="-128"/>
              </a:rPr>
              <a:t>(</a:t>
            </a:r>
            <a:r>
              <a:rPr lang="en-US" sz="4000" i="1">
                <a:solidFill>
                  <a:schemeClr val="folHlink"/>
                </a:solidFill>
                <a:ea typeface="Arial Unicode MS" pitchFamily="34" charset="-128"/>
                <a:cs typeface="Arial Unicode MS" pitchFamily="34" charset="-128"/>
              </a:rPr>
              <a:t>tianming </a:t>
            </a:r>
            <a:r>
              <a:rPr lang="zh-CN" altLang="en-US" sz="4000" i="1">
                <a:solidFill>
                  <a:schemeClr val="folHlink"/>
                </a:solidFill>
                <a:ea typeface="SimSun" pitchFamily="2" charset="-122"/>
                <a:cs typeface="Arial Unicode MS" pitchFamily="34" charset="-128"/>
              </a:rPr>
              <a:t>天命</a:t>
            </a:r>
            <a:r>
              <a:rPr lang="en-US" sz="4000">
                <a:solidFill>
                  <a:schemeClr val="folHlink"/>
                </a:solidFill>
                <a:ea typeface="Arial Unicode MS" pitchFamily="34" charset="-128"/>
                <a:cs typeface="Arial Unicode MS" pitchFamily="34" charset="-128"/>
              </a:rPr>
              <a:t>)</a:t>
            </a:r>
          </a:p>
        </p:txBody>
      </p:sp>
      <p:sp>
        <p:nvSpPr>
          <p:cNvPr id="27651" name="Rectangle 3"/>
          <p:cNvSpPr>
            <a:spLocks noGrp="1" noChangeArrowheads="1"/>
          </p:cNvSpPr>
          <p:nvPr>
            <p:ph type="body" idx="1"/>
          </p:nvPr>
        </p:nvSpPr>
        <p:spPr>
          <a:xfrm>
            <a:off x="457200" y="1600200"/>
            <a:ext cx="8229600" cy="5029200"/>
          </a:xfrm>
        </p:spPr>
        <p:txBody>
          <a:bodyPr/>
          <a:lstStyle/>
          <a:p>
            <a:pPr>
              <a:lnSpc>
                <a:spcPct val="90000"/>
              </a:lnSpc>
            </a:pPr>
            <a:r>
              <a:rPr lang="en-US" sz="2400" b="1">
                <a:solidFill>
                  <a:schemeClr val="folHlink"/>
                </a:solidFill>
                <a:ea typeface="Arial Unicode MS" pitchFamily="34" charset="-128"/>
                <a:cs typeface="Arial Unicode MS" pitchFamily="34" charset="-128"/>
              </a:rPr>
              <a:t>The Confucian notion that Heaven has granted a ruler’s authority to govern, and that this right may be withdrawn if that ruler proves to be incompetent or cruel.</a:t>
            </a:r>
            <a:endParaRPr lang="en-US" altLang="zh-CN" sz="2400" b="1">
              <a:solidFill>
                <a:schemeClr val="folHlink"/>
              </a:solidFill>
              <a:ea typeface="Arial Unicode MS" pitchFamily="34" charset="-128"/>
              <a:cs typeface="Arial Unicode MS" pitchFamily="34" charset="-128"/>
            </a:endParaRPr>
          </a:p>
          <a:p>
            <a:pPr>
              <a:lnSpc>
                <a:spcPct val="90000"/>
              </a:lnSpc>
            </a:pPr>
            <a:endParaRPr lang="en-US" sz="2400" b="1">
              <a:solidFill>
                <a:schemeClr val="folHlink"/>
              </a:solidFill>
              <a:ea typeface="Arial Unicode MS" pitchFamily="34" charset="-128"/>
              <a:cs typeface="Arial Unicode MS" pitchFamily="34" charset="-128"/>
            </a:endParaRPr>
          </a:p>
          <a:p>
            <a:pPr>
              <a:lnSpc>
                <a:spcPct val="90000"/>
              </a:lnSpc>
            </a:pPr>
            <a:r>
              <a:rPr lang="en-US" sz="2400" b="1">
                <a:solidFill>
                  <a:schemeClr val="folHlink"/>
                </a:solidFill>
                <a:ea typeface="Arial Unicode MS" pitchFamily="34" charset="-128"/>
                <a:cs typeface="Arial Unicode MS" pitchFamily="34" charset="-128"/>
              </a:rPr>
              <a:t> “Son of Heaven” (</a:t>
            </a:r>
            <a:r>
              <a:rPr lang="en-US" sz="2400" b="1" i="1">
                <a:solidFill>
                  <a:schemeClr val="folHlink"/>
                </a:solidFill>
                <a:ea typeface="Arial Unicode MS" pitchFamily="34" charset="-128"/>
                <a:cs typeface="Arial Unicode MS" pitchFamily="34" charset="-128"/>
              </a:rPr>
              <a:t>tianzi</a:t>
            </a:r>
            <a:r>
              <a:rPr lang="en-US" altLang="zh-CN" sz="2400" b="1" i="1">
                <a:solidFill>
                  <a:schemeClr val="folHlink"/>
                </a:solidFill>
                <a:ea typeface="Arial Unicode MS" pitchFamily="34" charset="-128"/>
                <a:cs typeface="Arial Unicode MS" pitchFamily="34" charset="-128"/>
              </a:rPr>
              <a:t> </a:t>
            </a:r>
            <a:r>
              <a:rPr lang="zh-CN" altLang="en-US" sz="2400" b="1">
                <a:solidFill>
                  <a:schemeClr val="folHlink"/>
                </a:solidFill>
                <a:ea typeface="SimSun" pitchFamily="2" charset="-122"/>
                <a:cs typeface="Arial Unicode MS" pitchFamily="34" charset="-128"/>
              </a:rPr>
              <a:t>天子</a:t>
            </a:r>
            <a:r>
              <a:rPr lang="en-US" sz="2400" b="1">
                <a:solidFill>
                  <a:schemeClr val="folHlink"/>
                </a:solidFill>
                <a:ea typeface="Arial Unicode MS" pitchFamily="34" charset="-128"/>
                <a:cs typeface="Arial Unicode MS" pitchFamily="34" charset="-128"/>
              </a:rPr>
              <a:t>): title for the supreme leader of the Zhou ruling house, beginning in the early Zhou period.</a:t>
            </a:r>
            <a:endParaRPr lang="en-US" altLang="zh-CN" sz="2400" b="1">
              <a:solidFill>
                <a:schemeClr val="folHlink"/>
              </a:solidFill>
              <a:ea typeface="Arial Unicode MS" pitchFamily="34" charset="-128"/>
              <a:cs typeface="Arial Unicode MS" pitchFamily="34" charset="-128"/>
            </a:endParaRPr>
          </a:p>
          <a:p>
            <a:pPr>
              <a:lnSpc>
                <a:spcPct val="90000"/>
              </a:lnSpc>
            </a:pPr>
            <a:endParaRPr lang="en-US" sz="2400" b="1">
              <a:solidFill>
                <a:schemeClr val="folHlink"/>
              </a:solidFill>
              <a:ea typeface="Arial Unicode MS" pitchFamily="34" charset="-128"/>
              <a:cs typeface="Arial Unicode MS" pitchFamily="34" charset="-128"/>
            </a:endParaRPr>
          </a:p>
          <a:p>
            <a:pPr>
              <a:lnSpc>
                <a:spcPct val="90000"/>
              </a:lnSpc>
            </a:pPr>
            <a:r>
              <a:rPr lang="en-US" sz="2400" b="1">
                <a:solidFill>
                  <a:schemeClr val="folHlink"/>
                </a:solidFill>
                <a:ea typeface="Arial Unicode MS" pitchFamily="34" charset="-128"/>
                <a:cs typeface="Arial Unicode MS" pitchFamily="34" charset="-128"/>
              </a:rPr>
              <a:t>“Central States”</a:t>
            </a:r>
            <a:r>
              <a:rPr lang="en-US" sz="2400" b="1" i="1">
                <a:solidFill>
                  <a:schemeClr val="folHlink"/>
                </a:solidFill>
                <a:ea typeface="Arial Unicode MS" pitchFamily="34" charset="-128"/>
                <a:cs typeface="Arial Unicode MS" pitchFamily="34" charset="-128"/>
              </a:rPr>
              <a:t> (zhongguo</a:t>
            </a:r>
            <a:r>
              <a:rPr lang="en-US" altLang="zh-CN" sz="2400" b="1" i="1">
                <a:solidFill>
                  <a:schemeClr val="folHlink"/>
                </a:solidFill>
                <a:ea typeface="Arial Unicode MS" pitchFamily="34" charset="-128"/>
                <a:cs typeface="Arial Unicode MS" pitchFamily="34" charset="-128"/>
              </a:rPr>
              <a:t> </a:t>
            </a:r>
            <a:r>
              <a:rPr lang="zh-CN" altLang="en-US" sz="2400" b="1">
                <a:solidFill>
                  <a:schemeClr val="folHlink"/>
                </a:solidFill>
                <a:ea typeface="SimSun" pitchFamily="2" charset="-122"/>
              </a:rPr>
              <a:t>中國</a:t>
            </a:r>
            <a:r>
              <a:rPr lang="en-US" sz="2400" b="1" i="1">
                <a:solidFill>
                  <a:schemeClr val="folHlink"/>
                </a:solidFill>
                <a:ea typeface="Arial Unicode MS" pitchFamily="34" charset="-128"/>
                <a:cs typeface="Arial Unicode MS" pitchFamily="34" charset="-128"/>
              </a:rPr>
              <a:t>)</a:t>
            </a:r>
            <a:r>
              <a:rPr lang="en-US" sz="2400" b="1">
                <a:solidFill>
                  <a:schemeClr val="folHlink"/>
                </a:solidFill>
                <a:ea typeface="Arial Unicode MS" pitchFamily="34" charset="-128"/>
                <a:cs typeface="Arial Unicode MS" pitchFamily="34" charset="-128"/>
              </a:rPr>
              <a:t>: a loose term for the separate kingdoms on the North China plain.  All kingdoms and people outside of this area were considered peripheral to the “civilized” core.  From this ancient term we get the modern name for China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folHlink"/>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folHlink"/>
            </a:solidFill>
            <a:effectLst/>
            <a:latin typeface="Arial" charset="0"/>
            <a:ea typeface="Arial Unicode MS" pitchFamily="34" charset="-128"/>
            <a:cs typeface="Arial Unicode MS"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260</Words>
  <Application>Microsoft Office PowerPoint</Application>
  <PresentationFormat>On-screen Show (4:3)</PresentationFormat>
  <Paragraphs>41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Unicode MS</vt:lpstr>
      <vt:lpstr>SimSun</vt:lpstr>
      <vt:lpstr>Default Design</vt:lpstr>
      <vt:lpstr>PREHISTORY OF CHINA </vt:lpstr>
      <vt:lpstr>Major Trends (earliest times-8th century BCE)</vt:lpstr>
      <vt:lpstr>Significant Periods (from Legend to History)</vt:lpstr>
      <vt:lpstr>Oracle bones (jiaguwen甲骨文)</vt:lpstr>
      <vt:lpstr>THE ZHOU DYNASTY(周) ca. 1122–256 BCE </vt:lpstr>
      <vt:lpstr>WESTERN ZHOU (ca. 1027-771 BCE) Political Order</vt:lpstr>
      <vt:lpstr>“Mandate of Heaven”  (tianming 天命)</vt:lpstr>
    </vt:vector>
  </TitlesOfParts>
  <Company>University of North Carolina - Greensboro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PREHISTORY OF CHINA</dc:title>
  <dc:creator>UNCG</dc:creator>
  <cp:lastModifiedBy>James A Anderson</cp:lastModifiedBy>
  <cp:revision>12</cp:revision>
  <dcterms:created xsi:type="dcterms:W3CDTF">2007-08-28T13:47:14Z</dcterms:created>
  <dcterms:modified xsi:type="dcterms:W3CDTF">2013-08-26T14:33:42Z</dcterms:modified>
</cp:coreProperties>
</file>