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D9F1672C-98AF-4DD1-95CD-7B93B258EF7B}" type="datetimeFigureOut">
              <a:rPr lang="en-US"/>
              <a:pPr/>
              <a:t>8/28/2013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C13B576-56EB-47C5-B1FA-AAD69C64A45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64D52FC1-383D-4A64-ABDC-BB17D6F91368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EF5BF-AD0D-44BC-8408-C4AC70BB7DAC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23A15744-1BB7-42CD-BB5E-23C0461A057D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5D6C1C59-3F2D-4F7E-8271-1E355C896978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84B1DBF3-FC6D-428F-996F-E5E9D0E1D6FF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4E6DF0ED-1F37-457A-9EB1-0E4DED2F9D60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E640526F-CED3-468B-A253-E67B1CD0FC19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20CE6D2B-399C-4F1B-939A-8B54CD44D528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13F1437D-C86E-43A7-A99E-865CF0563810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fld id="{A3E15BA9-9187-4C93-AC0C-E3195D4306CB}" type="datetimeFigureOut">
              <a:rPr lang="en-US"/>
              <a:pPr/>
              <a:t>8/28/2013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C8E47D02-9694-48F7-AC17-4A9DD41D9BD9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627DC9-520C-4CDD-9A4E-CD6E279211E4}" type="datetimeFigureOut">
              <a:rPr lang="en-US"/>
              <a:pPr/>
              <a:t>8/28/2013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93FBD-38C6-496B-B928-3ECEA230B1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2CA3DA-C57E-498C-A952-F8E30B5AE727}" type="datetimeFigureOut">
              <a:rPr lang="en-US"/>
              <a:pPr/>
              <a:t>8/28/2013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EC4A7F-C040-4DCC-9ADD-F8A8DB9B05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5FD919-D5FA-41C3-9AA4-850093EF2EC5}" type="datetimeFigureOut">
              <a:rPr lang="en-US"/>
              <a:pPr/>
              <a:t>8/28/2013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3C9117B-6B86-4002-85A8-C6A332A6F56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fld id="{EA8CE1DF-6A25-4E36-B7B2-45C8748EC356}" type="datetimeFigureOut">
              <a:rPr lang="en-US"/>
              <a:pPr/>
              <a:t>8/28/2013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A31A2CB9-A31F-486A-B9D8-A5648A1605A6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4EBB13-D790-4360-8DCD-4EA651D52D73}" type="datetimeFigureOut">
              <a:rPr lang="en-US"/>
              <a:pPr/>
              <a:t>8/28/2013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F8DC7F-7170-4359-819D-C0E9CA234B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3E84D0-FD4C-4B0C-B53D-C4209EC106E0}" type="datetimeFigureOut">
              <a:rPr lang="en-US"/>
              <a:pPr/>
              <a:t>8/28/2013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D4A20D-5A56-4965-9F2B-7792C16054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2746CB-8FE4-49F8-9B3F-50AE033A9EAC}" type="datetimeFigureOut">
              <a:rPr lang="en-US"/>
              <a:pPr/>
              <a:t>8/28/2013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40DE48-33FB-4FD0-9235-35A9BAF7B4A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C07805-2319-4475-BE15-AB7C08837CD5}" type="datetimeFigureOut">
              <a:rPr lang="en-US"/>
              <a:pPr/>
              <a:t>8/28/2013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DB6E09-DEAF-4D0C-94FA-A8B1D40FEC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5C34DF-9DA5-455E-8BFE-9761239B4CF7}" type="datetimeFigureOut">
              <a:rPr lang="en-US"/>
              <a:pPr/>
              <a:t>8/28/2013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E136F4-2A30-48D9-B59E-A4DDC24E521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EBE744-0A90-447B-9F27-8B40169C3062}" type="datetimeFigureOut">
              <a:rPr lang="en-US"/>
              <a:pPr/>
              <a:t>8/28/2013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DDA995-4F45-42EB-A8DA-8578805396E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Century Schoolbook" pitchFamily="18" charset="0"/>
              </a:defRPr>
            </a:lvl1pPr>
          </a:lstStyle>
          <a:p>
            <a:fld id="{ABDA73D5-1EBB-4E92-B932-F0F544D2D374}" type="datetimeFigureOut">
              <a:rPr lang="en-US"/>
              <a:pPr/>
              <a:t>8/28/2013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  <a:latin typeface="Century Schoolbook" pitchFamily="18" charset="0"/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Century Schoolbook" pitchFamily="18" charset="0"/>
              </a:defRPr>
            </a:lvl1pPr>
          </a:lstStyle>
          <a:p>
            <a:fld id="{DD8D77D3-B960-416F-AFA2-17B11996A1F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695" r:id="rId4"/>
    <p:sldLayoutId id="2147483696" r:id="rId5"/>
    <p:sldLayoutId id="2147483703" r:id="rId6"/>
    <p:sldLayoutId id="2147483697" r:id="rId7"/>
    <p:sldLayoutId id="2147483704" r:id="rId8"/>
    <p:sldLayoutId id="2147483705" r:id="rId9"/>
    <p:sldLayoutId id="2147483698" r:id="rId10"/>
    <p:sldLayoutId id="214748369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grandpa@raven.cybercomm.n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2700" cap="none" smtClean="0"/>
              <a:t/>
            </a:r>
            <a:br>
              <a:rPr lang="en-US" sz="2700" cap="none" smtClean="0"/>
            </a:br>
            <a:r>
              <a:rPr lang="en-US" sz="2700" cap="none" smtClean="0"/>
              <a:t> </a:t>
            </a:r>
            <a:br>
              <a:rPr lang="en-US" sz="2700" cap="none" smtClean="0"/>
            </a:br>
            <a:r>
              <a:rPr lang="en-US" sz="2700" cap="none" smtClean="0"/>
              <a:t/>
            </a:r>
            <a:br>
              <a:rPr lang="en-US" sz="2700" cap="none" smtClean="0"/>
            </a:br>
            <a:r>
              <a:rPr lang="en-US" sz="2700" cap="none" smtClean="0"/>
              <a:t> </a:t>
            </a:r>
            <a:br>
              <a:rPr lang="en-US" sz="2700" cap="none" smtClean="0"/>
            </a:br>
            <a:r>
              <a:rPr lang="en-US" sz="2700" cap="none" smtClean="0"/>
              <a:t/>
            </a:r>
            <a:br>
              <a:rPr lang="en-US" sz="2700" cap="none" smtClean="0"/>
            </a:br>
            <a:r>
              <a:rPr lang="en-US" sz="2700" cap="none" smtClean="0"/>
              <a:t> </a:t>
            </a:r>
            <a:br>
              <a:rPr lang="en-US" sz="2700" cap="none" smtClean="0"/>
            </a:br>
            <a:r>
              <a:rPr lang="en-US" sz="2700" cap="none" smtClean="0"/>
              <a:t/>
            </a:r>
            <a:br>
              <a:rPr lang="en-US" sz="2700" cap="none" smtClean="0"/>
            </a:br>
            <a:r>
              <a:rPr lang="en-US" sz="2700" cap="none" smtClean="0"/>
              <a:t> </a:t>
            </a:r>
            <a:br>
              <a:rPr lang="en-US" sz="2700" cap="none" smtClean="0"/>
            </a:br>
            <a:r>
              <a:rPr lang="en-US" sz="2700" cap="none" smtClean="0"/>
              <a:t>CHINA: THE MYTHICAL PAST</a:t>
            </a:r>
            <a:br>
              <a:rPr lang="en-US" sz="2700" cap="none" smtClean="0"/>
            </a:br>
            <a:r>
              <a:rPr lang="en-US" sz="2700" cap="none" smtClean="0"/>
              <a:t> </a:t>
            </a:r>
            <a:br>
              <a:rPr lang="en-US" sz="2700" cap="none" smtClean="0"/>
            </a:br>
            <a:r>
              <a:rPr lang="en-US" sz="2700" cap="none" smtClean="0"/>
              <a:t/>
            </a:r>
            <a:br>
              <a:rPr lang="en-US" sz="2700" cap="none" smtClean="0"/>
            </a:br>
            <a:r>
              <a:rPr lang="en-US" sz="2700" cap="none" smtClean="0"/>
              <a:t/>
            </a:r>
            <a:br>
              <a:rPr lang="en-US" sz="2700" cap="none" smtClean="0"/>
            </a:br>
            <a:endParaRPr lang="en-US" sz="2700" cap="none" smtClean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cap="none" smtClean="0"/>
              <a:t>MYTH</a:t>
            </a:r>
            <a:br>
              <a:rPr lang="en-US" cap="none" smtClean="0"/>
            </a:br>
            <a:endParaRPr lang="en-US" cap="none" smtClean="0"/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smtClean="0"/>
              <a:t> A Matter of faith, not science.  Myths are no less powerful than more quantifiable methods of recording the past.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Creation myths fall into 5 general classifications </a:t>
            </a:r>
          </a:p>
          <a:p>
            <a:pPr lvl="1" eaLnBrk="1" hangingPunct="1"/>
            <a:r>
              <a:rPr lang="en-US" smtClean="0"/>
              <a:t>From chaos or nothingness.</a:t>
            </a:r>
          </a:p>
          <a:p>
            <a:pPr lvl="1" eaLnBrk="1" hangingPunct="1"/>
            <a:r>
              <a:rPr lang="en-US" smtClean="0"/>
              <a:t>From a cosmic egg or primordial mound.</a:t>
            </a:r>
          </a:p>
          <a:p>
            <a:pPr lvl="1" eaLnBrk="1" hangingPunct="1"/>
            <a:r>
              <a:rPr lang="en-US" smtClean="0"/>
              <a:t>From parents who are separated.</a:t>
            </a:r>
          </a:p>
          <a:p>
            <a:pPr lvl="1" eaLnBrk="1" hangingPunct="1"/>
            <a:r>
              <a:rPr lang="en-US" smtClean="0"/>
              <a:t>From a process of earth splitting. </a:t>
            </a:r>
          </a:p>
          <a:p>
            <a:pPr lvl="1" eaLnBrk="1" hangingPunct="1"/>
            <a:r>
              <a:rPr lang="en-US" smtClean="0"/>
              <a:t>Following the emergence from other worlds.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z="1400" smtClean="0"/>
              <a:t>Note: cited in </a:t>
            </a:r>
            <a:r>
              <a:rPr lang="en-US" sz="1400" i="1" smtClean="0"/>
              <a:t>The Book of Gods, Goddesses, Heroes and Other Characters of Mythology </a:t>
            </a:r>
            <a:r>
              <a:rPr lang="en-US" sz="1400" smtClean="0"/>
              <a:t>by PJ Criss, </a:t>
            </a:r>
            <a:r>
              <a:rPr lang="en-US" sz="1400" smtClean="0">
                <a:hlinkClick r:id="rId3"/>
              </a:rPr>
              <a:t>grandpa@raven.cybercomm.net</a:t>
            </a:r>
            <a:r>
              <a:rPr lang="en-US" sz="1400" smtClean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cap="none" smtClean="0"/>
              <a:t>PAN GU</a:t>
            </a:r>
            <a:r>
              <a:rPr lang="en-US" cap="none" smtClean="0"/>
              <a:t> </a:t>
            </a:r>
            <a:r>
              <a:rPr lang="en-US" b="1" cap="none" smtClean="0"/>
              <a:t>(</a:t>
            </a:r>
            <a:r>
              <a:rPr lang="ja-JP" altLang="en-US" b="1" cap="none" smtClean="0"/>
              <a:t>盤古</a:t>
            </a:r>
            <a:r>
              <a:rPr lang="en-US" altLang="ja-JP" b="1" cap="none" smtClean="0"/>
              <a:t>)</a:t>
            </a:r>
            <a:endParaRPr lang="en-US" cap="none" smtClean="0"/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ja-JP" altLang="en-US" sz="1600" smtClean="0"/>
              <a:t> </a:t>
            </a:r>
            <a:r>
              <a:rPr lang="en-US" altLang="ja-JP" sz="1600" smtClean="0"/>
              <a:t>R</a:t>
            </a:r>
            <a:r>
              <a:rPr lang="en-US" sz="1600" smtClean="0"/>
              <a:t>oughly translated "coiled antiquity," the original creature, born of a cosmic egg.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/>
              <a:t>Separated heaven and earth (the cosmos), resembling an  enormous stone, in half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/>
              <a:t>When he died, his eyes became the sun and moon, his blood, the rivers and oceans, his muscles, the mountains, his hair the grasses and trees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/>
              <a:t>Humans and animals derived from his body lice!</a:t>
            </a:r>
          </a:p>
          <a:p>
            <a:pPr eaLnBrk="1" hangingPunct="1"/>
            <a:endParaRPr lang="en-US" sz="1400" smtClean="0"/>
          </a:p>
          <a:p>
            <a:pPr eaLnBrk="1" hangingPunct="1"/>
            <a:endParaRPr lang="en-US" sz="1400" smtClean="0"/>
          </a:p>
        </p:txBody>
      </p:sp>
      <p:pic>
        <p:nvPicPr>
          <p:cNvPr id="10244" name="Content Placeholder 5" descr="393px-Pangu.jp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267200" y="1093788"/>
            <a:ext cx="3429000" cy="522605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cap="none" smtClean="0"/>
              <a:t>FU XI</a:t>
            </a:r>
            <a:r>
              <a:rPr lang="en-US" cap="none" smtClean="0"/>
              <a:t> (</a:t>
            </a:r>
            <a:r>
              <a:rPr lang="ja-JP" altLang="en-US" b="1" cap="none" smtClean="0"/>
              <a:t>伏羲</a:t>
            </a:r>
            <a:r>
              <a:rPr lang="en-US" altLang="ja-JP" b="1" cap="none" smtClean="0"/>
              <a:t>)</a:t>
            </a:r>
            <a:r>
              <a:rPr lang="ja-JP" altLang="en-US" cap="none" smtClean="0"/>
              <a:t> </a:t>
            </a:r>
            <a:r>
              <a:rPr lang="en-US" cap="none" smtClean="0"/>
              <a:t>AND </a:t>
            </a:r>
            <a:r>
              <a:rPr lang="en-US" b="1" cap="none" smtClean="0"/>
              <a:t>NU WA (</a:t>
            </a:r>
            <a:r>
              <a:rPr lang="ja-JP" altLang="en-US" cap="none" smtClean="0"/>
              <a:t>女媧</a:t>
            </a:r>
            <a:r>
              <a:rPr lang="en-US" b="1" cap="none" smtClean="0"/>
              <a:t>)</a:t>
            </a:r>
            <a:endParaRPr lang="en-US" cap="none" smtClean="0"/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4648200" y="1600200"/>
            <a:ext cx="3276600" cy="4873625"/>
          </a:xfrm>
        </p:spPr>
        <p:txBody>
          <a:bodyPr/>
          <a:lstStyle/>
          <a:p>
            <a:pPr eaLnBrk="1" hangingPunct="1"/>
            <a:r>
              <a:rPr lang="en-US" sz="2000" b="1" smtClean="0"/>
              <a:t>S</a:t>
            </a:r>
            <a:r>
              <a:rPr lang="en-US" sz="2000" smtClean="0"/>
              <a:t>emi-human “Adam and Eve” figures of China’s legendary past.</a:t>
            </a:r>
          </a:p>
          <a:p>
            <a:pPr eaLnBrk="1" hangingPunct="1"/>
            <a:r>
              <a:rPr lang="en-US" sz="2000" smtClean="0"/>
              <a:t>both figures were serpentine from the waist down.</a:t>
            </a:r>
          </a:p>
          <a:p>
            <a:pPr eaLnBrk="1" hangingPunct="1"/>
            <a:r>
              <a:rPr lang="en-US" sz="2000" smtClean="0"/>
              <a:t>Fu Xi: inventor of animal husbandry, marriage, the calendar, musical instruments, as well as the trigrams of the </a:t>
            </a:r>
            <a:r>
              <a:rPr lang="en-US" sz="2000" i="1" smtClean="0"/>
              <a:t>Yijing</a:t>
            </a:r>
            <a:r>
              <a:rPr lang="ja-JP" altLang="en-US" sz="2000" smtClean="0"/>
              <a:t> 易經</a:t>
            </a:r>
            <a:r>
              <a:rPr lang="en-US" sz="2000" i="1" smtClean="0"/>
              <a:t> </a:t>
            </a:r>
            <a:r>
              <a:rPr lang="en-US" sz="2000" smtClean="0"/>
              <a:t>(Book of Changes).</a:t>
            </a:r>
          </a:p>
          <a:p>
            <a:pPr eaLnBrk="1" hangingPunct="1"/>
            <a:endParaRPr lang="en-US" smtClean="0"/>
          </a:p>
        </p:txBody>
      </p:sp>
      <p:pic>
        <p:nvPicPr>
          <p:cNvPr id="11268" name="Picture 3" descr="Nuwafuxi4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870075"/>
            <a:ext cx="424815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4" descr="800px-Samtaegeuk_with_Fu_Hsi's_8_trigrams.svg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5562600"/>
            <a:ext cx="14732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cap="none" smtClean="0"/>
              <a:t>SHEN NONG (</a:t>
            </a:r>
            <a:r>
              <a:rPr lang="ja-JP" altLang="en-US" b="1" cap="none" smtClean="0"/>
              <a:t>神農</a:t>
            </a:r>
            <a:r>
              <a:rPr lang="en-US" altLang="ja-JP" b="1" cap="none" smtClean="0"/>
              <a:t>)</a:t>
            </a:r>
            <a:r>
              <a:rPr lang="en-US" altLang="ja-JP" cap="none" smtClean="0"/>
              <a:t>:</a:t>
            </a:r>
            <a:endParaRPr lang="en-US" cap="none" smtClean="0"/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581400" cy="4873625"/>
          </a:xfrm>
        </p:spPr>
        <p:txBody>
          <a:bodyPr/>
          <a:lstStyle/>
          <a:p>
            <a:pPr eaLnBrk="1" hangingPunct="1"/>
            <a:r>
              <a:rPr lang="en-US" altLang="ja-JP" sz="2000" smtClean="0"/>
              <a:t> “T</a:t>
            </a:r>
            <a:r>
              <a:rPr lang="en-US" sz="2000" smtClean="0"/>
              <a:t>he divine farmer,”  taught men agriculture, set up markets and began commerce.  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Shen Nong is also the saint of Chinese medicine. Displayed in fields and drugstores today.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Agrarian images and metaphors have remained important throughout Chinese history.</a:t>
            </a:r>
          </a:p>
          <a:p>
            <a:pPr eaLnBrk="1" hangingPunct="1"/>
            <a:endParaRPr lang="en-US" smtClean="0"/>
          </a:p>
        </p:txBody>
      </p:sp>
      <p:pic>
        <p:nvPicPr>
          <p:cNvPr id="12292" name="Picture 3" descr="459px-Shennong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914400"/>
            <a:ext cx="38481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cap="none" smtClean="0"/>
              <a:t>HUANGDI (</a:t>
            </a:r>
            <a:r>
              <a:rPr lang="ja-JP" altLang="en-US" b="1" cap="none" smtClean="0"/>
              <a:t>黃帝</a:t>
            </a:r>
            <a:r>
              <a:rPr lang="en-US" altLang="ja-JP" b="1" cap="none" smtClean="0"/>
              <a:t>)</a:t>
            </a:r>
            <a:r>
              <a:rPr lang="ja-JP" altLang="en-US" cap="none" smtClean="0"/>
              <a:t> </a:t>
            </a:r>
            <a:r>
              <a:rPr lang="en-US" cap="none" smtClean="0"/>
              <a:t>OR “YELLOW EMPEROR”: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5105400" y="1600200"/>
            <a:ext cx="2819400" cy="4873625"/>
          </a:xfrm>
        </p:spPr>
        <p:txBody>
          <a:bodyPr/>
          <a:lstStyle/>
          <a:p>
            <a:pPr eaLnBrk="1" hangingPunct="1"/>
            <a:r>
              <a:rPr lang="en-US" sz="2000" smtClean="0"/>
              <a:t> Legendary common ancestor of the Han Chinese people. 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“Invented” government.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First of five emperors; the last two are the well-known sage (wise) rulers, Yao and Shun.</a:t>
            </a:r>
          </a:p>
          <a:p>
            <a:pPr eaLnBrk="1" hangingPunct="1"/>
            <a:endParaRPr lang="en-US" smtClean="0"/>
          </a:p>
        </p:txBody>
      </p:sp>
      <p:pic>
        <p:nvPicPr>
          <p:cNvPr id="13316" name="Picture 3" descr="447px-Yellowempero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676400"/>
            <a:ext cx="3657600" cy="490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077200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3200" b="1" cap="none" smtClean="0"/>
              <a:t>YAO</a:t>
            </a:r>
            <a:r>
              <a:rPr lang="en-US" sz="3200" cap="none" smtClean="0"/>
              <a:t> (</a:t>
            </a:r>
            <a:r>
              <a:rPr lang="ja-JP" altLang="en-US" sz="3200" cap="none" smtClean="0"/>
              <a:t>堯</a:t>
            </a:r>
            <a:r>
              <a:rPr lang="en-US" altLang="ja-JP" sz="3200" cap="none" smtClean="0"/>
              <a:t>)</a:t>
            </a:r>
            <a:r>
              <a:rPr lang="en-US" sz="3200" b="1" cap="none" smtClean="0"/>
              <a:t>(ALLEGEDLY 2357-2255 BCE)</a:t>
            </a:r>
            <a:r>
              <a:rPr lang="en-US" sz="3200" cap="none" smtClean="0"/>
              <a:t> &amp; </a:t>
            </a:r>
            <a:r>
              <a:rPr lang="en-US" sz="3200" b="1" cap="none" smtClean="0"/>
              <a:t>SHUN (</a:t>
            </a:r>
            <a:r>
              <a:rPr lang="ja-JP" altLang="en-US" sz="3200" cap="none" smtClean="0"/>
              <a:t>舜</a:t>
            </a:r>
            <a:r>
              <a:rPr lang="en-US" sz="3200" b="1" cap="none" smtClean="0"/>
              <a:t>) (ALLEGEDLY 2255-2205 BCE)</a:t>
            </a:r>
            <a:endParaRPr lang="en-US" sz="3200" cap="none" smtClean="0"/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4038600" y="1447800"/>
            <a:ext cx="4038600" cy="5026025"/>
          </a:xfrm>
        </p:spPr>
        <p:txBody>
          <a:bodyPr/>
          <a:lstStyle/>
          <a:p>
            <a:pPr eaLnBrk="1" hangingPunct="1"/>
            <a:r>
              <a:rPr lang="en-US" smtClean="0"/>
              <a:t> </a:t>
            </a:r>
            <a:r>
              <a:rPr lang="en-US" sz="2000" smtClean="0"/>
              <a:t>Two “Sage Kings” of the legendary Chinese past.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Yao was morally perfect; brought his state, through the nine branches of his lineage together, through his virtue.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Yao selected Shun as his successor rather than his own son, because of Shun's filial piety (Shun was obedient to his stepmother and blind father and his half-brother Xiang, both of whom treated Shun badly</a:t>
            </a:r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457200" y="6172200"/>
            <a:ext cx="31242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/>
              <a:t>Emperor Yao as imagined by the Song Dynasty painter Ma Lin (</a:t>
            </a:r>
            <a:r>
              <a:rPr lang="ja-JP" altLang="en-US" sz="1100"/>
              <a:t>馬麟</a:t>
            </a:r>
            <a:r>
              <a:rPr lang="en-US" altLang="ja-JP" sz="1100"/>
              <a:t>) - WikiCommons</a:t>
            </a:r>
            <a:endParaRPr lang="en-US" sz="1100"/>
          </a:p>
        </p:txBody>
      </p:sp>
      <p:pic>
        <p:nvPicPr>
          <p:cNvPr id="14341" name="Picture 4" descr="265px-Ma_Lin_-_Emperor_Ya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447800"/>
            <a:ext cx="19812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cap="none" smtClean="0"/>
              <a:t>DUKE OF ZHOU (</a:t>
            </a:r>
            <a:r>
              <a:rPr lang="ja-JP" altLang="en-US" b="1" cap="none" smtClean="0"/>
              <a:t>周公</a:t>
            </a:r>
            <a:r>
              <a:rPr lang="en-US" altLang="ja-JP" b="1" cap="none" smtClean="0"/>
              <a:t>)</a:t>
            </a:r>
            <a:endParaRPr lang="en-US" cap="none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648200" cy="487362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Regent serving the son of young King Wu, founder of the Zhou dynasty, assisted in founding the new dynasty and writing up the institutions once to rule the people.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 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Duke of Zhou was the hero of Confucius (551-479 BCE). Confucius was frustrated that the duke never appeared in his dreams.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Duke of Zhou later depicted as the model statesman and scholar, the last man in China to fully realize all of his ideals in his everyday behavior. 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</p:txBody>
      </p:sp>
      <p:pic>
        <p:nvPicPr>
          <p:cNvPr id="15364" name="Picture 3" descr="385px-Zhou_go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727075"/>
            <a:ext cx="3124200" cy="486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cap="none" smtClean="0"/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sz="6000" dirty="0" smtClean="0"/>
              <a:t>Questions?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Words>149</Words>
  <Application>Microsoft Office PowerPoint</Application>
  <PresentationFormat>On-screen Show (4:3)</PresentationFormat>
  <Paragraphs>60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            CHINA: THE MYTHICAL PAST     </vt:lpstr>
      <vt:lpstr>MYTH </vt:lpstr>
      <vt:lpstr>PAN GU (盤古)</vt:lpstr>
      <vt:lpstr>FU XI (伏羲) AND NU WA (女媧)</vt:lpstr>
      <vt:lpstr>SHEN NONG (神農):</vt:lpstr>
      <vt:lpstr>HUANGDI (黃帝) OR “YELLOW EMPEROR”:</vt:lpstr>
      <vt:lpstr>YAO (堯)(ALLEGEDLY 2357-2255 BCE) &amp; SHUN (舜) (ALLEGEDLY 2255-2205 BCE)</vt:lpstr>
      <vt:lpstr>DUKE OF ZHOU (周公)</vt:lpstr>
      <vt:lpstr>Slide 9</vt:lpstr>
    </vt:vector>
  </TitlesOfParts>
  <Company>UNCG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China: The Mythical Past</dc:title>
  <dc:creator>jaander2</dc:creator>
  <cp:lastModifiedBy>vincentyang246@gmail.com</cp:lastModifiedBy>
  <cp:revision>14</cp:revision>
  <dcterms:created xsi:type="dcterms:W3CDTF">2010-08-31T18:51:56Z</dcterms:created>
  <dcterms:modified xsi:type="dcterms:W3CDTF">2013-08-28T17:33:19Z</dcterms:modified>
</cp:coreProperties>
</file>