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6" r:id="rId9"/>
    <p:sldId id="260" r:id="rId10"/>
    <p:sldId id="261" r:id="rId11"/>
    <p:sldId id="267" r:id="rId12"/>
    <p:sldId id="26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96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710B06-511F-42A2-BE22-BAD5F23C6F7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CFB7DD-2913-44F0-AA2A-D73311BF09F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8B5CB-D263-4062-8EC7-E4C139FFCD87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41C65B-316F-437E-8FA8-859BA99E209D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5461A-85FA-466B-B1BF-D69B001C96D4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294A4B-7CCB-486E-97F5-E5B1F5C81325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2B72E-7EB4-4709-BF60-44A7B5B10896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DDE042-6979-41C9-9023-A35D97542CF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E1DED3-CF86-4325-8A47-337E21E6CCD2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168D2-7196-4891-8B78-8F0B9F933E00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0F20F-1304-49D6-945B-13F65D1BBCC7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DEBE6A-215A-4625-A0BF-72C6744EC123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7788E3-0634-44DD-B8BE-7B2568DF105E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79932-82EF-453D-9BA8-890EF4EA7E6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AEA88-E39B-4922-BF7B-BC835C479F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C8E7F7-010F-4C1C-9513-25F4CB360C9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F04446A-5741-47FA-A401-4EC710ABEDC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FD8EC95-0819-432F-9C1B-D3F5C26E0A3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9C31F44-3229-4FE4-AA74-6297177A12B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0F33C10-F92B-41C8-BA8B-2430EB00F55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2DCD9-382C-4B1F-9D91-303FD4836B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7A800-9383-42C4-9311-C78DE73E27E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7AFEE-6E7A-4A64-A31B-A41388942BF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808579-DA2D-4470-9159-90C2AF28BF3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7BFBC-2D01-4632-8020-6AA10B4490B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E3F504-CB5C-48E6-BEAB-651DFA06FEC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B48B4-F653-4DAE-8A97-747D6BCAA61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7B3C4-13FD-4F55-A375-27A009FAA19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56EA4F7-5EF5-47BB-9694-A78D21872E6F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folHlink"/>
                </a:solidFill>
              </a:rPr>
              <a:t>The Leading Thinkers from the </a:t>
            </a:r>
            <a:br>
              <a:rPr lang="en-US" sz="4000" b="1" dirty="0">
                <a:solidFill>
                  <a:schemeClr val="folHlink"/>
                </a:solidFill>
              </a:rPr>
            </a:br>
            <a:r>
              <a:rPr lang="en-US" sz="4000" b="1" dirty="0">
                <a:solidFill>
                  <a:schemeClr val="folHlink"/>
                </a:solidFill>
              </a:rPr>
              <a:t>“One Hundred Schools” </a:t>
            </a:r>
            <a:br>
              <a:rPr lang="en-US" sz="4000" b="1" dirty="0">
                <a:solidFill>
                  <a:schemeClr val="folHlink"/>
                </a:solidFill>
              </a:rPr>
            </a:br>
            <a:r>
              <a:rPr lang="en-US" sz="4000" b="1" dirty="0">
                <a:solidFill>
                  <a:schemeClr val="folHlink"/>
                </a:solidFill>
              </a:rPr>
              <a:t>of the Late Zhou Dynasty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folHlink"/>
                </a:solidFill>
              </a:rPr>
              <a:t>Laozi </a:t>
            </a:r>
            <a:r>
              <a:rPr lang="zh-CN" altLang="en-US" sz="4000" b="1" dirty="0">
                <a:solidFill>
                  <a:schemeClr val="folHlink"/>
                </a:solidFill>
                <a:ea typeface="SimSun" charset="-122"/>
              </a:rPr>
              <a:t>老子</a:t>
            </a:r>
            <a:br>
              <a:rPr lang="zh-CN" altLang="en-US" sz="4000" b="1" dirty="0">
                <a:solidFill>
                  <a:schemeClr val="folHlink"/>
                </a:solidFill>
                <a:ea typeface="SimSun" charset="-122"/>
              </a:rPr>
            </a:br>
            <a:r>
              <a:rPr lang="en-US" sz="4000" b="1" dirty="0">
                <a:solidFill>
                  <a:schemeClr val="folHlink"/>
                </a:solidFill>
              </a:rPr>
              <a:t>(c. 500 BCE)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419600" cy="2185988"/>
          </a:xfrm>
        </p:spPr>
        <p:txBody>
          <a:bodyPr/>
          <a:lstStyle/>
          <a:p>
            <a:r>
              <a:rPr lang="en-US" sz="2800" dirty="0">
                <a:solidFill>
                  <a:schemeClr val="folHlink"/>
                </a:solidFill>
              </a:rPr>
              <a:t>The Way (Dao</a:t>
            </a:r>
            <a:r>
              <a:rPr lang="zh-CN" altLang="en-US" sz="2800" dirty="0">
                <a:solidFill>
                  <a:schemeClr val="folHlink"/>
                </a:solidFill>
                <a:ea typeface="SimSun" charset="-122"/>
              </a:rPr>
              <a:t>道</a:t>
            </a:r>
            <a:r>
              <a:rPr lang="en-US" sz="2800" dirty="0">
                <a:solidFill>
                  <a:schemeClr val="folHlink"/>
                </a:solidFill>
              </a:rPr>
              <a:t>) cannot be described</a:t>
            </a:r>
            <a:r>
              <a:rPr lang="en-US" sz="2800" dirty="0" smtClean="0">
                <a:solidFill>
                  <a:schemeClr val="folHlink"/>
                </a:solidFill>
              </a:rPr>
              <a:t>.</a:t>
            </a:r>
          </a:p>
          <a:p>
            <a:pPr lvl="1"/>
            <a:r>
              <a:rPr lang="zh-CN" altLang="en-US" sz="2400" b="1" dirty="0" smtClean="0">
                <a:solidFill>
                  <a:schemeClr val="bg1"/>
                </a:solidFill>
                <a:ea typeface="SimSun" charset="-122"/>
              </a:rPr>
              <a:t>道可道非常道 </a:t>
            </a:r>
            <a:r>
              <a:rPr lang="en-US" altLang="zh-CN" sz="2400" dirty="0" smtClean="0">
                <a:solidFill>
                  <a:schemeClr val="bg1"/>
                </a:solidFill>
                <a:ea typeface="SimSun" charset="-122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+mn-cs"/>
              </a:rPr>
              <a:t>Dào kě dào fēicháng dào</a:t>
            </a:r>
            <a:r>
              <a:rPr lang="en-US" altLang="zh-CN" sz="2400" dirty="0" smtClean="0">
                <a:solidFill>
                  <a:schemeClr val="bg1"/>
                </a:solidFill>
                <a:ea typeface="SimSun" charset="-122"/>
              </a:rPr>
              <a:t>)</a:t>
            </a:r>
          </a:p>
          <a:p>
            <a:pPr lvl="1"/>
            <a:r>
              <a:rPr lang="en-US" altLang="zh-CN" sz="2400" dirty="0" smtClean="0">
                <a:solidFill>
                  <a:schemeClr val="bg1"/>
                </a:solidFill>
                <a:ea typeface="SimSun" charset="-122"/>
              </a:rPr>
              <a:t>“The Way that may be spoken of is not the Way.”</a:t>
            </a:r>
            <a:endParaRPr lang="en-US" sz="2400" dirty="0">
              <a:solidFill>
                <a:schemeClr val="folHlink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chemeClr val="folHlink"/>
                </a:solidFill>
              </a:rPr>
              <a:t> </a:t>
            </a:r>
            <a:endParaRPr lang="en-US" sz="2800" b="1" dirty="0">
              <a:solidFill>
                <a:schemeClr val="folHlink"/>
              </a:solidFill>
            </a:endParaRPr>
          </a:p>
          <a:p>
            <a:r>
              <a:rPr lang="en-US" sz="2800" b="1" dirty="0">
                <a:solidFill>
                  <a:schemeClr val="folHlink"/>
                </a:solidFill>
              </a:rPr>
              <a:t>Wu wei</a:t>
            </a:r>
            <a:r>
              <a:rPr lang="en-US" altLang="zh-CN" sz="2800" b="1" dirty="0">
                <a:solidFill>
                  <a:schemeClr val="folHlink"/>
                </a:solidFill>
                <a:ea typeface="SimSun" charset="-122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ea typeface="SimSun" charset="-122"/>
              </a:rPr>
              <a:t>無為</a:t>
            </a:r>
            <a:r>
              <a:rPr lang="en-US" sz="2800" b="1" dirty="0">
                <a:solidFill>
                  <a:schemeClr val="folHlink"/>
                </a:solidFill>
              </a:rPr>
              <a:t>: </a:t>
            </a:r>
            <a:r>
              <a:rPr lang="en-US" sz="2800" dirty="0">
                <a:solidFill>
                  <a:schemeClr val="folHlink"/>
                </a:solidFill>
              </a:rPr>
              <a:t>"effortlessness" as a political strategy.</a:t>
            </a:r>
          </a:p>
        </p:txBody>
      </p:sp>
      <p:pic>
        <p:nvPicPr>
          <p:cNvPr id="15369" name="Picture 9" descr="LaoGod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629400" y="3657600"/>
            <a:ext cx="1550988" cy="2743200"/>
          </a:xfrm>
          <a:noFill/>
          <a:ln/>
        </p:spPr>
      </p:pic>
      <p:pic>
        <p:nvPicPr>
          <p:cNvPr id="15370" name="Picture 10" descr="466px-Yin_yan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400800" y="838200"/>
            <a:ext cx="2187575" cy="2187575"/>
          </a:xfrm>
          <a:noFill/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92D050"/>
                </a:solidFill>
              </a:rPr>
              <a:t>Daoism’s Problems </a:t>
            </a:r>
            <a:r>
              <a:rPr lang="en-US" sz="4000" dirty="0">
                <a:solidFill>
                  <a:srgbClr val="92D050"/>
                </a:solidFill>
              </a:rPr>
              <a:t>with Confucianism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imes New Roman" pitchFamily="16" charset="0"/>
              <a:buChar char="•"/>
            </a:pP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Saw the virtue promoted by Confucian gentlemen as the accidental source of evil and sorrow in the world.</a:t>
            </a:r>
          </a:p>
          <a:p>
            <a:pPr>
              <a:lnSpc>
                <a:spcPct val="90000"/>
              </a:lnSpc>
              <a:buFont typeface="Times New Roman" pitchFamily="16" charset="0"/>
              <a:buChar char="•"/>
            </a:pP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	Argued that human moral ideas reflect human depravity, filial piety springs from impiety; Confucian rules of propriety reflect the world's moral disorder.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folHlink"/>
                </a:solidFill>
              </a:rPr>
              <a:t>Zhuangzi</a:t>
            </a:r>
            <a:r>
              <a:rPr lang="en-US" altLang="zh-CN" sz="4000" b="1" dirty="0">
                <a:solidFill>
                  <a:schemeClr val="folHlink"/>
                </a:solidFill>
                <a:ea typeface="SimSun" charset="-122"/>
              </a:rPr>
              <a:t> </a:t>
            </a:r>
            <a:r>
              <a:rPr lang="zh-CN" altLang="en-US" sz="4000" b="1" dirty="0">
                <a:solidFill>
                  <a:schemeClr val="folHlink"/>
                </a:solidFill>
                <a:ea typeface="SimSun" charset="-122"/>
              </a:rPr>
              <a:t>莊子</a:t>
            </a:r>
            <a:br>
              <a:rPr lang="zh-CN" altLang="en-US" sz="4000" b="1" dirty="0">
                <a:solidFill>
                  <a:schemeClr val="folHlink"/>
                </a:solidFill>
                <a:ea typeface="SimSun" charset="-122"/>
              </a:rPr>
            </a:br>
            <a:r>
              <a:rPr lang="en-US" sz="4000" b="1" dirty="0">
                <a:solidFill>
                  <a:schemeClr val="folHlink"/>
                </a:solidFill>
              </a:rPr>
              <a:t>(died c. 329 BCE)</a:t>
            </a:r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body" sz="half" idx="3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folHlink"/>
                </a:solidFill>
              </a:rPr>
              <a:t>Focus more on the individual.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folHlink"/>
                </a:solidFill>
                <a:ea typeface="SimSun" charset="-122"/>
              </a:rPr>
              <a:t>The only constant is change itself.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solidFill>
                <a:schemeClr val="folHlink"/>
              </a:solidFill>
              <a:ea typeface="SimSun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folHlink"/>
                </a:solidFill>
                <a:ea typeface="SimSun" charset="-122"/>
              </a:rPr>
              <a:t>One should neither reform things in life nor keep them the same.  Instead, one should rise above them.</a:t>
            </a:r>
            <a:r>
              <a:rPr lang="en-US" altLang="zh-CN" sz="2800" dirty="0">
                <a:ea typeface="SimSun" charset="-122"/>
              </a:rPr>
              <a:t> </a:t>
            </a:r>
            <a:endParaRPr lang="en-US" sz="2800" dirty="0"/>
          </a:p>
        </p:txBody>
      </p:sp>
      <p:pic>
        <p:nvPicPr>
          <p:cNvPr id="20495" name="Picture 15" descr="Zhuangz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76400" y="4038600"/>
            <a:ext cx="2733675" cy="2638425"/>
          </a:xfrm>
          <a:noFill/>
          <a:ln/>
        </p:spPr>
      </p:pic>
      <p:pic>
        <p:nvPicPr>
          <p:cNvPr id="20496" name="Picture 16" descr="800px-Cairns_birdwing_-_melbourne_zoo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04800" y="1676400"/>
            <a:ext cx="3810000" cy="2543175"/>
          </a:xfrm>
          <a:noFill/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folHlink"/>
                </a:solidFill>
              </a:rPr>
              <a:t>Big Questions of the Times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Why is this world so chaotic?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folHlink"/>
                </a:solidFill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How does one find stability for the individual?  For society?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folHlink"/>
                </a:solidFill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What is the “good life”?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folHlink"/>
                </a:solidFill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folHlink"/>
                </a:solidFill>
              </a:rPr>
              <a:t>Note:</a:t>
            </a:r>
            <a:r>
              <a:rPr lang="en-US" dirty="0">
                <a:solidFill>
                  <a:schemeClr val="folHlink"/>
                </a:solidFill>
              </a:rPr>
              <a:t> No one (at this time) asked for the “meaning” of life.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folHlink"/>
                </a:solidFill>
              </a:rPr>
              <a:t>Confucius</a:t>
            </a:r>
            <a:br>
              <a:rPr lang="en-US" sz="4000" b="1" dirty="0">
                <a:solidFill>
                  <a:schemeClr val="folHlink"/>
                </a:solidFill>
              </a:rPr>
            </a:br>
            <a:r>
              <a:rPr lang="en-US" sz="4000" b="1" dirty="0">
                <a:solidFill>
                  <a:schemeClr val="folHlink"/>
                </a:solidFill>
              </a:rPr>
              <a:t>(551-479 BCE)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folHlink"/>
                </a:solidFill>
              </a:rPr>
              <a:t>Ren </a:t>
            </a:r>
            <a:r>
              <a:rPr lang="zh-CN" altLang="en-US" sz="2800" b="1" dirty="0">
                <a:solidFill>
                  <a:schemeClr val="folHlink"/>
                </a:solidFill>
                <a:ea typeface="SimSun" charset="-122"/>
              </a:rPr>
              <a:t>仁</a:t>
            </a:r>
            <a:r>
              <a:rPr lang="en-US" sz="2800" b="1" dirty="0">
                <a:solidFill>
                  <a:schemeClr val="folHlink"/>
                </a:solidFill>
              </a:rPr>
              <a:t>: </a:t>
            </a:r>
            <a:r>
              <a:rPr lang="en-US" sz="2800" dirty="0">
                <a:solidFill>
                  <a:schemeClr val="folHlink"/>
                </a:solidFill>
              </a:rPr>
              <a:t>"human-ness," benevolence</a:t>
            </a:r>
          </a:p>
          <a:p>
            <a:pPr>
              <a:lnSpc>
                <a:spcPct val="90000"/>
              </a:lnSpc>
            </a:pPr>
            <a:endParaRPr lang="en-US" sz="2800" b="1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folHlink"/>
                </a:solidFill>
              </a:rPr>
              <a:t>The natural order of things is a moral order.</a:t>
            </a:r>
            <a:endParaRPr lang="en-US" sz="2800" b="1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chemeClr val="folHlink"/>
                </a:solidFill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folHlink"/>
                </a:solidFill>
              </a:rPr>
              <a:t>Li</a:t>
            </a:r>
            <a:r>
              <a:rPr lang="en-US" altLang="zh-CN" sz="2800" b="1" dirty="0">
                <a:solidFill>
                  <a:schemeClr val="folHlink"/>
                </a:solidFill>
                <a:ea typeface="SimSun" charset="-122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ea typeface="SimSun" charset="-122"/>
              </a:rPr>
              <a:t>禮</a:t>
            </a:r>
            <a:r>
              <a:rPr lang="en-US" sz="2800" b="1" dirty="0">
                <a:solidFill>
                  <a:schemeClr val="folHlink"/>
                </a:solidFill>
              </a:rPr>
              <a:t>: </a:t>
            </a:r>
            <a:r>
              <a:rPr lang="en-US" sz="2800" dirty="0">
                <a:solidFill>
                  <a:schemeClr val="folHlink"/>
                </a:solidFill>
              </a:rPr>
              <a:t>ritual that reveals the natural order</a:t>
            </a:r>
          </a:p>
        </p:txBody>
      </p:sp>
      <p:pic>
        <p:nvPicPr>
          <p:cNvPr id="7174" name="Picture 6" descr="kongzi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71550" y="1614488"/>
            <a:ext cx="3009900" cy="4497387"/>
          </a:xfrm>
          <a:noFill/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folHlink"/>
                </a:solidFill>
              </a:rPr>
              <a:t>Confucius’s Answer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folHlink"/>
                </a:solidFill>
              </a:rPr>
              <a:t>A return to virtue. Confucius’s main principle was moral goodness and its power to transform society.  This notion reflected Confucius’s conviction that: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folHlink"/>
                </a:solidFill>
              </a:rPr>
              <a:t>There was a potential for </a:t>
            </a:r>
            <a:r>
              <a:rPr lang="en-US" sz="2400" u="sng" dirty="0">
                <a:solidFill>
                  <a:schemeClr val="folHlink"/>
                </a:solidFill>
              </a:rPr>
              <a:t>perfectibility</a:t>
            </a:r>
            <a:r>
              <a:rPr lang="en-US" sz="2400" dirty="0">
                <a:solidFill>
                  <a:schemeClr val="folHlink"/>
                </a:solidFill>
              </a:rPr>
              <a:t> in human nature.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folHlink"/>
                </a:solidFill>
              </a:rPr>
              <a:t>Criterion for goodness was righteousness as opposed to profit.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folHlink"/>
                </a:solidFill>
              </a:rPr>
              <a:t>Confucius’s prescription for the family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folHlink"/>
                </a:solidFill>
              </a:rPr>
              <a:t>Filial piety.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folHlink"/>
                </a:solidFill>
              </a:rPr>
              <a:t>Confucius’s prescription for society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folHlink"/>
                </a:solidFill>
              </a:rPr>
              <a:t>The proper observance of ritual.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folHlink"/>
                </a:solidFill>
              </a:rPr>
              <a:t>What Confucius </a:t>
            </a:r>
            <a:r>
              <a:rPr lang="en-US" u="sng" dirty="0">
                <a:solidFill>
                  <a:schemeClr val="folHlink"/>
                </a:solidFill>
              </a:rPr>
              <a:t>didn’t </a:t>
            </a:r>
            <a:r>
              <a:rPr lang="en-US" dirty="0">
                <a:solidFill>
                  <a:schemeClr val="folHlink"/>
                </a:solidFill>
              </a:rPr>
              <a:t>offer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u="sng" dirty="0">
                <a:solidFill>
                  <a:schemeClr val="folHlink"/>
                </a:solidFill>
              </a:rPr>
              <a:t>No</a:t>
            </a:r>
            <a:r>
              <a:rPr lang="en-US" dirty="0">
                <a:solidFill>
                  <a:schemeClr val="folHlink"/>
                </a:solidFill>
              </a:rPr>
              <a:t> mysticism: Confucius' feelings toward spirit world are ambivalent.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solidFill>
                  <a:schemeClr val="folHlink"/>
                </a:solidFill>
              </a:rPr>
              <a:t>No</a:t>
            </a:r>
            <a:r>
              <a:rPr lang="en-US" dirty="0">
                <a:solidFill>
                  <a:schemeClr val="folHlink"/>
                </a:solidFill>
              </a:rPr>
              <a:t> hell, no sanctions, no devils and no gods.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solidFill>
                  <a:schemeClr val="folHlink"/>
                </a:solidFill>
              </a:rPr>
              <a:t>No</a:t>
            </a:r>
            <a:r>
              <a:rPr lang="en-US" dirty="0">
                <a:solidFill>
                  <a:schemeClr val="folHlink"/>
                </a:solidFill>
              </a:rPr>
              <a:t> explanation of the big "life" questions, matters all focused on human social relations.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folHlink"/>
                </a:solidFill>
              </a:rPr>
              <a:t>Mencius</a:t>
            </a:r>
            <a:br>
              <a:rPr lang="en-US" sz="4000" b="1" dirty="0">
                <a:solidFill>
                  <a:schemeClr val="folHlink"/>
                </a:solidFill>
              </a:rPr>
            </a:br>
            <a:r>
              <a:rPr lang="en-US" sz="4000" b="1" dirty="0">
                <a:solidFill>
                  <a:schemeClr val="folHlink"/>
                </a:solidFill>
              </a:rPr>
              <a:t>(372-289 BCE)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76400"/>
            <a:ext cx="4038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>
                <a:solidFill>
                  <a:schemeClr val="folHlink"/>
                </a:solidFill>
              </a:rPr>
              <a:t>Yi</a:t>
            </a:r>
            <a:r>
              <a:rPr lang="en-US" altLang="zh-CN" sz="2400" b="1" dirty="0">
                <a:solidFill>
                  <a:schemeClr val="folHlink"/>
                </a:solidFill>
                <a:ea typeface="SimSun" charset="-122"/>
              </a:rPr>
              <a:t> </a:t>
            </a:r>
            <a:r>
              <a:rPr lang="zh-CN" altLang="en-US" sz="2400" b="1">
                <a:solidFill>
                  <a:schemeClr val="folHlink"/>
                </a:solidFill>
                <a:ea typeface="SimSun" charset="-122"/>
              </a:rPr>
              <a:t>義</a:t>
            </a:r>
            <a:r>
              <a:rPr lang="en-US" sz="2400" b="1" dirty="0">
                <a:solidFill>
                  <a:schemeClr val="folHlink"/>
                </a:solidFill>
              </a:rPr>
              <a:t>: </a:t>
            </a:r>
            <a:r>
              <a:rPr lang="en-US" sz="2400" dirty="0">
                <a:solidFill>
                  <a:schemeClr val="folHlink"/>
                </a:solidFill>
              </a:rPr>
              <a:t>"ritual" propriety in personal behavior</a:t>
            </a:r>
            <a:endParaRPr lang="en-US" sz="2400" b="1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folHlink"/>
                </a:solidFill>
              </a:rPr>
              <a:t>Right Relationships:</a:t>
            </a:r>
            <a:r>
              <a:rPr lang="en-US" sz="2400" b="1" dirty="0">
                <a:solidFill>
                  <a:schemeClr val="folHlink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father-son, subject-ruler, husband-wife, elder brother-younger brother, and friend-friend</a:t>
            </a:r>
            <a:endParaRPr lang="en-US" sz="2400" b="1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folHlink"/>
                </a:solidFill>
              </a:rPr>
              <a:t> </a:t>
            </a:r>
            <a:endParaRPr lang="en-US" sz="24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folHlink"/>
                </a:solidFill>
              </a:rPr>
              <a:t>Humankind is born </a:t>
            </a:r>
            <a:r>
              <a:rPr lang="en-US" sz="2400" u="sng" dirty="0">
                <a:solidFill>
                  <a:schemeClr val="folHlink"/>
                </a:solidFill>
              </a:rPr>
              <a:t>good.</a:t>
            </a:r>
            <a:r>
              <a:rPr lang="en-US" altLang="zh-CN" sz="2400" u="sng" dirty="0">
                <a:solidFill>
                  <a:schemeClr val="folHlink"/>
                </a:solidFill>
                <a:ea typeface="SimSun" charset="-122"/>
              </a:rPr>
              <a:t> </a:t>
            </a:r>
            <a:endParaRPr lang="zh-CN" altLang="en-US" sz="2400">
              <a:solidFill>
                <a:schemeClr val="folHlink"/>
              </a:solidFill>
              <a:ea typeface="SimSun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folHlink"/>
                </a:solidFill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folHlink"/>
                </a:solidFill>
              </a:rPr>
              <a:t>People have the right to overthrow cruel leaders.</a:t>
            </a:r>
          </a:p>
        </p:txBody>
      </p:sp>
      <p:pic>
        <p:nvPicPr>
          <p:cNvPr id="9223" name="Picture 7" descr="Meng-Mu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48200" y="2351088"/>
            <a:ext cx="4038600" cy="3024187"/>
          </a:xfrm>
          <a:noFill/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92D050"/>
                </a:solidFill>
              </a:rPr>
              <a:t>Mozi</a:t>
            </a:r>
            <a:r>
              <a:rPr lang="en-US" altLang="zh-CN" sz="4000" b="1" dirty="0">
                <a:solidFill>
                  <a:srgbClr val="92D050"/>
                </a:solidFill>
                <a:ea typeface="SimSun" charset="-122"/>
              </a:rPr>
              <a:t> </a:t>
            </a:r>
            <a:r>
              <a:rPr lang="zh-CN" altLang="en-US" sz="4000" b="1" dirty="0">
                <a:solidFill>
                  <a:srgbClr val="92D050"/>
                </a:solidFill>
                <a:ea typeface="SimSun" charset="-122"/>
              </a:rPr>
              <a:t>墨子 </a:t>
            </a:r>
            <a:r>
              <a:rPr lang="en-US" sz="4000" b="1" dirty="0">
                <a:solidFill>
                  <a:srgbClr val="92D050"/>
                </a:solidFill>
              </a:rPr>
              <a:t>(479-381 BCE)</a:t>
            </a:r>
            <a:r>
              <a:rPr lang="en-US" sz="4000" b="1" dirty="0">
                <a:solidFill>
                  <a:schemeClr val="folHlink"/>
                </a:solidFill>
              </a:rPr>
              <a:t/>
            </a:r>
            <a:br>
              <a:rPr lang="en-US" sz="4000" b="1" dirty="0">
                <a:solidFill>
                  <a:schemeClr val="folHlink"/>
                </a:solidFill>
              </a:rPr>
            </a:br>
            <a:endParaRPr lang="en-US" sz="4000" b="1" dirty="0">
              <a:solidFill>
                <a:schemeClr val="folHlink"/>
              </a:solidFill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92D050"/>
                </a:solidFill>
              </a:rPr>
              <a:t>Born Mo Di</a:t>
            </a:r>
            <a:r>
              <a:rPr lang="zh-CN" altLang="en-US" sz="2400" b="1" dirty="0">
                <a:solidFill>
                  <a:srgbClr val="92D050"/>
                </a:solidFill>
                <a:ea typeface="SimSun" charset="-122"/>
              </a:rPr>
              <a:t>墨</a:t>
            </a:r>
            <a:r>
              <a:rPr lang="en-US" sz="2400" dirty="0">
                <a:solidFill>
                  <a:srgbClr val="92D050"/>
                </a:solidFill>
              </a:rPr>
              <a:t>翟 , Mozi lived between Confucius's death and Mencius's birth.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92D0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92D050"/>
                </a:solidFill>
              </a:rPr>
              <a:t>Successful in the promotion of his philosophical system in his own lifetime.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92D0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92D050"/>
                </a:solidFill>
              </a:rPr>
              <a:t>Acceptance of Mohist ideas waned after the founding of the Qin dynasty (221-206 BCE)</a:t>
            </a:r>
          </a:p>
        </p:txBody>
      </p:sp>
      <p:pic>
        <p:nvPicPr>
          <p:cNvPr id="5" name="Content Placeholder 4" descr="Mozi_drawing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l="15047" t="29365" r="6019"/>
          <a:stretch>
            <a:fillRect/>
          </a:stretch>
        </p:blipFill>
        <p:spPr>
          <a:xfrm>
            <a:off x="4724400" y="1752600"/>
            <a:ext cx="3657600" cy="436062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92D050"/>
                </a:solidFill>
              </a:rPr>
              <a:t>Mohists’ Perceived </a:t>
            </a:r>
            <a:r>
              <a:rPr lang="en-US" sz="4000" b="1" dirty="0">
                <a:solidFill>
                  <a:srgbClr val="92D050"/>
                </a:solidFill>
              </a:rPr>
              <a:t>Problems </a:t>
            </a:r>
            <a:r>
              <a:rPr lang="en-US" sz="4000" b="1" dirty="0" smtClean="0">
                <a:solidFill>
                  <a:srgbClr val="92D050"/>
                </a:solidFill>
              </a:rPr>
              <a:t>in Zhou Society</a:t>
            </a:r>
            <a:endParaRPr lang="en-US" sz="4000" b="1" dirty="0">
              <a:solidFill>
                <a:srgbClr val="92D05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Critical of Confucians as pretentious aristocrats, opposed Confucian skeptics regarding the spirit world, tendency toward fatalism, and preoccupation with ritual.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Opposed all forms of offensive warfare.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/>
          <a:lstStyle/>
          <a:p>
            <a:r>
              <a:rPr lang="en-US" sz="4000" dirty="0" smtClean="0">
                <a:solidFill>
                  <a:schemeClr val="folHlink"/>
                </a:solidFill>
              </a:rPr>
              <a:t>Main Principle of </a:t>
            </a:r>
            <a:r>
              <a:rPr lang="en-US" sz="4000" b="1" dirty="0" smtClean="0">
                <a:solidFill>
                  <a:schemeClr val="folHlink"/>
                </a:solidFill>
              </a:rPr>
              <a:t>Mohism </a:t>
            </a:r>
            <a:r>
              <a:rPr lang="en-US" sz="4000" b="1" dirty="0">
                <a:solidFill>
                  <a:schemeClr val="folHlink"/>
                </a:solidFill>
              </a:rPr>
              <a:t/>
            </a:r>
            <a:br>
              <a:rPr lang="en-US" sz="4000" b="1" dirty="0">
                <a:solidFill>
                  <a:schemeClr val="folHlink"/>
                </a:solidFill>
              </a:rPr>
            </a:br>
            <a:endParaRPr lang="en-US" sz="4000" b="1" dirty="0">
              <a:solidFill>
                <a:schemeClr val="folHlink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 smtClean="0">
                <a:solidFill>
                  <a:schemeClr val="folHlink"/>
                </a:solidFill>
              </a:rPr>
              <a:t>Universal </a:t>
            </a:r>
            <a:r>
              <a:rPr lang="en-US" dirty="0">
                <a:solidFill>
                  <a:schemeClr val="folHlink"/>
                </a:solidFill>
              </a:rPr>
              <a:t>Love </a:t>
            </a:r>
            <a:r>
              <a:rPr lang="en-US" i="1" dirty="0">
                <a:solidFill>
                  <a:schemeClr val="folHlink"/>
                </a:solidFill>
              </a:rPr>
              <a:t>(Boai </a:t>
            </a:r>
            <a:r>
              <a:rPr lang="zh-CN" altLang="en-US" i="1" dirty="0">
                <a:solidFill>
                  <a:schemeClr val="folHlink"/>
                </a:solidFill>
                <a:ea typeface="SimSun" charset="-122"/>
              </a:rPr>
              <a:t>博愛</a:t>
            </a:r>
            <a:r>
              <a:rPr lang="en-US" i="1" dirty="0">
                <a:solidFill>
                  <a:schemeClr val="folHlink"/>
                </a:solidFill>
              </a:rPr>
              <a:t>)</a:t>
            </a:r>
            <a:r>
              <a:rPr lang="en-US" dirty="0">
                <a:solidFill>
                  <a:schemeClr val="folHlink"/>
                </a:solidFill>
              </a:rPr>
              <a:t> vs. "Graded Love"</a:t>
            </a:r>
          </a:p>
          <a:p>
            <a:pPr>
              <a:buFontTx/>
              <a:buNone/>
            </a:pPr>
            <a:endParaRPr lang="en-US" dirty="0">
              <a:solidFill>
                <a:schemeClr val="folHlink"/>
              </a:solidFill>
            </a:endParaRPr>
          </a:p>
          <a:p>
            <a:r>
              <a:rPr lang="en-US" dirty="0">
                <a:solidFill>
                  <a:schemeClr val="folHlink"/>
                </a:solidFill>
              </a:rPr>
              <a:t>Unity of Thought and Action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folHlink"/>
                </a:solidFill>
              </a:rPr>
              <a:t> </a:t>
            </a:r>
          </a:p>
          <a:p>
            <a:r>
              <a:rPr lang="en-US" dirty="0">
                <a:solidFill>
                  <a:schemeClr val="folHlink"/>
                </a:solidFill>
              </a:rPr>
              <a:t>Obey Rulers for the Common Good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394</Words>
  <Application>Microsoft Office PowerPoint</Application>
  <PresentationFormat>On-screen Show (4:3)</PresentationFormat>
  <Paragraphs>83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The Leading Thinkers from the  “One Hundred Schools”  of the Late Zhou Dynasty</vt:lpstr>
      <vt:lpstr>Big Questions of the Times</vt:lpstr>
      <vt:lpstr>Confucius (551-479 BCE)</vt:lpstr>
      <vt:lpstr>Confucius’s Answer</vt:lpstr>
      <vt:lpstr>What Confucius didn’t offer</vt:lpstr>
      <vt:lpstr>Mencius (372-289 BCE)</vt:lpstr>
      <vt:lpstr>Mozi 墨子 (479-381 BCE) </vt:lpstr>
      <vt:lpstr>Mohists’ Perceived Problems in Zhou Society</vt:lpstr>
      <vt:lpstr>Main Principle of Mohism  </vt:lpstr>
      <vt:lpstr>Laozi 老子 (c. 500 BCE)</vt:lpstr>
      <vt:lpstr>Daoism’s Problems with Confucianism</vt:lpstr>
      <vt:lpstr>Zhuangzi 莊子 (died c. 329 BCE)</vt:lpstr>
    </vt:vector>
  </TitlesOfParts>
  <Company>University of North Carolina - Greensboro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Leading Thinkers from the  “One Hundred Schools”  of the Late Zhou</dc:title>
  <dc:creator>UNCG</dc:creator>
  <cp:lastModifiedBy>vincentyang246@gmail.com</cp:lastModifiedBy>
  <cp:revision>18</cp:revision>
  <dcterms:created xsi:type="dcterms:W3CDTF">2008-09-09T13:36:56Z</dcterms:created>
  <dcterms:modified xsi:type="dcterms:W3CDTF">2013-09-04T17:49:06Z</dcterms:modified>
</cp:coreProperties>
</file>