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folHlink"/>
        </a:solidFill>
        <a:latin typeface="Arial" charset="0"/>
        <a:ea typeface="+mn-ea"/>
        <a:cs typeface="Arial Unicode MS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folHlink"/>
        </a:solidFill>
        <a:latin typeface="Arial" charset="0"/>
        <a:ea typeface="+mn-ea"/>
        <a:cs typeface="Arial Unicode MS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folHlink"/>
        </a:solidFill>
        <a:latin typeface="Arial" charset="0"/>
        <a:ea typeface="+mn-ea"/>
        <a:cs typeface="Arial Unicode MS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folHlink"/>
        </a:solidFill>
        <a:latin typeface="Arial" charset="0"/>
        <a:ea typeface="+mn-ea"/>
        <a:cs typeface="Arial Unicode MS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folHlink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folHlink"/>
        </a:solidFill>
        <a:latin typeface="Arial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folHlink"/>
        </a:solidFill>
        <a:latin typeface="Arial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folHlink"/>
        </a:solidFill>
        <a:latin typeface="Arial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folHlink"/>
        </a:solidFill>
        <a:latin typeface="Arial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Arial" charset="0"/>
              </a:defRPr>
            </a:lvl1pPr>
          </a:lstStyle>
          <a:p>
            <a:fld id="{647D8D4D-96D9-4C7F-99EF-AF9F617E68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7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/>
            <a:fld id="{CD2921AC-3833-4670-BF71-2DE2591FA778}" type="slidenum">
              <a:rPr lang="en-US">
                <a:solidFill>
                  <a:schemeClr val="tx1"/>
                </a:solidFill>
                <a:cs typeface="Arial" charset="0"/>
              </a:rPr>
              <a:pPr eaLnBrk="1" hangingPunct="1"/>
              <a:t>1</a:t>
            </a:fld>
            <a:endParaRPr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/>
            <a:fld id="{EB85C7E4-BA67-479A-A17E-43E71C7061F2}" type="slidenum">
              <a:rPr lang="en-US">
                <a:solidFill>
                  <a:schemeClr val="tx1"/>
                </a:solidFill>
                <a:cs typeface="Arial" charset="0"/>
              </a:rPr>
              <a:pPr eaLnBrk="1" hangingPunct="1"/>
              <a:t>2</a:t>
            </a:fld>
            <a:endParaRPr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/>
            <a:fld id="{CCCEBEA7-932F-4ACA-98FD-BA1CF4E8A9DF}" type="slidenum">
              <a:rPr lang="en-US">
                <a:solidFill>
                  <a:schemeClr val="tx1"/>
                </a:solidFill>
                <a:cs typeface="Arial" charset="0"/>
              </a:rPr>
              <a:pPr eaLnBrk="1" hangingPunct="1"/>
              <a:t>3</a:t>
            </a:fld>
            <a:endParaRPr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/>
            <a:fld id="{B32392E0-1B1D-4CC5-A941-014D367945A7}" type="slidenum">
              <a:rPr lang="en-US">
                <a:solidFill>
                  <a:schemeClr val="tx1"/>
                </a:solidFill>
                <a:cs typeface="Arial" charset="0"/>
              </a:rPr>
              <a:pPr eaLnBrk="1" hangingPunct="1"/>
              <a:t>4</a:t>
            </a:fld>
            <a:endParaRPr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/>
            <a:fld id="{37F94493-77AD-4997-B529-3B029CF73BD5}" type="slidenum">
              <a:rPr lang="en-US">
                <a:solidFill>
                  <a:schemeClr val="tx1"/>
                </a:solidFill>
                <a:cs typeface="Arial" charset="0"/>
              </a:rPr>
              <a:pPr eaLnBrk="1" hangingPunct="1"/>
              <a:t>5</a:t>
            </a:fld>
            <a:endParaRPr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folHlink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/>
            <a:fld id="{EB9CED11-FCFE-4B5F-BA19-705A8FD3D84E}" type="slidenum">
              <a:rPr lang="en-US">
                <a:solidFill>
                  <a:schemeClr val="tx1"/>
                </a:solidFill>
                <a:cs typeface="Arial" charset="0"/>
              </a:rPr>
              <a:pPr eaLnBrk="1" hangingPunct="1"/>
              <a:t>6</a:t>
            </a:fld>
            <a:endParaRPr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ECB63-6D94-47D1-910D-169800FDB7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4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6A996-6D2C-4A80-A508-C520FC23D6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2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33FAF-4FF6-4A2F-BCD3-6FA3D4213A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49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6324E7-F163-4CCE-B941-7D18D78983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3226F-09CC-4C30-A9F6-EAA8AE15BC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32AFE1-D40E-4AFB-8A62-393C37D1B5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5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F341F9-B889-4F11-BAFB-B88E159B43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9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9FE39F-4C9A-45D5-8DD9-5609D553D8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4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00B5B-18B9-4CA0-9573-71A716107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1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9ACC3-E47F-4005-A9A3-E30C5DE7CF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5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58BF2-1E08-4C48-84CD-FC78F0E273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8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186BD-4419-46EA-82CC-FA404C4BF8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3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cs typeface="Arial" charset="0"/>
              </a:defRPr>
            </a:lvl1pPr>
          </a:lstStyle>
          <a:p>
            <a:fld id="{8F8625B5-FF4D-41C9-8E13-2E7DB864CE2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hyperlink" Target="http://www.iep.utm.edu/x/xunzi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folHlink"/>
                </a:solidFill>
                <a:cs typeface="Arial Unicode MS" charset="0"/>
              </a:rPr>
              <a:t>THE LONG, BLOODY BIRTH OF THE CHINESE EMPIRE </a:t>
            </a:r>
            <a:br>
              <a:rPr lang="en-US" sz="4000" b="1" smtClean="0">
                <a:solidFill>
                  <a:schemeClr val="folHlink"/>
                </a:solidFill>
                <a:cs typeface="Arial Unicode MS" charset="0"/>
              </a:rPr>
            </a:br>
            <a:r>
              <a:rPr lang="en-US" sz="4000" b="1" smtClean="0">
                <a:solidFill>
                  <a:schemeClr val="folHlink"/>
                </a:solidFill>
                <a:cs typeface="Arial Unicode MS" charset="0"/>
              </a:rPr>
              <a:t/>
            </a:r>
            <a:br>
              <a:rPr lang="en-US" sz="4000" b="1" smtClean="0">
                <a:solidFill>
                  <a:schemeClr val="folHlink"/>
                </a:solidFill>
                <a:cs typeface="Arial Unicode MS" charset="0"/>
              </a:rPr>
            </a:br>
            <a:endParaRPr lang="en-US" sz="4000" b="1" smtClean="0">
              <a:solidFill>
                <a:schemeClr val="folHlink"/>
              </a:solidFill>
              <a:cs typeface="Arial Unicode MS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folHlink"/>
                </a:solidFill>
                <a:cs typeface="Arial Unicode MS" charset="0"/>
              </a:rPr>
              <a:t>New Lessons for the Son of Heaven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folHlink"/>
                </a:solidFill>
                <a:cs typeface="Arial Unicode MS" charset="0"/>
              </a:rPr>
              <a:t>The Legalists</a:t>
            </a:r>
            <a:r>
              <a:rPr lang="en-US" sz="4000" b="1" smtClean="0"/>
              <a:t/>
            </a:r>
            <a:br>
              <a:rPr lang="en-US" sz="4000" b="1" smtClean="0"/>
            </a:br>
            <a:endParaRPr lang="en-US" sz="4000" b="1" smtClean="0"/>
          </a:p>
        </p:txBody>
      </p:sp>
      <p:pic>
        <p:nvPicPr>
          <p:cNvPr id="3075" name="Picture 8" descr="xunzi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447800"/>
            <a:ext cx="3516313" cy="3886200"/>
          </a:xfrm>
        </p:spPr>
      </p:pic>
      <p:sp>
        <p:nvSpPr>
          <p:cNvPr id="3076" name="Rectangle 10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5638800"/>
            <a:ext cx="82296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folHlink"/>
                </a:solidFill>
                <a:cs typeface="Arial Unicode MS" charset="0"/>
              </a:rPr>
              <a:t>Xunzi (300-237 BCE)</a:t>
            </a:r>
            <a:r>
              <a:rPr lang="en-US" sz="2400" b="1" smtClean="0">
                <a:solidFill>
                  <a:schemeClr val="folHlink"/>
                </a:solidFill>
              </a:rPr>
              <a:t> 		Han Feizi (d. 233 BCE)</a:t>
            </a:r>
            <a:endParaRPr lang="en-US" sz="2400" b="1" smtClean="0">
              <a:solidFill>
                <a:schemeClr val="folHlink"/>
              </a:solidFill>
              <a:cs typeface="Arial Unicode MS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solidFill>
                <a:schemeClr val="folHlink"/>
              </a:solidFill>
              <a:cs typeface="Arial Unicode MS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800" smtClean="0">
                <a:solidFill>
                  <a:schemeClr val="folHlink"/>
                </a:solidFill>
                <a:cs typeface="Arial Unicode MS" charset="0"/>
              </a:rPr>
              <a:t>Sources: Internet Encyclopedia of Philosophy at </a:t>
            </a:r>
            <a:r>
              <a:rPr lang="en-US" sz="800" smtClean="0">
                <a:solidFill>
                  <a:schemeClr val="folHlink"/>
                </a:solidFill>
                <a:hlinkClick r:id="rId4"/>
              </a:rPr>
              <a:t>http://www.iep.utm.edu/x/xunzi.htm</a:t>
            </a:r>
            <a:r>
              <a:rPr lang="en-US" sz="800" smtClean="0">
                <a:solidFill>
                  <a:schemeClr val="folHlink"/>
                </a:solidFill>
              </a:rPr>
              <a:t> and East-West Energy Chronicle at www.china-alberta.com/Graphics/hanfeizi.jpg</a:t>
            </a:r>
            <a:r>
              <a:rPr lang="en-US" sz="2000" smtClean="0">
                <a:solidFill>
                  <a:schemeClr val="folHlink"/>
                </a:solidFill>
              </a:rPr>
              <a:t> </a:t>
            </a:r>
          </a:p>
        </p:txBody>
      </p:sp>
      <p:pic>
        <p:nvPicPr>
          <p:cNvPr id="3077" name="Picture 11" descr="hanfeiz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1295400"/>
            <a:ext cx="2844800" cy="42672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folHlink"/>
                </a:solidFill>
                <a:cs typeface="Arial Unicode MS" charset="0"/>
              </a:rPr>
              <a:t>Xunzi (300-237 BCE)</a:t>
            </a:r>
            <a:r>
              <a:rPr lang="en-US" smtClean="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82000" cy="452596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 Confucian thinker that differed greatly with Mencius regarding his understanding of human nature</a:t>
            </a:r>
          </a:p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Little innate goodness in people</a:t>
            </a:r>
          </a:p>
          <a:p>
            <a:pPr eaLnBrk="1" hangingPunct="1"/>
            <a:r>
              <a:rPr lang="en-US" i="1" smtClean="0">
                <a:solidFill>
                  <a:schemeClr val="folHlink"/>
                </a:solidFill>
              </a:rPr>
              <a:t>Li</a:t>
            </a:r>
            <a:r>
              <a:rPr lang="en-US" smtClean="0">
                <a:solidFill>
                  <a:schemeClr val="folHlink"/>
                </a:solidFill>
              </a:rPr>
              <a:t> (ritual) refers to external standards imposed on the common people by sage kings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b="1" smtClean="0">
                <a:solidFill>
                  <a:schemeClr val="folHlink"/>
                </a:solidFill>
                <a:cs typeface="Arial Unicode MS" charset="0"/>
              </a:rPr>
              <a:t>Han Fei Zi (d. 233 BCE)</a:t>
            </a:r>
            <a:r>
              <a:rPr lang="en-US" smtClean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folHlink"/>
                </a:solidFill>
                <a:cs typeface="Arial Unicode MS" charset="0"/>
              </a:rPr>
              <a:t>Founder of the Legalist School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chemeClr val="folHlink"/>
              </a:solidFill>
              <a:cs typeface="Arial Unicode MS" charset="0"/>
            </a:endParaRPr>
          </a:p>
          <a:p>
            <a:pPr eaLnBrk="1" hangingPunct="1"/>
            <a:r>
              <a:rPr lang="en-US" smtClean="0">
                <a:solidFill>
                  <a:schemeClr val="folHlink"/>
                </a:solidFill>
                <a:cs typeface="Arial Unicode MS" charset="0"/>
              </a:rPr>
              <a:t>Ruler as semi-divine figure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chemeClr val="folHlink"/>
              </a:solidFill>
              <a:cs typeface="Arial Unicode MS" charset="0"/>
            </a:endParaRPr>
          </a:p>
          <a:p>
            <a:pPr eaLnBrk="1" hangingPunct="1"/>
            <a:r>
              <a:rPr lang="en-US" smtClean="0">
                <a:solidFill>
                  <a:schemeClr val="folHlink"/>
                </a:solidFill>
                <a:cs typeface="Arial Unicode MS" charset="0"/>
              </a:rPr>
              <a:t>All social activity focused on strengthening the economy and military of the state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folHlink"/>
                </a:solidFill>
                <a:cs typeface="Arial Unicode MS" charset="0"/>
              </a:rPr>
              <a:t>China’s First Empire: </a:t>
            </a:r>
            <a:br>
              <a:rPr lang="en-US" sz="4000" smtClean="0">
                <a:solidFill>
                  <a:schemeClr val="folHlink"/>
                </a:solidFill>
                <a:cs typeface="Arial Unicode MS" charset="0"/>
              </a:rPr>
            </a:br>
            <a:r>
              <a:rPr lang="en-US" sz="4000" smtClean="0">
                <a:solidFill>
                  <a:schemeClr val="folHlink"/>
                </a:solidFill>
                <a:cs typeface="Arial Unicode MS" charset="0"/>
              </a:rPr>
              <a:t>Qin Dynasty (221-206 BCE)</a:t>
            </a:r>
            <a:r>
              <a:rPr lang="en-US" sz="4000" smtClean="0"/>
              <a:t> </a:t>
            </a:r>
          </a:p>
        </p:txBody>
      </p:sp>
      <p:pic>
        <p:nvPicPr>
          <p:cNvPr id="6147" name="Picture 7" descr="qindynastymap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600200"/>
            <a:ext cx="7086600" cy="5016500"/>
          </a:xfrm>
        </p:spPr>
      </p:pic>
      <p:pic>
        <p:nvPicPr>
          <p:cNvPr id="6148" name="Picture 8" descr="qin0067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752600"/>
            <a:ext cx="2468563" cy="31242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folHlink"/>
                </a:solidFill>
                <a:cs typeface="Arial Unicode MS" charset="0"/>
              </a:rPr>
              <a:t>Qin Shi Huang Di (d. 210 BCE)</a:t>
            </a:r>
            <a:r>
              <a:rPr lang="en-US" smtClean="0"/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chemeClr val="folHlink"/>
                </a:solidFill>
                <a:cs typeface="Arial Unicode MS" charset="0"/>
              </a:rPr>
              <a:t>Final ruler of the Qin Kingdom and first emperor of China.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>
              <a:solidFill>
                <a:schemeClr val="folHlink"/>
              </a:solidFill>
              <a:cs typeface="Arial Unicode MS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chemeClr val="folHlink"/>
                </a:solidFill>
                <a:cs typeface="Arial Unicode MS" charset="0"/>
              </a:rPr>
              <a:t>Erased the boundaries of the warring kingdoms and reorganized China into a system of </a:t>
            </a:r>
            <a:r>
              <a:rPr lang="en-US" sz="2400" i="1" smtClean="0">
                <a:solidFill>
                  <a:schemeClr val="folHlink"/>
                </a:solidFill>
                <a:cs typeface="Arial Unicode MS" charset="0"/>
              </a:rPr>
              <a:t>Jun</a:t>
            </a:r>
            <a:r>
              <a:rPr lang="en-US" sz="2400" smtClean="0">
                <a:solidFill>
                  <a:schemeClr val="folHlink"/>
                </a:solidFill>
                <a:cs typeface="Arial Unicode MS" charset="0"/>
              </a:rPr>
              <a:t> (commandaries).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>
              <a:solidFill>
                <a:schemeClr val="folHlink"/>
              </a:solidFill>
              <a:cs typeface="Arial Unicode MS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chemeClr val="folHlink"/>
                </a:solidFill>
                <a:cs typeface="Arial Unicode MS" charset="0"/>
              </a:rPr>
              <a:t>Chose for himself a new political title “emperor” with the following elements: huang: “great one,” di: “emperor” (title once used for the Shang diety), shi: “number one”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>
              <a:solidFill>
                <a:schemeClr val="folHlink"/>
              </a:solidFill>
              <a:cs typeface="Arial Unicode MS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chemeClr val="folHlink"/>
                </a:solidFill>
                <a:cs typeface="Arial Unicode MS" charset="0"/>
              </a:rPr>
              <a:t>Connected section of existing walls along the northern frontier to create the “Great Wall” to hold off the </a:t>
            </a:r>
            <a:r>
              <a:rPr lang="en-US" sz="2400" b="1" smtClean="0">
                <a:solidFill>
                  <a:schemeClr val="folHlink"/>
                </a:solidFill>
                <a:cs typeface="Arial Unicode MS" charset="0"/>
              </a:rPr>
              <a:t>Xiongnu</a:t>
            </a:r>
            <a:r>
              <a:rPr lang="en-US" sz="2400" smtClean="0">
                <a:solidFill>
                  <a:schemeClr val="folHlink"/>
                </a:solidFill>
                <a:cs typeface="Arial Unicode MS" charset="0"/>
              </a:rPr>
              <a:t>, which were the nomadic peoples living to the north and northwest of “settled” China.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224</Words>
  <Application>Microsoft Office PowerPoint</Application>
  <PresentationFormat>On-screen Show (4:3)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Arial Unicode MS</vt:lpstr>
      <vt:lpstr>Default Design</vt:lpstr>
      <vt:lpstr>THE LONG, BLOODY BIRTH OF THE CHINESE EMPIRE   </vt:lpstr>
      <vt:lpstr>The Legalists </vt:lpstr>
      <vt:lpstr>Xunzi (300-237 BCE) </vt:lpstr>
      <vt:lpstr>Han Fei Zi (d. 233 BCE) </vt:lpstr>
      <vt:lpstr>China’s First Empire:  Qin Dynasty (221-206 BCE) </vt:lpstr>
      <vt:lpstr>Qin Shi Huang Di (d. 210 BCE) </vt:lpstr>
    </vt:vector>
  </TitlesOfParts>
  <Company>University of North Carolina - Greensboro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LONG, BLOODY BIRTH OF THE CHINESE EMPIRE</dc:title>
  <dc:creator>UNCG</dc:creator>
  <cp:lastModifiedBy>James A Anderson</cp:lastModifiedBy>
  <cp:revision>6</cp:revision>
  <dcterms:created xsi:type="dcterms:W3CDTF">2007-09-10T18:30:52Z</dcterms:created>
  <dcterms:modified xsi:type="dcterms:W3CDTF">2013-09-09T16:26:46Z</dcterms:modified>
</cp:coreProperties>
</file>