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90" r:id="rId2"/>
  </p:sldMasterIdLst>
  <p:notesMasterIdLst>
    <p:notesMasterId r:id="rId15"/>
  </p:notesMasterIdLst>
  <p:sldIdLst>
    <p:sldId id="265" r:id="rId3"/>
    <p:sldId id="266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B05"/>
    <a:srgbClr val="89C921"/>
    <a:srgbClr val="85E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7B0F410-FB2F-47EE-8B8B-FD0959F80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2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59ED-DA5F-4749-B379-FFD922B80808}" type="slidenum">
              <a:rPr lang="en-US">
                <a:solidFill>
                  <a:srgbClr val="800080"/>
                </a:solidFill>
              </a:rPr>
              <a:pPr/>
              <a:t>1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65E1C-FDAD-4B87-B1F1-CE457C37D1F7}" type="slidenum">
              <a:rPr lang="en-US" smtClean="0">
                <a:solidFill>
                  <a:srgbClr val="800080"/>
                </a:solidFill>
              </a:rPr>
              <a:pPr/>
              <a:t>10</a:t>
            </a:fld>
            <a:endParaRPr lang="en-US" dirty="0">
              <a:solidFill>
                <a:srgbClr val="80008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1346A-367F-4A60-9583-8A7C9271D491}" type="slidenum">
              <a:rPr lang="en-US">
                <a:solidFill>
                  <a:srgbClr val="800080"/>
                </a:solidFill>
              </a:rPr>
              <a:pPr/>
              <a:t>11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1F7B3E-0982-40C3-B9F8-B391B343414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B2B8-4A05-4824-9369-E0981326829B}" type="slidenum">
              <a:rPr lang="en-US">
                <a:solidFill>
                  <a:srgbClr val="800080"/>
                </a:solidFill>
              </a:rPr>
              <a:pPr/>
              <a:t>2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15E00E-9C60-4A84-B4C6-2EBFF93B3E7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6602F-FA88-4EE6-AA71-5CE5E6D7F226}" type="slidenum">
              <a:rPr lang="en-US">
                <a:solidFill>
                  <a:srgbClr val="800080"/>
                </a:solidFill>
              </a:rPr>
              <a:pPr/>
              <a:t>4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267C1-00B5-440D-A8C9-8B310505E800}" type="slidenum">
              <a:rPr lang="en-US">
                <a:solidFill>
                  <a:srgbClr val="800080"/>
                </a:solidFill>
              </a:rPr>
              <a:pPr/>
              <a:t>5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960CE-BB17-4E05-BEF9-1E5289D91C26}" type="slidenum">
              <a:rPr lang="en-US">
                <a:solidFill>
                  <a:srgbClr val="800080"/>
                </a:solidFill>
              </a:rPr>
              <a:pPr/>
              <a:t>6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A4824-F03F-4B38-8EA2-68983A165A6F}" type="slidenum">
              <a:rPr lang="en-US">
                <a:solidFill>
                  <a:srgbClr val="800080"/>
                </a:solidFill>
              </a:rPr>
              <a:pPr/>
              <a:t>7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65E1C-FDAD-4B87-B1F1-CE457C37D1F7}" type="slidenum">
              <a:rPr lang="en-US" smtClean="0">
                <a:solidFill>
                  <a:srgbClr val="800080"/>
                </a:solidFill>
              </a:rPr>
              <a:pPr/>
              <a:t>8</a:t>
            </a:fld>
            <a:endParaRPr lang="en-US" dirty="0">
              <a:solidFill>
                <a:srgbClr val="80008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3962F-0790-4568-960A-FA9D5B56A86F}" type="slidenum">
              <a:rPr lang="en-US">
                <a:solidFill>
                  <a:srgbClr val="800080"/>
                </a:solidFill>
              </a:rPr>
              <a:pPr/>
              <a:t>9</a:t>
            </a:fld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C66CBBF-8F26-4D39-A8B1-F919C6C126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1DC3C7-41BA-45B1-A54A-ADA70AB35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58B3D9-F20F-4B87-9EEE-3965F6689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6D7C9-A9DC-4CC9-B4E9-C4C18C7CF9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6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6D294-C291-44C5-8C3C-7E30BAF65E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7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CBA12-6FB4-4E13-94BB-ACCA1BA03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5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4B7CD-90CB-43F1-9BD0-489EC12859D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1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D3006-97AD-4AEE-A568-F2A066C51F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4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4836E-C9B3-462A-A9D3-A94D8BF33C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8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1866-EB79-4388-9465-1DBF36BF05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72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EEDA7-589A-4A0F-A705-F99D2ACB8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5211D8-71D4-426B-AFA4-CC5C1CF2B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8F2CD-DB6D-4896-8EBC-90DD4A39DA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25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A1B11-DD2E-4732-AC48-8C861FD3A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6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C49A2-BC84-4DAA-98D7-97554A8971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45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8660B4-4B51-457F-B262-ED131DB81B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84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751EBB-28A6-4CB6-8B5A-598ECBAB1D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1D83C26-8488-4547-AAEA-C8D60F0B7B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D573DC1E-0E57-4580-8D74-07606CDB64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F4CDFED5-41D3-443A-907D-814680C0F2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48AF97-3C4B-4B06-AFA3-BA993F3D7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A606A6-EE01-4E53-9501-9233FD0333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4536192-112E-4349-8DA3-A78C1AD134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AFE9B218-1AA1-41F2-9430-592A7E3156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D4523D2-82CC-4CE5-817E-0C69EA095A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 defTabSz="914400">
              <a:buClrTx/>
              <a:buSzTx/>
              <a:buFontTx/>
              <a:buNone/>
            </a:pPr>
            <a:endParaRPr lang="en-US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 defTabSz="914400">
              <a:buClrTx/>
              <a:buSzTx/>
              <a:buFontTx/>
              <a:buNone/>
            </a:pPr>
            <a:endParaRPr lang="en-US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 defTabSz="914400">
              <a:buClrTx/>
              <a:buSzTx/>
              <a:buFontTx/>
              <a:buNone/>
            </a:pPr>
            <a:fld id="{9A551260-9CE8-46F8-AA87-469BDC3AC6FB}" type="slidenum">
              <a:rPr lang="en-US">
                <a:solidFill>
                  <a:srgbClr val="000000"/>
                </a:solidFill>
                <a:ea typeface="Arial Unicode MS" pitchFamily="34" charset="-128"/>
              </a:rPr>
              <a:pPr defTabSz="914400">
                <a:buClrTx/>
                <a:buSzTx/>
                <a:buFontTx/>
                <a:buNone/>
              </a:pPr>
              <a:t>‹#›</a:t>
            </a:fld>
            <a:endParaRPr lang="en-US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0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600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Arial Unicode MS" charset="0"/>
              </a:rPr>
              <a:t>THE HAN EMPIRE</a:t>
            </a:r>
            <a:br>
              <a:rPr lang="en-US" b="1" dirty="0">
                <a:solidFill>
                  <a:schemeClr val="bg1"/>
                </a:solidFill>
                <a:cs typeface="Arial Unicode MS" charset="0"/>
              </a:rPr>
            </a:br>
            <a:r>
              <a:rPr lang="ja-JP" altLang="en-US" b="1" dirty="0">
                <a:solidFill>
                  <a:schemeClr val="bg1"/>
                </a:solidFill>
                <a:cs typeface="Arial Unicode MS" charset="0"/>
              </a:rPr>
              <a:t>漢帝國</a:t>
            </a:r>
            <a:r>
              <a:rPr lang="en-US" sz="32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32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</a:br>
            <a:endParaRPr lang="en-US" sz="32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95600"/>
            <a:ext cx="7391400" cy="2667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Former (Western) Han</a:t>
            </a:r>
            <a:r>
              <a:rPr lang="ja-JP" altLang="en-US" sz="2800" dirty="0">
                <a:solidFill>
                  <a:schemeClr val="bg1"/>
                </a:solidFill>
                <a:cs typeface="Arial Unicode MS" charset="0"/>
              </a:rPr>
              <a:t> 西漢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: 206 BCE- CE 9</a:t>
            </a:r>
            <a:br>
              <a:rPr lang="en-US" sz="2800" dirty="0">
                <a:solidFill>
                  <a:schemeClr val="bg1"/>
                </a:solidFill>
                <a:cs typeface="Arial Unicode MS" charset="0"/>
              </a:rPr>
            </a:br>
            <a:endParaRPr lang="en-US" sz="2800" dirty="0" smtClean="0">
              <a:solidFill>
                <a:schemeClr val="bg1"/>
              </a:solidFill>
              <a:cs typeface="Arial Unicode MS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cs typeface="Arial Unicode MS" charset="0"/>
              </a:rPr>
              <a:t>Wang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Mang’s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 </a:t>
            </a:r>
            <a:r>
              <a:rPr lang="ja-JP" altLang="en-US" sz="2800" dirty="0">
                <a:solidFill>
                  <a:schemeClr val="bg1"/>
                </a:solidFill>
              </a:rPr>
              <a:t>王莽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45BCE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23CE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Xin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 “New” Dynasty (CE 9-25)</a:t>
            </a:r>
            <a:br>
              <a:rPr lang="en-US" sz="2800" dirty="0">
                <a:solidFill>
                  <a:schemeClr val="bg1"/>
                </a:solidFill>
                <a:cs typeface="Arial Unicode MS" charset="0"/>
              </a:rPr>
            </a:br>
            <a:endParaRPr lang="en-US" sz="2800" dirty="0" smtClean="0">
              <a:solidFill>
                <a:schemeClr val="bg1"/>
              </a:solidFill>
              <a:cs typeface="Arial Unicode MS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cs typeface="Arial Unicode MS" charset="0"/>
              </a:rPr>
              <a:t>Later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(Eastern) Han </a:t>
            </a:r>
            <a:r>
              <a:rPr lang="ja-JP" altLang="en-US" sz="2800" dirty="0">
                <a:solidFill>
                  <a:schemeClr val="bg1"/>
                </a:solidFill>
                <a:cs typeface="Arial Unicode MS" charset="0"/>
              </a:rPr>
              <a:t>東漢 </a:t>
            </a:r>
            <a:r>
              <a:rPr lang="en-US" sz="2800" dirty="0">
                <a:solidFill>
                  <a:schemeClr val="bg1"/>
                </a:solidFill>
                <a:cs typeface="Arial Unicode MS" charset="0"/>
              </a:rPr>
              <a:t>: CE 25-220</a:t>
            </a:r>
            <a:endParaRPr lang="en-US" sz="2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8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2288" y="5257800"/>
            <a:ext cx="5486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Han outhouse with attached pigsty (ceramic model) WikiCommons image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674px-Green_glazed_toilet_with_pigsty_model._Eastern_Han_dynasty_25_-_220_CE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7875" b="7875"/>
          <a:stretch>
            <a:fillRect/>
          </a:stretch>
        </p:blipFill>
        <p:spPr>
          <a:xfrm>
            <a:off x="1219201" y="356790"/>
            <a:ext cx="6483878" cy="486290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Agricultural Growth in the Han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The center of economic activity was the Yellow River Valley.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Crops include millet, wheat, “</a:t>
            </a:r>
            <a:r>
              <a:rPr lang="en-US" sz="1800" dirty="0">
                <a:solidFill>
                  <a:schemeClr val="bg1"/>
                </a:solidFill>
              </a:rPr>
              <a:t>bok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choi</a:t>
            </a:r>
            <a:r>
              <a:rPr lang="en-US" sz="1800" dirty="0">
                <a:solidFill>
                  <a:schemeClr val="bg1"/>
                </a:solidFill>
              </a:rPr>
              <a:t>,” and gourds.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Intensive (great soil prep., seeding in rows, making weeding possible) ad not extensive (minimum preparation of soil and broadcast seed techniques) agriculture common.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Change in agricultural techniques led to increased productivity, which supported an increased population growth.  At 1% growth per year, the Han population doubled every 70 years.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The concentration of land among several large families led to calls for land reform; however, the Han court did very little about this.  Wang </a:t>
            </a:r>
            <a:r>
              <a:rPr lang="en-US" sz="1800" dirty="0">
                <a:solidFill>
                  <a:schemeClr val="bg1"/>
                </a:solidFill>
              </a:rPr>
              <a:t>Mang</a:t>
            </a:r>
            <a:r>
              <a:rPr lang="en-US" sz="1800" dirty="0">
                <a:solidFill>
                  <a:schemeClr val="bg1"/>
                </a:solidFill>
              </a:rPr>
              <a:t> during his aborted rule (9-23) attempted to implement reforms, but failed.  Wang was the last ruler to try for the next 400 years.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Even with this problem, most of the Han population was living well.</a:t>
            </a:r>
          </a:p>
        </p:txBody>
      </p:sp>
    </p:spTree>
    <p:extLst>
      <p:ext uri="{BB962C8B-B14F-4D97-AF65-F5344CB8AC3E}">
        <p14:creationId xmlns:p14="http://schemas.microsoft.com/office/powerpoint/2010/main" val="271927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96400" cy="686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800px-Han_map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833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chemeClr val="bg1"/>
                </a:solidFill>
                <a:cs typeface="Arial Unicode MS" charset="0"/>
              </a:rPr>
              <a:t>Shaping the powers of the Son of Heaven &amp; his court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4114800" y="1600200"/>
            <a:ext cx="4572000" cy="4800600"/>
          </a:xfrm>
        </p:spPr>
        <p:txBody>
          <a:bodyPr>
            <a:normAutofit fontScale="77500" lnSpcReduction="20000"/>
          </a:bodyPr>
          <a:lstStyle/>
          <a:p>
            <a:pPr marL="341313" indent="-341313">
              <a:buClr>
                <a:srgbClr val="99CC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Liu 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Bang</a:t>
            </a:r>
            <a:r>
              <a:rPr lang="ja-JP" altLang="en-US" dirty="0">
                <a:solidFill>
                  <a:schemeClr val="bg1"/>
                </a:solidFill>
              </a:rPr>
              <a:t> 劉邦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(r. 202-195 BCE):</a:t>
            </a:r>
            <a:r>
              <a:rPr lang="en-US" dirty="0" smtClean="0">
                <a:solidFill>
                  <a:schemeClr val="bg1"/>
                </a:solidFill>
                <a:cs typeface="Arial Unicode MS" charset="0"/>
              </a:rPr>
              <a:t> also  known as 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Han Gaozu</a:t>
            </a:r>
            <a:r>
              <a:rPr lang="en-US" dirty="0" smtClean="0">
                <a:solidFill>
                  <a:schemeClr val="bg1"/>
                </a:solidFill>
                <a:cs typeface="Arial Unicode MS" charset="0"/>
              </a:rPr>
              <a:t> ("High Ancestor").  The first Han Emperor, Liu reunited the crumbled Qin empire.</a:t>
            </a:r>
          </a:p>
          <a:p>
            <a:pPr marL="341313" indent="-341313" eaLnBrk="1" hangingPunct="1">
              <a:buClr>
                <a:srgbClr val="99CC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chemeClr val="bg1"/>
              </a:solidFill>
              <a:cs typeface="Arial Unicode MS" charset="0"/>
            </a:endParaRPr>
          </a:p>
          <a:p>
            <a:pPr marL="341313" indent="-341313">
              <a:buClr>
                <a:srgbClr val="99CC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Han 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Wudi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漢武帝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cs typeface="Arial Unicode MS" charset="0"/>
              </a:rPr>
              <a:t>r. 141-87 BCE): </a:t>
            </a:r>
            <a:r>
              <a:rPr lang="en-US" dirty="0" smtClean="0">
                <a:solidFill>
                  <a:schemeClr val="bg1"/>
                </a:solidFill>
                <a:cs typeface="Arial Unicode MS" charset="0"/>
              </a:rPr>
              <a:t>the “Martial Emperor," who both brought Confucianism into the court and greatly expanded territorial boundaries.</a:t>
            </a:r>
          </a:p>
          <a:p>
            <a:pPr marL="341313" indent="-341313" eaLnBrk="1" hangingPunct="1">
              <a:buClr>
                <a:srgbClr val="99CC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99CC00"/>
              </a:solidFill>
              <a:cs typeface="Arial Unicode MS" charset="0"/>
            </a:endParaRPr>
          </a:p>
        </p:txBody>
      </p:sp>
      <p:pic>
        <p:nvPicPr>
          <p:cNvPr id="4" name="Picture 3" descr="210px-Hangaoz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524000"/>
            <a:ext cx="1938130" cy="2971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440px-漢武帝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3429000"/>
            <a:ext cx="2240280" cy="3049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32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Statecraft Confucianism</a:t>
            </a:r>
            <a:endParaRPr lang="en-US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 syncretic school of Han Confucian thought developed by </a:t>
            </a:r>
            <a:r>
              <a:rPr lang="en-US" sz="28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Dong Zhongshu </a:t>
            </a:r>
            <a:r>
              <a:rPr lang="en-US" sz="2800" dirty="0">
                <a:solidFill>
                  <a:schemeClr val="bg1"/>
                </a:solidFill>
              </a:rPr>
              <a:t>董仲舒 </a:t>
            </a:r>
            <a:r>
              <a:rPr lang="en-US" sz="28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(c.179-104 BCE)</a:t>
            </a:r>
            <a:r>
              <a:rPr lang="en-US" sz="28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that reinforced the interactive moral relationship of Man and Heaven.</a:t>
            </a:r>
          </a:p>
        </p:txBody>
      </p:sp>
      <p:pic>
        <p:nvPicPr>
          <p:cNvPr id="29700" name="Picture 4" descr="569px-FiveElementsDiurnalCyc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733550"/>
            <a:ext cx="4038600" cy="42592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07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Emergence of the Han Meritocracy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Periodically, the central government would request recommendations for appointments to higher offices.  Those recommended persons often came from successful careers in local bureaus.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The chosen candidates were taken to the central court for training, and then they were sent back to the countryside (outside of their home districts) to serve as officials.</a:t>
            </a:r>
            <a:r>
              <a:rPr lang="en-US" altLang="zh-CN" sz="2400" dirty="0">
                <a:ea typeface="宋体" charset="-122"/>
              </a:rPr>
              <a:t> </a:t>
            </a:r>
            <a:endParaRPr lang="en-US" sz="24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People from low social origins could make it on they own abilities (largely excluding women).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folHlink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5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System of Noble Rank</a:t>
            </a:r>
            <a:endParaRPr lang="en-US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 20-level status ranking system, through which the Han court was trying to create  its own social structure.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Title of Marquis given to sons of the kings (although not first son), as well as worthy high officials and capable military leaders.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Bottom rank (#1) could be awarded to commoners.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Rank #5 and above implied that these persons were not required offer </a:t>
            </a:r>
            <a:r>
              <a:rPr lang="en-US" sz="2000" dirty="0" smtClean="0">
                <a:solidFill>
                  <a:schemeClr val="bg1"/>
                </a:solidFill>
              </a:rPr>
              <a:t>corvée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labor.  Punishments were offered according to the rank system.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By establishing this ranking system, the court was trying to create its own social structure: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Only noble rank counted for social status.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</a:rPr>
              <a:t>Land holdings, number of family members, and money didn’t count.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Early Han society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In many respects, Han society was not a Confucian society. Han emphasis was on the nuclear family.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Marriage and divorce was very different during the Han dynasty.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Later dynasties, women who were widowed couldn’t re-marry.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During the Han, women could call off the marriage.  They could also keep the property they brought into the marriage (very different later!).</a:t>
            </a:r>
          </a:p>
          <a:p>
            <a:pPr lvl="1">
              <a:lnSpc>
                <a:spcPct val="90000"/>
              </a:lnSpc>
            </a:pPr>
            <a:endParaRPr lang="en-US" sz="2400" b="1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Re-marriage was very common.</a:t>
            </a:r>
          </a:p>
        </p:txBody>
      </p:sp>
    </p:spTree>
    <p:extLst>
      <p:ext uri="{BB962C8B-B14F-4D97-AF65-F5344CB8AC3E}">
        <p14:creationId xmlns:p14="http://schemas.microsoft.com/office/powerpoint/2010/main" val="3778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 Technological Developments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Suspension Bridge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800px-Bridge_in_Lijia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3014216"/>
            <a:ext cx="4040188" cy="227260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Seismograph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EastHanSeismograph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5044871" y="2174875"/>
            <a:ext cx="3242082" cy="3951288"/>
          </a:xfrm>
        </p:spPr>
      </p:pic>
      <p:sp>
        <p:nvSpPr>
          <p:cNvPr id="11" name="TextBox 10"/>
          <p:cNvSpPr txBox="1"/>
          <p:nvPr/>
        </p:nvSpPr>
        <p:spPr>
          <a:xfrm>
            <a:off x="5257800" y="54102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Invented by the court astronomer Zhang Heng </a:t>
            </a:r>
            <a:r>
              <a:rPr lang="ja-JP" altLang="en-US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張衡</a:t>
            </a:r>
            <a:r>
              <a:rPr lang="en-US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in CE 132. </a:t>
            </a:r>
          </a:p>
          <a:p>
            <a:pPr defTabSz="914400">
              <a:buClrTx/>
              <a:buSzTx/>
              <a:buFontTx/>
              <a:buNone/>
            </a:pPr>
            <a:endParaRPr lang="en-US" dirty="0">
              <a:solidFill>
                <a:srgbClr val="99CC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562601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Invented in the 1st century CE. A similar bridge wasn’t constructed in the West until 1809.</a:t>
            </a:r>
          </a:p>
          <a:p>
            <a:pPr defTabSz="914400">
              <a:buClrTx/>
              <a:buSzTx/>
              <a:buFontTx/>
              <a:buNone/>
            </a:pPr>
            <a:endParaRPr lang="en-US" dirty="0">
              <a:solidFill>
                <a:srgbClr val="99CC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68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Han Technological Developments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The wheelbarrow: 1st century BCE.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Paper: 2nd century BCE.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 A description of the circulation of blood through the body: 2nd century BCE.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The single seed drill: 2nd century BCE </a:t>
            </a:r>
            <a:r>
              <a:rPr lang="en-US" sz="2000" dirty="0" smtClean="0">
                <a:solidFill>
                  <a:schemeClr val="bg1"/>
                </a:solidFill>
              </a:rPr>
              <a:t>(This </a:t>
            </a:r>
            <a:r>
              <a:rPr lang="en-US" sz="2000" dirty="0">
                <a:solidFill>
                  <a:schemeClr val="bg1"/>
                </a:solidFill>
              </a:rPr>
              <a:t>invention reached Europe 2,000 years later.)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*Note: The next age of technological innovation would come in the 11th-13th centuries during the Northern and Southern Song dynasties.</a:t>
            </a:r>
          </a:p>
          <a:p>
            <a:pPr>
              <a:lnSpc>
                <a:spcPct val="8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For more  on the seismograph, please see U. of Main URL:http://hua.umf.maine.edu/China/astronomy/tianpage/0012ZhangHeng6539w.html</a:t>
            </a:r>
          </a:p>
        </p:txBody>
      </p:sp>
    </p:spTree>
    <p:extLst>
      <p:ext uri="{BB962C8B-B14F-4D97-AF65-F5344CB8AC3E}">
        <p14:creationId xmlns:p14="http://schemas.microsoft.com/office/powerpoint/2010/main" val="381106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243</TotalTime>
  <Words>549</Words>
  <Application>Microsoft Office PowerPoint</Application>
  <PresentationFormat>On-screen Show (4:3)</PresentationFormat>
  <Paragraphs>81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Foundry</vt:lpstr>
      <vt:lpstr>Default Design</vt:lpstr>
      <vt:lpstr>THE HAN EMPIRE 漢帝國 </vt:lpstr>
      <vt:lpstr>PowerPoint Presentation</vt:lpstr>
      <vt:lpstr>Shaping the powers of the Son of Heaven &amp; his court</vt:lpstr>
      <vt:lpstr>Statecraft Confucianism</vt:lpstr>
      <vt:lpstr>Emergence of the Han Meritocracy</vt:lpstr>
      <vt:lpstr>System of Noble Rank</vt:lpstr>
      <vt:lpstr>Early Han society</vt:lpstr>
      <vt:lpstr>Han Technological Developments</vt:lpstr>
      <vt:lpstr>Han Technological Developments </vt:lpstr>
      <vt:lpstr>Han outhouse with attached pigsty (ceramic model) WikiCommons image</vt:lpstr>
      <vt:lpstr>Agricultural Growth in the Han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CHINESE HAN EMPIRE</dc:title>
  <dc:creator>UNCG</dc:creator>
  <cp:lastModifiedBy>James A Anderson</cp:lastModifiedBy>
  <cp:revision>18</cp:revision>
  <cp:lastPrinted>1601-01-01T00:00:00Z</cp:lastPrinted>
  <dcterms:created xsi:type="dcterms:W3CDTF">2007-09-12T15:58:50Z</dcterms:created>
  <dcterms:modified xsi:type="dcterms:W3CDTF">2013-09-10T15:32:19Z</dcterms:modified>
</cp:coreProperties>
</file>