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82" r:id="rId3"/>
    <p:sldId id="276" r:id="rId4"/>
    <p:sldId id="283" r:id="rId5"/>
    <p:sldId id="284" r:id="rId6"/>
    <p:sldId id="285" r:id="rId7"/>
    <p:sldId id="286" r:id="rId8"/>
    <p:sldId id="287" r:id="rId9"/>
    <p:sldId id="288" r:id="rId10"/>
    <p:sldId id="289" r:id="rId11"/>
    <p:sldId id="290" r:id="rId12"/>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6" charset="0"/>
        <a:ea typeface="+mn-ea"/>
        <a:cs typeface="+mn-cs"/>
      </a:defRPr>
    </a:lvl1pPr>
    <a:lvl2pPr marL="457200" algn="ctr" rtl="0" fontAlgn="base">
      <a:spcBef>
        <a:spcPct val="0"/>
      </a:spcBef>
      <a:spcAft>
        <a:spcPct val="0"/>
      </a:spcAft>
      <a:defRPr sz="2400" kern="1200">
        <a:solidFill>
          <a:schemeClr val="tx1"/>
        </a:solidFill>
        <a:latin typeface="Times New Roman" pitchFamily="16" charset="0"/>
        <a:ea typeface="+mn-ea"/>
        <a:cs typeface="+mn-cs"/>
      </a:defRPr>
    </a:lvl2pPr>
    <a:lvl3pPr marL="914400" algn="ctr" rtl="0" fontAlgn="base">
      <a:spcBef>
        <a:spcPct val="0"/>
      </a:spcBef>
      <a:spcAft>
        <a:spcPct val="0"/>
      </a:spcAft>
      <a:defRPr sz="2400" kern="1200">
        <a:solidFill>
          <a:schemeClr val="tx1"/>
        </a:solidFill>
        <a:latin typeface="Times New Roman" pitchFamily="16" charset="0"/>
        <a:ea typeface="+mn-ea"/>
        <a:cs typeface="+mn-cs"/>
      </a:defRPr>
    </a:lvl3pPr>
    <a:lvl4pPr marL="1371600" algn="ctr" rtl="0" fontAlgn="base">
      <a:spcBef>
        <a:spcPct val="0"/>
      </a:spcBef>
      <a:spcAft>
        <a:spcPct val="0"/>
      </a:spcAft>
      <a:defRPr sz="2400" kern="1200">
        <a:solidFill>
          <a:schemeClr val="tx1"/>
        </a:solidFill>
        <a:latin typeface="Times New Roman" pitchFamily="16" charset="0"/>
        <a:ea typeface="+mn-ea"/>
        <a:cs typeface="+mn-cs"/>
      </a:defRPr>
    </a:lvl4pPr>
    <a:lvl5pPr marL="1828800" algn="ctr" rtl="0" fontAlgn="base">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70"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dirty="0"/>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dirty="0"/>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CA5A8EE-6621-4CBB-9799-DB417156F73E}" type="slidenum">
              <a:rPr lang="en-US"/>
              <a:pPr>
                <a:defRPr/>
              </a:pPr>
              <a:t>‹#›</a:t>
            </a:fld>
            <a:endParaRPr lang="en-US" dirty="0"/>
          </a:p>
        </p:txBody>
      </p:sp>
    </p:spTree>
    <p:extLst>
      <p:ext uri="{BB962C8B-B14F-4D97-AF65-F5344CB8AC3E}">
        <p14:creationId xmlns:p14="http://schemas.microsoft.com/office/powerpoint/2010/main" val="153010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C7D9CDAF-3385-40A6-9842-0E629D50B2C7}" type="slidenum">
              <a:rPr lang="en-US" sz="1200"/>
              <a:pPr eaLnBrk="1" hangingPunct="1"/>
              <a:t>1</a:t>
            </a:fld>
            <a:endParaRPr lang="en-US" sz="1200" dirty="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3064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CED71BB4-11A1-4B73-84FC-1ACFB8A780F1}" type="slidenum">
              <a:rPr lang="en-US" sz="1200"/>
              <a:pPr eaLnBrk="1" hangingPunct="1"/>
              <a:t>10</a:t>
            </a:fld>
            <a:endParaRPr lang="en-US" sz="1200" dirty="0"/>
          </a:p>
        </p:txBody>
      </p:sp>
    </p:spTree>
    <p:extLst>
      <p:ext uri="{BB962C8B-B14F-4D97-AF65-F5344CB8AC3E}">
        <p14:creationId xmlns:p14="http://schemas.microsoft.com/office/powerpoint/2010/main" val="374378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A5A8EE-6621-4CBB-9799-DB417156F73E}" type="slidenum">
              <a:rPr lang="en-US" smtClean="0"/>
              <a:pPr>
                <a:defRPr/>
              </a:pPr>
              <a:t>11</a:t>
            </a:fld>
            <a:endParaRPr lang="en-US" dirty="0"/>
          </a:p>
        </p:txBody>
      </p:sp>
    </p:spTree>
    <p:extLst>
      <p:ext uri="{BB962C8B-B14F-4D97-AF65-F5344CB8AC3E}">
        <p14:creationId xmlns:p14="http://schemas.microsoft.com/office/powerpoint/2010/main" val="5843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9AA25EF1-841D-43D3-939A-9C3E74FF31D7}" type="slidenum">
              <a:rPr lang="en-US" sz="1200"/>
              <a:pPr eaLnBrk="1" hangingPunct="1"/>
              <a:t>2</a:t>
            </a:fld>
            <a:endParaRPr lang="en-US" sz="1200" dirty="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6520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4DCED072-B358-4726-B80D-687D418030EC}" type="slidenum">
              <a:rPr lang="en-US" sz="1200"/>
              <a:pPr eaLnBrk="1" hangingPunct="1"/>
              <a:t>3</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4065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38CA1A03-DC2E-42B8-A9EB-CA8EDB80D652}" type="slidenum">
              <a:rPr lang="en-US" sz="1200"/>
              <a:pPr eaLnBrk="1" hangingPunct="1"/>
              <a:t>4</a:t>
            </a:fld>
            <a:endParaRPr lang="en-US" sz="1200" dirty="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0978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97AD8313-F342-4AFC-9AB0-CD153BFE41C5}" type="slidenum">
              <a:rPr lang="en-US" sz="1200"/>
              <a:pPr eaLnBrk="1" hangingPunct="1"/>
              <a:t>5</a:t>
            </a:fld>
            <a:endParaRPr lang="en-US" sz="1200"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341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5C4B37C4-D9FB-49AC-8699-1A5D960828CD}" type="slidenum">
              <a:rPr lang="en-US" sz="1200"/>
              <a:pPr eaLnBrk="1" hangingPunct="1"/>
              <a:t>6</a:t>
            </a:fld>
            <a:endParaRPr lang="en-US"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793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FC26B377-CC0E-425B-8435-91504CED6B0D}" type="slidenum">
              <a:rPr lang="en-US" sz="1200"/>
              <a:pPr eaLnBrk="1" hangingPunct="1"/>
              <a:t>7</a:t>
            </a:fld>
            <a:endParaRPr lang="en-US" sz="1200"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8945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BA027298-595D-42AB-8431-6B0AAE62A53D}" type="slidenum">
              <a:rPr lang="en-US" sz="1200"/>
              <a:pPr eaLnBrk="1" hangingPunct="1"/>
              <a:t>8</a:t>
            </a:fld>
            <a:endParaRPr lang="en-US" sz="120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5681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algn="ctr" eaLnBrk="0" fontAlgn="base" hangingPunct="0">
              <a:spcBef>
                <a:spcPct val="0"/>
              </a:spcBef>
              <a:spcAft>
                <a:spcPct val="0"/>
              </a:spcAft>
              <a:defRPr sz="2400">
                <a:solidFill>
                  <a:schemeClr val="tx1"/>
                </a:solidFill>
                <a:latin typeface="Times New Roman" pitchFamily="16" charset="0"/>
              </a:defRPr>
            </a:lvl6pPr>
            <a:lvl7pPr marL="2971800" indent="-228600" algn="ctr" eaLnBrk="0" fontAlgn="base" hangingPunct="0">
              <a:spcBef>
                <a:spcPct val="0"/>
              </a:spcBef>
              <a:spcAft>
                <a:spcPct val="0"/>
              </a:spcAft>
              <a:defRPr sz="2400">
                <a:solidFill>
                  <a:schemeClr val="tx1"/>
                </a:solidFill>
                <a:latin typeface="Times New Roman" pitchFamily="16" charset="0"/>
              </a:defRPr>
            </a:lvl7pPr>
            <a:lvl8pPr marL="3429000" indent="-228600" algn="ctr" eaLnBrk="0" fontAlgn="base" hangingPunct="0">
              <a:spcBef>
                <a:spcPct val="0"/>
              </a:spcBef>
              <a:spcAft>
                <a:spcPct val="0"/>
              </a:spcAft>
              <a:defRPr sz="2400">
                <a:solidFill>
                  <a:schemeClr val="tx1"/>
                </a:solidFill>
                <a:latin typeface="Times New Roman" pitchFamily="16" charset="0"/>
              </a:defRPr>
            </a:lvl8pPr>
            <a:lvl9pPr marL="3886200" indent="-228600" algn="ctr" eaLnBrk="0" fontAlgn="base" hangingPunct="0">
              <a:spcBef>
                <a:spcPct val="0"/>
              </a:spcBef>
              <a:spcAft>
                <a:spcPct val="0"/>
              </a:spcAft>
              <a:defRPr sz="2400">
                <a:solidFill>
                  <a:schemeClr val="tx1"/>
                </a:solidFill>
                <a:latin typeface="Times New Roman" pitchFamily="16" charset="0"/>
              </a:defRPr>
            </a:lvl9pPr>
          </a:lstStyle>
          <a:p>
            <a:pPr eaLnBrk="1" hangingPunct="1"/>
            <a:fld id="{A1F1BD0F-C938-4FA6-8391-E572FF52D022}" type="slidenum">
              <a:rPr lang="en-US" sz="1200"/>
              <a:pPr eaLnBrk="1" hangingPunct="1"/>
              <a:t>9</a:t>
            </a:fld>
            <a:endParaRPr lang="en-US" sz="1200"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93491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3074454-4E2C-473D-A67D-319AF665FBC0}" type="slidenum">
              <a:rPr lang="en-US"/>
              <a:pPr>
                <a:defRPr/>
              </a:pPr>
              <a:t>‹#›</a:t>
            </a:fld>
            <a:endParaRPr lang="en-US" dirty="0"/>
          </a:p>
        </p:txBody>
      </p:sp>
    </p:spTree>
    <p:extLst>
      <p:ext uri="{BB962C8B-B14F-4D97-AF65-F5344CB8AC3E}">
        <p14:creationId xmlns:p14="http://schemas.microsoft.com/office/powerpoint/2010/main" val="225955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1E29315-4C24-4A2D-B5CD-0C27F528007C}" type="slidenum">
              <a:rPr lang="en-US"/>
              <a:pPr>
                <a:defRPr/>
              </a:pPr>
              <a:t>‹#›</a:t>
            </a:fld>
            <a:endParaRPr lang="en-US" dirty="0"/>
          </a:p>
        </p:txBody>
      </p:sp>
    </p:spTree>
    <p:extLst>
      <p:ext uri="{BB962C8B-B14F-4D97-AF65-F5344CB8AC3E}">
        <p14:creationId xmlns:p14="http://schemas.microsoft.com/office/powerpoint/2010/main" val="168163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DB7B33B-CBD3-4C44-A19C-3F4F7A681F57}" type="slidenum">
              <a:rPr lang="en-US"/>
              <a:pPr>
                <a:defRPr/>
              </a:pPr>
              <a:t>‹#›</a:t>
            </a:fld>
            <a:endParaRPr lang="en-US" dirty="0"/>
          </a:p>
        </p:txBody>
      </p:sp>
    </p:spTree>
    <p:extLst>
      <p:ext uri="{BB962C8B-B14F-4D97-AF65-F5344CB8AC3E}">
        <p14:creationId xmlns:p14="http://schemas.microsoft.com/office/powerpoint/2010/main" val="427200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9F433F8-A66E-49A5-8D9E-13F9866D8A3B}" type="slidenum">
              <a:rPr lang="en-US"/>
              <a:pPr>
                <a:defRPr/>
              </a:pPr>
              <a:t>‹#›</a:t>
            </a:fld>
            <a:endParaRPr lang="en-US" dirty="0"/>
          </a:p>
        </p:txBody>
      </p:sp>
    </p:spTree>
    <p:extLst>
      <p:ext uri="{BB962C8B-B14F-4D97-AF65-F5344CB8AC3E}">
        <p14:creationId xmlns:p14="http://schemas.microsoft.com/office/powerpoint/2010/main" val="393499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974D172-4B0C-4D33-A5FA-DF29491495B2}" type="slidenum">
              <a:rPr lang="en-US"/>
              <a:pPr>
                <a:defRPr/>
              </a:pPr>
              <a:t>‹#›</a:t>
            </a:fld>
            <a:endParaRPr lang="en-US" dirty="0"/>
          </a:p>
        </p:txBody>
      </p:sp>
    </p:spTree>
    <p:extLst>
      <p:ext uri="{BB962C8B-B14F-4D97-AF65-F5344CB8AC3E}">
        <p14:creationId xmlns:p14="http://schemas.microsoft.com/office/powerpoint/2010/main" val="3093062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F837D54-C137-4592-80A7-48AEAFA6EBF1}" type="slidenum">
              <a:rPr lang="en-US"/>
              <a:pPr>
                <a:defRPr/>
              </a:pPr>
              <a:t>‹#›</a:t>
            </a:fld>
            <a:endParaRPr lang="en-US" dirty="0"/>
          </a:p>
        </p:txBody>
      </p:sp>
    </p:spTree>
    <p:extLst>
      <p:ext uri="{BB962C8B-B14F-4D97-AF65-F5344CB8AC3E}">
        <p14:creationId xmlns:p14="http://schemas.microsoft.com/office/powerpoint/2010/main" val="266908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E15BAE8-707D-4AF9-A976-47BDBD0C2DFD}" type="slidenum">
              <a:rPr lang="en-US"/>
              <a:pPr>
                <a:defRPr/>
              </a:pPr>
              <a:t>‹#›</a:t>
            </a:fld>
            <a:endParaRPr lang="en-US" dirty="0"/>
          </a:p>
        </p:txBody>
      </p:sp>
    </p:spTree>
    <p:extLst>
      <p:ext uri="{BB962C8B-B14F-4D97-AF65-F5344CB8AC3E}">
        <p14:creationId xmlns:p14="http://schemas.microsoft.com/office/powerpoint/2010/main" val="307528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5F853F5-8CA0-4A0C-885C-77DEF855449A}" type="slidenum">
              <a:rPr lang="en-US"/>
              <a:pPr>
                <a:defRPr/>
              </a:pPr>
              <a:t>‹#›</a:t>
            </a:fld>
            <a:endParaRPr lang="en-US" dirty="0"/>
          </a:p>
        </p:txBody>
      </p:sp>
    </p:spTree>
    <p:extLst>
      <p:ext uri="{BB962C8B-B14F-4D97-AF65-F5344CB8AC3E}">
        <p14:creationId xmlns:p14="http://schemas.microsoft.com/office/powerpoint/2010/main" val="98363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91B779D-DC66-48AB-B53E-10A2F87A096A}" type="slidenum">
              <a:rPr lang="en-US"/>
              <a:pPr>
                <a:defRPr/>
              </a:pPr>
              <a:t>‹#›</a:t>
            </a:fld>
            <a:endParaRPr lang="en-US" dirty="0"/>
          </a:p>
        </p:txBody>
      </p:sp>
    </p:spTree>
    <p:extLst>
      <p:ext uri="{BB962C8B-B14F-4D97-AF65-F5344CB8AC3E}">
        <p14:creationId xmlns:p14="http://schemas.microsoft.com/office/powerpoint/2010/main" val="172599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0ADF07F0-28C0-404A-BDF9-CDD6E4338ED5}" type="slidenum">
              <a:rPr lang="en-US"/>
              <a:pPr>
                <a:defRPr/>
              </a:pPr>
              <a:t>‹#›</a:t>
            </a:fld>
            <a:endParaRPr lang="en-US" dirty="0"/>
          </a:p>
        </p:txBody>
      </p:sp>
    </p:spTree>
    <p:extLst>
      <p:ext uri="{BB962C8B-B14F-4D97-AF65-F5344CB8AC3E}">
        <p14:creationId xmlns:p14="http://schemas.microsoft.com/office/powerpoint/2010/main" val="151975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44948A9E-D571-4570-93E2-D6658FA2B9F1}" type="slidenum">
              <a:rPr lang="en-US"/>
              <a:pPr>
                <a:defRPr/>
              </a:pPr>
              <a:t>‹#›</a:t>
            </a:fld>
            <a:endParaRPr lang="en-US" dirty="0"/>
          </a:p>
        </p:txBody>
      </p:sp>
    </p:spTree>
    <p:extLst>
      <p:ext uri="{BB962C8B-B14F-4D97-AF65-F5344CB8AC3E}">
        <p14:creationId xmlns:p14="http://schemas.microsoft.com/office/powerpoint/2010/main" val="172289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F98E15F-0B97-4FF3-8823-BC2B89434960}" type="slidenum">
              <a:rPr lang="en-US"/>
              <a:pPr>
                <a:defRPr/>
              </a:pPr>
              <a:t>‹#›</a:t>
            </a:fld>
            <a:endParaRPr lang="en-US" dirty="0"/>
          </a:p>
        </p:txBody>
      </p:sp>
    </p:spTree>
    <p:extLst>
      <p:ext uri="{BB962C8B-B14F-4D97-AF65-F5344CB8AC3E}">
        <p14:creationId xmlns:p14="http://schemas.microsoft.com/office/powerpoint/2010/main" val="89649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BCA649A-CDE4-41D5-884E-3693FBB1402A}" type="slidenum">
              <a:rPr lang="en-US"/>
              <a:pPr>
                <a:defRPr/>
              </a:pPr>
              <a:t>‹#›</a:t>
            </a:fld>
            <a:endParaRPr lang="en-US" dirty="0"/>
          </a:p>
        </p:txBody>
      </p:sp>
    </p:spTree>
    <p:extLst>
      <p:ext uri="{BB962C8B-B14F-4D97-AF65-F5344CB8AC3E}">
        <p14:creationId xmlns:p14="http://schemas.microsoft.com/office/powerpoint/2010/main" val="16730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8C931E6-08EB-4880-8727-E1F2225D9475}" type="slidenum">
              <a:rPr lang="en-US"/>
              <a:pPr>
                <a:defRPr/>
              </a:pPr>
              <a:t>‹#›</a:t>
            </a:fld>
            <a:endParaRPr lang="en-US" dirty="0"/>
          </a:p>
        </p:txBody>
      </p:sp>
    </p:spTree>
    <p:extLst>
      <p:ext uri="{BB962C8B-B14F-4D97-AF65-F5344CB8AC3E}">
        <p14:creationId xmlns:p14="http://schemas.microsoft.com/office/powerpoint/2010/main" val="359022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smtClean="0"/>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7508D3A-DDB4-4F6B-9F56-FDEF194D93D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6" charset="0"/>
        </a:defRPr>
      </a:lvl2pPr>
      <a:lvl3pPr algn="ctr" rtl="0" eaLnBrk="0" fontAlgn="base" hangingPunct="0">
        <a:spcBef>
          <a:spcPct val="0"/>
        </a:spcBef>
        <a:spcAft>
          <a:spcPct val="0"/>
        </a:spcAft>
        <a:defRPr sz="4400">
          <a:solidFill>
            <a:schemeClr val="tx2"/>
          </a:solidFill>
          <a:latin typeface="Times New Roman" pitchFamily="16" charset="0"/>
        </a:defRPr>
      </a:lvl3pPr>
      <a:lvl4pPr algn="ctr" rtl="0" eaLnBrk="0" fontAlgn="base" hangingPunct="0">
        <a:spcBef>
          <a:spcPct val="0"/>
        </a:spcBef>
        <a:spcAft>
          <a:spcPct val="0"/>
        </a:spcAft>
        <a:defRPr sz="4400">
          <a:solidFill>
            <a:schemeClr val="tx2"/>
          </a:solidFill>
          <a:latin typeface="Times New Roman" pitchFamily="16" charset="0"/>
        </a:defRPr>
      </a:lvl4pPr>
      <a:lvl5pPr algn="ctr" rtl="0" eaLnBrk="0" fontAlgn="base" hangingPunct="0">
        <a:spcBef>
          <a:spcPct val="0"/>
        </a:spcBef>
        <a:spcAft>
          <a:spcPct val="0"/>
        </a:spcAft>
        <a:defRPr sz="4400">
          <a:solidFill>
            <a:schemeClr val="tx2"/>
          </a:solidFill>
          <a:latin typeface="Times New Roman" pitchFamily="16" charset="0"/>
        </a:defRPr>
      </a:lvl5pPr>
      <a:lvl6pPr marL="457200" algn="ctr" rtl="0" fontAlgn="base">
        <a:spcBef>
          <a:spcPct val="0"/>
        </a:spcBef>
        <a:spcAft>
          <a:spcPct val="0"/>
        </a:spcAft>
        <a:defRPr sz="4400">
          <a:solidFill>
            <a:schemeClr val="tx2"/>
          </a:solidFill>
          <a:latin typeface="Times New Roman" pitchFamily="16" charset="0"/>
        </a:defRPr>
      </a:lvl6pPr>
      <a:lvl7pPr marL="914400" algn="ctr" rtl="0" fontAlgn="base">
        <a:spcBef>
          <a:spcPct val="0"/>
        </a:spcBef>
        <a:spcAft>
          <a:spcPct val="0"/>
        </a:spcAft>
        <a:defRPr sz="4400">
          <a:solidFill>
            <a:schemeClr val="tx2"/>
          </a:solidFill>
          <a:latin typeface="Times New Roman" pitchFamily="16" charset="0"/>
        </a:defRPr>
      </a:lvl7pPr>
      <a:lvl8pPr marL="1371600" algn="ctr" rtl="0" fontAlgn="base">
        <a:spcBef>
          <a:spcPct val="0"/>
        </a:spcBef>
        <a:spcAft>
          <a:spcPct val="0"/>
        </a:spcAft>
        <a:defRPr sz="4400">
          <a:solidFill>
            <a:schemeClr val="tx2"/>
          </a:solidFill>
          <a:latin typeface="Times New Roman" pitchFamily="16" charset="0"/>
        </a:defRPr>
      </a:lvl8pPr>
      <a:lvl9pPr marL="1828800" algn="ctr" rtl="0" fontAlgn="base">
        <a:spcBef>
          <a:spcPct val="0"/>
        </a:spcBef>
        <a:spcAft>
          <a:spcPct val="0"/>
        </a:spcAft>
        <a:defRPr sz="4400">
          <a:solidFill>
            <a:schemeClr val="tx2"/>
          </a:solidFill>
          <a:latin typeface="Times New Roman" pitchFamily="1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fr-FR" b="1" dirty="0" smtClean="0">
                <a:solidFill>
                  <a:schemeClr val="bg1"/>
                </a:solidFill>
              </a:rPr>
              <a:t>SUI DYNASTY (581-617) &amp; TANG EMPIRE (618-907)</a:t>
            </a:r>
            <a:r>
              <a:rPr lang="en-US" dirty="0" smtClean="0"/>
              <a:t> </a:t>
            </a:r>
          </a:p>
        </p:txBody>
      </p:sp>
      <p:pic>
        <p:nvPicPr>
          <p:cNvPr id="2051" name="Picture 3" descr="china_tang_ma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36713" y="1981200"/>
            <a:ext cx="5870575" cy="41148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dirty="0" smtClean="0">
                <a:solidFill>
                  <a:schemeClr val="bg1"/>
                </a:solidFill>
              </a:rPr>
              <a:t>Han </a:t>
            </a:r>
            <a:r>
              <a:rPr lang="en-US" b="1" dirty="0" err="1" smtClean="0">
                <a:solidFill>
                  <a:schemeClr val="bg1"/>
                </a:solidFill>
              </a:rPr>
              <a:t>Yü</a:t>
            </a:r>
            <a:r>
              <a:rPr lang="en-US" b="1" dirty="0" smtClean="0">
                <a:solidFill>
                  <a:schemeClr val="bg1"/>
                </a:solidFill>
              </a:rPr>
              <a:t> </a:t>
            </a:r>
            <a:r>
              <a:rPr lang="ja-JP" altLang="en-US" dirty="0">
                <a:solidFill>
                  <a:schemeClr val="bg1"/>
                </a:solidFill>
              </a:rPr>
              <a:t>韓愈</a:t>
            </a:r>
            <a:r>
              <a:rPr lang="en-US" dirty="0" smtClean="0">
                <a:solidFill>
                  <a:schemeClr val="bg1"/>
                </a:solidFill>
              </a:rPr>
              <a:t>(768-824)</a:t>
            </a:r>
            <a:endParaRPr lang="en-US" dirty="0" smtClean="0"/>
          </a:p>
        </p:txBody>
      </p:sp>
      <p:sp>
        <p:nvSpPr>
          <p:cNvPr id="11267" name="Text Placeholder 2"/>
          <p:cNvSpPr>
            <a:spLocks noGrp="1"/>
          </p:cNvSpPr>
          <p:nvPr>
            <p:ph type="body" sz="half" idx="1"/>
          </p:nvPr>
        </p:nvSpPr>
        <p:spPr>
          <a:xfrm>
            <a:off x="685800" y="1676400"/>
            <a:ext cx="4419600" cy="4419600"/>
          </a:xfrm>
        </p:spPr>
        <p:txBody>
          <a:bodyPr/>
          <a:lstStyle/>
          <a:p>
            <a:pPr eaLnBrk="1" hangingPunct="1"/>
            <a:r>
              <a:rPr lang="en-US" sz="2400" dirty="0" smtClean="0">
                <a:solidFill>
                  <a:schemeClr val="bg1"/>
                </a:solidFill>
              </a:rPr>
              <a:t>High official, known as a political and cultural reformer.  Han was the self -proclaimed “savior” of Confucius and the “patron saint” of later </a:t>
            </a:r>
            <a:r>
              <a:rPr lang="en-US" sz="2400" b="1" dirty="0" smtClean="0">
                <a:solidFill>
                  <a:schemeClr val="bg1"/>
                </a:solidFill>
              </a:rPr>
              <a:t>Neo-Confucians</a:t>
            </a:r>
            <a:r>
              <a:rPr lang="en-US" sz="2400" dirty="0" smtClean="0">
                <a:solidFill>
                  <a:schemeClr val="bg1"/>
                </a:solidFill>
              </a:rPr>
              <a:t>. </a:t>
            </a:r>
          </a:p>
          <a:p>
            <a:pPr eaLnBrk="1" hangingPunct="1"/>
            <a:r>
              <a:rPr lang="en-US" sz="2400" dirty="0">
                <a:solidFill>
                  <a:schemeClr val="bg1"/>
                </a:solidFill>
              </a:rPr>
              <a:t>Han Yu contended that a scholar was like a fine horse that required good care to flourish. </a:t>
            </a:r>
            <a:r>
              <a:rPr lang="en-US" sz="2400" dirty="0" smtClean="0">
                <a:solidFill>
                  <a:schemeClr val="bg1"/>
                </a:solidFill>
              </a:rPr>
              <a:t>(</a:t>
            </a:r>
            <a:r>
              <a:rPr lang="en-US" sz="2400" dirty="0">
                <a:solidFill>
                  <a:schemeClr val="bg1"/>
                </a:solidFill>
              </a:rPr>
              <a:t>Horses hereafter </a:t>
            </a:r>
            <a:r>
              <a:rPr lang="en-US" sz="2400" dirty="0" smtClean="0">
                <a:solidFill>
                  <a:schemeClr val="bg1"/>
                </a:solidFill>
              </a:rPr>
              <a:t>became </a:t>
            </a:r>
            <a:r>
              <a:rPr lang="en-US" sz="2400" dirty="0">
                <a:solidFill>
                  <a:schemeClr val="bg1"/>
                </a:solidFill>
              </a:rPr>
              <a:t>a popular image among Confucian scholars for loyal government service</a:t>
            </a:r>
            <a:r>
              <a:rPr lang="en-US" sz="2400" dirty="0" smtClean="0">
                <a:solidFill>
                  <a:schemeClr val="bg1"/>
                </a:solidFill>
              </a:rPr>
              <a:t>.)</a:t>
            </a:r>
          </a:p>
        </p:txBody>
      </p:sp>
      <p:pic>
        <p:nvPicPr>
          <p:cNvPr id="11268" name="Content Placeholder 4" descr="299px-Han_Yu.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791200" y="1676400"/>
            <a:ext cx="2362200" cy="4732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chemeClr val="bg1"/>
                </a:solidFill>
              </a:rPr>
              <a:t>Tang </a:t>
            </a:r>
            <a:r>
              <a:rPr lang="en-US" b="1" dirty="0" smtClean="0">
                <a:solidFill>
                  <a:schemeClr val="bg1"/>
                </a:solidFill>
              </a:rPr>
              <a:t>Decline</a:t>
            </a:r>
            <a:endParaRPr lang="en-US" dirty="0"/>
          </a:p>
        </p:txBody>
      </p:sp>
      <p:sp>
        <p:nvSpPr>
          <p:cNvPr id="6" name="Content Placeholder 5"/>
          <p:cNvSpPr>
            <a:spLocks noGrp="1"/>
          </p:cNvSpPr>
          <p:nvPr>
            <p:ph idx="1"/>
          </p:nvPr>
        </p:nvSpPr>
        <p:spPr/>
        <p:txBody>
          <a:bodyPr/>
          <a:lstStyle/>
          <a:p>
            <a:r>
              <a:rPr lang="en-US" dirty="0" smtClean="0">
                <a:solidFill>
                  <a:schemeClr val="bg1"/>
                </a:solidFill>
              </a:rPr>
              <a:t>“Cleared the deck</a:t>
            </a:r>
            <a:r>
              <a:rPr lang="en-US" dirty="0">
                <a:solidFill>
                  <a:schemeClr val="bg1"/>
                </a:solidFill>
              </a:rPr>
              <a:t>" for future developments.</a:t>
            </a:r>
          </a:p>
          <a:p>
            <a:r>
              <a:rPr lang="en-US" dirty="0" smtClean="0">
                <a:solidFill>
                  <a:schemeClr val="bg1"/>
                </a:solidFill>
              </a:rPr>
              <a:t>Aristocracy </a:t>
            </a:r>
            <a:r>
              <a:rPr lang="en-US" dirty="0">
                <a:solidFill>
                  <a:schemeClr val="bg1"/>
                </a:solidFill>
              </a:rPr>
              <a:t>largely </a:t>
            </a:r>
            <a:r>
              <a:rPr lang="en-US" dirty="0" smtClean="0">
                <a:solidFill>
                  <a:schemeClr val="bg1"/>
                </a:solidFill>
              </a:rPr>
              <a:t>eliminated: after </a:t>
            </a:r>
            <a:r>
              <a:rPr lang="en-US" dirty="0">
                <a:solidFill>
                  <a:schemeClr val="bg1"/>
                </a:solidFill>
              </a:rPr>
              <a:t>the Tang, opportunities open to everyone through the examination system and relied on knowledge of Confucian classics.</a:t>
            </a:r>
          </a:p>
          <a:p>
            <a:r>
              <a:rPr lang="en-US" dirty="0" smtClean="0">
                <a:solidFill>
                  <a:schemeClr val="bg1"/>
                </a:solidFill>
              </a:rPr>
              <a:t>Economy </a:t>
            </a:r>
            <a:r>
              <a:rPr lang="en-US" dirty="0">
                <a:solidFill>
                  <a:schemeClr val="bg1"/>
                </a:solidFill>
              </a:rPr>
              <a:t>on the mend; trade </a:t>
            </a:r>
            <a:r>
              <a:rPr lang="en-US" u="sng" dirty="0">
                <a:solidFill>
                  <a:schemeClr val="bg1"/>
                </a:solidFill>
              </a:rPr>
              <a:t>up</a:t>
            </a:r>
            <a:r>
              <a:rPr lang="en-US" dirty="0">
                <a:solidFill>
                  <a:schemeClr val="bg1"/>
                </a:solidFill>
              </a:rPr>
              <a:t>.</a:t>
            </a:r>
          </a:p>
          <a:p>
            <a:r>
              <a:rPr lang="en-US" dirty="0" smtClean="0">
                <a:solidFill>
                  <a:schemeClr val="bg1"/>
                </a:solidFill>
              </a:rPr>
              <a:t>Confucianism </a:t>
            </a:r>
            <a:r>
              <a:rPr lang="en-US" dirty="0">
                <a:solidFill>
                  <a:schemeClr val="bg1"/>
                </a:solidFill>
              </a:rPr>
              <a:t>began to take off!</a:t>
            </a:r>
          </a:p>
          <a:p>
            <a:endParaRPr lang="en-US" dirty="0"/>
          </a:p>
        </p:txBody>
      </p:sp>
    </p:spTree>
    <p:extLst>
      <p:ext uri="{BB962C8B-B14F-4D97-AF65-F5344CB8AC3E}">
        <p14:creationId xmlns:p14="http://schemas.microsoft.com/office/powerpoint/2010/main" val="238716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pPr eaLnBrk="1" hangingPunct="1"/>
            <a:r>
              <a:rPr lang="en-US" dirty="0" smtClean="0">
                <a:solidFill>
                  <a:schemeClr val="bg1"/>
                </a:solidFill>
              </a:rPr>
              <a:t> Yang Jian </a:t>
            </a:r>
            <a:r>
              <a:rPr lang="ja-JP" altLang="en-US" dirty="0">
                <a:solidFill>
                  <a:schemeClr val="bg1"/>
                </a:solidFill>
              </a:rPr>
              <a:t>楊堅</a:t>
            </a:r>
            <a:r>
              <a:rPr lang="en-US" dirty="0" smtClean="0">
                <a:solidFill>
                  <a:schemeClr val="bg1"/>
                </a:solidFill>
              </a:rPr>
              <a:t>(541-604)</a:t>
            </a:r>
          </a:p>
        </p:txBody>
      </p:sp>
      <p:sp>
        <p:nvSpPr>
          <p:cNvPr id="3075" name="Rectangle 5"/>
          <p:cNvSpPr>
            <a:spLocks noGrp="1" noChangeArrowheads="1"/>
          </p:cNvSpPr>
          <p:nvPr>
            <p:ph type="body" sz="half" idx="1"/>
          </p:nvPr>
        </p:nvSpPr>
        <p:spPr>
          <a:xfrm>
            <a:off x="685800" y="1752600"/>
            <a:ext cx="3810000" cy="4343400"/>
          </a:xfrm>
        </p:spPr>
        <p:txBody>
          <a:bodyPr/>
          <a:lstStyle/>
          <a:p>
            <a:pPr eaLnBrk="1" hangingPunct="1"/>
            <a:r>
              <a:rPr lang="en-US" sz="2000" dirty="0" smtClean="0">
                <a:solidFill>
                  <a:schemeClr val="bg1"/>
                </a:solidFill>
              </a:rPr>
              <a:t>General with a Chinese surname, serving the Northern Zhou (Xianbei) ruling house, which had taken over the Northern Wei four years earlier.</a:t>
            </a:r>
          </a:p>
          <a:p>
            <a:pPr eaLnBrk="1" hangingPunct="1"/>
            <a:endParaRPr lang="en-US" sz="2000" dirty="0" smtClean="0">
              <a:solidFill>
                <a:schemeClr val="bg1"/>
              </a:solidFill>
            </a:endParaRPr>
          </a:p>
          <a:p>
            <a:pPr eaLnBrk="1" hangingPunct="1"/>
            <a:r>
              <a:rPr lang="en-US" sz="2000" dirty="0" smtClean="0">
                <a:solidFill>
                  <a:schemeClr val="bg1"/>
                </a:solidFill>
              </a:rPr>
              <a:t>Yang ousted his daughter’s son from power and slay 59 princes of the Zhou family to found the </a:t>
            </a:r>
            <a:r>
              <a:rPr lang="en-US" sz="2000" b="1" dirty="0" smtClean="0">
                <a:solidFill>
                  <a:schemeClr val="bg1"/>
                </a:solidFill>
              </a:rPr>
              <a:t>Sui dynasty</a:t>
            </a:r>
            <a:r>
              <a:rPr lang="en-US" sz="2000" dirty="0" smtClean="0">
                <a:solidFill>
                  <a:schemeClr val="bg1"/>
                </a:solidFill>
              </a:rPr>
              <a:t> (</a:t>
            </a:r>
            <a:r>
              <a:rPr lang="fr-FR" sz="2000" dirty="0" smtClean="0">
                <a:solidFill>
                  <a:schemeClr val="bg1"/>
                </a:solidFill>
              </a:rPr>
              <a:t>581-617)</a:t>
            </a:r>
            <a:r>
              <a:rPr lang="en-US" sz="2000" dirty="0" smtClean="0">
                <a:solidFill>
                  <a:schemeClr val="bg1"/>
                </a:solidFill>
              </a:rPr>
              <a:t>.</a:t>
            </a:r>
            <a:r>
              <a:rPr lang="en-US" sz="2000" dirty="0" smtClean="0"/>
              <a:t> </a:t>
            </a:r>
          </a:p>
        </p:txBody>
      </p:sp>
      <p:pic>
        <p:nvPicPr>
          <p:cNvPr id="3076" name="Picture 7" descr="525px-Sui_Wendi_Ta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1981200"/>
            <a:ext cx="3600450" cy="41148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29000" y="609600"/>
            <a:ext cx="6019800" cy="1143000"/>
          </a:xfrm>
        </p:spPr>
        <p:txBody>
          <a:bodyPr/>
          <a:lstStyle/>
          <a:p>
            <a:pPr eaLnBrk="1" hangingPunct="1"/>
            <a:r>
              <a:rPr lang="en-US" sz="4000" b="1" dirty="0" smtClean="0">
                <a:solidFill>
                  <a:schemeClr val="bg1"/>
                </a:solidFill>
              </a:rPr>
              <a:t>Li Yuan </a:t>
            </a:r>
            <a:r>
              <a:rPr lang="ja-JP" altLang="en-US" sz="4000" dirty="0">
                <a:solidFill>
                  <a:schemeClr val="bg1"/>
                </a:solidFill>
              </a:rPr>
              <a:t>李淵</a:t>
            </a:r>
            <a:r>
              <a:rPr lang="en-US" sz="4000" b="1" dirty="0" smtClean="0">
                <a:solidFill>
                  <a:schemeClr val="bg1"/>
                </a:solidFill>
              </a:rPr>
              <a:t>(566- 635)</a:t>
            </a:r>
          </a:p>
        </p:txBody>
      </p:sp>
      <p:sp>
        <p:nvSpPr>
          <p:cNvPr id="4099" name="Rectangle 3"/>
          <p:cNvSpPr>
            <a:spLocks noGrp="1" noChangeArrowheads="1"/>
          </p:cNvSpPr>
          <p:nvPr>
            <p:ph type="body" sz="half" idx="2"/>
          </p:nvPr>
        </p:nvSpPr>
        <p:spPr>
          <a:xfrm>
            <a:off x="3886200" y="1981200"/>
            <a:ext cx="4572000" cy="4114800"/>
          </a:xfrm>
        </p:spPr>
        <p:txBody>
          <a:bodyPr/>
          <a:lstStyle/>
          <a:p>
            <a:pPr eaLnBrk="1" hangingPunct="1"/>
            <a:r>
              <a:rPr lang="en-US" sz="2800" dirty="0" smtClean="0">
                <a:solidFill>
                  <a:schemeClr val="bg1"/>
                </a:solidFill>
              </a:rPr>
              <a:t>First cousin to the second Sui emperor, became </a:t>
            </a:r>
            <a:r>
              <a:rPr lang="en-US" sz="2800" b="1" dirty="0" smtClean="0">
                <a:solidFill>
                  <a:schemeClr val="bg1"/>
                </a:solidFill>
              </a:rPr>
              <a:t>Tang Gaozu</a:t>
            </a:r>
            <a:r>
              <a:rPr lang="en-US" sz="2800" dirty="0" smtClean="0">
                <a:solidFill>
                  <a:schemeClr val="bg1"/>
                </a:solidFill>
              </a:rPr>
              <a:t> (r. 618-626) the first Tang ruler. </a:t>
            </a:r>
          </a:p>
          <a:p>
            <a:pPr eaLnBrk="1" hangingPunct="1"/>
            <a:r>
              <a:rPr lang="en-US" sz="2800" u="sng" dirty="0" smtClean="0">
                <a:solidFill>
                  <a:schemeClr val="bg1"/>
                </a:solidFill>
              </a:rPr>
              <a:t>Official</a:t>
            </a:r>
            <a:r>
              <a:rPr lang="en-US" sz="2800" dirty="0" smtClean="0">
                <a:solidFill>
                  <a:schemeClr val="bg1"/>
                </a:solidFill>
              </a:rPr>
              <a:t> histories state that he was reluctant to take the throne, but historical evidence records a much more bloody struggle.</a:t>
            </a:r>
            <a:endParaRPr lang="en-US" sz="2800" dirty="0" smtClean="0">
              <a:solidFill>
                <a:srgbClr val="66FF33"/>
              </a:solidFill>
            </a:endParaRPr>
          </a:p>
        </p:txBody>
      </p:sp>
      <p:pic>
        <p:nvPicPr>
          <p:cNvPr id="4100" name="Picture 6" descr="TangGaozu"/>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 y="533400"/>
            <a:ext cx="3182938" cy="56388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0" y="609600"/>
            <a:ext cx="4648200" cy="1143000"/>
          </a:xfrm>
        </p:spPr>
        <p:txBody>
          <a:bodyPr/>
          <a:lstStyle/>
          <a:p>
            <a:pPr eaLnBrk="1" hangingPunct="1"/>
            <a:r>
              <a:rPr lang="en-US" sz="4000" b="1" dirty="0">
                <a:solidFill>
                  <a:schemeClr val="bg1"/>
                </a:solidFill>
              </a:rPr>
              <a:t>Li Shimin</a:t>
            </a:r>
            <a:r>
              <a:rPr lang="en-US" sz="4000" dirty="0">
                <a:solidFill>
                  <a:schemeClr val="bg1"/>
                </a:solidFill>
              </a:rPr>
              <a:t> </a:t>
            </a:r>
            <a:r>
              <a:rPr lang="ja-JP" altLang="en-US" sz="4000" dirty="0">
                <a:solidFill>
                  <a:schemeClr val="bg1"/>
                </a:solidFill>
              </a:rPr>
              <a:t>李世</a:t>
            </a:r>
            <a:r>
              <a:rPr lang="ja-JP" altLang="en-US" sz="4000" dirty="0" smtClean="0">
                <a:solidFill>
                  <a:schemeClr val="bg1"/>
                </a:solidFill>
              </a:rPr>
              <a:t>民 </a:t>
            </a:r>
            <a:r>
              <a:rPr lang="en-US" altLang="ja-JP" sz="4000" dirty="0" smtClean="0">
                <a:solidFill>
                  <a:schemeClr val="bg1"/>
                </a:solidFill>
              </a:rPr>
              <a:t>(598-649)</a:t>
            </a:r>
            <a:endParaRPr lang="en-US" sz="4000" dirty="0" smtClean="0">
              <a:solidFill>
                <a:schemeClr val="bg1"/>
              </a:solidFill>
            </a:endParaRPr>
          </a:p>
        </p:txBody>
      </p:sp>
      <p:sp>
        <p:nvSpPr>
          <p:cNvPr id="5123" name="Rectangle 3"/>
          <p:cNvSpPr>
            <a:spLocks noGrp="1" noChangeArrowheads="1"/>
          </p:cNvSpPr>
          <p:nvPr>
            <p:ph type="body" sz="half" idx="2"/>
          </p:nvPr>
        </p:nvSpPr>
        <p:spPr>
          <a:xfrm>
            <a:off x="3886200" y="1981200"/>
            <a:ext cx="4572000" cy="4114800"/>
          </a:xfrm>
        </p:spPr>
        <p:txBody>
          <a:bodyPr/>
          <a:lstStyle/>
          <a:p>
            <a:pPr eaLnBrk="1" hangingPunct="1"/>
            <a:r>
              <a:rPr lang="en-US" sz="2800" b="1" dirty="0" smtClean="0">
                <a:solidFill>
                  <a:schemeClr val="bg1"/>
                </a:solidFill>
              </a:rPr>
              <a:t>Li Yuan</a:t>
            </a:r>
            <a:r>
              <a:rPr lang="en-US" sz="2800" dirty="0" smtClean="0">
                <a:solidFill>
                  <a:schemeClr val="bg1"/>
                </a:solidFill>
              </a:rPr>
              <a:t>’s second son </a:t>
            </a:r>
            <a:r>
              <a:rPr lang="en-US" sz="2800" b="1" dirty="0" smtClean="0">
                <a:solidFill>
                  <a:schemeClr val="bg1"/>
                </a:solidFill>
              </a:rPr>
              <a:t>Li Shimin</a:t>
            </a:r>
            <a:r>
              <a:rPr lang="en-US" sz="2800" dirty="0" smtClean="0">
                <a:solidFill>
                  <a:schemeClr val="bg1"/>
                </a:solidFill>
              </a:rPr>
              <a:t> became the ambitious second emperor </a:t>
            </a:r>
            <a:r>
              <a:rPr lang="en-US" sz="2800" b="1" dirty="0" smtClean="0">
                <a:solidFill>
                  <a:schemeClr val="bg1"/>
                </a:solidFill>
              </a:rPr>
              <a:t>Tang Taizong</a:t>
            </a:r>
            <a:r>
              <a:rPr lang="en-US" sz="2800" dirty="0" smtClean="0">
                <a:solidFill>
                  <a:schemeClr val="bg1"/>
                </a:solidFill>
              </a:rPr>
              <a:t> (r. 626-649).</a:t>
            </a:r>
          </a:p>
          <a:p>
            <a:pPr eaLnBrk="1" hangingPunct="1"/>
            <a:r>
              <a:rPr lang="en-US" sz="2800" dirty="0" smtClean="0">
                <a:solidFill>
                  <a:schemeClr val="bg1"/>
                </a:solidFill>
              </a:rPr>
              <a:t>Taizong took the title “Emperor” </a:t>
            </a:r>
            <a:r>
              <a:rPr lang="en-US" sz="2800" u="sng" dirty="0" smtClean="0">
                <a:solidFill>
                  <a:schemeClr val="bg1"/>
                </a:solidFill>
              </a:rPr>
              <a:t>and</a:t>
            </a:r>
            <a:r>
              <a:rPr lang="en-US" sz="2800" dirty="0" smtClean="0">
                <a:solidFill>
                  <a:schemeClr val="bg1"/>
                </a:solidFill>
              </a:rPr>
              <a:t> “Heavenly Khan” to rule over both sedentary and nomadic subjects.</a:t>
            </a:r>
          </a:p>
        </p:txBody>
      </p:sp>
      <p:pic>
        <p:nvPicPr>
          <p:cNvPr id="3" name="Content Placeholder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609600"/>
            <a:ext cx="3196598" cy="5638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dirty="0">
                <a:solidFill>
                  <a:schemeClr val="bg1"/>
                </a:solidFill>
              </a:rPr>
              <a:t>Early Tang: Strong Central Court; </a:t>
            </a:r>
            <a:r>
              <a:rPr lang="en-US" b="1" dirty="0" smtClean="0">
                <a:solidFill>
                  <a:schemeClr val="bg1"/>
                </a:solidFill>
              </a:rPr>
              <a:t>Cosmopolitanism</a:t>
            </a:r>
          </a:p>
        </p:txBody>
      </p:sp>
      <p:sp>
        <p:nvSpPr>
          <p:cNvPr id="6147" name="Rectangle 3"/>
          <p:cNvSpPr>
            <a:spLocks noGrp="1" noChangeArrowheads="1"/>
          </p:cNvSpPr>
          <p:nvPr>
            <p:ph type="body" sz="half" idx="1"/>
          </p:nvPr>
        </p:nvSpPr>
        <p:spPr/>
        <p:txBody>
          <a:bodyPr/>
          <a:lstStyle/>
          <a:p>
            <a:pPr eaLnBrk="1" hangingPunct="1"/>
            <a:r>
              <a:rPr lang="en-US" sz="2400" dirty="0" smtClean="0">
                <a:solidFill>
                  <a:schemeClr val="bg1"/>
                </a:solidFill>
              </a:rPr>
              <a:t>Court open to cultural influences from outside, particularly Central Asia and India. </a:t>
            </a:r>
          </a:p>
          <a:p>
            <a:pPr eaLnBrk="1" hangingPunct="1"/>
            <a:r>
              <a:rPr lang="en-US" sz="2400" dirty="0" smtClean="0">
                <a:solidFill>
                  <a:schemeClr val="bg1"/>
                </a:solidFill>
              </a:rPr>
              <a:t>Tang still the cultural model and an attraction to other settled societies in East Asia. </a:t>
            </a:r>
          </a:p>
          <a:p>
            <a:pPr eaLnBrk="1" hangingPunct="1">
              <a:buFontTx/>
              <a:buNone/>
            </a:pPr>
            <a:endParaRPr lang="en-US" sz="2400" dirty="0" smtClean="0">
              <a:solidFill>
                <a:schemeClr val="bg1"/>
              </a:solidFill>
            </a:endParaRPr>
          </a:p>
          <a:p>
            <a:pPr eaLnBrk="1" hangingPunct="1"/>
            <a:r>
              <a:rPr lang="en-US" sz="1200" dirty="0" smtClean="0">
                <a:solidFill>
                  <a:schemeClr val="bg1"/>
                </a:solidFill>
              </a:rPr>
              <a:t>Image source: Paul Halsall, </a:t>
            </a:r>
            <a:r>
              <a:rPr lang="en-US" sz="1200" i="1" dirty="0" smtClean="0">
                <a:solidFill>
                  <a:schemeClr val="bg1"/>
                </a:solidFill>
              </a:rPr>
              <a:t>Internet Sourcebook</a:t>
            </a:r>
          </a:p>
        </p:txBody>
      </p:sp>
      <p:pic>
        <p:nvPicPr>
          <p:cNvPr id="6148" name="Picture 4" descr="changa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1989138"/>
            <a:ext cx="3810000" cy="40989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b="1" dirty="0" smtClean="0">
                <a:solidFill>
                  <a:schemeClr val="bg1"/>
                </a:solidFill>
              </a:rPr>
              <a:t>Empress Wu (Wu </a:t>
            </a:r>
            <a:r>
              <a:rPr lang="en-US" sz="3600" b="1" dirty="0" err="1" smtClean="0">
                <a:solidFill>
                  <a:schemeClr val="bg1"/>
                </a:solidFill>
              </a:rPr>
              <a:t>Zetian</a:t>
            </a:r>
            <a:r>
              <a:rPr lang="ja-JP" altLang="en-US" sz="3600" dirty="0" smtClean="0"/>
              <a:t> </a:t>
            </a:r>
            <a:r>
              <a:rPr lang="ja-JP" altLang="en-US" sz="3600" dirty="0">
                <a:solidFill>
                  <a:schemeClr val="bg1"/>
                </a:solidFill>
              </a:rPr>
              <a:t>武則天</a:t>
            </a:r>
            <a:r>
              <a:rPr lang="en-US" sz="3600" b="1" dirty="0" smtClean="0">
                <a:solidFill>
                  <a:schemeClr val="bg1"/>
                </a:solidFill>
              </a:rPr>
              <a:t>) </a:t>
            </a:r>
            <a:br>
              <a:rPr lang="en-US" sz="3600" b="1" dirty="0" smtClean="0">
                <a:solidFill>
                  <a:schemeClr val="bg1"/>
                </a:solidFill>
              </a:rPr>
            </a:br>
            <a:r>
              <a:rPr lang="en-US" sz="3600" dirty="0" smtClean="0">
                <a:solidFill>
                  <a:schemeClr val="bg1"/>
                </a:solidFill>
              </a:rPr>
              <a:t>(ca. 625-706)</a:t>
            </a:r>
          </a:p>
        </p:txBody>
      </p:sp>
      <p:sp>
        <p:nvSpPr>
          <p:cNvPr id="7171" name="Rectangle 3"/>
          <p:cNvSpPr>
            <a:spLocks noGrp="1" noChangeArrowheads="1"/>
          </p:cNvSpPr>
          <p:nvPr>
            <p:ph type="body" sz="half" idx="2"/>
          </p:nvPr>
        </p:nvSpPr>
        <p:spPr>
          <a:xfrm>
            <a:off x="4648200" y="1981200"/>
            <a:ext cx="3810000" cy="4648200"/>
          </a:xfrm>
        </p:spPr>
        <p:txBody>
          <a:bodyPr/>
          <a:lstStyle/>
          <a:p>
            <a:pPr eaLnBrk="1" hangingPunct="1">
              <a:lnSpc>
                <a:spcPct val="80000"/>
              </a:lnSpc>
            </a:pPr>
            <a:r>
              <a:rPr lang="en-US" sz="2400" dirty="0" smtClean="0">
                <a:solidFill>
                  <a:schemeClr val="bg1"/>
                </a:solidFill>
              </a:rPr>
              <a:t>Concubine of the third emperor Gaozong and founder of the “Zhou” dynasty. After taking the throne, she proclaimed herself Emperor Shengshen, the first woman ever to use the title of “emperor.” </a:t>
            </a:r>
          </a:p>
          <a:p>
            <a:pPr eaLnBrk="1" hangingPunct="1">
              <a:lnSpc>
                <a:spcPct val="80000"/>
              </a:lnSpc>
              <a:buFontTx/>
              <a:buNone/>
            </a:pPr>
            <a:endParaRPr lang="en-US" sz="2400" dirty="0" smtClean="0">
              <a:solidFill>
                <a:schemeClr val="bg1"/>
              </a:solidFill>
            </a:endParaRPr>
          </a:p>
          <a:p>
            <a:pPr eaLnBrk="1" hangingPunct="1">
              <a:lnSpc>
                <a:spcPct val="80000"/>
              </a:lnSpc>
            </a:pPr>
            <a:r>
              <a:rPr lang="en-US" sz="2400" dirty="0" smtClean="0">
                <a:solidFill>
                  <a:schemeClr val="bg1"/>
                </a:solidFill>
              </a:rPr>
              <a:t>Under Empress Wu government service gradually became the most prestigious career in the Chinese Empire. </a:t>
            </a:r>
          </a:p>
          <a:p>
            <a:pPr eaLnBrk="1" hangingPunct="1">
              <a:lnSpc>
                <a:spcPct val="80000"/>
              </a:lnSpc>
              <a:buFontTx/>
              <a:buNone/>
            </a:pPr>
            <a:endParaRPr lang="en-US" sz="2400" dirty="0" smtClean="0">
              <a:solidFill>
                <a:srgbClr val="66FF33"/>
              </a:solidFill>
            </a:endParaRPr>
          </a:p>
          <a:p>
            <a:pPr eaLnBrk="1" hangingPunct="1">
              <a:lnSpc>
                <a:spcPct val="80000"/>
              </a:lnSpc>
              <a:buFontTx/>
              <a:buNone/>
            </a:pPr>
            <a:endParaRPr lang="en-US" sz="2400" dirty="0" smtClean="0">
              <a:solidFill>
                <a:srgbClr val="66FF33"/>
              </a:solidFill>
            </a:endParaRPr>
          </a:p>
        </p:txBody>
      </p:sp>
      <p:pic>
        <p:nvPicPr>
          <p:cNvPr id="7172" name="Picture 4" descr="WuZetian"/>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511175" y="1981200"/>
            <a:ext cx="3427413" cy="4267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solidFill>
                  <a:schemeClr val="bg1"/>
                </a:solidFill>
              </a:rPr>
              <a:t>Mid-Tang Crisis</a:t>
            </a:r>
          </a:p>
        </p:txBody>
      </p:sp>
      <p:pic>
        <p:nvPicPr>
          <p:cNvPr id="8195" name="Picture 3" descr="dynasty-Tan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33400" y="2057400"/>
            <a:ext cx="5257800" cy="3722688"/>
          </a:xfrm>
        </p:spPr>
      </p:pic>
      <p:sp>
        <p:nvSpPr>
          <p:cNvPr id="8196" name="Rectangle 4"/>
          <p:cNvSpPr>
            <a:spLocks noGrp="1" noChangeArrowheads="1"/>
          </p:cNvSpPr>
          <p:nvPr>
            <p:ph type="body" sz="half" idx="2"/>
          </p:nvPr>
        </p:nvSpPr>
        <p:spPr>
          <a:xfrm>
            <a:off x="5943600" y="1676400"/>
            <a:ext cx="2971800" cy="5029200"/>
          </a:xfrm>
        </p:spPr>
        <p:txBody>
          <a:bodyPr/>
          <a:lstStyle/>
          <a:p>
            <a:pPr eaLnBrk="1" hangingPunct="1">
              <a:buFontTx/>
              <a:buNone/>
            </a:pPr>
            <a:r>
              <a:rPr lang="en-US" sz="2400" b="1" dirty="0" smtClean="0">
                <a:solidFill>
                  <a:schemeClr val="bg1"/>
                </a:solidFill>
              </a:rPr>
              <a:t>An Lushan Rebellion (755): </a:t>
            </a:r>
            <a:r>
              <a:rPr lang="en-US" sz="2400" dirty="0" smtClean="0">
                <a:solidFill>
                  <a:schemeClr val="bg1"/>
                </a:solidFill>
              </a:rPr>
              <a:t>widespread rebellion, launched by powerful Turkish frontier commander </a:t>
            </a:r>
            <a:r>
              <a:rPr lang="en-US" sz="2400" b="1" dirty="0" smtClean="0">
                <a:solidFill>
                  <a:schemeClr val="bg1"/>
                </a:solidFill>
              </a:rPr>
              <a:t>An </a:t>
            </a:r>
            <a:r>
              <a:rPr lang="en-US" sz="2400" b="1" dirty="0" err="1" smtClean="0">
                <a:solidFill>
                  <a:schemeClr val="bg1"/>
                </a:solidFill>
              </a:rPr>
              <a:t>Lushan</a:t>
            </a:r>
            <a:r>
              <a:rPr lang="en-US" sz="2400" dirty="0" smtClean="0">
                <a:solidFill>
                  <a:schemeClr val="bg1"/>
                </a:solidFill>
              </a:rPr>
              <a:t> </a:t>
            </a:r>
            <a:r>
              <a:rPr lang="ja-JP" altLang="en-US" sz="2400" dirty="0">
                <a:solidFill>
                  <a:schemeClr val="bg1"/>
                </a:solidFill>
              </a:rPr>
              <a:t>安祿山</a:t>
            </a:r>
            <a:r>
              <a:rPr lang="en-US" sz="2400" dirty="0" smtClean="0">
                <a:solidFill>
                  <a:schemeClr val="bg1"/>
                </a:solidFill>
              </a:rPr>
              <a:t>(703-757).  This revolt contributed to the gradual but inevitable decline of the Tang.</a:t>
            </a:r>
            <a:endParaRPr lang="en-US" sz="2400" b="1" dirty="0" smtClean="0">
              <a:solidFill>
                <a:schemeClr val="bg1"/>
              </a:solidFill>
            </a:endParaRPr>
          </a:p>
          <a:p>
            <a:pPr eaLnBrk="1" hangingPunct="1">
              <a:buFontTx/>
              <a:buNone/>
            </a:pPr>
            <a:endParaRPr lang="en-US" sz="2400" b="1" dirty="0" smtClean="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b="1" dirty="0" smtClean="0">
                <a:solidFill>
                  <a:schemeClr val="bg1"/>
                </a:solidFill>
              </a:rPr>
              <a:t>Yang </a:t>
            </a:r>
            <a:r>
              <a:rPr lang="en-US" sz="4800" b="1" dirty="0" err="1" smtClean="0">
                <a:solidFill>
                  <a:schemeClr val="bg1"/>
                </a:solidFill>
              </a:rPr>
              <a:t>Guifei</a:t>
            </a:r>
            <a:r>
              <a:rPr lang="en-US" sz="4800" b="1" dirty="0" smtClean="0">
                <a:solidFill>
                  <a:schemeClr val="bg1"/>
                </a:solidFill>
              </a:rPr>
              <a:t> </a:t>
            </a:r>
            <a:r>
              <a:rPr lang="ja-JP" altLang="en-US" sz="4800" dirty="0">
                <a:solidFill>
                  <a:schemeClr val="bg1"/>
                </a:solidFill>
              </a:rPr>
              <a:t>楊貴</a:t>
            </a:r>
            <a:r>
              <a:rPr lang="ja-JP" altLang="en-US" sz="4800" dirty="0" smtClean="0">
                <a:solidFill>
                  <a:schemeClr val="bg1"/>
                </a:solidFill>
              </a:rPr>
              <a:t>妃</a:t>
            </a:r>
            <a:r>
              <a:rPr lang="en-US" sz="4800" b="1" dirty="0" smtClean="0">
                <a:solidFill>
                  <a:schemeClr val="bg1"/>
                </a:solidFill>
              </a:rPr>
              <a:t>(719-756)</a:t>
            </a:r>
          </a:p>
        </p:txBody>
      </p:sp>
      <p:sp>
        <p:nvSpPr>
          <p:cNvPr id="9219" name="Rectangle 3"/>
          <p:cNvSpPr>
            <a:spLocks noGrp="1" noChangeArrowheads="1"/>
          </p:cNvSpPr>
          <p:nvPr>
            <p:ph type="body" sz="half" idx="1"/>
          </p:nvPr>
        </p:nvSpPr>
        <p:spPr/>
        <p:txBody>
          <a:bodyPr/>
          <a:lstStyle/>
          <a:p>
            <a:pPr eaLnBrk="1" hangingPunct="1"/>
            <a:r>
              <a:rPr lang="en-US" sz="2800" dirty="0" smtClean="0">
                <a:solidFill>
                  <a:schemeClr val="bg1"/>
                </a:solidFill>
              </a:rPr>
              <a:t>Daughter of a high official and</a:t>
            </a:r>
            <a:r>
              <a:rPr lang="en-US" sz="2800" b="1" dirty="0" smtClean="0">
                <a:solidFill>
                  <a:schemeClr val="bg1"/>
                </a:solidFill>
              </a:rPr>
              <a:t> </a:t>
            </a:r>
            <a:r>
              <a:rPr lang="en-US" sz="2800" dirty="0" smtClean="0">
                <a:solidFill>
                  <a:schemeClr val="bg1"/>
                </a:solidFill>
              </a:rPr>
              <a:t>concubine of the great emperor Tang</a:t>
            </a:r>
            <a:r>
              <a:rPr lang="en-US" sz="2800" b="1" dirty="0" smtClean="0">
                <a:solidFill>
                  <a:schemeClr val="bg1"/>
                </a:solidFill>
              </a:rPr>
              <a:t> Xuanzong</a:t>
            </a:r>
            <a:r>
              <a:rPr lang="en-US" sz="2800" dirty="0" smtClean="0">
                <a:solidFill>
                  <a:schemeClr val="bg1"/>
                </a:solidFill>
              </a:rPr>
              <a:t> (r. 712-756).  </a:t>
            </a:r>
          </a:p>
          <a:p>
            <a:pPr eaLnBrk="1" hangingPunct="1"/>
            <a:r>
              <a:rPr lang="en-US" sz="2800" dirty="0" smtClean="0">
                <a:solidFill>
                  <a:schemeClr val="bg1"/>
                </a:solidFill>
              </a:rPr>
              <a:t>Yang Guifei has long been known as "the most beautiful woman of China."</a:t>
            </a:r>
          </a:p>
          <a:p>
            <a:pPr eaLnBrk="1" hangingPunct="1"/>
            <a:endParaRPr lang="en-US" sz="2400" dirty="0" smtClean="0"/>
          </a:p>
        </p:txBody>
      </p:sp>
      <p:pic>
        <p:nvPicPr>
          <p:cNvPr id="9220" name="Picture 4" descr="Yang Guifei"/>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5486" r="5486"/>
          <a:stretch>
            <a:fillRect/>
          </a:stretch>
        </p:blipFill>
        <p:spPr>
          <a:xfrm>
            <a:off x="5221288" y="1752600"/>
            <a:ext cx="3113087" cy="4495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solidFill>
                  <a:schemeClr val="bg1"/>
                </a:solidFill>
              </a:rPr>
              <a:t>Outcome of An Lushan Rebellion</a:t>
            </a:r>
          </a:p>
        </p:txBody>
      </p:sp>
      <p:sp>
        <p:nvSpPr>
          <p:cNvPr id="88067" name="Rectangle 3"/>
          <p:cNvSpPr>
            <a:spLocks noGrp="1" noChangeArrowheads="1"/>
          </p:cNvSpPr>
          <p:nvPr>
            <p:ph type="body" idx="1"/>
          </p:nvPr>
        </p:nvSpPr>
        <p:spPr>
          <a:xfrm>
            <a:off x="685800" y="1828800"/>
            <a:ext cx="7772400" cy="4876800"/>
          </a:xfrm>
        </p:spPr>
        <p:txBody>
          <a:bodyPr/>
          <a:lstStyle/>
          <a:p>
            <a:pPr eaLnBrk="1" hangingPunct="1">
              <a:lnSpc>
                <a:spcPct val="80000"/>
              </a:lnSpc>
              <a:buFontTx/>
              <a:buNone/>
            </a:pPr>
            <a:endParaRPr lang="en-US" sz="2000" dirty="0" smtClean="0">
              <a:solidFill>
                <a:srgbClr val="66FF33"/>
              </a:solidFill>
              <a:latin typeface="Arial Unicode MS" pitchFamily="34" charset="-128"/>
              <a:ea typeface="Arial Unicode MS" pitchFamily="34" charset="-128"/>
              <a:cs typeface="Arial Unicode MS" pitchFamily="34" charset="-128"/>
            </a:endParaRPr>
          </a:p>
          <a:p>
            <a:pPr eaLnBrk="1" hangingPunct="1"/>
            <a:r>
              <a:rPr lang="en-US" sz="2800" b="1" dirty="0" smtClean="0">
                <a:solidFill>
                  <a:schemeClr val="bg1"/>
                </a:solidFill>
              </a:rPr>
              <a:t>Late Tang court and Tang society “turned inward.”</a:t>
            </a:r>
          </a:p>
          <a:p>
            <a:pPr eaLnBrk="1" hangingPunct="1"/>
            <a:endParaRPr lang="en-US" sz="2800" b="1" dirty="0" smtClean="0">
              <a:solidFill>
                <a:schemeClr val="bg1"/>
              </a:solidFill>
            </a:endParaRPr>
          </a:p>
          <a:p>
            <a:pPr eaLnBrk="1" hangingPunct="1"/>
            <a:r>
              <a:rPr lang="en-US" sz="2800" b="1" dirty="0" smtClean="0">
                <a:solidFill>
                  <a:schemeClr val="bg1"/>
                </a:solidFill>
              </a:rPr>
              <a:t>Toleration of Taoism and Buddhism of Early Tang finally give way to Promotion of Confucianism in Late Tang</a:t>
            </a:r>
          </a:p>
          <a:p>
            <a:pPr eaLnBrk="1" hangingPunct="1"/>
            <a:endParaRPr lang="en-US" sz="2800" b="1" dirty="0" smtClean="0">
              <a:solidFill>
                <a:schemeClr val="bg1"/>
              </a:solidFill>
            </a:endParaRPr>
          </a:p>
          <a:p>
            <a:pPr eaLnBrk="1" hangingPunct="1"/>
            <a:r>
              <a:rPr lang="en-US" sz="2800" b="1" dirty="0" smtClean="0">
                <a:solidFill>
                  <a:schemeClr val="bg1"/>
                </a:solidFill>
              </a:rPr>
              <a:t>In 841 Tang Court Attacked Buddhism and Buddhist institutions.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fade">
                                      <p:cBhvr>
                                        <p:cTn id="7" dur="20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fade">
                                      <p:cBhvr>
                                        <p:cTn id="12" dur="20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Effect transition="in" filter="fade">
                                      <p:cBhvr>
                                        <p:cTn id="17" dur="2000"/>
                                        <p:tgtEl>
                                          <p:spTgt spid="88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8067">
                                            <p:txEl>
                                              <p:pRg st="5" end="5"/>
                                            </p:txEl>
                                          </p:spTgt>
                                        </p:tgtEl>
                                        <p:attrNameLst>
                                          <p:attrName>style.visibility</p:attrName>
                                        </p:attrNameLst>
                                      </p:cBhvr>
                                      <p:to>
                                        <p:strVal val="visible"/>
                                      </p:to>
                                    </p:set>
                                    <p:animEffect transition="in" filter="fade">
                                      <p:cBhvr>
                                        <p:cTn id="22" dur="2000"/>
                                        <p:tgtEl>
                                          <p:spTgt spid="88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build="p"/>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6"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427</Words>
  <Application>Microsoft Office PowerPoint</Application>
  <PresentationFormat>On-screen Show (4:3)</PresentationFormat>
  <Paragraphs>51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 Unicode MS</vt:lpstr>
      <vt:lpstr>Times New Roman</vt:lpstr>
      <vt:lpstr>Default Design</vt:lpstr>
      <vt:lpstr>SUI DYNASTY (581-617) &amp; TANG EMPIRE (618-907) </vt:lpstr>
      <vt:lpstr> Yang Jian 楊堅(541-604)</vt:lpstr>
      <vt:lpstr>Li Yuan 李淵(566- 635)</vt:lpstr>
      <vt:lpstr>Li Shimin 李世民 (598-649)</vt:lpstr>
      <vt:lpstr>Early Tang: Strong Central Court; Cosmopolitanism</vt:lpstr>
      <vt:lpstr>Empress Wu (Wu Zetian 武則天)  (ca. 625-706)</vt:lpstr>
      <vt:lpstr>Mid-Tang Crisis</vt:lpstr>
      <vt:lpstr>Yang Guifei 楊貴妃(719-756)</vt:lpstr>
      <vt:lpstr>Outcome of An Lushan Rebellion</vt:lpstr>
      <vt:lpstr>Han Yü 韓愈(768-824)</vt:lpstr>
      <vt:lpstr>Tang Decline</vt:lpstr>
    </vt:vector>
  </TitlesOfParts>
  <Company>UNC-Greensboro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Silk Road Routes: Han- Tang</dc:title>
  <dc:creator>James A. Anderson</dc:creator>
  <cp:lastModifiedBy>Microsoft account</cp:lastModifiedBy>
  <cp:revision>78</cp:revision>
  <dcterms:created xsi:type="dcterms:W3CDTF">2006-01-30T04:32:26Z</dcterms:created>
  <dcterms:modified xsi:type="dcterms:W3CDTF">2013-09-18T17:49:44Z</dcterms:modified>
</cp:coreProperties>
</file>