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smtClean="0">
                <a:solidFill>
                  <a:srgbClr val="000000"/>
                </a:solidFill>
                <a:cs typeface="Lucida Sans Unicode" charset="0"/>
              </a:defRPr>
            </a:lvl1pPr>
          </a:lstStyle>
          <a:p>
            <a:pPr>
              <a:defRPr/>
            </a:pPr>
            <a:fld id="{B832A531-A0FB-4FA9-B2FB-35B58210E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72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eaLnBrk="1" hangingPunct="1"/>
            <a:fld id="{8E871021-03BC-41C8-BB7D-07FAC41B8C7C}" type="slidenum">
              <a:rPr lang="en-US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2"/>
          <p:cNvSpPr txBox="1">
            <a:spLocks noChangeArrowheads="1"/>
          </p:cNvSpPr>
          <p:nvPr>
            <p:ph type="body"/>
          </p:nvPr>
        </p:nvSpPr>
        <p:spPr>
          <a:xfrm>
            <a:off x="914400" y="4343400"/>
            <a:ext cx="50292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eaLnBrk="1" hangingPunct="1"/>
            <a:fld id="{0F376B88-CBE8-4959-80E4-99D4D4EFF65D}" type="slidenum">
              <a:rPr lang="en-US" sz="1200">
                <a:solidFill>
                  <a:srgbClr val="000000"/>
                </a:solidFill>
              </a:rPr>
              <a:pPr eaLnBrk="1" hangingPunct="1"/>
              <a:t>10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2"/>
          <p:cNvSpPr txBox="1">
            <a:spLocks noChangeArrowheads="1"/>
          </p:cNvSpPr>
          <p:nvPr>
            <p:ph type="body"/>
          </p:nvPr>
        </p:nvSpPr>
        <p:spPr>
          <a:xfrm>
            <a:off x="914400" y="4343400"/>
            <a:ext cx="50292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eaLnBrk="1" hangingPunct="1"/>
            <a:fld id="{E3153259-EC00-40B5-ABF2-7C5D3E497E83}" type="slidenum">
              <a:rPr lang="en-US" sz="1200">
                <a:solidFill>
                  <a:srgbClr val="000000"/>
                </a:solidFill>
              </a:rPr>
              <a:pPr eaLnBrk="1" hangingPunct="1"/>
              <a:t>11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2"/>
          <p:cNvSpPr txBox="1">
            <a:spLocks noChangeArrowheads="1"/>
          </p:cNvSpPr>
          <p:nvPr>
            <p:ph type="body"/>
          </p:nvPr>
        </p:nvSpPr>
        <p:spPr>
          <a:xfrm>
            <a:off x="914400" y="4343400"/>
            <a:ext cx="50292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eaLnBrk="1" hangingPunct="1"/>
            <a:fld id="{DD7371BE-5CA5-451E-8FE4-F29CF71EC049}" type="slidenum">
              <a:rPr lang="en-US" sz="1200">
                <a:solidFill>
                  <a:srgbClr val="000000"/>
                </a:solidFill>
              </a:rPr>
              <a:pPr eaLnBrk="1" hangingPunct="1"/>
              <a:t>12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2"/>
          <p:cNvSpPr txBox="1">
            <a:spLocks noChangeArrowheads="1"/>
          </p:cNvSpPr>
          <p:nvPr>
            <p:ph type="body"/>
          </p:nvPr>
        </p:nvSpPr>
        <p:spPr>
          <a:xfrm>
            <a:off x="914400" y="4343400"/>
            <a:ext cx="50292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eaLnBrk="1" hangingPunct="1"/>
            <a:fld id="{9AEC11E3-C07C-469D-A5BB-22F2BD1E4D45}" type="slidenum">
              <a:rPr lang="en-US" sz="1200">
                <a:solidFill>
                  <a:srgbClr val="000000"/>
                </a:solidFill>
              </a:rPr>
              <a:pPr eaLnBrk="1" hangingPunct="1"/>
              <a:t>13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2"/>
          <p:cNvSpPr txBox="1">
            <a:spLocks noChangeArrowheads="1"/>
          </p:cNvSpPr>
          <p:nvPr>
            <p:ph type="body"/>
          </p:nvPr>
        </p:nvSpPr>
        <p:spPr>
          <a:xfrm>
            <a:off x="914400" y="4343400"/>
            <a:ext cx="50292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eaLnBrk="1" hangingPunct="1"/>
            <a:fld id="{02636676-15ED-46AB-AF32-099D4908D0FB}" type="slidenum">
              <a:rPr lang="en-US" sz="1200">
                <a:solidFill>
                  <a:srgbClr val="000000"/>
                </a:solidFill>
              </a:rPr>
              <a:pPr eaLnBrk="1" hangingPunct="1"/>
              <a:t>2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2"/>
          <p:cNvSpPr txBox="1">
            <a:spLocks noChangeArrowheads="1"/>
          </p:cNvSpPr>
          <p:nvPr>
            <p:ph type="body"/>
          </p:nvPr>
        </p:nvSpPr>
        <p:spPr>
          <a:xfrm>
            <a:off x="914400" y="4343400"/>
            <a:ext cx="50292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eaLnBrk="1" hangingPunct="1"/>
            <a:fld id="{FC0C727F-F6C0-4EAA-9312-801C31DA6DDC}" type="slidenum">
              <a:rPr lang="en-US" sz="1200">
                <a:solidFill>
                  <a:srgbClr val="000000"/>
                </a:solidFill>
              </a:rPr>
              <a:pPr eaLnBrk="1" hangingPunct="1"/>
              <a:t>3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2"/>
          <p:cNvSpPr txBox="1">
            <a:spLocks noChangeArrowheads="1"/>
          </p:cNvSpPr>
          <p:nvPr>
            <p:ph type="body"/>
          </p:nvPr>
        </p:nvSpPr>
        <p:spPr>
          <a:xfrm>
            <a:off x="914400" y="4343400"/>
            <a:ext cx="50292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eaLnBrk="1" hangingPunct="1"/>
            <a:fld id="{DE2DE6B4-D791-4C1A-95D5-26DAE9B4E9EE}" type="slidenum">
              <a:rPr lang="en-US" sz="1200">
                <a:solidFill>
                  <a:srgbClr val="000000"/>
                </a:solidFill>
              </a:rPr>
              <a:pPr eaLnBrk="1" hangingPunct="1"/>
              <a:t>4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2"/>
          <p:cNvSpPr txBox="1">
            <a:spLocks noChangeArrowheads="1"/>
          </p:cNvSpPr>
          <p:nvPr>
            <p:ph type="body"/>
          </p:nvPr>
        </p:nvSpPr>
        <p:spPr>
          <a:xfrm>
            <a:off x="914400" y="4343400"/>
            <a:ext cx="50292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eaLnBrk="1" hangingPunct="1"/>
            <a:fld id="{2D6044C4-DCA4-42C3-B145-14D7631B3C71}" type="slidenum">
              <a:rPr lang="en-US" sz="1200">
                <a:solidFill>
                  <a:srgbClr val="000000"/>
                </a:solidFill>
              </a:rPr>
              <a:pPr eaLnBrk="1" hangingPunct="1"/>
              <a:t>5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2"/>
          <p:cNvSpPr txBox="1">
            <a:spLocks noChangeArrowheads="1"/>
          </p:cNvSpPr>
          <p:nvPr>
            <p:ph type="body"/>
          </p:nvPr>
        </p:nvSpPr>
        <p:spPr>
          <a:xfrm>
            <a:off x="914400" y="4343400"/>
            <a:ext cx="50292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eaLnBrk="1" hangingPunct="1"/>
            <a:fld id="{7F33143C-338D-4E40-90C8-7854A6D5BEDF}" type="slidenum">
              <a:rPr lang="en-US" sz="1200">
                <a:solidFill>
                  <a:srgbClr val="000000"/>
                </a:solidFill>
              </a:rPr>
              <a:pPr eaLnBrk="1" hangingPunct="1"/>
              <a:t>6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2"/>
          <p:cNvSpPr txBox="1">
            <a:spLocks noChangeArrowheads="1"/>
          </p:cNvSpPr>
          <p:nvPr>
            <p:ph type="body"/>
          </p:nvPr>
        </p:nvSpPr>
        <p:spPr>
          <a:xfrm>
            <a:off x="914400" y="4343400"/>
            <a:ext cx="50292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eaLnBrk="1" hangingPunct="1"/>
            <a:fld id="{29E2E215-BBE0-4F5E-8B5B-99B350A08149}" type="slidenum">
              <a:rPr lang="en-US" sz="1200">
                <a:solidFill>
                  <a:srgbClr val="000000"/>
                </a:solidFill>
              </a:rPr>
              <a:pPr eaLnBrk="1" hangingPunct="1"/>
              <a:t>7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2"/>
          <p:cNvSpPr txBox="1">
            <a:spLocks noChangeArrowheads="1"/>
          </p:cNvSpPr>
          <p:nvPr>
            <p:ph type="body"/>
          </p:nvPr>
        </p:nvSpPr>
        <p:spPr>
          <a:xfrm>
            <a:off x="914400" y="4343400"/>
            <a:ext cx="50292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eaLnBrk="1" hangingPunct="1"/>
            <a:fld id="{A4D4C12E-225C-4D2C-84D0-A1E983C7A2AE}" type="slidenum">
              <a:rPr lang="en-US" sz="1200">
                <a:solidFill>
                  <a:srgbClr val="000000"/>
                </a:solidFill>
              </a:rPr>
              <a:pPr eaLnBrk="1" hangingPunct="1"/>
              <a:t>8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2"/>
          <p:cNvSpPr txBox="1">
            <a:spLocks noChangeArrowheads="1"/>
          </p:cNvSpPr>
          <p:nvPr>
            <p:ph type="body"/>
          </p:nvPr>
        </p:nvSpPr>
        <p:spPr>
          <a:xfrm>
            <a:off x="914400" y="4343400"/>
            <a:ext cx="50292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eaLnBrk="1" hangingPunct="1"/>
            <a:fld id="{2BBF3C0C-174B-478F-BE4D-22E49C67D759}" type="slidenum">
              <a:rPr lang="en-US" sz="1200">
                <a:solidFill>
                  <a:srgbClr val="000000"/>
                </a:solidFill>
              </a:rPr>
              <a:pPr eaLnBrk="1" hangingPunct="1"/>
              <a:t>9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2"/>
          <p:cNvSpPr txBox="1">
            <a:spLocks noChangeArrowheads="1"/>
          </p:cNvSpPr>
          <p:nvPr>
            <p:ph type="body"/>
          </p:nvPr>
        </p:nvSpPr>
        <p:spPr>
          <a:xfrm>
            <a:off x="914400" y="4343400"/>
            <a:ext cx="50292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E4388-512F-4FA4-B225-8B89F6F42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8D47B-C4B6-4185-A371-9D5CA5396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1513" cy="5484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4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33464-C87C-4C0B-A9F8-32A0B05525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15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13969-BD52-4DD4-A3AE-1C797401B4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16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0813" cy="197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3213"/>
            <a:ext cx="7770813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15BE7-F64A-4266-B9FF-D3A16285A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43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301A6-EF49-4392-A7E7-520FC84CD4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02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D9C8A-1D61-4B45-9A2D-310AA8F24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61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08413" cy="197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981200"/>
            <a:ext cx="3810000" cy="1979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85800" y="4113213"/>
            <a:ext cx="7770813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D6C85-4597-4AD1-B13B-60484B716B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8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A2CE0-F700-436F-BA4E-51225E0BE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6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1AD18-95B4-46AC-BC1A-D8DEBE5D0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7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CAE69-0D6E-4703-8CFC-51151641E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7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0E0E6-D467-4756-A301-01C15B7B13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1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ADE4B-4E9B-4236-85B6-4FE32688B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1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53BC0-AF79-4C9C-AEC9-D2B4081360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3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C0D00-C868-43CF-A5BA-146660A1C0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5E8E0-92DD-4203-AAE8-4B5A5884CD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8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smtClean="0">
                <a:solidFill>
                  <a:srgbClr val="000000"/>
                </a:solidFill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smtClean="0">
                <a:solidFill>
                  <a:srgbClr val="000000"/>
                </a:solidFill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smtClean="0">
                <a:solidFill>
                  <a:srgbClr val="000000"/>
                </a:solidFill>
                <a:cs typeface="Lucida Sans Unicode" charset="0"/>
              </a:defRPr>
            </a:lvl1pPr>
          </a:lstStyle>
          <a:p>
            <a:pPr>
              <a:defRPr/>
            </a:pPr>
            <a:fld id="{BDE7892D-5FBA-4F4E-ADCE-0A740AE3E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S Gothic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S Gothic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S Gothic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S Gothic" charset="-128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S Gothic" charset="-128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S Gothic" charset="-128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S Gothic" charset="-128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S Gothic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4648200" y="2286000"/>
            <a:ext cx="38100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smtClean="0">
                <a:solidFill>
                  <a:srgbClr val="66FF33"/>
                </a:solidFill>
              </a:rPr>
              <a:t>Buddhism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565525"/>
            <a:ext cx="1295400" cy="1462088"/>
          </a:xfrm>
        </p:spPr>
        <p:txBody>
          <a:bodyPr lIns="0" tIns="0" rIns="0" bIns="0" anchor="ctr"/>
          <a:lstStyle/>
          <a:p>
            <a:pPr marL="0" indent="0" algn="ctr" eaLnBrk="1" hangingPunct="1"/>
            <a:endParaRPr lang="en-US" smtClean="0"/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39592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954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i="1" smtClean="0">
                <a:solidFill>
                  <a:srgbClr val="66FF33"/>
                </a:solidFill>
              </a:rPr>
              <a:t>Avalokitesvara</a:t>
            </a:r>
            <a:r>
              <a:rPr lang="en-US" smtClean="0">
                <a:solidFill>
                  <a:srgbClr val="66FF33"/>
                </a:solidFill>
              </a:rPr>
              <a:t> to </a:t>
            </a:r>
            <a:r>
              <a:rPr lang="en-US" b="1" i="1" smtClean="0">
                <a:solidFill>
                  <a:srgbClr val="66FF33"/>
                </a:solidFill>
              </a:rPr>
              <a:t>Guanyin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019800"/>
            <a:ext cx="7772400" cy="533400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3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200" smtClean="0">
                <a:solidFill>
                  <a:srgbClr val="66FF33"/>
                </a:solidFill>
              </a:rPr>
              <a:t>Images Sources: Lankalibrary Forum,  “Bodhisattva Avalokitesvara From Veheragala ” (www.lankalibrary.com/images/avalokitesvara.jpg ) and Silk Roads Gallery “Figure of Guanyin in Lalitsana ”  at http://www.silkroadsgallery.com/enlargement/china_east_asia/china_east_asia_16491.html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295400"/>
            <a:ext cx="21812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32670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i="1" smtClean="0">
                <a:solidFill>
                  <a:srgbClr val="66FF33"/>
                </a:solidFill>
              </a:rPr>
              <a:t>Maitreya</a:t>
            </a:r>
            <a:r>
              <a:rPr lang="en-US" smtClean="0">
                <a:solidFill>
                  <a:srgbClr val="66FF33"/>
                </a:solidFill>
              </a:rPr>
              <a:t> to the </a:t>
            </a:r>
            <a:r>
              <a:rPr lang="en-US" b="1" i="1" smtClean="0">
                <a:solidFill>
                  <a:srgbClr val="66FF33"/>
                </a:solidFill>
              </a:rPr>
              <a:t>Mi lo</a:t>
            </a:r>
            <a:r>
              <a:rPr lang="en-US" smtClean="0">
                <a:solidFill>
                  <a:srgbClr val="66FF33"/>
                </a:solidFill>
              </a:rPr>
              <a:t> Buddha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867400"/>
            <a:ext cx="7772400" cy="762000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3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200" smtClean="0">
                <a:solidFill>
                  <a:srgbClr val="66FF33"/>
                </a:solidFill>
              </a:rPr>
              <a:t>Image sources: Maitreya Buddha: Wiki Commns photo “Seated Maitreya. 2nd century Gandhara. Tokyo National Museum. Personal photograph 2005” at http://commons.wikimedia.org/wiki/Image:MaitreyaSeated.JPG. Mi lo Buddha: Miguel A. Monjas, “Carving of Maitreya (future Buddha) and disciples in Feilai Feng (Hangzhou, China)” at http://commons.wikimedia.org/wiki/Image:Maitreya_and_discilples_carving_in_Feilai_Feng_Caves.jpg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05000"/>
            <a:ext cx="5073650" cy="33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256063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523875"/>
            <a:ext cx="7772400" cy="131286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smtClean="0">
                <a:solidFill>
                  <a:srgbClr val="66FF33"/>
                </a:solidFill>
              </a:rPr>
              <a:t>Buddhism’s Spread and Adaptation Throughout East Asia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marL="341313" indent="-341313" eaLnBrk="1" hangingPunct="1">
              <a:spcBef>
                <a:spcPts val="7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>
                <a:solidFill>
                  <a:srgbClr val="66FF33"/>
                </a:solidFill>
              </a:rPr>
              <a:t>Buddhism was introduced in Japan in 550 by a Korean delegation from the Paekche Kingdom.  </a:t>
            </a:r>
            <a:r>
              <a:rPr lang="en-US" sz="2800" b="1" smtClean="0">
                <a:solidFill>
                  <a:srgbClr val="66FF33"/>
                </a:solidFill>
              </a:rPr>
              <a:t>Prince Shotoku (573-621)</a:t>
            </a:r>
            <a:r>
              <a:rPr lang="en-US" sz="2800" smtClean="0">
                <a:solidFill>
                  <a:srgbClr val="66FF33"/>
                </a:solidFill>
              </a:rPr>
              <a:t> would call for the establishment of Buddhism as the state religion when he became Regent at the Yamato court in 593.</a:t>
            </a:r>
          </a:p>
          <a:p>
            <a:pPr marL="341313" indent="-341313" eaLnBrk="1" hangingPunct="1">
              <a:spcBef>
                <a:spcPts val="7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smtClean="0">
              <a:solidFill>
                <a:srgbClr val="66FF33"/>
              </a:solidFill>
            </a:endParaRPr>
          </a:p>
          <a:p>
            <a:pPr marL="341313" indent="-341313" eaLnBrk="1" hangingPunct="1">
              <a:spcBef>
                <a:spcPts val="7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>
                <a:solidFill>
                  <a:srgbClr val="66FF33"/>
                </a:solidFill>
              </a:rPr>
              <a:t>In 580 Buddhism (Zen) begins to spread more widely in Viet Nam with the arrival of the Indian missionary Vinitaruci (fl. 6</a:t>
            </a:r>
            <a:r>
              <a:rPr lang="en-US" sz="2800" baseline="30000" smtClean="0">
                <a:solidFill>
                  <a:srgbClr val="66FF33"/>
                </a:solidFill>
              </a:rPr>
              <a:t>th</a:t>
            </a:r>
            <a:r>
              <a:rPr lang="en-US" sz="2800" smtClean="0">
                <a:solidFill>
                  <a:srgbClr val="66FF33"/>
                </a:solidFill>
              </a:rPr>
              <a:t> century).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3550"/>
            <a:ext cx="7772400" cy="14351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smtClean="0">
                <a:solidFill>
                  <a:srgbClr val="66FF33"/>
                </a:solidFill>
              </a:rPr>
              <a:t>Problems: Buddhism vs. Confucianism</a:t>
            </a:r>
            <a:r>
              <a:rPr lang="en-US" smtClean="0"/>
              <a:t> 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>
                <a:solidFill>
                  <a:srgbClr val="66FF33"/>
                </a:solidFill>
              </a:rPr>
              <a:t>Celibacy seen as a supremely unfilial act by Confucians.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Clr>
                <a:srgbClr val="66FF33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smtClean="0">
              <a:solidFill>
                <a:srgbClr val="66FF33"/>
              </a:solidFill>
            </a:endParaRP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>
                <a:solidFill>
                  <a:srgbClr val="66FF33"/>
                </a:solidFill>
              </a:rPr>
              <a:t>Buddhist monks shave their heads and scar their scalps; against Confucian notion of protecting the body as parent's gift.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smtClean="0">
              <a:solidFill>
                <a:srgbClr val="66FF33"/>
              </a:solidFill>
            </a:endParaRP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>
                <a:solidFill>
                  <a:srgbClr val="66FF33"/>
                </a:solidFill>
              </a:rPr>
              <a:t>Buddhist monks have no regard for human body, no regard for anyone, including emperor.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3550"/>
            <a:ext cx="7772400" cy="14351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smtClean="0">
                <a:solidFill>
                  <a:srgbClr val="66FF33"/>
                </a:solidFill>
              </a:rPr>
              <a:t>Siddhārtha Gautama</a:t>
            </a:r>
            <a:r>
              <a:rPr lang="en-US" smtClean="0"/>
              <a:t> </a:t>
            </a:r>
            <a:r>
              <a:rPr lang="en-US" smtClean="0">
                <a:solidFill>
                  <a:srgbClr val="66FF33"/>
                </a:solidFill>
              </a:rPr>
              <a:t/>
            </a:r>
            <a:br>
              <a:rPr lang="en-US" smtClean="0">
                <a:solidFill>
                  <a:srgbClr val="66FF33"/>
                </a:solidFill>
              </a:rPr>
            </a:br>
            <a:r>
              <a:rPr lang="en-US" smtClean="0">
                <a:solidFill>
                  <a:srgbClr val="66FF33"/>
                </a:solidFill>
              </a:rPr>
              <a:t>(ca. 563-483 BC)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7772400" cy="1371600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6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i="1" smtClean="0">
                <a:solidFill>
                  <a:srgbClr val="66FF33"/>
                </a:solidFill>
              </a:rPr>
              <a:t>Sakyamuni</a:t>
            </a:r>
            <a:r>
              <a:rPr lang="en-US" sz="2400" smtClean="0">
                <a:solidFill>
                  <a:srgbClr val="66FF33"/>
                </a:solidFill>
              </a:rPr>
              <a:t> or “sage of the Sakya tribe” (of Northern India) is the professed founder of Buddhism, although </a:t>
            </a:r>
            <a:r>
              <a:rPr lang="en-US" sz="2400" smtClean="0">
                <a:solidFill>
                  <a:srgbClr val="66FF33"/>
                </a:solidFill>
                <a:ea typeface="宋体" pitchFamily="2" charset="-122"/>
              </a:rPr>
              <a:t>accounts of his life not written down until centuries after his death. 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5120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>
                <a:solidFill>
                  <a:srgbClr val="66FF33"/>
                </a:solidFill>
              </a:rPr>
              <a:t>Enlightenment of the Buddha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3810000" cy="4978400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solidFill>
                  <a:srgbClr val="66FF33"/>
                </a:solidFill>
              </a:rPr>
              <a:t> Born a prince brought up in seclusion, but later shocked by poverty into religious understanding.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smtClean="0">
              <a:solidFill>
                <a:srgbClr val="66FF33"/>
              </a:solidFill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solidFill>
                  <a:srgbClr val="66FF33"/>
                </a:solidFill>
              </a:rPr>
              <a:t>On three successive outings he met an old man, a sick man, and a dead man, signifying for him the fate of humankind.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smtClean="0">
              <a:solidFill>
                <a:srgbClr val="66FF33"/>
              </a:solidFill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solidFill>
                  <a:srgbClr val="66FF33"/>
                </a:solidFill>
              </a:rPr>
              <a:t>Initially practiced asceticism, which nearly killed him. 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smtClean="0">
              <a:solidFill>
                <a:srgbClr val="66FF33"/>
              </a:solidFill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solidFill>
                  <a:srgbClr val="66FF33"/>
                </a:solidFill>
              </a:rPr>
              <a:t>In about 530 BCE his enlightenment under a bodhi tree caused the earth to sway and blossoms to rain down from the heavens.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63763"/>
            <a:ext cx="3810000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3550"/>
            <a:ext cx="7772400" cy="14351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smtClean="0">
                <a:solidFill>
                  <a:srgbClr val="66FF33"/>
                </a:solidFill>
              </a:rPr>
              <a:t>The three “Jewels” of Buddhism</a:t>
            </a:r>
            <a:r>
              <a:rPr lang="en-US" smtClean="0">
                <a:solidFill>
                  <a:srgbClr val="66FF33"/>
                </a:solidFill>
              </a:rPr>
              <a:t> 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48200" y="1981200"/>
            <a:ext cx="3810000" cy="5349875"/>
          </a:xfrm>
        </p:spPr>
        <p:txBody>
          <a:bodyPr/>
          <a:lstStyle/>
          <a:p>
            <a:pPr marL="341313" indent="-341313" eaLnBrk="1" hangingPunct="1">
              <a:spcBef>
                <a:spcPts val="10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smtClean="0">
                <a:solidFill>
                  <a:srgbClr val="66FF33"/>
                </a:solidFill>
              </a:rPr>
              <a:t>The Buddha himself</a:t>
            </a:r>
          </a:p>
          <a:p>
            <a:pPr marL="341313" indent="-341313" eaLnBrk="1" hangingPunct="1">
              <a:spcBef>
                <a:spcPts val="10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b="1" i="1" smtClean="0">
                <a:solidFill>
                  <a:srgbClr val="66FF33"/>
                </a:solidFill>
              </a:rPr>
              <a:t>Dharma</a:t>
            </a:r>
            <a:r>
              <a:rPr lang="en-US" sz="4000" smtClean="0">
                <a:solidFill>
                  <a:srgbClr val="66FF33"/>
                </a:solidFill>
              </a:rPr>
              <a:t> (teachings)</a:t>
            </a:r>
          </a:p>
          <a:p>
            <a:pPr marL="341313" indent="-341313" eaLnBrk="1" hangingPunct="1">
              <a:spcBef>
                <a:spcPts val="10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b="1" i="1" smtClean="0">
                <a:solidFill>
                  <a:srgbClr val="66FF33"/>
                </a:solidFill>
              </a:rPr>
              <a:t>Sangha</a:t>
            </a:r>
            <a:r>
              <a:rPr lang="en-US" sz="4000" smtClean="0">
                <a:solidFill>
                  <a:srgbClr val="66FF33"/>
                </a:solidFill>
              </a:rPr>
              <a:t> (community of believers)</a:t>
            </a:r>
          </a:p>
          <a:p>
            <a:pPr marL="341313" indent="-341313" eaLnBrk="1" hangingPunct="1">
              <a:spcBef>
                <a:spcPts val="1000"/>
              </a:spcBef>
              <a:buClr>
                <a:srgbClr val="66FF33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4000" smtClean="0">
              <a:solidFill>
                <a:srgbClr val="66FF33"/>
              </a:solidFill>
            </a:endParaRP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297656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63550"/>
            <a:ext cx="7772400" cy="14351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smtClean="0">
                <a:solidFill>
                  <a:srgbClr val="66FF33"/>
                </a:solidFill>
              </a:rPr>
              <a:t>The Four Noble Truths &amp; the Eight-fold Path</a:t>
            </a:r>
            <a:r>
              <a:rPr lang="en-US" smtClean="0">
                <a:solidFill>
                  <a:srgbClr val="66FF33"/>
                </a:solidFill>
              </a:rPr>
              <a:t> 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22738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6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smtClean="0">
                <a:solidFill>
                  <a:srgbClr val="66FF33"/>
                </a:solidFill>
              </a:rPr>
              <a:t>First Noble Truth:</a:t>
            </a:r>
            <a:r>
              <a:rPr lang="en-US" sz="2400" smtClean="0">
                <a:solidFill>
                  <a:srgbClr val="66FF33"/>
                </a:solidFill>
              </a:rPr>
              <a:t> Life is suffering; death is not the answer; for every action there is a moral reaction (</a:t>
            </a:r>
            <a:r>
              <a:rPr lang="en-US" sz="2400" i="1" smtClean="0">
                <a:solidFill>
                  <a:srgbClr val="66FF33"/>
                </a:solidFill>
              </a:rPr>
              <a:t>karma</a:t>
            </a:r>
            <a:r>
              <a:rPr lang="en-US" sz="2400" smtClean="0">
                <a:solidFill>
                  <a:srgbClr val="66FF33"/>
                </a:solidFill>
              </a:rPr>
              <a:t>); the goal is not to be reborn, but to attain </a:t>
            </a:r>
            <a:r>
              <a:rPr lang="en-US" sz="2400" b="1" smtClean="0">
                <a:solidFill>
                  <a:srgbClr val="66FF33"/>
                </a:solidFill>
              </a:rPr>
              <a:t>Nirvana</a:t>
            </a:r>
            <a:r>
              <a:rPr lang="en-US" sz="2400" smtClean="0">
                <a:solidFill>
                  <a:srgbClr val="66FF33"/>
                </a:solidFill>
              </a:rPr>
              <a:t> and vanish (to be extinguished!).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6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smtClean="0">
                <a:solidFill>
                  <a:srgbClr val="66FF33"/>
                </a:solidFill>
              </a:rPr>
              <a:t>Second Noble Truth:</a:t>
            </a:r>
            <a:r>
              <a:rPr lang="en-US" sz="2400" smtClean="0">
                <a:solidFill>
                  <a:srgbClr val="66FF33"/>
                </a:solidFill>
              </a:rPr>
              <a:t> The cause of human suffering is desire.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6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smtClean="0">
                <a:solidFill>
                  <a:srgbClr val="66FF33"/>
                </a:solidFill>
              </a:rPr>
              <a:t>Third Noble Truth:</a:t>
            </a:r>
            <a:r>
              <a:rPr lang="en-US" sz="2400" smtClean="0">
                <a:solidFill>
                  <a:srgbClr val="66FF33"/>
                </a:solidFill>
              </a:rPr>
              <a:t> To stop suffering, desire must be stopped by living an ethical life and following the last of the four truths: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6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smtClean="0">
                <a:solidFill>
                  <a:srgbClr val="66FF33"/>
                </a:solidFill>
              </a:rPr>
              <a:t>Fourth Noble Truth:</a:t>
            </a:r>
            <a:r>
              <a:rPr lang="en-US" sz="2400" smtClean="0">
                <a:solidFill>
                  <a:srgbClr val="66FF33"/>
                </a:solidFill>
              </a:rPr>
              <a:t> the</a:t>
            </a:r>
            <a:r>
              <a:rPr lang="en-US" sz="2400" b="1" smtClean="0">
                <a:solidFill>
                  <a:srgbClr val="66FF33"/>
                </a:solidFill>
              </a:rPr>
              <a:t> Eight-fold Path</a:t>
            </a:r>
            <a:r>
              <a:rPr lang="en-US" sz="2400" smtClean="0">
                <a:solidFill>
                  <a:srgbClr val="66FF33"/>
                </a:solidFill>
              </a:rPr>
              <a:t>: right </a:t>
            </a:r>
            <a:r>
              <a:rPr lang="en-US" sz="2400" b="1" smtClean="0">
                <a:solidFill>
                  <a:srgbClr val="66FF33"/>
                </a:solidFill>
              </a:rPr>
              <a:t>views</a:t>
            </a:r>
            <a:r>
              <a:rPr lang="en-US" sz="2400" smtClean="0">
                <a:solidFill>
                  <a:srgbClr val="66FF33"/>
                </a:solidFill>
              </a:rPr>
              <a:t>, right </a:t>
            </a:r>
            <a:r>
              <a:rPr lang="en-US" sz="2400" b="1" smtClean="0">
                <a:solidFill>
                  <a:srgbClr val="66FF33"/>
                </a:solidFill>
              </a:rPr>
              <a:t>intention</a:t>
            </a:r>
            <a:r>
              <a:rPr lang="en-US" sz="2400" smtClean="0">
                <a:solidFill>
                  <a:srgbClr val="66FF33"/>
                </a:solidFill>
              </a:rPr>
              <a:t>, right </a:t>
            </a:r>
            <a:r>
              <a:rPr lang="en-US" sz="2400" b="1" smtClean="0">
                <a:solidFill>
                  <a:srgbClr val="66FF33"/>
                </a:solidFill>
              </a:rPr>
              <a:t>speech,</a:t>
            </a:r>
            <a:r>
              <a:rPr lang="en-US" sz="2400" smtClean="0">
                <a:solidFill>
                  <a:srgbClr val="66FF33"/>
                </a:solidFill>
              </a:rPr>
              <a:t> right </a:t>
            </a:r>
            <a:r>
              <a:rPr lang="en-US" sz="2400" b="1" smtClean="0">
                <a:solidFill>
                  <a:srgbClr val="66FF33"/>
                </a:solidFill>
              </a:rPr>
              <a:t>action,</a:t>
            </a:r>
            <a:r>
              <a:rPr lang="en-US" sz="2400" smtClean="0">
                <a:solidFill>
                  <a:srgbClr val="66FF33"/>
                </a:solidFill>
              </a:rPr>
              <a:t> right </a:t>
            </a:r>
            <a:r>
              <a:rPr lang="en-US" sz="2400" b="1" smtClean="0">
                <a:solidFill>
                  <a:srgbClr val="66FF33"/>
                </a:solidFill>
              </a:rPr>
              <a:t>livelihood,</a:t>
            </a:r>
            <a:r>
              <a:rPr lang="en-US" sz="2400" smtClean="0">
                <a:solidFill>
                  <a:srgbClr val="66FF33"/>
                </a:solidFill>
              </a:rPr>
              <a:t> right </a:t>
            </a:r>
            <a:r>
              <a:rPr lang="en-US" sz="2400" b="1" smtClean="0">
                <a:solidFill>
                  <a:srgbClr val="66FF33"/>
                </a:solidFill>
              </a:rPr>
              <a:t>effort,</a:t>
            </a:r>
            <a:r>
              <a:rPr lang="en-US" sz="2400" smtClean="0">
                <a:solidFill>
                  <a:srgbClr val="66FF33"/>
                </a:solidFill>
              </a:rPr>
              <a:t> right </a:t>
            </a:r>
            <a:r>
              <a:rPr lang="en-US" sz="2400" b="1" smtClean="0">
                <a:solidFill>
                  <a:srgbClr val="66FF33"/>
                </a:solidFill>
              </a:rPr>
              <a:t>mindfulness, and</a:t>
            </a:r>
            <a:r>
              <a:rPr lang="en-US" sz="2400" smtClean="0">
                <a:solidFill>
                  <a:srgbClr val="66FF33"/>
                </a:solidFill>
              </a:rPr>
              <a:t> right </a:t>
            </a:r>
            <a:r>
              <a:rPr lang="en-US" sz="2400" b="1" smtClean="0">
                <a:solidFill>
                  <a:srgbClr val="66FF33"/>
                </a:solidFill>
              </a:rPr>
              <a:t>concentration.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>
                <a:solidFill>
                  <a:srgbClr val="66FF33"/>
                </a:solidFill>
              </a:rPr>
              <a:t>Major Schools of Buddhism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marL="341313" indent="-341313" eaLnBrk="1" hangingPunct="1">
              <a:spcBef>
                <a:spcPts val="7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i="1" smtClean="0">
                <a:solidFill>
                  <a:srgbClr val="66FF33"/>
                </a:solidFill>
              </a:rPr>
              <a:t>Theravada</a:t>
            </a:r>
            <a:r>
              <a:rPr lang="en-US" sz="2800" smtClean="0">
                <a:solidFill>
                  <a:srgbClr val="66FF33"/>
                </a:solidFill>
              </a:rPr>
              <a:t> (Lesser Vehicle): predominate in Sri Lanka and Southeast Asia; stronger focus on good works in the community. Nirvana reached (as an </a:t>
            </a:r>
            <a:r>
              <a:rPr lang="en-US" sz="2800" b="1" smtClean="0">
                <a:solidFill>
                  <a:srgbClr val="66FF33"/>
                </a:solidFill>
              </a:rPr>
              <a:t>arahat</a:t>
            </a:r>
            <a:r>
              <a:rPr lang="en-US" sz="2800" smtClean="0">
                <a:solidFill>
                  <a:srgbClr val="66FF33"/>
                </a:solidFill>
              </a:rPr>
              <a:t>) by ones' own efforts.</a:t>
            </a:r>
          </a:p>
          <a:p>
            <a:pPr marL="341313" indent="-341313" eaLnBrk="1" hangingPunct="1">
              <a:spcBef>
                <a:spcPts val="7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smtClean="0">
              <a:solidFill>
                <a:srgbClr val="66FF33"/>
              </a:solidFill>
            </a:endParaRPr>
          </a:p>
          <a:p>
            <a:pPr marL="341313" indent="-341313" eaLnBrk="1" hangingPunct="1">
              <a:spcBef>
                <a:spcPts val="7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smtClean="0">
                <a:solidFill>
                  <a:srgbClr val="66FF33"/>
                </a:solidFill>
              </a:rPr>
              <a:t> </a:t>
            </a:r>
            <a:r>
              <a:rPr lang="en-US" sz="2800" b="1" i="1" smtClean="0">
                <a:solidFill>
                  <a:srgbClr val="66FF33"/>
                </a:solidFill>
              </a:rPr>
              <a:t>Mahayana</a:t>
            </a:r>
            <a:r>
              <a:rPr lang="en-US" sz="2800" smtClean="0">
                <a:solidFill>
                  <a:srgbClr val="66FF33"/>
                </a:solidFill>
              </a:rPr>
              <a:t> (Greater Vehicle): in East Asia;  Strong focus on self-cultivation and faith.  Goal was to become a </a:t>
            </a:r>
            <a:r>
              <a:rPr lang="en-US" sz="2800" b="1" smtClean="0">
                <a:solidFill>
                  <a:srgbClr val="66FF33"/>
                </a:solidFill>
              </a:rPr>
              <a:t>bodhisattva</a:t>
            </a:r>
            <a:r>
              <a:rPr lang="en-US" sz="2800" smtClean="0">
                <a:solidFill>
                  <a:srgbClr val="66FF33"/>
                </a:solidFill>
              </a:rPr>
              <a:t> by postponing one’s own enlightenment to help others.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523875"/>
            <a:ext cx="7772400" cy="131286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smtClean="0">
                <a:solidFill>
                  <a:srgbClr val="66FF33"/>
                </a:solidFill>
              </a:rPr>
              <a:t>Reign of King Asoka</a:t>
            </a:r>
            <a:br>
              <a:rPr lang="en-US" sz="4000" smtClean="0">
                <a:solidFill>
                  <a:srgbClr val="66FF33"/>
                </a:solidFill>
              </a:rPr>
            </a:br>
            <a:r>
              <a:rPr lang="en-US" sz="4000" smtClean="0">
                <a:solidFill>
                  <a:srgbClr val="66FF33"/>
                </a:solidFill>
              </a:rPr>
              <a:t> (c. 272 BCE-232 BCE)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1752600" y="1981200"/>
            <a:ext cx="1676400" cy="4114800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Font typeface="Times New Roman" pitchFamily="16" charset="0"/>
              <a:buChar char="•"/>
            </a:pPr>
            <a:endParaRPr lang="en-US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4648200" y="1828800"/>
            <a:ext cx="3810000" cy="4914900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solidFill>
                  <a:srgbClr val="66FF33"/>
                </a:solidFill>
              </a:rPr>
              <a:t>Third monarch of the Indian Mauryan dynasty (</a:t>
            </a:r>
            <a:r>
              <a:rPr lang="en-US" sz="1600" smtClean="0">
                <a:solidFill>
                  <a:srgbClr val="66FF33"/>
                </a:solidFill>
              </a:rPr>
              <a:t>321</a:t>
            </a:r>
            <a:br>
              <a:rPr lang="en-US" sz="1600" smtClean="0">
                <a:solidFill>
                  <a:srgbClr val="66FF33"/>
                </a:solidFill>
              </a:rPr>
            </a:br>
            <a:r>
              <a:rPr lang="en-US" sz="1600" smtClean="0">
                <a:solidFill>
                  <a:srgbClr val="66FF33"/>
                </a:solidFill>
              </a:rPr>
              <a:t>to 185 BCE</a:t>
            </a:r>
            <a:r>
              <a:rPr lang="en-US" sz="2000" smtClean="0">
                <a:solidFill>
                  <a:srgbClr val="66FF33"/>
                </a:solidFill>
              </a:rPr>
              <a:t>), who converted to Buddhism after a series of wars of conquest. 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Clr>
                <a:srgbClr val="66FF33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solidFill>
                  <a:srgbClr val="66FF33"/>
                </a:solidFill>
              </a:rPr>
              <a:t> 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solidFill>
                  <a:srgbClr val="66FF33"/>
                </a:solidFill>
              </a:rPr>
              <a:t>Abolished warfare, initiated humanitarian works throughout his empire and promulgated his edicts, which established the moral precepts of Buddhism. 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smtClean="0">
              <a:solidFill>
                <a:srgbClr val="66FF33"/>
              </a:solidFill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solidFill>
                  <a:srgbClr val="66FF33"/>
                </a:solidFill>
              </a:rPr>
              <a:t>Buddhism entered Gandhara during the Asoka’s reign and thereby became known to communities along the Silk Road.</a:t>
            </a:r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31210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smtClean="0">
                <a:solidFill>
                  <a:srgbClr val="66FF33"/>
                </a:solidFill>
              </a:rPr>
              <a:t>Cakravartin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marL="341313" indent="-341313"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b="1" smtClean="0"/>
          </a:p>
          <a:p>
            <a:pPr marL="341313" indent="-341313" eaLnBrk="1" hangingPunct="1">
              <a:spcBef>
                <a:spcPts val="7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smtClean="0">
                <a:solidFill>
                  <a:srgbClr val="66FF33"/>
                </a:solidFill>
              </a:rPr>
              <a:t>Cakravartin</a:t>
            </a:r>
            <a:r>
              <a:rPr lang="en-US" sz="2800" smtClean="0">
                <a:solidFill>
                  <a:srgbClr val="66FF33"/>
                </a:solidFill>
              </a:rPr>
              <a:t> (Pali, </a:t>
            </a:r>
            <a:r>
              <a:rPr lang="en-US" sz="2800" i="1" smtClean="0">
                <a:solidFill>
                  <a:srgbClr val="66FF33"/>
                </a:solidFill>
              </a:rPr>
              <a:t>cakkavatti</a:t>
            </a:r>
            <a:r>
              <a:rPr lang="en-US" sz="2800" smtClean="0">
                <a:solidFill>
                  <a:srgbClr val="66FF33"/>
                </a:solidFill>
              </a:rPr>
              <a:t>)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66FF33"/>
                </a:solidFill>
              </a:rPr>
              <a:t>or “Wheel turning Monarch” became a position of supreme political power in the Buddhist world.</a:t>
            </a:r>
            <a:r>
              <a:rPr lang="en-US" sz="2800" smtClean="0"/>
              <a:t> 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3" y="2671763"/>
            <a:ext cx="2733675" cy="2733675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523875"/>
            <a:ext cx="7772400" cy="131286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1" smtClean="0">
                <a:solidFill>
                  <a:srgbClr val="66FF33"/>
                </a:solidFill>
              </a:rPr>
              <a:t>Buddhism’s Arrival and Adaptation in China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800" smtClean="0">
              <a:solidFill>
                <a:srgbClr val="66FF33"/>
              </a:solidFill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smtClean="0">
                <a:solidFill>
                  <a:srgbClr val="66FF33"/>
                </a:solidFill>
              </a:rPr>
              <a:t>The nomadic </a:t>
            </a:r>
            <a:r>
              <a:rPr lang="en-US" sz="2800" b="1" smtClean="0">
                <a:solidFill>
                  <a:srgbClr val="66FF33"/>
                </a:solidFill>
              </a:rPr>
              <a:t>Northern Wei</a:t>
            </a:r>
            <a:r>
              <a:rPr lang="en-US" sz="2800" smtClean="0">
                <a:solidFill>
                  <a:srgbClr val="66FF33"/>
                </a:solidFill>
              </a:rPr>
              <a:t> (386-534) rulers of northern China were great patrons of Buddhism.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smtClean="0">
                <a:solidFill>
                  <a:srgbClr val="66FF33"/>
                </a:solidFill>
              </a:rPr>
              <a:t> 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smtClean="0">
                <a:solidFill>
                  <a:srgbClr val="66FF33"/>
                </a:solidFill>
              </a:rPr>
              <a:t>The Chinese Goddess of Compassion </a:t>
            </a:r>
            <a:r>
              <a:rPr lang="en-US" sz="2800" b="1" i="1" smtClean="0">
                <a:solidFill>
                  <a:srgbClr val="66FF33"/>
                </a:solidFill>
              </a:rPr>
              <a:t>Guanyin</a:t>
            </a:r>
            <a:r>
              <a:rPr lang="en-US" sz="2800" smtClean="0">
                <a:solidFill>
                  <a:srgbClr val="66FF33"/>
                </a:solidFill>
              </a:rPr>
              <a:t>, while still in India, was the male bodhisattva </a:t>
            </a:r>
            <a:r>
              <a:rPr lang="en-US" sz="2800" b="1" i="1" smtClean="0">
                <a:solidFill>
                  <a:srgbClr val="66FF33"/>
                </a:solidFill>
              </a:rPr>
              <a:t>Avalokitesvara</a:t>
            </a:r>
            <a:r>
              <a:rPr lang="en-US" sz="2800" smtClean="0">
                <a:solidFill>
                  <a:srgbClr val="66FF33"/>
                </a:solidFill>
              </a:rPr>
              <a:t>, who was famed for his mercy.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smtClean="0">
                <a:solidFill>
                  <a:srgbClr val="66FF33"/>
                </a:solidFill>
              </a:rPr>
              <a:t> 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Clr>
                <a:srgbClr val="66FF33"/>
              </a:buClr>
              <a:buFont typeface="Times New Roman" pitchFamily="16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smtClean="0">
                <a:solidFill>
                  <a:srgbClr val="66FF33"/>
                </a:solidFill>
              </a:rPr>
              <a:t>The fierce Indian bodhisattva </a:t>
            </a:r>
            <a:r>
              <a:rPr lang="en-US" sz="2800" b="1" i="1" smtClean="0">
                <a:solidFill>
                  <a:srgbClr val="66FF33"/>
                </a:solidFill>
              </a:rPr>
              <a:t>Maitreya</a:t>
            </a:r>
            <a:r>
              <a:rPr lang="en-US" sz="2800" smtClean="0">
                <a:solidFill>
                  <a:srgbClr val="66FF33"/>
                </a:solidFill>
              </a:rPr>
              <a:t> became the </a:t>
            </a:r>
            <a:r>
              <a:rPr lang="en-US" sz="2800" b="1" i="1" smtClean="0">
                <a:solidFill>
                  <a:srgbClr val="66FF33"/>
                </a:solidFill>
              </a:rPr>
              <a:t>Mi lo</a:t>
            </a:r>
            <a:r>
              <a:rPr lang="en-US" sz="2800" smtClean="0">
                <a:solidFill>
                  <a:srgbClr val="66FF33"/>
                </a:solidFill>
              </a:rPr>
              <a:t> Buddha (or “Laughing Buddha”).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smtClean="0"/>
              <a:t> 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MS Gothic"/>
        <a:cs typeface=""/>
      </a:majorFont>
      <a:minorFont>
        <a:latin typeface="Times New Roman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475</Words>
  <Application>Microsoft Office PowerPoint</Application>
  <PresentationFormat>On-screen Show (4:3)</PresentationFormat>
  <Paragraphs>68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Times New Roman</vt:lpstr>
      <vt:lpstr>MS Gothic</vt:lpstr>
      <vt:lpstr>Arial</vt:lpstr>
      <vt:lpstr>Lucida Sans Unicode</vt:lpstr>
      <vt:lpstr>宋体</vt:lpstr>
      <vt:lpstr>Office Theme</vt:lpstr>
      <vt:lpstr>Buddhism</vt:lpstr>
      <vt:lpstr>Siddhārtha Gautama  (ca. 563-483 BC)</vt:lpstr>
      <vt:lpstr>Enlightenment of the Buddha</vt:lpstr>
      <vt:lpstr>The three “Jewels” of Buddhism </vt:lpstr>
      <vt:lpstr>The Four Noble Truths &amp; the Eight-fold Path </vt:lpstr>
      <vt:lpstr>Major Schools of Buddhism</vt:lpstr>
      <vt:lpstr>Reign of King Asoka  (c. 272 BCE-232 BCE)</vt:lpstr>
      <vt:lpstr>Cakravartin</vt:lpstr>
      <vt:lpstr>Buddhism’s Arrival and Adaptation in China</vt:lpstr>
      <vt:lpstr>Avalokitesvara to Guanyin</vt:lpstr>
      <vt:lpstr>Maitreya to the Mi lo Buddha</vt:lpstr>
      <vt:lpstr>Buddhism’s Spread and Adaptation Throughout East Asia</vt:lpstr>
      <vt:lpstr>Problems: Buddhism vs. Confucianism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Buddhism along the Silk Road</dc:title>
  <dc:creator>James A. Anderson</dc:creator>
  <cp:lastModifiedBy>James A Anderson</cp:lastModifiedBy>
  <cp:revision>32</cp:revision>
  <cp:lastPrinted>1601-01-01T00:00:00Z</cp:lastPrinted>
  <dcterms:created xsi:type="dcterms:W3CDTF">2006-02-13T04:42:42Z</dcterms:created>
  <dcterms:modified xsi:type="dcterms:W3CDTF">2013-09-23T16:40:37Z</dcterms:modified>
</cp:coreProperties>
</file>