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3" r:id="rId2"/>
    <p:sldId id="257" r:id="rId3"/>
    <p:sldId id="274" r:id="rId4"/>
    <p:sldId id="264" r:id="rId5"/>
    <p:sldId id="259" r:id="rId6"/>
    <p:sldId id="272" r:id="rId7"/>
    <p:sldId id="265" r:id="rId8"/>
    <p:sldId id="275" r:id="rId9"/>
    <p:sldId id="276" r:id="rId10"/>
    <p:sldId id="277" r:id="rId11"/>
    <p:sldId id="278" r:id="rId12"/>
    <p:sldId id="260" r:id="rId13"/>
    <p:sldId id="27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B5E2866-CF16-4E2C-87FB-DD91E98DA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1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8A30C-F777-4E82-BE77-BE3F187FC518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C4434-7FA6-46CE-B2A3-A16F8EF5EA46}" type="slidenum">
              <a:rPr lang="en-US"/>
              <a:pPr/>
              <a:t>10</a:t>
            </a:fld>
            <a:endParaRPr lang="en-US"/>
          </a:p>
        </p:txBody>
      </p:sp>
      <p:sp>
        <p:nvSpPr>
          <p:cNvPr id="79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D740F-3C66-4425-884C-A474A45310F8}" type="slidenum">
              <a:rPr lang="en-US"/>
              <a:pPr/>
              <a:t>11</a:t>
            </a:fld>
            <a:endParaRPr lang="en-US"/>
          </a:p>
        </p:txBody>
      </p:sp>
      <p:sp>
        <p:nvSpPr>
          <p:cNvPr id="75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B3DCCE-D640-46C4-A4A7-1E060C9966FA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F59EB40-E9A1-45E9-A713-20F75B2660E4}" type="slidenum">
              <a:rPr lang="en-US" smtClean="0"/>
              <a:pPr eaLnBrk="1" hangingPunct="1"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5DB40-7312-4FDB-8C63-4A9EB603E7C6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E6A59-788B-41DE-BF9E-623B0E806679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34AF76-215F-4AB6-B80C-12158E2360F8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1FD9743-5961-49E8-8912-7CF7C4BDCB43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A1A3E0-1669-421E-8C93-A9659F9CB5E9}" type="slidenum">
              <a:rPr lang="en-US" smtClean="0"/>
              <a:pPr eaLnBrk="1" hangingPunct="1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B77433-23A6-4FCD-B527-EE014D6AC076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7D0DF5-1134-4CDE-9161-4BC65EDFBB80}" type="slidenum">
              <a:rPr lang="en-US"/>
              <a:pPr/>
              <a:t>8</a:t>
            </a:fld>
            <a:endParaRPr lang="en-US"/>
          </a:p>
        </p:txBody>
      </p:sp>
      <p:sp>
        <p:nvSpPr>
          <p:cNvPr id="67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A0274F-2278-48CC-827E-563A26541986}" type="slidenum">
              <a:rPr lang="en-US"/>
              <a:pPr/>
              <a:t>9</a:t>
            </a:fld>
            <a:endParaRPr lang="en-US"/>
          </a:p>
        </p:txBody>
      </p:sp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85AD9-9910-4924-BC54-F15721031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0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4B030-1F0A-44B1-B443-A7CA75BAF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1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B4920-51C0-47A9-84ED-2E3C64622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99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66FE5-5636-424E-A0A2-042353C2F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19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E055A-0C1E-45E4-A04E-72DC7ABC7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5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66272-6A46-4E78-B48D-22E13CF9F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1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39EE0-EB84-4D0B-B522-2FDFF610C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7F05B-548F-4652-AADF-B917F7C8D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0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F7F62-1B84-4E17-98EE-62083996B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6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E67E2-6A05-4A93-A717-C8E023183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B9809-1B01-4A51-9431-C1BA98BC5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9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3A138-D87F-4525-9853-A5EDCE3B7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B386-E8CD-4B2B-AA5A-900114CA8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8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B92B3-E0DD-4446-B7D5-1FF46C4FC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9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4389A-6301-45F8-8697-52CC6E988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F122761-B930-48D0-9A05-815DBF163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chemeClr val="bg1"/>
                </a:solidFill>
              </a:rPr>
              <a:t>Five Dynasties - Song</a:t>
            </a:r>
            <a:r>
              <a:rPr lang="en-US" altLang="zh-CN" sz="4000" b="1">
                <a:solidFill>
                  <a:schemeClr val="bg1"/>
                </a:solidFill>
                <a:ea typeface="SimSun" pitchFamily="2" charset="-122"/>
              </a:rPr>
              <a:t> Dynasty</a:t>
            </a:r>
            <a:endParaRPr lang="en-US" sz="4000" b="1">
              <a:solidFill>
                <a:schemeClr val="bg1"/>
              </a:solidFill>
            </a:endParaRPr>
          </a:p>
        </p:txBody>
      </p:sp>
      <p:pic>
        <p:nvPicPr>
          <p:cNvPr id="2055" name="Picture 7" descr="800px-Songhuizong5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600200"/>
            <a:ext cx="8686800" cy="3236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i="1">
                <a:solidFill>
                  <a:schemeClr val="bg1"/>
                </a:solidFill>
              </a:rPr>
              <a:t>Auspicious Cranes</a:t>
            </a:r>
            <a:r>
              <a:rPr lang="en-US" sz="1000">
                <a:solidFill>
                  <a:schemeClr val="bg1"/>
                </a:solidFill>
              </a:rPr>
              <a:t> (瑞鶴). This is a hand scroll of ink and color on silk executed by Emperor Huizong of Song or one of his court artists in the year 1112 AD. On the hand scroll , it is written that a flock of cranes hovered around and perched on one of the palace buildings. To commemorate this auspicious omen, Huizong composed a poem for the event. The hand scroll is located at the Liaoning Provincial Museum, Shenyang. This image appears on page 151 of Patricia Ebrey's </a:t>
            </a:r>
            <a:r>
              <a:rPr lang="en-US" sz="1000" i="1">
                <a:solidFill>
                  <a:schemeClr val="bg1"/>
                </a:solidFill>
              </a:rPr>
              <a:t>Cambridge Illustrated History of China</a:t>
            </a:r>
            <a:r>
              <a:rPr lang="en-US" sz="1000">
                <a:solidFill>
                  <a:schemeClr val="bg1"/>
                </a:solidFill>
              </a:rPr>
              <a:t>.  (Wiki Commons)</a:t>
            </a:r>
          </a:p>
        </p:txBody>
      </p:sp>
    </p:spTree>
    <p:extLst>
      <p:ext uri="{BB962C8B-B14F-4D97-AF65-F5344CB8AC3E}">
        <p14:creationId xmlns:p14="http://schemas.microsoft.com/office/powerpoint/2010/main" val="4041515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Rise of the Civil Service Exams</a:t>
            </a:r>
          </a:p>
        </p:txBody>
      </p:sp>
      <p:pic>
        <p:nvPicPr>
          <p:cNvPr id="78854" name="Picture 6" descr="800px-Palastexamen-SongDynastie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95400"/>
            <a:ext cx="7772400" cy="531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88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sz="4000">
                <a:solidFill>
                  <a:schemeClr val="bg1"/>
                </a:solidFill>
              </a:rPr>
              <a:t>Rise of the Literati Class</a:t>
            </a:r>
            <a:br>
              <a:rPr lang="en-US" sz="4000">
                <a:solidFill>
                  <a:schemeClr val="bg1"/>
                </a:solidFill>
              </a:rPr>
            </a:b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 </a:t>
            </a:r>
            <a:r>
              <a:rPr lang="en-US" sz="2000">
                <a:solidFill>
                  <a:schemeClr val="bg1"/>
                </a:solidFill>
              </a:rPr>
              <a:t>The gentry class: dominated government service and managed society; during the Song predominantly large landowners, in later dynasties, entrepreneurial families also entered this class, but only through successful degree-holders.  Passing the exams (or gaining office) was the sole criteria for membership in this class. </a:t>
            </a:r>
          </a:p>
          <a:p>
            <a:pPr>
              <a:lnSpc>
                <a:spcPct val="80000"/>
              </a:lnSpc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chemeClr val="bg1"/>
                </a:solidFill>
              </a:rPr>
              <a:t>Due to the expansion of the exam system, "a non-hereditary, literate managerial class became the new mainstay of the social order- basically a class of landowners, but one that eventually derived as much income from commercial investments and salaried services as from land rents (Hucker, p. 329)."</a:t>
            </a:r>
          </a:p>
          <a:p>
            <a:pPr>
              <a:lnSpc>
                <a:spcPct val="80000"/>
              </a:lnSpc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chemeClr val="bg1"/>
                </a:solidFill>
              </a:rPr>
              <a:t>There was also an expansion of clan organizations.  Song official doctrine stated that the more generations that lived under one roof, the more stable society would become.</a:t>
            </a:r>
          </a:p>
        </p:txBody>
      </p:sp>
    </p:spTree>
    <p:extLst>
      <p:ext uri="{BB962C8B-B14F-4D97-AF65-F5344CB8AC3E}">
        <p14:creationId xmlns:p14="http://schemas.microsoft.com/office/powerpoint/2010/main" val="485046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bg1"/>
                </a:solidFill>
              </a:rPr>
              <a:t>Southern Song (1127-1279)</a:t>
            </a:r>
            <a:r>
              <a:rPr lang="en-US" smtClean="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2971800" cy="4525963"/>
          </a:xfrm>
        </p:spPr>
        <p:txBody>
          <a:bodyPr/>
          <a:lstStyle/>
          <a:p>
            <a:pPr eaLnBrk="1" hangingPunct="1"/>
            <a:r>
              <a:rPr lang="en-US" sz="2800" b="1" smtClean="0">
                <a:solidFill>
                  <a:schemeClr val="bg1"/>
                </a:solidFill>
              </a:rPr>
              <a:t>Fall of the Northern Song is a major crisis.</a:t>
            </a:r>
          </a:p>
          <a:p>
            <a:pPr eaLnBrk="1" hangingPunct="1"/>
            <a:endParaRPr lang="en-US" sz="2800" b="1" smtClean="0">
              <a:solidFill>
                <a:schemeClr val="bg1"/>
              </a:solidFill>
            </a:endParaRPr>
          </a:p>
          <a:p>
            <a:pPr eaLnBrk="1" hangingPunct="1"/>
            <a:r>
              <a:rPr lang="en-US" sz="2800" b="1" smtClean="0">
                <a:solidFill>
                  <a:schemeClr val="bg1"/>
                </a:solidFill>
              </a:rPr>
              <a:t>Court vision increasingly turns inward.</a:t>
            </a:r>
          </a:p>
          <a:p>
            <a:pPr eaLnBrk="1" hangingPunct="1"/>
            <a:endParaRPr lang="en-US" sz="2800" b="1" smtClean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pic>
        <p:nvPicPr>
          <p:cNvPr id="10244" name="Picture 5" descr="China_11b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0" y="1447800"/>
            <a:ext cx="5105400" cy="50149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Zhu Xi </a:t>
            </a:r>
            <a:r>
              <a:rPr lang="ja-JP" altLang="en-US" smtClean="0">
                <a:solidFill>
                  <a:schemeClr val="bg1"/>
                </a:solidFill>
                <a:ea typeface="ＭＳ Ｐゴシック" charset="-128"/>
              </a:rPr>
              <a:t>朱熹</a:t>
            </a:r>
            <a:r>
              <a:rPr lang="en-US" smtClean="0">
                <a:solidFill>
                  <a:schemeClr val="bg1"/>
                </a:solidFill>
              </a:rPr>
              <a:t>(1130-1200)</a:t>
            </a:r>
            <a:br>
              <a:rPr lang="en-US" smtClean="0">
                <a:solidFill>
                  <a:schemeClr val="bg1"/>
                </a:solidFill>
              </a:rPr>
            </a:br>
            <a:endParaRPr lang="en-US" smtClean="0">
              <a:solidFill>
                <a:schemeClr val="bg1"/>
              </a:solidFill>
            </a:endParaRPr>
          </a:p>
        </p:txBody>
      </p:sp>
      <p:pic>
        <p:nvPicPr>
          <p:cNvPr id="11267" name="Content Placeholder 5" descr="Zhu-xi1.gif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79563"/>
            <a:ext cx="3422650" cy="4364037"/>
          </a:xfrm>
        </p:spPr>
      </p:pic>
      <p:sp>
        <p:nvSpPr>
          <p:cNvPr id="11268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smtClean="0">
                <a:solidFill>
                  <a:schemeClr val="bg1"/>
                </a:solidFill>
              </a:rPr>
              <a:t>Not a leading official, but a prolific writer.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Known  as the "Great Synthesizer” for borrowing from Daoism and Buddhism to revitalize </a:t>
            </a:r>
            <a:r>
              <a:rPr lang="en-US" sz="2000" u="sng" smtClean="0">
                <a:solidFill>
                  <a:schemeClr val="bg1"/>
                </a:solidFill>
              </a:rPr>
              <a:t>Neo-Confucianism</a:t>
            </a:r>
            <a:r>
              <a:rPr lang="en-US" sz="200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Central ideas include </a:t>
            </a:r>
            <a:r>
              <a:rPr lang="en-US" sz="2000" b="1" smtClean="0">
                <a:solidFill>
                  <a:schemeClr val="bg1"/>
                </a:solidFill>
              </a:rPr>
              <a:t>principle</a:t>
            </a:r>
            <a:r>
              <a:rPr lang="en-US" sz="2000" smtClean="0">
                <a:solidFill>
                  <a:schemeClr val="bg1"/>
                </a:solidFill>
              </a:rPr>
              <a:t> (</a:t>
            </a:r>
            <a:r>
              <a:rPr lang="en-US" sz="2000" i="1" smtClean="0">
                <a:solidFill>
                  <a:schemeClr val="bg1"/>
                </a:solidFill>
              </a:rPr>
              <a:t>li,</a:t>
            </a:r>
            <a:r>
              <a:rPr lang="ja-JP" altLang="en-US" sz="2000" i="1" smtClean="0">
                <a:solidFill>
                  <a:schemeClr val="bg1"/>
                </a:solidFill>
                <a:ea typeface="ＭＳ Ｐゴシック" charset="-128"/>
              </a:rPr>
              <a:t>理</a:t>
            </a:r>
            <a:r>
              <a:rPr lang="en-US" altLang="ja-JP" sz="2000" smtClean="0">
                <a:solidFill>
                  <a:schemeClr val="bg1"/>
                </a:solidFill>
                <a:ea typeface="ＭＳ Ｐゴシック" charset="-128"/>
              </a:rPr>
              <a:t>),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en-US" sz="2000" b="1" smtClean="0">
                <a:solidFill>
                  <a:schemeClr val="bg1"/>
                </a:solidFill>
              </a:rPr>
              <a:t>manifestation</a:t>
            </a:r>
            <a:r>
              <a:rPr lang="en-US" sz="2000" smtClean="0">
                <a:solidFill>
                  <a:schemeClr val="bg1"/>
                </a:solidFill>
              </a:rPr>
              <a:t> </a:t>
            </a:r>
            <a:r>
              <a:rPr lang="en-US" sz="2000" i="1" smtClean="0">
                <a:solidFill>
                  <a:schemeClr val="bg1"/>
                </a:solidFill>
              </a:rPr>
              <a:t>(</a:t>
            </a:r>
            <a:r>
              <a:rPr lang="en-US" sz="2000" smtClean="0">
                <a:solidFill>
                  <a:schemeClr val="bg1"/>
                </a:solidFill>
              </a:rPr>
              <a:t>qi, </a:t>
            </a:r>
            <a:r>
              <a:rPr lang="ja-JP" altLang="en-US" sz="2000" smtClean="0">
                <a:solidFill>
                  <a:schemeClr val="bg1"/>
                </a:solidFill>
                <a:ea typeface="ＭＳ Ｐゴシック" charset="-128"/>
              </a:rPr>
              <a:t>氣</a:t>
            </a:r>
            <a:r>
              <a:rPr lang="en-US" altLang="ja-JP" sz="2000" i="1" smtClean="0">
                <a:solidFill>
                  <a:schemeClr val="bg1"/>
                </a:solidFill>
                <a:ea typeface="ＭＳ Ｐゴシック" charset="-128"/>
              </a:rPr>
              <a:t>),</a:t>
            </a:r>
            <a:r>
              <a:rPr lang="ja-JP" altLang="en-US" sz="2000" smtClean="0">
                <a:solidFill>
                  <a:schemeClr val="bg1"/>
                </a:solidFill>
                <a:ea typeface="ＭＳ Ｐゴシック" charset="-128"/>
              </a:rPr>
              <a:t> </a:t>
            </a:r>
            <a:r>
              <a:rPr lang="en-US" altLang="ja-JP" sz="2000" smtClean="0">
                <a:solidFill>
                  <a:schemeClr val="bg1"/>
                </a:solidFill>
                <a:ea typeface="ＭＳ Ｐゴシック" charset="-128"/>
              </a:rPr>
              <a:t>, </a:t>
            </a:r>
            <a:r>
              <a:rPr lang="en-US" sz="2000" smtClean="0">
                <a:solidFill>
                  <a:schemeClr val="bg1"/>
                </a:solidFill>
              </a:rPr>
              <a:t>and the </a:t>
            </a:r>
            <a:r>
              <a:rPr lang="en-US" sz="2000" b="1" smtClean="0">
                <a:solidFill>
                  <a:schemeClr val="bg1"/>
                </a:solidFill>
              </a:rPr>
              <a:t>Supreme Ultimate</a:t>
            </a:r>
            <a:r>
              <a:rPr lang="en-US" sz="2000" smtClean="0">
                <a:solidFill>
                  <a:schemeClr val="bg1"/>
                </a:solidFill>
              </a:rPr>
              <a:t> (</a:t>
            </a:r>
            <a:r>
              <a:rPr lang="en-US" sz="2000" i="1" smtClean="0">
                <a:solidFill>
                  <a:schemeClr val="bg1"/>
                </a:solidFill>
              </a:rPr>
              <a:t>taiji, </a:t>
            </a:r>
            <a:r>
              <a:rPr lang="ja-JP" altLang="en-US" sz="2000" i="1" smtClean="0">
                <a:solidFill>
                  <a:schemeClr val="bg1"/>
                </a:solidFill>
                <a:ea typeface="ＭＳ Ｐゴシック" charset="-128"/>
              </a:rPr>
              <a:t>太极</a:t>
            </a:r>
            <a:r>
              <a:rPr lang="en-US" altLang="ja-JP" sz="2000" smtClean="0">
                <a:solidFill>
                  <a:schemeClr val="bg1"/>
                </a:solidFill>
                <a:ea typeface="ＭＳ Ｐゴシック" charset="-128"/>
              </a:rPr>
              <a:t>)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Zhu Xi strongly emphasized the application of his principles to public service.</a:t>
            </a:r>
            <a:endParaRPr lang="en-US" altLang="ja-JP" sz="2000" smtClean="0">
              <a:solidFill>
                <a:schemeClr val="bg1"/>
              </a:solidFill>
              <a:ea typeface="ＭＳ Ｐゴシック" charset="-128"/>
            </a:endParaRPr>
          </a:p>
          <a:p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bg1"/>
                </a:solidFill>
              </a:rPr>
              <a:t>Five Dynasties Period</a:t>
            </a:r>
            <a:br>
              <a:rPr lang="en-US" sz="4000" b="1" smtClean="0">
                <a:solidFill>
                  <a:schemeClr val="bg1"/>
                </a:solidFill>
              </a:rPr>
            </a:br>
            <a:r>
              <a:rPr lang="en-US" sz="4000" b="1" smtClean="0">
                <a:solidFill>
                  <a:schemeClr val="bg1"/>
                </a:solidFill>
              </a:rPr>
              <a:t>(908-969)</a:t>
            </a:r>
            <a:br>
              <a:rPr lang="en-US" sz="4000" b="1" smtClean="0">
                <a:solidFill>
                  <a:schemeClr val="bg1"/>
                </a:solidFill>
              </a:rPr>
            </a:br>
            <a:endParaRPr lang="en-US" sz="4000" b="1" smtClean="0">
              <a:solidFill>
                <a:schemeClr val="bg1"/>
              </a:solidFill>
            </a:endParaRP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0" y="1600200"/>
            <a:ext cx="3352800" cy="4191000"/>
          </a:xfrm>
        </p:spPr>
        <p:txBody>
          <a:bodyPr/>
          <a:lstStyle/>
          <a:p>
            <a:pPr eaLnBrk="1" hangingPunct="1"/>
            <a:r>
              <a:rPr lang="en-US" sz="2400" b="1" smtClean="0">
                <a:solidFill>
                  <a:schemeClr val="bg1"/>
                </a:solidFill>
              </a:rPr>
              <a:t>Chaos again, but reunification quickly achieved</a:t>
            </a:r>
          </a:p>
          <a:p>
            <a:pPr eaLnBrk="1" hangingPunct="1"/>
            <a:endParaRPr lang="en-US" sz="2400" b="1" smtClean="0">
              <a:solidFill>
                <a:schemeClr val="bg1"/>
              </a:solidFill>
            </a:endParaRPr>
          </a:p>
          <a:p>
            <a:pPr eaLnBrk="1" hangingPunct="1"/>
            <a:r>
              <a:rPr lang="en-US" sz="2400" b="1" smtClean="0">
                <a:solidFill>
                  <a:schemeClr val="bg1"/>
                </a:solidFill>
              </a:rPr>
              <a:t>Political pragmatism rewarded.  “Pure” Confucianism weak!</a:t>
            </a:r>
          </a:p>
        </p:txBody>
      </p:sp>
      <p:pic>
        <p:nvPicPr>
          <p:cNvPr id="3076" name="Picture 11" descr="Five_Dynasties_Ten_Kingdoms_923_CE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770063"/>
            <a:ext cx="4953000" cy="4784725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Printing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 err="1">
                <a:solidFill>
                  <a:schemeClr val="bg1"/>
                </a:solidFill>
              </a:rPr>
              <a:t>Feng</a:t>
            </a:r>
            <a:r>
              <a:rPr lang="en-US" sz="2400" b="1" dirty="0">
                <a:solidFill>
                  <a:schemeClr val="bg1"/>
                </a:solidFill>
              </a:rPr>
              <a:t> Dao </a:t>
            </a:r>
            <a:r>
              <a:rPr lang="en-US" sz="2800" b="1" dirty="0" err="1">
                <a:solidFill>
                  <a:schemeClr val="bg1"/>
                </a:solidFill>
              </a:rPr>
              <a:t>馮道</a:t>
            </a:r>
            <a:r>
              <a:rPr lang="en-US" sz="28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(882-946) in 932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ordered the printing of the Confucian classics from wood blocks. The work of editing and printing takes 21 years and extends to 130 volumes. 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Woodblock printing had been available in private hands since the late Tang dynasty.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Movable print printing was invented by commoner </a:t>
            </a:r>
            <a:r>
              <a:rPr lang="en-US" sz="2400" b="1" dirty="0">
                <a:solidFill>
                  <a:schemeClr val="bg1"/>
                </a:solidFill>
              </a:rPr>
              <a:t>Bi </a:t>
            </a:r>
            <a:r>
              <a:rPr lang="en-US" sz="2400" b="1" dirty="0" smtClean="0">
                <a:solidFill>
                  <a:schemeClr val="bg1"/>
                </a:solidFill>
              </a:rPr>
              <a:t>Sheng </a:t>
            </a:r>
            <a:r>
              <a:rPr lang="ja-JP" altLang="en-US" sz="2400" dirty="0">
                <a:solidFill>
                  <a:schemeClr val="bg1"/>
                </a:solidFill>
              </a:rPr>
              <a:t>畢昇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(990-1051)</a:t>
            </a:r>
            <a:r>
              <a:rPr lang="en-US" sz="2400" dirty="0">
                <a:solidFill>
                  <a:schemeClr val="bg1"/>
                </a:solidFill>
              </a:rPr>
              <a:t> in ca. 1041.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The first Gutenberg Bible was printed 400 years later  in 1454.</a:t>
            </a:r>
          </a:p>
        </p:txBody>
      </p:sp>
    </p:spTree>
    <p:extLst>
      <p:ext uri="{BB962C8B-B14F-4D97-AF65-F5344CB8AC3E}">
        <p14:creationId xmlns:p14="http://schemas.microsoft.com/office/powerpoint/2010/main" val="49058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715000"/>
            <a:ext cx="8229600" cy="762000"/>
          </a:xfrm>
        </p:spPr>
        <p:txBody>
          <a:bodyPr/>
          <a:lstStyle/>
          <a:p>
            <a:pPr eaLnBrk="1" hangingPunct="1"/>
            <a:r>
              <a:rPr lang="en-US" sz="2000" i="1" smtClean="0">
                <a:solidFill>
                  <a:schemeClr val="bg1"/>
                </a:solidFill>
              </a:rPr>
              <a:t>Selected Teachings of Buddhist Sages and Son Masters</a:t>
            </a:r>
            <a:r>
              <a:rPr lang="en-US" sz="2000" smtClean="0">
                <a:solidFill>
                  <a:schemeClr val="bg1"/>
                </a:solidFill>
              </a:rPr>
              <a:t>, 1377. </a:t>
            </a:r>
            <a:br>
              <a:rPr lang="en-US" sz="2000" smtClean="0">
                <a:solidFill>
                  <a:schemeClr val="bg1"/>
                </a:solidFill>
              </a:rPr>
            </a:br>
            <a:r>
              <a:rPr lang="en-US" sz="2000" smtClean="0">
                <a:solidFill>
                  <a:schemeClr val="bg1"/>
                </a:solidFill>
              </a:rPr>
              <a:t>Earliest known book printed with moveable metal type.</a:t>
            </a:r>
            <a:r>
              <a:rPr lang="en-US" sz="4000" smtClean="0"/>
              <a:t> </a:t>
            </a:r>
          </a:p>
        </p:txBody>
      </p:sp>
      <p:pic>
        <p:nvPicPr>
          <p:cNvPr id="5123" name="Picture 6" descr="SelectedTeachingsofBuddhistSagesandSonMasters1377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28600"/>
            <a:ext cx="6515100" cy="5211763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1"/>
                </a:solidFill>
              </a:rPr>
              <a:t>Northern Song  (960-1126)</a:t>
            </a:r>
            <a:r>
              <a:rPr lang="en-US" dirty="0" smtClean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705600" y="1600200"/>
            <a:ext cx="1981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bg1"/>
                </a:solidFill>
              </a:rPr>
              <a:t>Chinese court under constant threat from northern nomads - Liao &amp; Xi Xia, and later the Jin.</a:t>
            </a:r>
            <a:endParaRPr lang="en-US" sz="2800" b="1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solidFill>
                <a:schemeClr val="bg1"/>
              </a:solidFill>
            </a:endParaRPr>
          </a:p>
        </p:txBody>
      </p:sp>
      <p:pic>
        <p:nvPicPr>
          <p:cNvPr id="6148" name="Picture 7" descr="China_11a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295400"/>
            <a:ext cx="5486400" cy="53895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>
                <a:solidFill>
                  <a:schemeClr val="bg1"/>
                </a:solidFill>
              </a:rPr>
              <a:t>Song Dynasty as “Early Modern”</a:t>
            </a:r>
            <a:br>
              <a:rPr lang="en-US" sz="2800" smtClean="0">
                <a:solidFill>
                  <a:schemeClr val="bg1"/>
                </a:solidFill>
              </a:rPr>
            </a:br>
            <a:r>
              <a:rPr lang="en-US" sz="2800" smtClean="0">
                <a:solidFill>
                  <a:schemeClr val="bg1"/>
                </a:solidFill>
              </a:rPr>
              <a:t>(Important cultural and institutional innovations that remained unchanged until modern times) </a:t>
            </a:r>
            <a:endParaRPr lang="en-US" sz="2800" smtClean="0"/>
          </a:p>
        </p:txBody>
      </p:sp>
      <p:sp>
        <p:nvSpPr>
          <p:cNvPr id="717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400" smtClean="0">
                <a:solidFill>
                  <a:schemeClr val="bg1"/>
                </a:solidFill>
              </a:rPr>
              <a:t> </a:t>
            </a:r>
            <a:endParaRPr lang="en-US" sz="2400" smtClean="0">
              <a:solidFill>
                <a:schemeClr val="bg1"/>
              </a:solidFill>
            </a:endParaRPr>
          </a:p>
          <a:p>
            <a:r>
              <a:rPr lang="en-US" sz="2400" smtClean="0">
                <a:solidFill>
                  <a:schemeClr val="bg1"/>
                </a:solidFill>
              </a:rPr>
              <a:t>Great increase in domestic and international trade.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bg1"/>
                </a:solidFill>
              </a:rPr>
              <a:t> </a:t>
            </a:r>
          </a:p>
          <a:p>
            <a:r>
              <a:rPr lang="en-US" sz="2400" smtClean="0">
                <a:solidFill>
                  <a:schemeClr val="bg1"/>
                </a:solidFill>
              </a:rPr>
              <a:t>Decline of aristocracy; supremacy of bureaucratic scholar class.</a:t>
            </a:r>
          </a:p>
          <a:p>
            <a:endParaRPr lang="en-US" sz="2400" smtClean="0">
              <a:solidFill>
                <a:schemeClr val="bg1"/>
              </a:solidFill>
            </a:endParaRPr>
          </a:p>
          <a:p>
            <a:r>
              <a:rPr lang="en-US" sz="2400" smtClean="0">
                <a:solidFill>
                  <a:schemeClr val="bg1"/>
                </a:solidFill>
              </a:rPr>
              <a:t>Victory of civilian leadership.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bg1"/>
                </a:solidFill>
              </a:rPr>
              <a:t> </a:t>
            </a:r>
          </a:p>
          <a:p>
            <a:r>
              <a:rPr lang="en-US" sz="2400" smtClean="0">
                <a:solidFill>
                  <a:schemeClr val="bg1"/>
                </a:solidFill>
              </a:rPr>
              <a:t>Focus of China shifts southward.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bg1"/>
                </a:solidFill>
              </a:rPr>
              <a:t> </a:t>
            </a:r>
          </a:p>
          <a:p>
            <a:r>
              <a:rPr lang="en-US" sz="2400" smtClean="0">
                <a:solidFill>
                  <a:schemeClr val="bg1"/>
                </a:solidFill>
              </a:rPr>
              <a:t>Cultural center moved to urban areas; rise of “absentee landlords.”</a:t>
            </a:r>
          </a:p>
          <a:p>
            <a:pPr>
              <a:buFontTx/>
              <a:buNone/>
            </a:pPr>
            <a:r>
              <a:rPr lang="en-US" sz="2000" smtClean="0">
                <a:solidFill>
                  <a:schemeClr val="bg1"/>
                </a:solidFill>
              </a:rPr>
              <a:t> 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bg1"/>
                </a:solidFill>
              </a:rPr>
              <a:t>Technological Innovation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chemeClr val="bg1"/>
                </a:solidFill>
              </a:rPr>
              <a:t>In 1023 the Song government issued bank notes of various denominations, and China produced the world's first governmental currency reserve bank.</a:t>
            </a:r>
          </a:p>
          <a:p>
            <a:pPr eaLnBrk="1" hangingPunct="1"/>
            <a:endParaRPr lang="en-US" sz="2400" smtClean="0">
              <a:solidFill>
                <a:schemeClr val="bg1"/>
              </a:solidFill>
            </a:endParaRPr>
          </a:p>
          <a:p>
            <a:pPr eaLnBrk="1" hangingPunct="1"/>
            <a:r>
              <a:rPr lang="en-US" sz="2400" smtClean="0">
                <a:solidFill>
                  <a:schemeClr val="bg1"/>
                </a:solidFill>
              </a:rPr>
              <a:t>The first Western paper money was issued in Sweden in 1661.</a:t>
            </a:r>
          </a:p>
        </p:txBody>
      </p:sp>
      <p:pic>
        <p:nvPicPr>
          <p:cNvPr id="8196" name="Picture 6" descr="Hui_zi"/>
          <p:cNvPicPr>
            <a:picLocks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24000"/>
            <a:ext cx="3506788" cy="5105400"/>
          </a:xfrm>
          <a:noFill/>
        </p:spPr>
      </p:pic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Technological Innovation</a:t>
            </a:r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body" sz="half" idx="3"/>
          </p:nvPr>
        </p:nvSpPr>
        <p:spPr>
          <a:xfrm>
            <a:off x="4648200" y="1447800"/>
            <a:ext cx="4038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>
                <a:solidFill>
                  <a:schemeClr val="bg1"/>
                </a:solidFill>
              </a:rPr>
              <a:t>The spinning wheel was likely invented in China in during the 11th century, and introduced to Europeans during the Yuan dynasty.</a:t>
            </a:r>
          </a:p>
          <a:p>
            <a:pPr>
              <a:lnSpc>
                <a:spcPct val="80000"/>
              </a:lnSpc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chemeClr val="bg1"/>
                </a:solidFill>
              </a:rPr>
              <a:t>Rockets were invented at the end of the 12th century, and they were used in warfare, along with bombs, despite the popular notion in the West. 	</a:t>
            </a:r>
          </a:p>
          <a:p>
            <a:pPr>
              <a:lnSpc>
                <a:spcPct val="80000"/>
              </a:lnSpc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chemeClr val="bg1"/>
                </a:solidFill>
              </a:rPr>
              <a:t>Iron and steel technology and production blossomed; in 1078, Northern China was producing 2.5  to 5 times the amount of iron produced in England in the 1640's (Dull).		  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  <p:pic>
        <p:nvPicPr>
          <p:cNvPr id="66568" name="Picture 8" descr="Wang_Juzheng's_Spinning_Wheel,_Close_Up_2"/>
          <p:cNvPicPr>
            <a:picLocks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88" y="1447800"/>
            <a:ext cx="2779712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569" name="Picture 9" descr="398px-Clock_Tower_from_Su_Song's_Book"/>
          <p:cNvPicPr>
            <a:picLocks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1588" y="3886200"/>
            <a:ext cx="1808162" cy="2720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23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bg1"/>
                </a:solidFill>
              </a:rPr>
              <a:t>The Song Dynasty benefited from twin revolutions of agriculture and commerce.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>
                <a:solidFill>
                  <a:schemeClr val="bg1"/>
                </a:solidFill>
              </a:rPr>
              <a:t>Champa rice was introduced in drought-stricken Fujian in 1027, and became double-cropping mainstay.</a:t>
            </a:r>
          </a:p>
          <a:p>
            <a:pPr>
              <a:buFontTx/>
              <a:buNone/>
            </a:pP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Cash crops such as sugarcane in Sichuan emerge; city-dwellers showed a great liking for sweets.</a:t>
            </a:r>
          </a:p>
        </p:txBody>
      </p:sp>
      <p:pic>
        <p:nvPicPr>
          <p:cNvPr id="69637" name="Picture 5" descr="Qingming_Festival_Detail_3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57425"/>
            <a:ext cx="4038600" cy="3209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2237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612</Words>
  <Application>Microsoft Office PowerPoint</Application>
  <PresentationFormat>On-screen Show (4:3)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SimSun</vt:lpstr>
      <vt:lpstr>Default Design</vt:lpstr>
      <vt:lpstr>Five Dynasties - Song Dynasty</vt:lpstr>
      <vt:lpstr>Five Dynasties Period (908-969) </vt:lpstr>
      <vt:lpstr>Printing</vt:lpstr>
      <vt:lpstr>Selected Teachings of Buddhist Sages and Son Masters, 1377.  Earliest known book printed with moveable metal type. </vt:lpstr>
      <vt:lpstr>Northern Song  (960-1126) </vt:lpstr>
      <vt:lpstr>Song Dynasty as “Early Modern” (Important cultural and institutional innovations that remained unchanged until modern times) </vt:lpstr>
      <vt:lpstr>Technological Innovation</vt:lpstr>
      <vt:lpstr>Technological Innovation</vt:lpstr>
      <vt:lpstr>The Song Dynasty benefited from twin revolutions of agriculture and commerce.</vt:lpstr>
      <vt:lpstr>Rise of the Civil Service Exams</vt:lpstr>
      <vt:lpstr>Rise of the Literati Class </vt:lpstr>
      <vt:lpstr>Southern Song (1127-1279) </vt:lpstr>
      <vt:lpstr>Zhu Xi 朱熹(1130-1200) </vt:lpstr>
    </vt:vector>
  </TitlesOfParts>
  <Company>University of North Carolina - Greensboro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Dynasties Period (908-969)  Northern Song  (960-1126) Southern Song (1127-1279)  Yuan Dynasty (1279-1367)</dc:title>
  <dc:creator>UNCG</dc:creator>
  <cp:lastModifiedBy>James A Anderson</cp:lastModifiedBy>
  <cp:revision>25</cp:revision>
  <dcterms:created xsi:type="dcterms:W3CDTF">2007-10-11T13:54:03Z</dcterms:created>
  <dcterms:modified xsi:type="dcterms:W3CDTF">2013-09-30T14:50:34Z</dcterms:modified>
</cp:coreProperties>
</file>