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80" r:id="rId3"/>
    <p:sldId id="281" r:id="rId4"/>
    <p:sldId id="282" r:id="rId5"/>
    <p:sldId id="283" r:id="rId6"/>
    <p:sldId id="284" r:id="rId7"/>
    <p:sldId id="285" r:id="rId8"/>
    <p:sldId id="270" r:id="rId9"/>
    <p:sldId id="272" r:id="rId10"/>
    <p:sldId id="286" r:id="rId11"/>
    <p:sldId id="289" r:id="rId12"/>
    <p:sldId id="287" r:id="rId13"/>
    <p:sldId id="288" r:id="rId14"/>
    <p:sldId id="277" r:id="rId15"/>
    <p:sldId id="290" r:id="rId16"/>
    <p:sldId id="27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56075D9-2951-4198-9592-05BFBD67F0EC}" type="slidenum">
              <a:rPr lang="en-US"/>
              <a:pPr/>
              <a:t>‹#›</a:t>
            </a:fld>
            <a:endParaRPr lang="en-US" dirty="0"/>
          </a:p>
        </p:txBody>
      </p:sp>
    </p:spTree>
    <p:extLst>
      <p:ext uri="{BB962C8B-B14F-4D97-AF65-F5344CB8AC3E}">
        <p14:creationId xmlns:p14="http://schemas.microsoft.com/office/powerpoint/2010/main" val="279573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97312-D898-4FE3-928A-FC7B7AB869AF}" type="slidenum">
              <a:rPr lang="en-US"/>
              <a:pPr/>
              <a:t>1</a:t>
            </a:fld>
            <a:endParaRPr lang="en-US" dirty="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6075D9-2951-4198-9592-05BFBD67F0EC}"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6075D9-2951-4198-9592-05BFBD67F0E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6075D9-2951-4198-9592-05BFBD67F0E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6075D9-2951-4198-9592-05BFBD67F0EC}"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3960D5-8213-4CA7-AFC6-F6EB9D1B5A22}" type="slidenum">
              <a:rPr lang="en-US"/>
              <a:pPr/>
              <a:t>14</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6075D9-2951-4198-9592-05BFBD67F0EC}"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AE5DF-7053-4EA4-92CC-16309924A0D5}" type="slidenum">
              <a:rPr lang="en-US"/>
              <a:pPr/>
              <a:t>16</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667A0-488B-4D94-8129-E73340EE6DE2}" type="slidenum">
              <a:rPr lang="en-US"/>
              <a:pPr/>
              <a:t>2</a:t>
            </a:fld>
            <a:endParaRPr lang="en-US"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CA50E-B22C-4F06-899E-15EF33516571}" type="slidenum">
              <a:rPr lang="en-US"/>
              <a:pPr/>
              <a:t>3</a:t>
            </a:fld>
            <a:endParaRPr lang="en-US" dirty="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D1801-9394-45E4-9930-3F1EEC6E2681}" type="slidenum">
              <a:rPr lang="en-US"/>
              <a:pPr/>
              <a:t>4</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268A7-CEAF-4582-B241-E61A87AE8A5C}" type="slidenum">
              <a:rPr lang="en-US"/>
              <a:pPr/>
              <a:t>5</a:t>
            </a:fld>
            <a:endParaRPr lang="en-US"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2409B-85AA-4C43-8F9F-54B15DAA82DB}" type="slidenum">
              <a:rPr lang="en-US"/>
              <a:pPr/>
              <a:t>6</a:t>
            </a:fld>
            <a:endParaRPr lang="en-US" dirty="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7710A-E44A-436E-86C7-8F225FFFA83B}" type="slidenum">
              <a:rPr lang="en-US"/>
              <a:pPr/>
              <a:t>7</a:t>
            </a:fld>
            <a:endParaRPr lang="en-US"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5D0D-708E-44CC-9EE8-8BA83703E18B}" type="slidenum">
              <a:rPr lang="en-US"/>
              <a:pPr/>
              <a:t>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87897-A56A-404E-A026-B3992D446A66}" type="slidenum">
              <a:rPr lang="en-US"/>
              <a:pPr/>
              <a:t>9</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7D36D10-61F2-4454-9AFE-D568DF25D477}"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40AE036-77E4-438A-9FCB-B8BFB85606B0}"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19D6423-D499-4011-8E93-8709082A5F71}"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1E3AD15-F919-4851-B8DE-8F3B06F88B17}"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A6A52E-90CB-4850-9846-13D21B570684}"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371C92F-86CE-4D85-97F6-3C3301044DAE}"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E9F23C6-BC88-4005-ACB6-CFE073754E3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743907A-9F18-48E4-A0CF-85A254706CC6}"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DF5ABD5-9BD2-4F50-805D-E70B999ABDE2}"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A89219C3-5024-463B-8C44-299D834DA64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363FE4-FE53-4F25-A065-307C40B1969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CB99BAC3-68CC-411D-B1AC-59F0A30DD9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47C39208-BB10-4F22-A730-EBD63CF9248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B5191CD-E42E-468D-B730-0D4C009C6D7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F82FC4F-0306-490C-A9A8-B26A79C5B8A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acma.org/khan/map.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0"/>
            <a:ext cx="8229600" cy="1417638"/>
          </a:xfrm>
        </p:spPr>
        <p:txBody>
          <a:bodyPr/>
          <a:lstStyle/>
          <a:p>
            <a:r>
              <a:rPr lang="en-US" sz="4000" b="1" dirty="0">
                <a:solidFill>
                  <a:schemeClr val="bg1"/>
                </a:solidFill>
              </a:rPr>
              <a:t>Yua</a:t>
            </a:r>
            <a:r>
              <a:rPr lang="en-US" altLang="zh-CN" sz="4000" b="1" dirty="0">
                <a:solidFill>
                  <a:schemeClr val="bg1"/>
                </a:solidFill>
                <a:ea typeface="宋体" charset="-122"/>
              </a:rPr>
              <a:t>n </a:t>
            </a:r>
            <a:r>
              <a:rPr lang="en-US" altLang="zh-CN" sz="4000" b="1" dirty="0" smtClean="0">
                <a:solidFill>
                  <a:schemeClr val="bg1"/>
                </a:solidFill>
                <a:ea typeface="宋体" charset="-122"/>
              </a:rPr>
              <a:t>Dynasty</a:t>
            </a:r>
            <a:r>
              <a:rPr lang="zh-CN" altLang="en-US" sz="4000" b="1" dirty="0" smtClean="0">
                <a:solidFill>
                  <a:schemeClr val="bg1"/>
                </a:solidFill>
                <a:ea typeface="宋体" charset="-122"/>
              </a:rPr>
              <a:t> 元代</a:t>
            </a:r>
            <a:r>
              <a:rPr lang="en-US" altLang="zh-CN" sz="4000" b="1" dirty="0" smtClean="0">
                <a:solidFill>
                  <a:schemeClr val="bg1"/>
                </a:solidFill>
                <a:ea typeface="宋体" charset="-122"/>
              </a:rPr>
              <a:t> </a:t>
            </a:r>
            <a:r>
              <a:rPr lang="en-US" sz="4000" b="1" dirty="0" smtClean="0">
                <a:solidFill>
                  <a:schemeClr val="bg1"/>
                </a:solidFill>
              </a:rPr>
              <a:t>(1279-1367)</a:t>
            </a:r>
            <a:endParaRPr lang="en-US" sz="4000" b="1" dirty="0">
              <a:solidFill>
                <a:schemeClr val="bg1"/>
              </a:solidFill>
            </a:endParaRPr>
          </a:p>
        </p:txBody>
      </p:sp>
      <p:pic>
        <p:nvPicPr>
          <p:cNvPr id="2053" name="Picture 5" descr="800px-Legnica"/>
          <p:cNvPicPr>
            <a:picLocks noGrp="1" noChangeAspect="1" noChangeArrowheads="1"/>
          </p:cNvPicPr>
          <p:nvPr>
            <p:ph idx="1"/>
          </p:nvPr>
        </p:nvPicPr>
        <p:blipFill>
          <a:blip r:embed="rId3" cstate="print"/>
          <a:srcRect/>
          <a:stretch>
            <a:fillRect/>
          </a:stretch>
        </p:blipFill>
        <p:spPr>
          <a:xfrm>
            <a:off x="762001" y="1230243"/>
            <a:ext cx="7391400" cy="5275746"/>
          </a:xfrm>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Mongol Conquest and Central Asian Trade</a:t>
            </a:r>
            <a:endParaRPr lang="en-US" dirty="0"/>
          </a:p>
        </p:txBody>
      </p:sp>
      <p:sp>
        <p:nvSpPr>
          <p:cNvPr id="3" name="Content Placeholder 2"/>
          <p:cNvSpPr>
            <a:spLocks noGrp="1"/>
          </p:cNvSpPr>
          <p:nvPr>
            <p:ph idx="1"/>
          </p:nvPr>
        </p:nvSpPr>
        <p:spPr>
          <a:xfrm>
            <a:off x="685800" y="1600200"/>
            <a:ext cx="8001000" cy="4648200"/>
          </a:xfrm>
        </p:spPr>
        <p:txBody>
          <a:bodyPr/>
          <a:lstStyle/>
          <a:p>
            <a:r>
              <a:rPr lang="en-US" sz="2800" b="1" dirty="0" smtClean="0">
                <a:solidFill>
                  <a:schemeClr val="bg1"/>
                </a:solidFill>
              </a:rPr>
              <a:t>Paper money still in use</a:t>
            </a:r>
            <a:r>
              <a:rPr lang="en-US" sz="2800" dirty="0" smtClean="0">
                <a:solidFill>
                  <a:schemeClr val="bg1"/>
                </a:solidFill>
              </a:rPr>
              <a:t>, and the Mongols promoted its use to encourage interregional trade. Khubilai Khan tried three forms of paper currency; the first backed by silk (it wasn’t successful) and the next two backed by silver.  The currency was strong during Khubilai’s reign; however, later over-printing lead to high inflation that affected the dynasty's stability (discontinued in the Ming and Qing). </a:t>
            </a:r>
          </a:p>
          <a:p>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800px-Yuan_dynasty_banknote_with_its_printing_plate_1287.jpg"/>
          <p:cNvPicPr>
            <a:picLocks noGrp="1" noChangeAspect="1"/>
          </p:cNvPicPr>
          <p:nvPr>
            <p:ph idx="1"/>
          </p:nvPr>
        </p:nvPicPr>
        <p:blipFill>
          <a:blip r:embed="rId3" cstate="print"/>
          <a:stretch>
            <a:fillRect/>
          </a:stretch>
        </p:blipFill>
        <p:spPr>
          <a:xfrm>
            <a:off x="0" y="0"/>
            <a:ext cx="9096947" cy="6858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Mongol Conquest and Central Asian Trade</a:t>
            </a:r>
            <a:endParaRPr lang="en-US" dirty="0"/>
          </a:p>
        </p:txBody>
      </p:sp>
      <p:sp>
        <p:nvSpPr>
          <p:cNvPr id="3" name="Content Placeholder 2"/>
          <p:cNvSpPr>
            <a:spLocks noGrp="1"/>
          </p:cNvSpPr>
          <p:nvPr>
            <p:ph idx="1"/>
          </p:nvPr>
        </p:nvSpPr>
        <p:spPr>
          <a:xfrm>
            <a:off x="3048000" y="1752600"/>
            <a:ext cx="5715000" cy="4525963"/>
          </a:xfrm>
        </p:spPr>
        <p:txBody>
          <a:bodyPr/>
          <a:lstStyle/>
          <a:p>
            <a:r>
              <a:rPr lang="en-US" sz="2000" dirty="0" smtClean="0">
                <a:solidFill>
                  <a:schemeClr val="bg1"/>
                </a:solidFill>
              </a:rPr>
              <a:t>The Mongols were interested in foreign religions for their magical powers and for their use in ruling foreign peoples.  The Yuan leadership enjoyed holding religious debates at court and inviting Nestorians, Muslims, Christians, and Jews.  A</a:t>
            </a:r>
            <a:r>
              <a:rPr lang="en-US" sz="2000" b="1" dirty="0" smtClean="0">
                <a:solidFill>
                  <a:schemeClr val="bg1"/>
                </a:solidFill>
              </a:rPr>
              <a:t>ll religions were granted tax-exempt status</a:t>
            </a:r>
            <a:r>
              <a:rPr lang="en-US" sz="2000" dirty="0">
                <a:solidFill>
                  <a:schemeClr val="bg1"/>
                </a:solidFill>
              </a:rPr>
              <a:t>.</a:t>
            </a:r>
            <a:r>
              <a:rPr lang="en-US" sz="2000" dirty="0" smtClean="0">
                <a:solidFill>
                  <a:schemeClr val="bg1"/>
                </a:solidFill>
              </a:rPr>
              <a:t> </a:t>
            </a:r>
          </a:p>
          <a:p>
            <a:endParaRPr lang="en-US" sz="2000" dirty="0" smtClean="0">
              <a:solidFill>
                <a:schemeClr val="bg1"/>
              </a:solidFill>
            </a:endParaRPr>
          </a:p>
          <a:p>
            <a:r>
              <a:rPr lang="en-US" sz="2000" dirty="0" smtClean="0">
                <a:solidFill>
                  <a:schemeClr val="bg1"/>
                </a:solidFill>
              </a:rPr>
              <a:t>Mongols felt a special adherence to Buddhism, particularly Tibetan Lamaism, giving special treatment to Tibetan clergy and religious leaders.  In 1260 a Mongol lama was given the title State Preceptor in charge of all Buddhist clergy. </a:t>
            </a:r>
          </a:p>
          <a:p>
            <a:endParaRPr lang="en-US" sz="2800" dirty="0"/>
          </a:p>
        </p:txBody>
      </p:sp>
      <p:pic>
        <p:nvPicPr>
          <p:cNvPr id="4" name="Picture 3" descr="Yuan_Guanyin_Museum_Rietberg.jpg"/>
          <p:cNvPicPr>
            <a:picLocks noChangeAspect="1"/>
          </p:cNvPicPr>
          <p:nvPr/>
        </p:nvPicPr>
        <p:blipFill>
          <a:blip r:embed="rId3" cstate="print"/>
          <a:stretch>
            <a:fillRect/>
          </a:stretch>
        </p:blipFill>
        <p:spPr>
          <a:xfrm>
            <a:off x="381000" y="1600200"/>
            <a:ext cx="2573424" cy="472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Mongol Conquest and Central Asian Trade</a:t>
            </a:r>
            <a:endParaRPr lang="en-US" dirty="0"/>
          </a:p>
        </p:txBody>
      </p:sp>
      <p:sp>
        <p:nvSpPr>
          <p:cNvPr id="3" name="Content Placeholder 2"/>
          <p:cNvSpPr>
            <a:spLocks noGrp="1"/>
          </p:cNvSpPr>
          <p:nvPr>
            <p:ph idx="1"/>
          </p:nvPr>
        </p:nvSpPr>
        <p:spPr>
          <a:xfrm>
            <a:off x="457200" y="1676400"/>
            <a:ext cx="8229600" cy="4449763"/>
          </a:xfrm>
        </p:spPr>
        <p:txBody>
          <a:bodyPr/>
          <a:lstStyle/>
          <a:p>
            <a:r>
              <a:rPr lang="en-US" sz="2800" b="1" dirty="0" smtClean="0">
                <a:solidFill>
                  <a:schemeClr val="bg1"/>
                </a:solidFill>
              </a:rPr>
              <a:t>Mongols in China adopted many Chinese institutions</a:t>
            </a:r>
            <a:r>
              <a:rPr lang="en-US" sz="2800" dirty="0" smtClean="0">
                <a:solidFill>
                  <a:schemeClr val="bg1"/>
                </a:solidFill>
              </a:rPr>
              <a:t>, but some of the top leaders didn‘t want to abandon their own political culture.</a:t>
            </a:r>
          </a:p>
          <a:p>
            <a:endParaRPr lang="en-US" sz="2800" dirty="0" smtClean="0">
              <a:solidFill>
                <a:schemeClr val="bg1"/>
              </a:solidFill>
            </a:endParaRPr>
          </a:p>
          <a:p>
            <a:r>
              <a:rPr lang="en-US" sz="2800" dirty="0" smtClean="0">
                <a:solidFill>
                  <a:schemeClr val="bg1"/>
                </a:solidFill>
              </a:rPr>
              <a:t>For example:  </a:t>
            </a:r>
            <a:r>
              <a:rPr lang="en-US" sz="2800" b="1" dirty="0" smtClean="0">
                <a:solidFill>
                  <a:schemeClr val="bg1"/>
                </a:solidFill>
              </a:rPr>
              <a:t>royal succession</a:t>
            </a:r>
            <a:r>
              <a:rPr lang="en-US" sz="2800" dirty="0" smtClean="0">
                <a:solidFill>
                  <a:schemeClr val="bg1"/>
                </a:solidFill>
              </a:rPr>
              <a:t>; when Khubilai Khan said that his son was to succeed him, a conservative faction opposed this view.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solidFill>
                  <a:schemeClr val="bg1"/>
                </a:solidFill>
              </a:rPr>
              <a:t>Marco Polo (1254?-1324)</a:t>
            </a:r>
            <a:r>
              <a:rPr lang="en-US" dirty="0"/>
              <a:t> </a:t>
            </a:r>
          </a:p>
        </p:txBody>
      </p:sp>
      <p:sp>
        <p:nvSpPr>
          <p:cNvPr id="79875" name="Rectangle 3"/>
          <p:cNvSpPr>
            <a:spLocks noGrp="1" noChangeArrowheads="1"/>
          </p:cNvSpPr>
          <p:nvPr>
            <p:ph type="body" sz="half" idx="2"/>
          </p:nvPr>
        </p:nvSpPr>
        <p:spPr>
          <a:xfrm>
            <a:off x="4648200" y="1447800"/>
            <a:ext cx="4038600" cy="5029200"/>
          </a:xfrm>
        </p:spPr>
        <p:txBody>
          <a:bodyPr/>
          <a:lstStyle/>
          <a:p>
            <a:pPr>
              <a:lnSpc>
                <a:spcPct val="80000"/>
              </a:lnSpc>
            </a:pPr>
            <a:r>
              <a:rPr lang="en-US" sz="2400" dirty="0">
                <a:solidFill>
                  <a:schemeClr val="bg1"/>
                </a:solidFill>
              </a:rPr>
              <a:t>Venetian trader and adventurer, who traveled between Europe and Asia from 1271 to1295. </a:t>
            </a:r>
            <a:endParaRPr lang="en-US" sz="2400" dirty="0" smtClean="0">
              <a:solidFill>
                <a:schemeClr val="bg1"/>
              </a:solidFill>
            </a:endParaRPr>
          </a:p>
          <a:p>
            <a:pPr>
              <a:lnSpc>
                <a:spcPct val="80000"/>
              </a:lnSpc>
            </a:pPr>
            <a:endParaRPr lang="en-US" sz="2400" dirty="0">
              <a:solidFill>
                <a:schemeClr val="bg1"/>
              </a:solidFill>
            </a:endParaRPr>
          </a:p>
          <a:p>
            <a:pPr>
              <a:lnSpc>
                <a:spcPct val="80000"/>
              </a:lnSpc>
            </a:pPr>
            <a:r>
              <a:rPr lang="en-US" sz="2400" dirty="0">
                <a:solidFill>
                  <a:schemeClr val="bg1"/>
                </a:solidFill>
              </a:rPr>
              <a:t>His father, Niccolo, and his uncle first visited Khubilai Khan's court at Kaifeng in 1266.  They returned to Europe in 1269 and Marco and two missionaries accompanied them on their return in 1271. The party reached Dadu (modern Beijing) in 1275.  </a:t>
            </a:r>
          </a:p>
        </p:txBody>
      </p:sp>
      <p:pic>
        <p:nvPicPr>
          <p:cNvPr id="79876" name="Picture 4" descr="marcpolo"/>
          <p:cNvPicPr>
            <a:picLocks noGrp="1" noChangeAspect="1" noChangeArrowheads="1"/>
          </p:cNvPicPr>
          <p:nvPr>
            <p:ph sz="half" idx="1"/>
          </p:nvPr>
        </p:nvPicPr>
        <p:blipFill>
          <a:blip r:embed="rId3" cstate="print"/>
          <a:srcRect/>
          <a:stretch>
            <a:fillRect/>
          </a:stretch>
        </p:blipFill>
        <p:spPr>
          <a:xfrm>
            <a:off x="800100" y="1600200"/>
            <a:ext cx="3351213" cy="4525963"/>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Marco Polo at the Yuan Court</a:t>
            </a:r>
            <a:endParaRPr lang="en-US" dirty="0"/>
          </a:p>
        </p:txBody>
      </p:sp>
      <p:pic>
        <p:nvPicPr>
          <p:cNvPr id="5" name="Content Placeholder 4" descr="Marco_Polo_-_costume_tartare.jpg"/>
          <p:cNvPicPr>
            <a:picLocks noGrp="1" noChangeAspect="1"/>
          </p:cNvPicPr>
          <p:nvPr>
            <p:ph sz="half" idx="1"/>
          </p:nvPr>
        </p:nvPicPr>
        <p:blipFill>
          <a:blip r:embed="rId3" cstate="print"/>
          <a:stretch>
            <a:fillRect/>
          </a:stretch>
        </p:blipFill>
        <p:spPr>
          <a:xfrm>
            <a:off x="381000" y="1282326"/>
            <a:ext cx="3657600" cy="5103938"/>
          </a:xfrm>
        </p:spPr>
      </p:pic>
      <p:sp>
        <p:nvSpPr>
          <p:cNvPr id="4" name="Text Placeholder 3"/>
          <p:cNvSpPr>
            <a:spLocks noGrp="1"/>
          </p:cNvSpPr>
          <p:nvPr>
            <p:ph type="body" sz="half" idx="2"/>
          </p:nvPr>
        </p:nvSpPr>
        <p:spPr>
          <a:xfrm>
            <a:off x="4267200" y="1600200"/>
            <a:ext cx="4419600" cy="4525963"/>
          </a:xfrm>
        </p:spPr>
        <p:txBody>
          <a:bodyPr/>
          <a:lstStyle/>
          <a:p>
            <a:pPr>
              <a:lnSpc>
                <a:spcPct val="80000"/>
              </a:lnSpc>
            </a:pPr>
            <a:r>
              <a:rPr lang="en-US" sz="1800" dirty="0" smtClean="0">
                <a:solidFill>
                  <a:schemeClr val="bg1"/>
                </a:solidFill>
              </a:rPr>
              <a:t>Marco Polo became a favorite of the court.  Khubilai Khan reportedly used him on business in central and north China, as well as in missions to several Southeast Asia states and to India. </a:t>
            </a:r>
          </a:p>
          <a:p>
            <a:pPr>
              <a:lnSpc>
                <a:spcPct val="80000"/>
              </a:lnSpc>
            </a:pPr>
            <a:endParaRPr lang="en-US" sz="1800" dirty="0" smtClean="0">
              <a:solidFill>
                <a:schemeClr val="bg1"/>
              </a:solidFill>
            </a:endParaRPr>
          </a:p>
          <a:p>
            <a:pPr>
              <a:lnSpc>
                <a:spcPct val="80000"/>
              </a:lnSpc>
            </a:pPr>
            <a:r>
              <a:rPr lang="en-US" sz="1800" dirty="0" smtClean="0">
                <a:solidFill>
                  <a:schemeClr val="bg1"/>
                </a:solidFill>
              </a:rPr>
              <a:t>In 1292, acting as the escort for the wife of the khan of Persia, Marco returned to Venice, arriving in 1295.  Taken prisoner in a military skirmish between the Venetian and Genoese states, he dictated an account of his travels in captivity. Polo faced general disbelief for his seemingly fanciful stories.  According to legend, when he lay on his deathbed in 1324, his friends tried in vain to make him confess his lies (Hucker, p. 382).  Today, plenty of doubts still remain.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4000" dirty="0">
                <a:solidFill>
                  <a:schemeClr val="bg1"/>
                </a:solidFill>
              </a:rPr>
              <a:t>Marco Polo’s Travels in Asia</a:t>
            </a:r>
            <a:r>
              <a:rPr lang="en-US" dirty="0"/>
              <a:t> </a:t>
            </a:r>
          </a:p>
        </p:txBody>
      </p:sp>
      <p:sp>
        <p:nvSpPr>
          <p:cNvPr id="81923" name="Rectangle 3"/>
          <p:cNvSpPr>
            <a:spLocks noGrp="1" noChangeArrowheads="1"/>
          </p:cNvSpPr>
          <p:nvPr>
            <p:ph type="body" idx="1"/>
          </p:nvPr>
        </p:nvSpPr>
        <p:spPr>
          <a:xfrm>
            <a:off x="2209800" y="2209800"/>
            <a:ext cx="3962400" cy="3276600"/>
          </a:xfrm>
        </p:spPr>
        <p:txBody>
          <a:bodyPr/>
          <a:lstStyle/>
          <a:p>
            <a:endParaRPr lang="en-US" dirty="0"/>
          </a:p>
        </p:txBody>
      </p:sp>
      <p:pic>
        <p:nvPicPr>
          <p:cNvPr id="81924" name="Picture 4" descr="marco_polo_map"/>
          <p:cNvPicPr>
            <a:picLocks noChangeAspect="1" noChangeArrowheads="1"/>
          </p:cNvPicPr>
          <p:nvPr/>
        </p:nvPicPr>
        <p:blipFill>
          <a:blip r:embed="rId3" cstate="print"/>
          <a:srcRect/>
          <a:stretch>
            <a:fillRect/>
          </a:stretch>
        </p:blipFill>
        <p:spPr bwMode="auto">
          <a:xfrm>
            <a:off x="914400" y="1295400"/>
            <a:ext cx="7162800" cy="519271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229600" cy="1143000"/>
          </a:xfrm>
        </p:spPr>
        <p:txBody>
          <a:bodyPr/>
          <a:lstStyle/>
          <a:p>
            <a:r>
              <a:rPr lang="en-US" b="1" dirty="0">
                <a:solidFill>
                  <a:schemeClr val="bg1"/>
                </a:solidFill>
              </a:rPr>
              <a:t>Origins of the Mongol Empire</a:t>
            </a:r>
          </a:p>
        </p:txBody>
      </p:sp>
      <p:pic>
        <p:nvPicPr>
          <p:cNvPr id="40965" name="Picture 5" descr="Mongol_Empire_map_2"/>
          <p:cNvPicPr>
            <a:picLocks noGrp="1" noChangeAspect="1" noChangeArrowheads="1" noCrop="1"/>
          </p:cNvPicPr>
          <p:nvPr>
            <p:ph idx="1"/>
          </p:nvPr>
        </p:nvPicPr>
        <p:blipFill>
          <a:blip r:embed="rId3" cstate="print"/>
          <a:srcRect/>
          <a:stretch>
            <a:fillRect/>
          </a:stretch>
        </p:blipFill>
        <p:spPr>
          <a:xfrm>
            <a:off x="1371600" y="1371600"/>
            <a:ext cx="6537325" cy="5137150"/>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b="1" dirty="0">
                <a:solidFill>
                  <a:schemeClr val="bg1"/>
                </a:solidFill>
              </a:rPr>
              <a:t>Brutal Conquerors</a:t>
            </a:r>
            <a:br>
              <a:rPr lang="en-US" sz="4000" b="1" dirty="0">
                <a:solidFill>
                  <a:schemeClr val="bg1"/>
                </a:solidFill>
              </a:rPr>
            </a:br>
            <a:endParaRPr lang="en-US" sz="4000" b="1" dirty="0">
              <a:solidFill>
                <a:schemeClr val="bg1"/>
              </a:solidFill>
            </a:endParaRPr>
          </a:p>
        </p:txBody>
      </p:sp>
      <p:sp>
        <p:nvSpPr>
          <p:cNvPr id="18435" name="Rectangle 3"/>
          <p:cNvSpPr>
            <a:spLocks noGrp="1" noChangeArrowheads="1"/>
          </p:cNvSpPr>
          <p:nvPr>
            <p:ph type="body" sz="half" idx="2"/>
          </p:nvPr>
        </p:nvSpPr>
        <p:spPr>
          <a:xfrm>
            <a:off x="4648200" y="1600200"/>
            <a:ext cx="4038600" cy="4876800"/>
          </a:xfrm>
        </p:spPr>
        <p:txBody>
          <a:bodyPr/>
          <a:lstStyle/>
          <a:p>
            <a:pPr>
              <a:lnSpc>
                <a:spcPct val="80000"/>
              </a:lnSpc>
            </a:pPr>
            <a:r>
              <a:rPr lang="en-US" sz="2400" b="1" dirty="0" err="1" smtClean="0">
                <a:solidFill>
                  <a:schemeClr val="bg1"/>
                </a:solidFill>
              </a:rPr>
              <a:t>Chinggis</a:t>
            </a:r>
            <a:r>
              <a:rPr lang="en-US" sz="2400" b="1" dirty="0" smtClean="0">
                <a:solidFill>
                  <a:schemeClr val="bg1"/>
                </a:solidFill>
              </a:rPr>
              <a:t> (Genghis) </a:t>
            </a:r>
            <a:r>
              <a:rPr lang="en-US" sz="2400" b="1" dirty="0">
                <a:solidFill>
                  <a:schemeClr val="bg1"/>
                </a:solidFill>
              </a:rPr>
              <a:t>Khan (1167-1227):</a:t>
            </a:r>
            <a:r>
              <a:rPr lang="en-US" sz="2400" dirty="0">
                <a:solidFill>
                  <a:schemeClr val="bg1"/>
                </a:solidFill>
              </a:rPr>
              <a:t> Mongol chieftain who devoted 5 years (1204-1209) to the internal organization of the newly unified Mongol state, before launching far-reaching military campaigns against his neighbors. At the time of his death, Genghis Khan had conquered the territory from China to the Caspian Sea.</a:t>
            </a:r>
          </a:p>
          <a:p>
            <a:pPr>
              <a:lnSpc>
                <a:spcPct val="80000"/>
              </a:lnSpc>
            </a:pPr>
            <a:endParaRPr lang="en-US" sz="2400" b="1" dirty="0">
              <a:solidFill>
                <a:schemeClr val="bg1"/>
              </a:solidFill>
            </a:endParaRPr>
          </a:p>
          <a:p>
            <a:pPr>
              <a:lnSpc>
                <a:spcPct val="80000"/>
              </a:lnSpc>
              <a:buFontTx/>
              <a:buNone/>
            </a:pPr>
            <a:r>
              <a:rPr lang="en-US" sz="2000" dirty="0">
                <a:solidFill>
                  <a:schemeClr val="folHlink"/>
                </a:solidFill>
              </a:rPr>
              <a:t> </a:t>
            </a:r>
          </a:p>
        </p:txBody>
      </p:sp>
      <p:pic>
        <p:nvPicPr>
          <p:cNvPr id="18437" name="Picture 5" descr="473px-YuanEmperorAlbumGenghisPortrait"/>
          <p:cNvPicPr>
            <a:picLocks noGrp="1" noChangeAspect="1" noChangeArrowheads="1"/>
          </p:cNvPicPr>
          <p:nvPr>
            <p:ph sz="half" idx="1"/>
          </p:nvPr>
        </p:nvPicPr>
        <p:blipFill>
          <a:blip r:embed="rId3" cstate="print"/>
          <a:srcRect/>
          <a:stretch>
            <a:fillRect/>
          </a:stretch>
        </p:blipFill>
        <p:spPr>
          <a:xfrm>
            <a:off x="688975" y="1600200"/>
            <a:ext cx="3573463" cy="4525963"/>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b="1" dirty="0">
                <a:solidFill>
                  <a:schemeClr val="bg1"/>
                </a:solidFill>
              </a:rPr>
              <a:t>Efficient Rulers</a:t>
            </a:r>
          </a:p>
        </p:txBody>
      </p:sp>
      <p:sp>
        <p:nvSpPr>
          <p:cNvPr id="58374" name="Rectangle 6"/>
          <p:cNvSpPr>
            <a:spLocks noGrp="1" noChangeArrowheads="1"/>
          </p:cNvSpPr>
          <p:nvPr>
            <p:ph type="body" sz="half" idx="1"/>
          </p:nvPr>
        </p:nvSpPr>
        <p:spPr/>
        <p:txBody>
          <a:bodyPr/>
          <a:lstStyle/>
          <a:p>
            <a:pPr>
              <a:lnSpc>
                <a:spcPct val="90000"/>
              </a:lnSpc>
            </a:pPr>
            <a:r>
              <a:rPr lang="en-US" sz="2800" b="1" dirty="0" err="1" smtClean="0">
                <a:solidFill>
                  <a:schemeClr val="bg1"/>
                </a:solidFill>
              </a:rPr>
              <a:t>Khubilai</a:t>
            </a:r>
            <a:r>
              <a:rPr lang="en-US" sz="2800" b="1" dirty="0" smtClean="0">
                <a:solidFill>
                  <a:schemeClr val="bg1"/>
                </a:solidFill>
              </a:rPr>
              <a:t> </a:t>
            </a:r>
            <a:r>
              <a:rPr lang="en-US" sz="2800" b="1" dirty="0">
                <a:solidFill>
                  <a:schemeClr val="bg1"/>
                </a:solidFill>
              </a:rPr>
              <a:t>Khan (1215-94):</a:t>
            </a:r>
            <a:r>
              <a:rPr lang="en-US" sz="2800" dirty="0">
                <a:solidFill>
                  <a:schemeClr val="bg1"/>
                </a:solidFill>
              </a:rPr>
              <a:t> </a:t>
            </a:r>
            <a:r>
              <a:rPr lang="en-US" sz="2800" dirty="0" err="1" smtClean="0">
                <a:solidFill>
                  <a:schemeClr val="bg1"/>
                </a:solidFill>
              </a:rPr>
              <a:t>Chi</a:t>
            </a:r>
            <a:r>
              <a:rPr lang="en-US" sz="2800" dirty="0" err="1" smtClean="0">
                <a:solidFill>
                  <a:schemeClr val="bg1"/>
                </a:solidFill>
              </a:rPr>
              <a:t>nggis</a:t>
            </a:r>
            <a:r>
              <a:rPr lang="en-US" sz="2800" dirty="0" smtClean="0">
                <a:solidFill>
                  <a:schemeClr val="bg1"/>
                </a:solidFill>
              </a:rPr>
              <a:t> </a:t>
            </a:r>
            <a:r>
              <a:rPr lang="en-US" sz="2800" dirty="0">
                <a:solidFill>
                  <a:schemeClr val="bg1"/>
                </a:solidFill>
              </a:rPr>
              <a:t>Khan’s grandson, who established the Yuan Dynasty in China, moving his capital from Mongolia to Dadu (later called Beijing), where he ruled over Mongolia and China.</a:t>
            </a:r>
          </a:p>
          <a:p>
            <a:pPr>
              <a:lnSpc>
                <a:spcPct val="90000"/>
              </a:lnSpc>
            </a:pPr>
            <a:endParaRPr lang="en-US" sz="2800" dirty="0"/>
          </a:p>
        </p:txBody>
      </p:sp>
      <p:pic>
        <p:nvPicPr>
          <p:cNvPr id="58376" name="Picture 8" descr="477px-YuanEmperorAlbumKhubilaiPortrait"/>
          <p:cNvPicPr>
            <a:picLocks noGrp="1" noChangeAspect="1" noChangeArrowheads="1"/>
          </p:cNvPicPr>
          <p:nvPr>
            <p:ph sz="half" idx="2"/>
          </p:nvPr>
        </p:nvPicPr>
        <p:blipFill>
          <a:blip r:embed="rId3" cstate="print"/>
          <a:srcRect/>
          <a:stretch>
            <a:fillRect/>
          </a:stretch>
        </p:blipFill>
        <p:spPr>
          <a:xfrm>
            <a:off x="4867275" y="1600200"/>
            <a:ext cx="3598863" cy="4525963"/>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457200" y="228600"/>
            <a:ext cx="8229600" cy="762000"/>
          </a:xfrm>
        </p:spPr>
        <p:txBody>
          <a:bodyPr/>
          <a:lstStyle/>
          <a:p>
            <a:endParaRPr lang="en-US" b="1" dirty="0">
              <a:solidFill>
                <a:schemeClr val="bg1"/>
              </a:solidFill>
            </a:endParaRPr>
          </a:p>
        </p:txBody>
      </p:sp>
      <p:pic>
        <p:nvPicPr>
          <p:cNvPr id="45062" name="Picture 6" descr="800px-Mongol_Empire_History"/>
          <p:cNvPicPr>
            <a:picLocks noGrp="1" noChangeAspect="1" noChangeArrowheads="1"/>
          </p:cNvPicPr>
          <p:nvPr>
            <p:ph idx="1"/>
          </p:nvPr>
        </p:nvPicPr>
        <p:blipFill>
          <a:blip r:embed="rId3" cstate="print"/>
          <a:srcRect/>
          <a:stretch>
            <a:fillRect/>
          </a:stretch>
        </p:blipFill>
        <p:spPr>
          <a:xfrm>
            <a:off x="0" y="304800"/>
            <a:ext cx="9109464" cy="6172200"/>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1" name="Rectangle 9"/>
          <p:cNvSpPr>
            <a:spLocks noGrp="1" noChangeArrowheads="1"/>
          </p:cNvSpPr>
          <p:nvPr>
            <p:ph type="title"/>
          </p:nvPr>
        </p:nvSpPr>
        <p:spPr/>
        <p:txBody>
          <a:bodyPr/>
          <a:lstStyle/>
          <a:p>
            <a:r>
              <a:rPr lang="en-US" sz="4000" dirty="0">
                <a:solidFill>
                  <a:schemeClr val="bg1"/>
                </a:solidFill>
              </a:rPr>
              <a:t>The “non-Chinese” Nature of Mongol Rule</a:t>
            </a:r>
          </a:p>
        </p:txBody>
      </p:sp>
      <p:pic>
        <p:nvPicPr>
          <p:cNvPr id="49159" name="Picture 7" descr="Поединок_Пересвета_с_Челубеем"/>
          <p:cNvPicPr>
            <a:picLocks noGrp="1" noChangeAspect="1" noChangeArrowheads="1"/>
          </p:cNvPicPr>
          <p:nvPr>
            <p:ph sz="half" idx="1"/>
          </p:nvPr>
        </p:nvPicPr>
        <p:blipFill>
          <a:blip r:embed="rId3" cstate="print"/>
          <a:srcRect/>
          <a:stretch>
            <a:fillRect/>
          </a:stretch>
        </p:blipFill>
        <p:spPr>
          <a:xfrm>
            <a:off x="228600" y="1600200"/>
            <a:ext cx="6553200" cy="3716338"/>
          </a:xfrm>
          <a:noFill/>
          <a:ln/>
        </p:spPr>
      </p:pic>
      <p:sp>
        <p:nvSpPr>
          <p:cNvPr id="49158" name="Rectangle 6"/>
          <p:cNvSpPr>
            <a:spLocks noGrp="1" noChangeArrowheads="1"/>
          </p:cNvSpPr>
          <p:nvPr>
            <p:ph type="body" sz="half" idx="2"/>
          </p:nvPr>
        </p:nvSpPr>
        <p:spPr>
          <a:xfrm>
            <a:off x="6858000" y="1676400"/>
            <a:ext cx="2286000" cy="2209800"/>
          </a:xfrm>
        </p:spPr>
        <p:txBody>
          <a:bodyPr/>
          <a:lstStyle/>
          <a:p>
            <a:r>
              <a:rPr lang="en-US" sz="2000" b="1" dirty="0" smtClean="0">
                <a:solidFill>
                  <a:schemeClr val="bg1"/>
                </a:solidFill>
              </a:rPr>
              <a:t>Khans and </a:t>
            </a:r>
            <a:endParaRPr lang="en-US" sz="2000" b="1" dirty="0">
              <a:solidFill>
                <a:schemeClr val="bg1"/>
              </a:solidFill>
            </a:endParaRPr>
          </a:p>
          <a:p>
            <a:pPr>
              <a:buFontTx/>
              <a:buNone/>
            </a:pPr>
            <a:r>
              <a:rPr lang="en-US" sz="2000" b="1" dirty="0">
                <a:solidFill>
                  <a:schemeClr val="bg1"/>
                </a:solidFill>
              </a:rPr>
              <a:t>Kha-ghan (Khan of Khans)</a:t>
            </a:r>
          </a:p>
          <a:p>
            <a:pPr>
              <a:buFontTx/>
              <a:buNone/>
            </a:pPr>
            <a:endParaRPr lang="en-US" sz="2000" b="1" dirty="0">
              <a:solidFill>
                <a:schemeClr val="bg1"/>
              </a:solidFill>
            </a:endParaRPr>
          </a:p>
        </p:txBody>
      </p:sp>
      <p:sp>
        <p:nvSpPr>
          <p:cNvPr id="5" name="TextBox 4"/>
          <p:cNvSpPr txBox="1"/>
          <p:nvPr/>
        </p:nvSpPr>
        <p:spPr>
          <a:xfrm>
            <a:off x="609600" y="5562600"/>
            <a:ext cx="7162800" cy="830997"/>
          </a:xfrm>
          <a:prstGeom prst="rect">
            <a:avLst/>
          </a:prstGeom>
          <a:noFill/>
        </p:spPr>
        <p:txBody>
          <a:bodyPr wrap="square" rtlCol="0">
            <a:spAutoFit/>
          </a:bodyPr>
          <a:lstStyle/>
          <a:p>
            <a:r>
              <a:rPr lang="en-US" sz="2400" b="1" dirty="0" smtClean="0">
                <a:solidFill>
                  <a:schemeClr val="bg1"/>
                </a:solidFill>
              </a:rPr>
              <a:t>"Bloody </a:t>
            </a:r>
            <a:r>
              <a:rPr lang="en-US" sz="2400" b="1" dirty="0" err="1" smtClean="0">
                <a:solidFill>
                  <a:schemeClr val="bg1"/>
                </a:solidFill>
              </a:rPr>
              <a:t>tanistry</a:t>
            </a:r>
            <a:r>
              <a:rPr lang="en-US" sz="2400" b="1" dirty="0" smtClean="0">
                <a:solidFill>
                  <a:schemeClr val="bg1"/>
                </a:solidFill>
              </a:rPr>
              <a:t>":</a:t>
            </a:r>
            <a:r>
              <a:rPr lang="en-US" sz="2400" dirty="0" smtClean="0">
                <a:solidFill>
                  <a:schemeClr val="bg1"/>
                </a:solidFill>
              </a:rPr>
              <a:t> violent inter-tribal struggle to determine political succession.</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b="1" dirty="0">
                <a:solidFill>
                  <a:schemeClr val="bg1"/>
                </a:solidFill>
              </a:rPr>
              <a:t>Han Protest of Mongol Rule</a:t>
            </a:r>
          </a:p>
        </p:txBody>
      </p:sp>
      <p:sp>
        <p:nvSpPr>
          <p:cNvPr id="20483" name="Rectangle 3"/>
          <p:cNvSpPr>
            <a:spLocks noGrp="1" noChangeArrowheads="1"/>
          </p:cNvSpPr>
          <p:nvPr>
            <p:ph type="body" idx="1"/>
          </p:nvPr>
        </p:nvSpPr>
        <p:spPr>
          <a:xfrm>
            <a:off x="457200" y="1371600"/>
            <a:ext cx="8229600" cy="3733800"/>
          </a:xfrm>
        </p:spPr>
        <p:txBody>
          <a:bodyPr/>
          <a:lstStyle/>
          <a:p>
            <a:r>
              <a:rPr lang="en-US" sz="2800" b="1" dirty="0" smtClean="0">
                <a:solidFill>
                  <a:schemeClr val="bg1"/>
                </a:solidFill>
              </a:rPr>
              <a:t>Examination </a:t>
            </a:r>
            <a:r>
              <a:rPr lang="en-US" sz="2800" b="1" dirty="0">
                <a:solidFill>
                  <a:schemeClr val="bg1"/>
                </a:solidFill>
              </a:rPr>
              <a:t>system initially NOT important</a:t>
            </a:r>
            <a:r>
              <a:rPr lang="en-US" sz="2800" b="1" dirty="0" smtClean="0">
                <a:solidFill>
                  <a:schemeClr val="bg1"/>
                </a:solidFill>
              </a:rPr>
              <a:t>!</a:t>
            </a:r>
          </a:p>
          <a:p>
            <a:endParaRPr lang="en-US" sz="2800" b="1" dirty="0">
              <a:solidFill>
                <a:schemeClr val="bg1"/>
              </a:solidFill>
            </a:endParaRPr>
          </a:p>
          <a:p>
            <a:r>
              <a:rPr lang="en-US" sz="2800" b="1" dirty="0">
                <a:solidFill>
                  <a:schemeClr val="bg1"/>
                </a:solidFill>
              </a:rPr>
              <a:t>Confucianism belittled and its practitioners ignored</a:t>
            </a:r>
            <a:r>
              <a:rPr lang="en-US" sz="2800" b="1" dirty="0" smtClean="0">
                <a:solidFill>
                  <a:schemeClr val="bg1"/>
                </a:solidFill>
              </a:rPr>
              <a:t>.</a:t>
            </a:r>
          </a:p>
          <a:p>
            <a:r>
              <a:rPr lang="en-US" sz="2800" b="1" dirty="0" smtClean="0">
                <a:solidFill>
                  <a:schemeClr val="bg1"/>
                </a:solidFill>
              </a:rPr>
              <a:t> </a:t>
            </a:r>
            <a:endParaRPr lang="en-US" sz="2800" b="1" dirty="0">
              <a:solidFill>
                <a:schemeClr val="bg1"/>
              </a:solidFill>
            </a:endParaRPr>
          </a:p>
          <a:p>
            <a:r>
              <a:rPr lang="en-US" sz="2800" b="1" dirty="0">
                <a:solidFill>
                  <a:schemeClr val="bg1"/>
                </a:solidFill>
              </a:rPr>
              <a:t>"Silent" loyalty to fallen Song Dynasty was a badge of honor.</a:t>
            </a:r>
          </a:p>
        </p:txBody>
      </p:sp>
      <p:pic>
        <p:nvPicPr>
          <p:cNvPr id="4" name="Picture 3" descr="800px-Zhao_Mengfu_1254_1322_A_l'unisson_(Tiaoliang_tu)_Peinture,_encre_sur_papier_feuille_d'album_22,7x49cm_.jpg"/>
          <p:cNvPicPr>
            <a:picLocks noChangeAspect="1"/>
          </p:cNvPicPr>
          <p:nvPr/>
        </p:nvPicPr>
        <p:blipFill>
          <a:blip r:embed="rId3" cstate="print"/>
          <a:stretch>
            <a:fillRect/>
          </a:stretch>
        </p:blipFill>
        <p:spPr>
          <a:xfrm>
            <a:off x="3845491" y="4467702"/>
            <a:ext cx="4570956" cy="2085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20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fade">
                                      <p:cBhvr>
                                        <p:cTn id="17" dur="20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fade">
                                      <p:cBhvr>
                                        <p:cTn id="27" dur="20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solidFill>
                  <a:schemeClr val="bg1"/>
                </a:solidFill>
              </a:rPr>
              <a:t>Social Change</a:t>
            </a:r>
          </a:p>
        </p:txBody>
      </p:sp>
      <p:sp>
        <p:nvSpPr>
          <p:cNvPr id="65539" name="Rectangle 3"/>
          <p:cNvSpPr>
            <a:spLocks noGrp="1" noChangeArrowheads="1"/>
          </p:cNvSpPr>
          <p:nvPr>
            <p:ph type="body" idx="1"/>
          </p:nvPr>
        </p:nvSpPr>
        <p:spPr>
          <a:xfrm>
            <a:off x="457200" y="1371600"/>
            <a:ext cx="8229600" cy="4754563"/>
          </a:xfrm>
        </p:spPr>
        <p:txBody>
          <a:bodyPr/>
          <a:lstStyle/>
          <a:p>
            <a:r>
              <a:rPr lang="en-US" b="1" dirty="0">
                <a:solidFill>
                  <a:schemeClr val="bg1"/>
                </a:solidFill>
              </a:rPr>
              <a:t>Social Classes: Mongols, </a:t>
            </a:r>
            <a:r>
              <a:rPr lang="en-US" b="1" dirty="0" smtClean="0">
                <a:solidFill>
                  <a:schemeClr val="bg1"/>
                </a:solidFill>
              </a:rPr>
              <a:t>Semu </a:t>
            </a:r>
            <a:r>
              <a:rPr lang="zh-CN" altLang="en-US" b="1" dirty="0" smtClean="0">
                <a:solidFill>
                  <a:schemeClr val="bg1"/>
                </a:solidFill>
              </a:rPr>
              <a:t>色目</a:t>
            </a:r>
            <a:r>
              <a:rPr lang="en-US" b="1" dirty="0" smtClean="0">
                <a:solidFill>
                  <a:schemeClr val="bg1"/>
                </a:solidFill>
              </a:rPr>
              <a:t>(non-Mongolian </a:t>
            </a:r>
            <a:r>
              <a:rPr lang="en-US" b="1" dirty="0">
                <a:solidFill>
                  <a:schemeClr val="bg1"/>
                </a:solidFill>
              </a:rPr>
              <a:t>foreigners), Northern Chinese, Southern </a:t>
            </a:r>
            <a:r>
              <a:rPr lang="en-US" b="1" dirty="0" smtClean="0">
                <a:solidFill>
                  <a:schemeClr val="bg1"/>
                </a:solidFill>
              </a:rPr>
              <a:t>Chinese</a:t>
            </a:r>
          </a:p>
          <a:p>
            <a:endParaRPr lang="en-US" b="1" dirty="0">
              <a:solidFill>
                <a:schemeClr val="bg1"/>
              </a:solidFill>
            </a:endParaRPr>
          </a:p>
          <a:p>
            <a:r>
              <a:rPr lang="en-US" b="1" dirty="0">
                <a:solidFill>
                  <a:schemeClr val="bg1"/>
                </a:solidFill>
              </a:rPr>
              <a:t>Hereditary households: popular in Yuan, but gone by late </a:t>
            </a:r>
            <a:r>
              <a:rPr lang="en-US" b="1" dirty="0" smtClean="0">
                <a:solidFill>
                  <a:schemeClr val="bg1"/>
                </a:solidFill>
              </a:rPr>
              <a:t>Ming</a:t>
            </a:r>
          </a:p>
          <a:p>
            <a:endParaRPr lang="en-US" b="1" dirty="0">
              <a:solidFill>
                <a:schemeClr val="bg1"/>
              </a:solidFill>
            </a:endParaRPr>
          </a:p>
          <a:p>
            <a:r>
              <a:rPr lang="en-US" b="1" dirty="0">
                <a:solidFill>
                  <a:schemeClr val="bg1"/>
                </a:solidFill>
              </a:rPr>
              <a:t>Communes (</a:t>
            </a:r>
            <a:r>
              <a:rPr lang="en-US" b="1" i="1" dirty="0" smtClean="0">
                <a:solidFill>
                  <a:schemeClr val="bg1"/>
                </a:solidFill>
              </a:rPr>
              <a:t>she</a:t>
            </a:r>
            <a:r>
              <a:rPr lang="zh-CN" altLang="en-US" b="1" i="1" dirty="0" smtClean="0">
                <a:solidFill>
                  <a:schemeClr val="bg1"/>
                </a:solidFill>
              </a:rPr>
              <a:t> </a:t>
            </a:r>
            <a:r>
              <a:rPr lang="zh-CN" altLang="en-US" b="1" dirty="0" smtClean="0">
                <a:solidFill>
                  <a:schemeClr val="bg1"/>
                </a:solidFill>
              </a:rPr>
              <a:t>社</a:t>
            </a:r>
            <a:r>
              <a:rPr lang="en-US" b="1" dirty="0" smtClean="0">
                <a:solidFill>
                  <a:schemeClr val="bg1"/>
                </a:solidFill>
              </a:rPr>
              <a:t>) </a:t>
            </a:r>
            <a:r>
              <a:rPr lang="en-US" b="1" dirty="0">
                <a:solidFill>
                  <a:schemeClr val="bg1"/>
                </a:solidFill>
              </a:rPr>
              <a:t>as mutual self-help organizations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4000" dirty="0">
                <a:solidFill>
                  <a:schemeClr val="bg1"/>
                </a:solidFill>
              </a:rPr>
              <a:t>Mongol Conquest and Central Asian Trade</a:t>
            </a:r>
          </a:p>
        </p:txBody>
      </p:sp>
      <p:sp>
        <p:nvSpPr>
          <p:cNvPr id="69635" name="Rectangle 3"/>
          <p:cNvSpPr>
            <a:spLocks noGrp="1" noChangeArrowheads="1"/>
          </p:cNvSpPr>
          <p:nvPr>
            <p:ph type="body" idx="1"/>
          </p:nvPr>
        </p:nvSpPr>
        <p:spPr>
          <a:xfrm>
            <a:off x="4495800" y="1447800"/>
            <a:ext cx="4191000" cy="5029200"/>
          </a:xfrm>
        </p:spPr>
        <p:txBody>
          <a:bodyPr/>
          <a:lstStyle/>
          <a:p>
            <a:pPr>
              <a:lnSpc>
                <a:spcPct val="80000"/>
              </a:lnSpc>
            </a:pPr>
            <a:r>
              <a:rPr lang="en-US" sz="2400" b="1" dirty="0">
                <a:solidFill>
                  <a:schemeClr val="bg1"/>
                </a:solidFill>
              </a:rPr>
              <a:t>Wide-scale trade continued</a:t>
            </a:r>
            <a:r>
              <a:rPr lang="en-US" sz="2400" dirty="0">
                <a:solidFill>
                  <a:schemeClr val="bg1"/>
                </a:solidFill>
              </a:rPr>
              <a:t>; areas become specialized, particularly in the production and processing of cotton; growing textile industry. </a:t>
            </a:r>
          </a:p>
          <a:p>
            <a:pPr>
              <a:lnSpc>
                <a:spcPct val="80000"/>
              </a:lnSpc>
            </a:pPr>
            <a:endParaRPr lang="en-US" sz="2400" dirty="0">
              <a:solidFill>
                <a:schemeClr val="bg1"/>
              </a:solidFill>
            </a:endParaRPr>
          </a:p>
          <a:p>
            <a:pPr>
              <a:lnSpc>
                <a:spcPct val="80000"/>
              </a:lnSpc>
            </a:pPr>
            <a:endParaRPr lang="en-US" sz="2400" dirty="0">
              <a:solidFill>
                <a:schemeClr val="bg1"/>
              </a:solidFill>
            </a:endParaRPr>
          </a:p>
          <a:p>
            <a:pPr>
              <a:lnSpc>
                <a:spcPct val="80000"/>
              </a:lnSpc>
            </a:pPr>
            <a:endParaRPr lang="en-US" sz="2400" dirty="0">
              <a:solidFill>
                <a:schemeClr val="bg1"/>
              </a:solidFill>
            </a:endParaRPr>
          </a:p>
          <a:p>
            <a:pPr>
              <a:lnSpc>
                <a:spcPct val="80000"/>
              </a:lnSpc>
            </a:pPr>
            <a:endParaRPr lang="en-US" sz="2400" dirty="0">
              <a:solidFill>
                <a:schemeClr val="bg1"/>
              </a:solidFill>
            </a:endParaRPr>
          </a:p>
          <a:p>
            <a:pPr>
              <a:lnSpc>
                <a:spcPct val="80000"/>
              </a:lnSpc>
              <a:buFontTx/>
              <a:buNone/>
            </a:pPr>
            <a:r>
              <a:rPr lang="en-US" sz="2000" b="1" dirty="0" smtClean="0">
                <a:solidFill>
                  <a:schemeClr val="bg1"/>
                </a:solidFill>
              </a:rPr>
              <a:t>	</a:t>
            </a:r>
            <a:r>
              <a:rPr lang="en-US" sz="1800" b="1" dirty="0" smtClean="0">
                <a:solidFill>
                  <a:schemeClr val="bg1"/>
                </a:solidFill>
              </a:rPr>
              <a:t>Map </a:t>
            </a:r>
            <a:r>
              <a:rPr lang="en-US" sz="1800" b="1" dirty="0">
                <a:solidFill>
                  <a:schemeClr val="bg1"/>
                </a:solidFill>
              </a:rPr>
              <a:t>of the Mongol Empire (</a:t>
            </a:r>
            <a:r>
              <a:rPr lang="en-US" sz="1800" b="1" dirty="0" smtClean="0">
                <a:solidFill>
                  <a:schemeClr val="bg1"/>
                </a:solidFill>
              </a:rPr>
              <a:t>LA</a:t>
            </a:r>
            <a:r>
              <a:rPr lang="zh-CN" altLang="en-US" sz="1800" b="1" dirty="0" smtClean="0">
                <a:solidFill>
                  <a:schemeClr val="bg1"/>
                </a:solidFill>
              </a:rPr>
              <a:t> </a:t>
            </a:r>
            <a:r>
              <a:rPr lang="en-US" sz="1800" b="1" dirty="0" smtClean="0">
                <a:solidFill>
                  <a:schemeClr val="bg1"/>
                </a:solidFill>
              </a:rPr>
              <a:t>County </a:t>
            </a:r>
            <a:r>
              <a:rPr lang="en-US" sz="1800" b="1" dirty="0">
                <a:solidFill>
                  <a:schemeClr val="bg1"/>
                </a:solidFill>
              </a:rPr>
              <a:t>Museum of Art):</a:t>
            </a:r>
            <a:r>
              <a:rPr lang="en-US" sz="1800" dirty="0">
                <a:solidFill>
                  <a:schemeClr val="bg1"/>
                </a:solidFill>
              </a:rPr>
              <a:t> </a:t>
            </a:r>
            <a:r>
              <a:rPr lang="en-US" sz="1800" dirty="0">
                <a:solidFill>
                  <a:schemeClr val="bg1"/>
                </a:solidFill>
                <a:hlinkClick r:id="rId3"/>
              </a:rPr>
              <a:t>http://www.lacma.org/khan/map.htm</a:t>
            </a:r>
            <a:r>
              <a:rPr lang="en-US" sz="1800" dirty="0">
                <a:solidFill>
                  <a:schemeClr val="bg1"/>
                </a:solidFill>
              </a:rPr>
              <a:t> </a:t>
            </a:r>
          </a:p>
        </p:txBody>
      </p:sp>
      <p:pic>
        <p:nvPicPr>
          <p:cNvPr id="6" name="Picture 5" descr="441px-纺织机.jpg"/>
          <p:cNvPicPr>
            <a:picLocks noChangeAspect="1"/>
          </p:cNvPicPr>
          <p:nvPr/>
        </p:nvPicPr>
        <p:blipFill>
          <a:blip r:embed="rId4" cstate="print"/>
          <a:stretch>
            <a:fillRect/>
          </a:stretch>
        </p:blipFill>
        <p:spPr>
          <a:xfrm>
            <a:off x="457200" y="1524000"/>
            <a:ext cx="3646533" cy="4953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695</Words>
  <Application>Microsoft Office PowerPoint</Application>
  <PresentationFormat>On-screen Show (4:3)</PresentationFormat>
  <Paragraphs>66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Yuan Dynasty 元代 (1279-1367)</vt:lpstr>
      <vt:lpstr>Origins of the Mongol Empire</vt:lpstr>
      <vt:lpstr>Brutal Conquerors </vt:lpstr>
      <vt:lpstr>Efficient Rulers</vt:lpstr>
      <vt:lpstr>PowerPoint Presentation</vt:lpstr>
      <vt:lpstr>The “non-Chinese” Nature of Mongol Rule</vt:lpstr>
      <vt:lpstr>Han Protest of Mongol Rule</vt:lpstr>
      <vt:lpstr>Social Change</vt:lpstr>
      <vt:lpstr>Mongol Conquest and Central Asian Trade</vt:lpstr>
      <vt:lpstr>Mongol Conquest and Central Asian Trade</vt:lpstr>
      <vt:lpstr>PowerPoint Presentation</vt:lpstr>
      <vt:lpstr>Mongol Conquest and Central Asian Trade</vt:lpstr>
      <vt:lpstr>Mongol Conquest and Central Asian Trade</vt:lpstr>
      <vt:lpstr>Marco Polo (1254?-1324) </vt:lpstr>
      <vt:lpstr>Marco Polo at the Yuan Court</vt:lpstr>
      <vt:lpstr>Marco Polo’s Travels in Asia </vt:lpstr>
    </vt:vector>
  </TitlesOfParts>
  <Company>University of North Carolina - Greensboro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Dynasties Period (908-969)  Northern Song  (960-1126) Southern Song (1127-1279)  Yuan Dynasty (1279-1367)</dc:title>
  <dc:creator>UNCG</dc:creator>
  <cp:lastModifiedBy>James A Anderson</cp:lastModifiedBy>
  <cp:revision>34</cp:revision>
  <dcterms:created xsi:type="dcterms:W3CDTF">2007-10-11T13:54:03Z</dcterms:created>
  <dcterms:modified xsi:type="dcterms:W3CDTF">2013-10-02T16:49:06Z</dcterms:modified>
</cp:coreProperties>
</file>