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6" r:id="rId4"/>
    <p:sldId id="257" r:id="rId5"/>
    <p:sldId id="264" r:id="rId6"/>
    <p:sldId id="258" r:id="rId7"/>
    <p:sldId id="259" r:id="rId8"/>
    <p:sldId id="262" r:id="rId9"/>
    <p:sldId id="261" r:id="rId10"/>
    <p:sldId id="263" r:id="rId11"/>
    <p:sldId id="260" r:id="rId12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4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815FC37E-A925-4F7D-AEC0-54E53518B0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578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6ADEE7-E0D0-4285-AD61-CA4BC5E5837A}" type="slidenum">
              <a:rPr lang="en-US"/>
              <a:pPr/>
              <a:t>1</a:t>
            </a:fld>
            <a:endParaRPr lang="en-US"/>
          </a:p>
        </p:txBody>
      </p:sp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FEB91A-F2F4-46F6-8C51-6A0A33721C2A}" type="slidenum">
              <a:rPr lang="en-US"/>
              <a:pPr/>
              <a:t>10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C5231E-D3ED-4905-9DA4-CEEB87D344E0}" type="slidenum">
              <a:rPr lang="en-US"/>
              <a:pPr/>
              <a:t>11</a:t>
            </a:fld>
            <a:endParaRPr lang="en-US"/>
          </a:p>
        </p:txBody>
      </p:sp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15FC37E-A925-4F7D-AEC0-54E53518B06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0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15FC37E-A925-4F7D-AEC0-54E53518B06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09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CE2902-9C3F-4B2E-BAA4-0CCD607EF2C5}" type="slidenum">
              <a:rPr lang="en-US"/>
              <a:pPr/>
              <a:t>4</a:t>
            </a:fld>
            <a:endParaRPr lang="en-US"/>
          </a:p>
        </p:txBody>
      </p:sp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15FC37E-A925-4F7D-AEC0-54E53518B06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77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FC443C-F582-4764-AD43-D374B5D6A8B8}" type="slidenum">
              <a:rPr lang="en-US"/>
              <a:pPr/>
              <a:t>6</a:t>
            </a:fld>
            <a:endParaRPr lang="en-US"/>
          </a:p>
        </p:txBody>
      </p:sp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396C7B-D32B-4173-B349-12A792F0A1FA}" type="slidenum">
              <a:rPr lang="en-US"/>
              <a:pPr/>
              <a:t>7</a:t>
            </a:fld>
            <a:endParaRPr lang="en-US"/>
          </a:p>
        </p:txBody>
      </p:sp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A6B97C-B7C9-45E9-9825-454481C4D390}" type="slidenum">
              <a:rPr lang="en-US"/>
              <a:pPr/>
              <a:t>8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EFFB33-FAA4-42A6-A1F8-E28DAAA48570}" type="slidenum">
              <a:rPr lang="en-US"/>
              <a:pPr/>
              <a:t>9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040AF85-44BB-4A7E-85DF-1136777730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FE93290-2D0E-4170-BC61-A611CADCAE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7BFEB16-65F9-4621-948B-C7E0F2F80E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6425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0425" cy="4730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2425" cy="4730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>
            <a:lvl1pPr>
              <a:defRPr/>
            </a:lvl1pPr>
          </a:lstStyle>
          <a:p>
            <a:fld id="{9CC80E6F-AC38-4692-A165-E354A31F46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6425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0425" cy="4730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2425" cy="4730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0425" cy="473075"/>
          </a:xfrm>
        </p:spPr>
        <p:txBody>
          <a:bodyPr/>
          <a:lstStyle>
            <a:lvl1pPr>
              <a:defRPr/>
            </a:lvl1pPr>
          </a:lstStyle>
          <a:p>
            <a:fld id="{7075FFD2-AC67-455A-A109-3B6BFE241F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6434D73-BA49-4DAE-B769-08B1687E3F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AAEE697-39C5-4CB6-B104-689BA45722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9CBC79D-2EEC-46A8-8DD9-8F7B47DACD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24DB6C6-8150-4606-9C21-FBC6B4C0EA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23D21C1-5276-4766-AC23-68F533814F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40D5233-5B0F-481B-99F9-7BD76EE4BA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A152D40-A9C3-4D8B-AED9-83F3619773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5D3A24B-C707-47EB-B9AE-19F1DF861E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AA229F4D-A7D5-464C-8DBA-814FD4FC344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marL="1143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marL="1600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marL="20574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29600" cy="1236663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48200" y="1600200"/>
            <a:ext cx="4038600" cy="4525963"/>
          </a:xfrm>
          <a:ln/>
        </p:spPr>
        <p:txBody>
          <a:bodyPr/>
          <a:lstStyle/>
          <a:p>
            <a:pPr algn="ctr"/>
            <a:r>
              <a:rPr lang="en-US" sz="4000" b="1" dirty="0">
                <a:solidFill>
                  <a:schemeClr val="bg1"/>
                </a:solidFill>
                <a:ea typeface="宋体" charset="-122"/>
              </a:rPr>
              <a:t>Ming Dynasty (1368-1644</a:t>
            </a:r>
            <a:r>
              <a:rPr lang="en-US" sz="4000" b="1" dirty="0" smtClean="0">
                <a:solidFill>
                  <a:schemeClr val="bg1"/>
                </a:solidFill>
                <a:ea typeface="宋体" charset="-122"/>
              </a:rPr>
              <a:t>)</a:t>
            </a:r>
          </a:p>
          <a:p>
            <a:pPr algn="ctr"/>
            <a:r>
              <a:rPr lang="zh-CN" altLang="en-US" sz="6600" b="1" dirty="0" smtClean="0">
                <a:solidFill>
                  <a:schemeClr val="bg1"/>
                </a:solidFill>
                <a:ea typeface="宋体" charset="-122"/>
              </a:rPr>
              <a:t>明</a:t>
            </a:r>
            <a:endParaRPr lang="en-US" altLang="zh-CN" sz="6600" b="1" dirty="0" smtClean="0">
              <a:solidFill>
                <a:schemeClr val="bg1"/>
              </a:solidFill>
              <a:ea typeface="宋体" charset="-122"/>
            </a:endParaRPr>
          </a:p>
          <a:p>
            <a:pPr algn="ctr"/>
            <a:r>
              <a:rPr lang="zh-CN" altLang="en-US" sz="6600" b="1" dirty="0" smtClean="0">
                <a:solidFill>
                  <a:schemeClr val="bg1"/>
                </a:solidFill>
                <a:ea typeface="宋体" charset="-122"/>
              </a:rPr>
              <a:t>代</a:t>
            </a:r>
            <a:r>
              <a:rPr lang="en-US" sz="6600" dirty="0" smtClean="0">
                <a:ea typeface="宋体" charset="-122"/>
              </a:rPr>
              <a:t> </a:t>
            </a:r>
            <a:endParaRPr lang="en-US" sz="6600" dirty="0">
              <a:ea typeface="宋体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800600" cy="685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0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Ming Institutions (cont.)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6425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	3. Examination system established quotas for the each province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			a. Exams served national integration.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			b. Quotas checked the power of candidates from the Lower Yangzi Valley region; kept this group from dominating the bureaucracy.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			c. Ming </a:t>
            </a:r>
            <a:r>
              <a:rPr lang="en-US" sz="2400" dirty="0" err="1">
                <a:solidFill>
                  <a:schemeClr val="bg1"/>
                </a:solidFill>
              </a:rPr>
              <a:t>Taizu</a:t>
            </a:r>
            <a:r>
              <a:rPr lang="en-US" sz="2400" dirty="0">
                <a:solidFill>
                  <a:schemeClr val="bg1"/>
                </a:solidFill>
              </a:rPr>
              <a:t> approved of the literary form, the "eight-legged essay" and this style became the standard for the examination system until the abolition of the system in 1905.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		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	4. Development of the </a:t>
            </a:r>
            <a:r>
              <a:rPr lang="en-US" sz="2400" b="1" i="1" dirty="0" err="1">
                <a:solidFill>
                  <a:schemeClr val="bg1"/>
                </a:solidFill>
              </a:rPr>
              <a:t>li</a:t>
            </a:r>
            <a:r>
              <a:rPr lang="en-US" sz="2400" b="1" i="1" dirty="0">
                <a:solidFill>
                  <a:schemeClr val="bg1"/>
                </a:solidFill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</a:rPr>
              <a:t>jia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ja-JP" altLang="en-US" sz="2400" smtClean="0">
                <a:solidFill>
                  <a:schemeClr val="bg1"/>
                </a:solidFill>
              </a:rPr>
              <a:t>里甲 </a:t>
            </a:r>
            <a:r>
              <a:rPr lang="en-US" sz="2400" dirty="0" smtClean="0">
                <a:solidFill>
                  <a:schemeClr val="bg1"/>
                </a:solidFill>
              </a:rPr>
              <a:t>system</a:t>
            </a:r>
            <a:r>
              <a:rPr lang="en-US" sz="2400" dirty="0">
                <a:solidFill>
                  <a:schemeClr val="bg1"/>
                </a:solidFill>
              </a:rPr>
              <a:t>; ten families to a </a:t>
            </a:r>
            <a:r>
              <a:rPr lang="en-US" sz="2400" b="1" i="1" dirty="0" err="1">
                <a:solidFill>
                  <a:schemeClr val="bg1"/>
                </a:solidFill>
              </a:rPr>
              <a:t>li</a:t>
            </a:r>
            <a:r>
              <a:rPr lang="en-US" sz="2400" dirty="0">
                <a:solidFill>
                  <a:schemeClr val="bg1"/>
                </a:solidFill>
              </a:rPr>
              <a:t>, ten </a:t>
            </a:r>
            <a:r>
              <a:rPr lang="en-US" sz="2400" b="1" i="1" dirty="0" err="1">
                <a:solidFill>
                  <a:schemeClr val="bg1"/>
                </a:solidFill>
              </a:rPr>
              <a:t>li</a:t>
            </a:r>
            <a:r>
              <a:rPr lang="en-US" sz="2400" dirty="0">
                <a:solidFill>
                  <a:schemeClr val="bg1"/>
                </a:solidFill>
              </a:rPr>
              <a:t> to a </a:t>
            </a:r>
            <a:r>
              <a:rPr lang="en-US" sz="2400" b="1" i="1" dirty="0" err="1">
                <a:solidFill>
                  <a:schemeClr val="bg1"/>
                </a:solidFill>
              </a:rPr>
              <a:t>jia</a:t>
            </a:r>
            <a:r>
              <a:rPr lang="en-US" sz="2400" dirty="0">
                <a:solidFill>
                  <a:schemeClr val="bg1"/>
                </a:solidFill>
              </a:rPr>
              <a:t>; had to post the occupations of their members; responsible for each other's conduct.</a:t>
            </a:r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28013" cy="1235075"/>
          </a:xfrm>
          <a:ln/>
        </p:spPr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0"/>
            <a:ext cx="5105400" cy="685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Decline of the </a:t>
            </a:r>
            <a:r>
              <a:rPr lang="en-US" b="1" dirty="0" smtClean="0">
                <a:solidFill>
                  <a:schemeClr val="bg1"/>
                </a:solidFill>
              </a:rPr>
              <a:t>Yuan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50" y="1905000"/>
            <a:ext cx="4028932" cy="38862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219200"/>
            <a:ext cx="4037012" cy="4522788"/>
          </a:xfrm>
        </p:spPr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 </a:t>
            </a:r>
          </a:p>
          <a:p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800" dirty="0" smtClean="0">
                <a:solidFill>
                  <a:schemeClr val="bg1"/>
                </a:solidFill>
              </a:rPr>
              <a:t>A. After </a:t>
            </a:r>
            <a:r>
              <a:rPr lang="en-US" sz="1800" dirty="0" err="1">
                <a:solidFill>
                  <a:schemeClr val="bg1"/>
                </a:solidFill>
              </a:rPr>
              <a:t>Khubilai</a:t>
            </a:r>
            <a:r>
              <a:rPr lang="en-US" sz="1800" dirty="0">
                <a:solidFill>
                  <a:schemeClr val="bg1"/>
                </a:solidFill>
              </a:rPr>
              <a:t> Khan, seven emperors came to the throne and were deposed in bloody struggles; court divided in factionalism; even after an emperor died, his royal household continued to exist and to be supported by the new court, by the end six courts were in existence, beginning with </a:t>
            </a:r>
            <a:r>
              <a:rPr lang="en-US" sz="1800" dirty="0" err="1" smtClean="0">
                <a:solidFill>
                  <a:schemeClr val="bg1"/>
                </a:solidFill>
              </a:rPr>
              <a:t>Khubilai's</a:t>
            </a:r>
            <a:r>
              <a:rPr lang="en-US" sz="1800" dirty="0" smtClean="0">
                <a:solidFill>
                  <a:schemeClr val="bg1"/>
                </a:solidFill>
              </a:rPr>
              <a:t> court.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 </a:t>
            </a:r>
          </a:p>
          <a:p>
            <a:r>
              <a:rPr lang="en-US" sz="1800" dirty="0">
                <a:solidFill>
                  <a:schemeClr val="bg1"/>
                </a:solidFill>
              </a:rPr>
              <a:t>	B. Mongol nobles still lived out on the steppe and retained their own standing armies, later Yuan emperor became puppets of one or another cliques of nobles.</a:t>
            </a:r>
          </a:p>
          <a:p>
            <a:r>
              <a:rPr lang="en-US" sz="1200" dirty="0">
                <a:solidFill>
                  <a:schemeClr val="bg1"/>
                </a:solidFill>
              </a:rPr>
              <a:t> </a:t>
            </a:r>
          </a:p>
          <a:p>
            <a:r>
              <a:rPr lang="en-US" sz="1200" dirty="0">
                <a:solidFill>
                  <a:schemeClr val="bg1"/>
                </a:solidFill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57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Natural Disaster and Internal Collapse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46" y="1262700"/>
            <a:ext cx="5696154" cy="347465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381000" y="4800600"/>
            <a:ext cx="8077200" cy="1371600"/>
          </a:xfrm>
        </p:spPr>
        <p:txBody>
          <a:bodyPr/>
          <a:lstStyle/>
          <a:p>
            <a:pPr marL="0" indent="0"/>
            <a:r>
              <a:rPr lang="en-US" sz="2400" dirty="0">
                <a:solidFill>
                  <a:schemeClr val="bg1"/>
                </a:solidFill>
              </a:rPr>
              <a:t>	</a:t>
            </a:r>
          </a:p>
          <a:p>
            <a:pPr marL="0" indent="0"/>
            <a:r>
              <a:rPr lang="en-US" sz="2400" dirty="0" smtClean="0">
                <a:solidFill>
                  <a:schemeClr val="bg1"/>
                </a:solidFill>
              </a:rPr>
              <a:t>	From </a:t>
            </a:r>
            <a:r>
              <a:rPr lang="en-US" sz="2400" dirty="0">
                <a:solidFill>
                  <a:schemeClr val="bg1"/>
                </a:solidFill>
              </a:rPr>
              <a:t>these crews came the rebels that challenged Mongol </a:t>
            </a:r>
            <a:r>
              <a:rPr lang="en-US" sz="2400" dirty="0" smtClean="0">
                <a:solidFill>
                  <a:schemeClr val="bg1"/>
                </a:solidFill>
              </a:rPr>
              <a:t>rule. </a:t>
            </a:r>
            <a:r>
              <a:rPr lang="en-US" sz="2400" dirty="0">
                <a:solidFill>
                  <a:schemeClr val="bg1"/>
                </a:solidFill>
              </a:rPr>
              <a:t>Open rebellion in 1352.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0800" y="1295400"/>
            <a:ext cx="2590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en-US" sz="2400" dirty="0"/>
              <a:t>With the 1344 flooding of the Yellow River, crews of conscripts gathered to work on the dikes. 150,000 men and 20,000 troops were enlisted.</a:t>
            </a:r>
          </a:p>
        </p:txBody>
      </p:sp>
    </p:spTree>
    <p:extLst>
      <p:ext uri="{BB962C8B-B14F-4D97-AF65-F5344CB8AC3E}">
        <p14:creationId xmlns:p14="http://schemas.microsoft.com/office/powerpoint/2010/main" val="184367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8013" cy="1141412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 dirty="0">
                <a:solidFill>
                  <a:schemeClr val="bg1"/>
                </a:solidFill>
              </a:rPr>
              <a:t>Zhu </a:t>
            </a:r>
            <a:r>
              <a:rPr lang="en-US" sz="3200" b="1" dirty="0" err="1" smtClean="0">
                <a:solidFill>
                  <a:schemeClr val="bg1"/>
                </a:solidFill>
              </a:rPr>
              <a:t>Yuanzhang</a:t>
            </a:r>
            <a:r>
              <a:rPr lang="ja-JP" altLang="en-US" sz="3200" dirty="0"/>
              <a:t> </a:t>
            </a:r>
            <a:r>
              <a:rPr lang="ja-JP" altLang="en-US" sz="3200" dirty="0">
                <a:solidFill>
                  <a:schemeClr val="bg1"/>
                </a:solidFill>
              </a:rPr>
              <a:t>朱元璋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(1328-98) 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46613" y="1600200"/>
            <a:ext cx="4038600" cy="4565650"/>
          </a:xfrm>
          <a:ln/>
        </p:spPr>
        <p:txBody>
          <a:bodyPr/>
          <a:lstStyle/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</a:rPr>
              <a:t>Born into an extremely poor family and novice in a Buddhist temple.</a:t>
            </a:r>
            <a:br>
              <a:rPr lang="en-US" sz="2400" b="1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</a:rPr>
              <a:t/>
            </a:r>
            <a:br>
              <a:rPr lang="en-US" sz="2400" b="1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</a:rPr>
              <a:t>Became a beggar and drawn into the Red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</a:rPr>
              <a:t>Turban</a:t>
            </a:r>
            <a:r>
              <a:rPr lang="zh-CN" altLang="en-US" sz="2400" b="1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Times New Roman" pitchFamily="18" charset="0"/>
              </a:rPr>
              <a:t>Army </a:t>
            </a:r>
            <a:r>
              <a:rPr lang="ja-JP" altLang="en-US" sz="2400" dirty="0" smtClean="0">
                <a:solidFill>
                  <a:schemeClr val="bg1"/>
                </a:solidFill>
              </a:rPr>
              <a:t>紅</a:t>
            </a:r>
            <a:r>
              <a:rPr lang="ja-JP" altLang="en-US" sz="2400" dirty="0">
                <a:solidFill>
                  <a:schemeClr val="bg1"/>
                </a:solidFill>
              </a:rPr>
              <a:t>巾軍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</a:rPr>
              <a:t> of 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</a:rPr>
              <a:t>the White Lotus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</a:rPr>
              <a:t>Society, a secret 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</a:rPr>
              <a:t>society where he became a military leader. Zhu later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</a:rPr>
              <a:t>stopped 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</a:rPr>
              <a:t>targeting local landlords, instead enlisting their help. </a:t>
            </a:r>
            <a:r>
              <a:rPr lang="en-US" sz="1800" b="1" dirty="0">
                <a:solidFill>
                  <a:schemeClr val="bg1"/>
                </a:solidFill>
                <a:latin typeface="Times New Roman" pitchFamily="18" charset="0"/>
              </a:rPr>
              <a:t/>
            </a:r>
            <a:br>
              <a:rPr lang="en-US" sz="1800" b="1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sz="1800" b="1" dirty="0">
                <a:solidFill>
                  <a:schemeClr val="bg1"/>
                </a:solidFill>
                <a:latin typeface="Times New Roman" pitchFamily="18" charset="0"/>
              </a:rPr>
              <a:t/>
            </a:r>
            <a:br>
              <a:rPr lang="en-US" sz="1800" b="1" dirty="0">
                <a:solidFill>
                  <a:schemeClr val="bg1"/>
                </a:solidFill>
                <a:latin typeface="Times New Roman" pitchFamily="18" charset="0"/>
              </a:rPr>
            </a:br>
            <a:endParaRPr lang="en-US" sz="1600" dirty="0">
              <a:latin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775" y="1600200"/>
            <a:ext cx="3724275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Zhu as Ming Founder, </a:t>
            </a:r>
            <a:r>
              <a:rPr lang="en-US" b="1" dirty="0">
                <a:solidFill>
                  <a:schemeClr val="bg1"/>
                </a:solidFill>
              </a:rPr>
              <a:t>or Ming </a:t>
            </a:r>
            <a:r>
              <a:rPr lang="en-US" b="1" dirty="0" err="1">
                <a:solidFill>
                  <a:schemeClr val="bg1"/>
                </a:solidFill>
              </a:rPr>
              <a:t>Taizu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87" y="1600200"/>
            <a:ext cx="3583439" cy="452278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</a:rPr>
              <a:t>	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</a:rPr>
              <a:t>In 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</a:rPr>
              <a:t>1368, against some Chinese support for the Yuan, Zhu had founded his own dynasty, the Ming.</a:t>
            </a:r>
            <a:br>
              <a:rPr lang="en-US" sz="2800" b="1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</a:rPr>
              <a:t/>
            </a:r>
            <a:br>
              <a:rPr lang="en-US" sz="2800" b="1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</a:rPr>
              <a:t>Early in his reign Ming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</a:rPr>
              <a:t>Taizu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</a:rPr>
              <a:t> outlawed unorthodox religious sects, including the White Lotus.</a:t>
            </a:r>
            <a:r>
              <a:rPr lang="en-US" sz="2800" dirty="0">
                <a:latin typeface="Times New Roman" pitchFamily="18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971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>
                <a:solidFill>
                  <a:schemeClr val="bg1"/>
                </a:solidFill>
                <a:ea typeface="宋体" charset="-122"/>
              </a:rPr>
              <a:t>"Superman" </a:t>
            </a:r>
            <a:r>
              <a:rPr lang="en-US" sz="3200">
                <a:solidFill>
                  <a:schemeClr val="bg1"/>
                </a:solidFill>
                <a:ea typeface="宋体" charset="-122"/>
              </a:rPr>
              <a:t>as emperor, who learned “Mongol” lessons.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sz="half" idx="1"/>
          </p:nvPr>
        </p:nvSpPr>
        <p:spPr>
          <a:ln/>
        </p:spPr>
        <p:txBody>
          <a:bodyPr/>
          <a:lstStyle/>
          <a:p>
            <a:pPr marL="608013" indent="-608013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609600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  <a:tab pos="959961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Holding court three times a day, he was demanding of his officials and of his own person.</a:t>
            </a:r>
          </a:p>
          <a:p>
            <a:pPr marL="608013" indent="-608013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AutoNum type="arabicPeriod"/>
              <a:tabLst>
                <a:tab pos="609600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  <a:tab pos="9599613" algn="l"/>
              </a:tabLst>
            </a:pPr>
            <a:endParaRPr lang="en-US" sz="2000" dirty="0">
              <a:solidFill>
                <a:schemeClr val="bg1"/>
              </a:solidFill>
            </a:endParaRPr>
          </a:p>
          <a:p>
            <a:pPr marL="608013" indent="-608013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AutoNum type="arabicPeriod"/>
              <a:tabLst>
                <a:tab pos="609600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  <a:tab pos="959961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Ming </a:t>
            </a:r>
            <a:r>
              <a:rPr lang="en-US" sz="2000" dirty="0" err="1">
                <a:solidFill>
                  <a:schemeClr val="bg1"/>
                </a:solidFill>
              </a:rPr>
              <a:t>Taizu</a:t>
            </a:r>
            <a:r>
              <a:rPr lang="en-US" sz="2000" dirty="0">
                <a:solidFill>
                  <a:schemeClr val="bg1"/>
                </a:solidFill>
              </a:rPr>
              <a:t> believed that he was setting precedents for all following emperors.</a:t>
            </a:r>
          </a:p>
          <a:p>
            <a:pPr marL="608013" indent="-608013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AutoNum type="arabicPeriod"/>
              <a:tabLst>
                <a:tab pos="609600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  <a:tab pos="9599613" algn="l"/>
              </a:tabLst>
            </a:pPr>
            <a:endParaRPr lang="en-US" sz="2000" dirty="0">
              <a:solidFill>
                <a:schemeClr val="bg1"/>
              </a:solidFill>
            </a:endParaRPr>
          </a:p>
          <a:p>
            <a:pPr marL="608013" indent="-608013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AutoNum type="arabicPeriod"/>
              <a:tabLst>
                <a:tab pos="609600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  <a:tab pos="959961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As Charles </a:t>
            </a:r>
            <a:r>
              <a:rPr lang="en-US" sz="2000" dirty="0" err="1">
                <a:solidFill>
                  <a:schemeClr val="bg1"/>
                </a:solidFill>
              </a:rPr>
              <a:t>Hucker</a:t>
            </a:r>
            <a:r>
              <a:rPr lang="en-US" sz="2000" dirty="0">
                <a:solidFill>
                  <a:schemeClr val="bg1"/>
                </a:solidFill>
              </a:rPr>
              <a:t> wrote, “ </a:t>
            </a:r>
            <a:r>
              <a:rPr lang="en-US" sz="2000" dirty="0" smtClean="0">
                <a:solidFill>
                  <a:schemeClr val="bg1"/>
                </a:solidFill>
              </a:rPr>
              <a:t>more </a:t>
            </a:r>
            <a:r>
              <a:rPr lang="en-US" sz="2000" dirty="0">
                <a:solidFill>
                  <a:schemeClr val="bg1"/>
                </a:solidFill>
              </a:rPr>
              <a:t>than another single person, he was responsible for the style and tone of life that characterized China into modern times (p. 287).”</a:t>
            </a:r>
          </a:p>
          <a:p>
            <a:pPr marL="608013" indent="-608013"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buChar char="•"/>
              <a:tabLst>
                <a:tab pos="609600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  <a:tab pos="9599613" algn="l"/>
              </a:tabLst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125" name="Picture 5" descr="356px-Hongwu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19713" y="1600200"/>
            <a:ext cx="2689225" cy="4522788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8013" cy="1141412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chemeClr val="bg1"/>
                </a:solidFill>
              </a:rPr>
              <a:t>Ming Taizu’s Policies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8013" cy="4524375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1. The royal family could not take jobs; this policy would cause problems in later generations.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2. Ming </a:t>
            </a:r>
            <a:r>
              <a:rPr lang="en-US" sz="1800" dirty="0" err="1">
                <a:solidFill>
                  <a:schemeClr val="bg1"/>
                </a:solidFill>
              </a:rPr>
              <a:t>Taizu</a:t>
            </a:r>
            <a:r>
              <a:rPr lang="en-US" sz="1800" dirty="0">
                <a:solidFill>
                  <a:schemeClr val="bg1"/>
                </a:solidFill>
              </a:rPr>
              <a:t> served the underprivileged; confiscated large estates, the state’s-own land was rented out to landless peasants.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3. Total number of eunuchs limited to 100; any eunuch who participated in politics would be executed; Ming </a:t>
            </a:r>
            <a:r>
              <a:rPr lang="en-US" sz="1800" dirty="0" err="1">
                <a:solidFill>
                  <a:schemeClr val="bg1"/>
                </a:solidFill>
              </a:rPr>
              <a:t>Taizu</a:t>
            </a:r>
            <a:r>
              <a:rPr lang="en-US" sz="1800" dirty="0">
                <a:solidFill>
                  <a:schemeClr val="bg1"/>
                </a:solidFill>
              </a:rPr>
              <a:t> would violate this order during his own lifetime; numbers of eunuchs steadily increased; eunuchs set up their own policing system and thereby gained immense power.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4. </a:t>
            </a:r>
            <a:r>
              <a:rPr lang="en-US" sz="1800" dirty="0" smtClean="0">
                <a:solidFill>
                  <a:schemeClr val="bg1"/>
                </a:solidFill>
              </a:rPr>
              <a:t>Ming </a:t>
            </a:r>
            <a:r>
              <a:rPr lang="en-US" sz="1800" dirty="0" err="1" smtClean="0">
                <a:solidFill>
                  <a:schemeClr val="bg1"/>
                </a:solidFill>
              </a:rPr>
              <a:t>Taizu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reformed the law code; decreed that his own code the </a:t>
            </a:r>
            <a:r>
              <a:rPr lang="en-US" sz="1800" i="1" dirty="0" smtClean="0">
                <a:solidFill>
                  <a:schemeClr val="bg1"/>
                </a:solidFill>
              </a:rPr>
              <a:t>Huang Ming </a:t>
            </a:r>
            <a:r>
              <a:rPr lang="en-US" sz="1800" i="1" dirty="0" err="1" smtClean="0">
                <a:solidFill>
                  <a:schemeClr val="bg1"/>
                </a:solidFill>
              </a:rPr>
              <a:t>Zu</a:t>
            </a:r>
            <a:r>
              <a:rPr lang="en-US" sz="1800" i="1" dirty="0" smtClean="0">
                <a:solidFill>
                  <a:schemeClr val="bg1"/>
                </a:solidFill>
              </a:rPr>
              <a:t> </a:t>
            </a:r>
            <a:r>
              <a:rPr lang="en-US" sz="1800" i="1" dirty="0" err="1">
                <a:solidFill>
                  <a:schemeClr val="bg1"/>
                </a:solidFill>
              </a:rPr>
              <a:t>Xun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ja-JP" altLang="en-US" sz="1800" smtClean="0">
                <a:solidFill>
                  <a:schemeClr val="bg1"/>
                </a:solidFill>
              </a:rPr>
              <a:t>皇明祖訓 </a:t>
            </a:r>
            <a:r>
              <a:rPr lang="en-US" sz="1800" dirty="0" smtClean="0">
                <a:solidFill>
                  <a:schemeClr val="bg1"/>
                </a:solidFill>
              </a:rPr>
              <a:t>(</a:t>
            </a:r>
            <a:r>
              <a:rPr lang="en-US" sz="1800" dirty="0">
                <a:solidFill>
                  <a:schemeClr val="bg1"/>
                </a:solidFill>
              </a:rPr>
              <a:t>Admonitions of the Ancestors) must be kept in every household; punishments for crimes would be made lighter if there was evidence that the violator possessed a copy of the </a:t>
            </a:r>
            <a:r>
              <a:rPr lang="en-US" sz="1800" i="1" dirty="0" err="1">
                <a:solidFill>
                  <a:schemeClr val="bg1"/>
                </a:solidFill>
              </a:rPr>
              <a:t>Zu</a:t>
            </a:r>
            <a:r>
              <a:rPr lang="en-US" sz="1800" i="1" dirty="0">
                <a:solidFill>
                  <a:schemeClr val="bg1"/>
                </a:solidFill>
              </a:rPr>
              <a:t> </a:t>
            </a:r>
            <a:r>
              <a:rPr lang="en-US" sz="1800" i="1" dirty="0" err="1">
                <a:solidFill>
                  <a:schemeClr val="bg1"/>
                </a:solidFill>
              </a:rPr>
              <a:t>Xun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4. Ming </a:t>
            </a:r>
            <a:r>
              <a:rPr lang="en-US" sz="1800" dirty="0" err="1">
                <a:solidFill>
                  <a:schemeClr val="bg1"/>
                </a:solidFill>
              </a:rPr>
              <a:t>Taizu's</a:t>
            </a:r>
            <a:r>
              <a:rPr lang="en-US" sz="1800" dirty="0">
                <a:solidFill>
                  <a:schemeClr val="bg1"/>
                </a:solidFill>
              </a:rPr>
              <a:t> ruthlessness had a method; he was trying to create the ideal Neo-Confucian man.</a:t>
            </a:r>
            <a:r>
              <a:rPr lang="en-US" sz="1800" dirty="0">
                <a:solidFill>
                  <a:srgbClr val="66FF33"/>
                </a:solidFill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bg1"/>
                </a:solidFill>
              </a:rPr>
              <a:t>Effect of Ming Taizu’s Legacy on Ming Leadership</a:t>
            </a:r>
            <a:r>
              <a:rPr lang="en-US" sz="4000"/>
              <a:t>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6425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		</a:t>
            </a:r>
          </a:p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1. Emperors acted as military leaders; not always successful: </a:t>
            </a:r>
            <a:r>
              <a:rPr lang="en-US" sz="2000" dirty="0" smtClean="0">
                <a:solidFill>
                  <a:schemeClr val="bg1"/>
                </a:solidFill>
              </a:rPr>
              <a:t>The </a:t>
            </a:r>
            <a:r>
              <a:rPr lang="en-US" sz="2000" dirty="0" err="1" smtClean="0">
                <a:solidFill>
                  <a:schemeClr val="bg1"/>
                </a:solidFill>
              </a:rPr>
              <a:t>Tumu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Incident </a:t>
            </a:r>
            <a:r>
              <a:rPr lang="ja-JP" altLang="en-US" sz="2000">
                <a:solidFill>
                  <a:schemeClr val="bg1"/>
                </a:solidFill>
              </a:rPr>
              <a:t>土木之變</a:t>
            </a:r>
            <a:r>
              <a:rPr lang="en-US" sz="2000" dirty="0" smtClean="0">
                <a:solidFill>
                  <a:schemeClr val="bg1"/>
                </a:solidFill>
              </a:rPr>
              <a:t>(</a:t>
            </a:r>
            <a:r>
              <a:rPr lang="en-US" sz="2000" dirty="0">
                <a:solidFill>
                  <a:schemeClr val="bg1"/>
                </a:solidFill>
              </a:rPr>
              <a:t>1449)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			a. Emperor </a:t>
            </a:r>
            <a:r>
              <a:rPr lang="en-US" sz="2000" dirty="0" err="1">
                <a:solidFill>
                  <a:schemeClr val="bg1"/>
                </a:solidFill>
              </a:rPr>
              <a:t>Yingzong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ja-JP" altLang="en-US" sz="2000">
                <a:solidFill>
                  <a:schemeClr val="bg1"/>
                </a:solidFill>
              </a:rPr>
              <a:t>英宗</a:t>
            </a:r>
            <a:r>
              <a:rPr lang="en-US" sz="2000" dirty="0" smtClean="0">
                <a:solidFill>
                  <a:schemeClr val="bg1"/>
                </a:solidFill>
              </a:rPr>
              <a:t>(</a:t>
            </a:r>
            <a:r>
              <a:rPr lang="en-US" sz="2000" dirty="0">
                <a:solidFill>
                  <a:schemeClr val="bg1"/>
                </a:solidFill>
              </a:rPr>
              <a:t>1436-1450, 57-65) led a campaign against the Mongols (now located to the northwest of the Chinese empire) and was captured!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			b. Mongols believed that they were in a great bargaining position, but the Chinese court didn't want to bargain and instead chose a new emperor.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			c. </a:t>
            </a:r>
            <a:r>
              <a:rPr lang="en-US" sz="2000" dirty="0" err="1">
                <a:solidFill>
                  <a:schemeClr val="bg1"/>
                </a:solidFill>
              </a:rPr>
              <a:t>Yingzong</a:t>
            </a:r>
            <a:r>
              <a:rPr lang="en-US" sz="2000" dirty="0">
                <a:solidFill>
                  <a:schemeClr val="bg1"/>
                </a:solidFill>
              </a:rPr>
              <a:t> was held for one year and finally sent back to Beijing.  New emperor put  </a:t>
            </a:r>
            <a:r>
              <a:rPr lang="en-US" sz="2000" dirty="0" err="1">
                <a:solidFill>
                  <a:schemeClr val="bg1"/>
                </a:solidFill>
              </a:rPr>
              <a:t>Yingzong</a:t>
            </a:r>
            <a:r>
              <a:rPr lang="en-US" sz="2000" dirty="0">
                <a:solidFill>
                  <a:schemeClr val="bg1"/>
                </a:solidFill>
              </a:rPr>
              <a:t> under house arrest.  Five years later </a:t>
            </a:r>
            <a:r>
              <a:rPr lang="en-US" sz="2000" dirty="0" err="1">
                <a:solidFill>
                  <a:schemeClr val="bg1"/>
                </a:solidFill>
              </a:rPr>
              <a:t>Yingzong</a:t>
            </a:r>
            <a:r>
              <a:rPr lang="en-US" sz="2000" dirty="0">
                <a:solidFill>
                  <a:schemeClr val="bg1"/>
                </a:solidFill>
              </a:rPr>
              <a:t> staged a coup and drove new emperor from the throne.</a:t>
            </a:r>
          </a:p>
          <a:p>
            <a:pPr>
              <a:lnSpc>
                <a:spcPct val="80000"/>
              </a:lnSpc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2. Later Ming emperors felt burdened with Ming </a:t>
            </a:r>
            <a:r>
              <a:rPr lang="en-US" sz="2000" dirty="0" err="1">
                <a:solidFill>
                  <a:schemeClr val="bg1"/>
                </a:solidFill>
              </a:rPr>
              <a:t>Taizu</a:t>
            </a:r>
            <a:r>
              <a:rPr lang="en-US" sz="2000" dirty="0">
                <a:solidFill>
                  <a:schemeClr val="bg1"/>
                </a:solidFill>
              </a:rPr>
              <a:t> "workaholic" image.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Ming Institutions</a:t>
            </a:r>
            <a:r>
              <a:rPr lang="en-US"/>
              <a:t>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6425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	1. The </a:t>
            </a:r>
            <a:r>
              <a:rPr lang="en-US" sz="2000" dirty="0" err="1">
                <a:solidFill>
                  <a:schemeClr val="bg1"/>
                </a:solidFill>
              </a:rPr>
              <a:t>Censorate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			a. It was the eyes and ears of the emperor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			b. This institution placed a check on the whole of the bureaucracy.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			c. The institution enhanced imperial power; shaped dictatorial role of the emperor.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		2. The Grand Secretariat (1382) as the emperor's personal advisors. 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			a. Prime Minister (Chancellor) </a:t>
            </a:r>
            <a:r>
              <a:rPr lang="en-US" sz="2000" dirty="0" err="1">
                <a:solidFill>
                  <a:schemeClr val="bg1"/>
                </a:solidFill>
              </a:rPr>
              <a:t>Hu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Weiyong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ja-JP" altLang="en-US" sz="2000">
                <a:solidFill>
                  <a:schemeClr val="bg1"/>
                </a:solidFill>
              </a:rPr>
              <a:t>胡惟庸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was accused of treason in 1380, extended family and associates were executed (totaling more than 40,000 persons!) and his position abolished; Ming </a:t>
            </a:r>
            <a:r>
              <a:rPr lang="en-US" sz="2000" dirty="0" err="1">
                <a:solidFill>
                  <a:schemeClr val="bg1"/>
                </a:solidFill>
              </a:rPr>
              <a:t>Taizu</a:t>
            </a:r>
            <a:r>
              <a:rPr lang="en-US" sz="2000" dirty="0">
                <a:solidFill>
                  <a:schemeClr val="bg1"/>
                </a:solidFill>
              </a:rPr>
              <a:t> needed someone to help with his paperwork (basically secretaries!). 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			b. Emperor </a:t>
            </a:r>
            <a:r>
              <a:rPr lang="en-US" sz="2000" dirty="0" err="1">
                <a:solidFill>
                  <a:schemeClr val="bg1"/>
                </a:solidFill>
              </a:rPr>
              <a:t>Xuanzong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ja-JP" altLang="en-US" sz="2000">
                <a:solidFill>
                  <a:schemeClr val="bg1"/>
                </a:solidFill>
              </a:rPr>
              <a:t>宣宗</a:t>
            </a:r>
            <a:r>
              <a:rPr lang="en-US" sz="2000" dirty="0" smtClean="0">
                <a:solidFill>
                  <a:schemeClr val="bg1"/>
                </a:solidFill>
              </a:rPr>
              <a:t>(</a:t>
            </a:r>
            <a:r>
              <a:rPr lang="en-US" sz="2000" i="1" dirty="0">
                <a:solidFill>
                  <a:schemeClr val="bg1"/>
                </a:solidFill>
              </a:rPr>
              <a:t>1398-1435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 relied even more heavily on the Grand Secretariat and increased their power.</a:t>
            </a:r>
          </a:p>
          <a:p>
            <a:pPr>
              <a:lnSpc>
                <a:spcPct val="8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114</Words>
  <Application>Microsoft Office PowerPoint</Application>
  <PresentationFormat>On-screen Show (4:3)</PresentationFormat>
  <Paragraphs>61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PowerPoint Presentation</vt:lpstr>
      <vt:lpstr>Decline of the Yuan </vt:lpstr>
      <vt:lpstr>Natural Disaster and Internal Collapse</vt:lpstr>
      <vt:lpstr>Zhu Yuanzhang 朱元璋 (1328-98) </vt:lpstr>
      <vt:lpstr>Zhu as Ming Founder, or Ming Taizu</vt:lpstr>
      <vt:lpstr>"Superman" as emperor, who learned “Mongol” lessons.</vt:lpstr>
      <vt:lpstr>Ming Taizu’s Policies</vt:lpstr>
      <vt:lpstr>Effect of Ming Taizu’s Legacy on Ming Leadership </vt:lpstr>
      <vt:lpstr>Ming Institutions </vt:lpstr>
      <vt:lpstr>Ming Institutions (cont.)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Five Dynasties Period (908-969)  Northern Song  (960-1126) Southern Song (1127-1279)  Yuan Dynasty (1279-1367)</dc:title>
  <dc:creator>UNCG</dc:creator>
  <cp:lastModifiedBy>James A Anderson</cp:lastModifiedBy>
  <cp:revision>30</cp:revision>
  <cp:lastPrinted>1601-01-01T00:00:00Z</cp:lastPrinted>
  <dcterms:created xsi:type="dcterms:W3CDTF">2007-10-11T13:54:03Z</dcterms:created>
  <dcterms:modified xsi:type="dcterms:W3CDTF">2013-10-07T16:52:13Z</dcterms:modified>
</cp:coreProperties>
</file>