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5" r:id="rId3"/>
    <p:sldId id="264" r:id="rId4"/>
    <p:sldId id="272" r:id="rId5"/>
    <p:sldId id="261" r:id="rId6"/>
    <p:sldId id="270" r:id="rId7"/>
    <p:sldId id="271" r:id="rId8"/>
    <p:sldId id="257" r:id="rId9"/>
    <p:sldId id="263"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922A103-B51A-4D55-9A6C-0AEA88FED13D}" type="slidenum">
              <a:rPr lang="en-US"/>
              <a:pPr/>
              <a:t>‹#›</a:t>
            </a:fld>
            <a:endParaRPr lang="en-US" dirty="0"/>
          </a:p>
        </p:txBody>
      </p:sp>
    </p:spTree>
    <p:extLst>
      <p:ext uri="{BB962C8B-B14F-4D97-AF65-F5344CB8AC3E}">
        <p14:creationId xmlns:p14="http://schemas.microsoft.com/office/powerpoint/2010/main" xmlns="" val="1238988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457200" algn="l" rtl="0" fontAlgn="base">
      <a:spcBef>
        <a:spcPct val="30000"/>
      </a:spcBef>
      <a:spcAft>
        <a:spcPct val="0"/>
      </a:spcAft>
      <a:defRPr sz="1200" kern="1200">
        <a:solidFill>
          <a:schemeClr val="tx1"/>
        </a:solidFill>
        <a:latin typeface="Arial" pitchFamily="34" charset="0"/>
        <a:ea typeface="+mn-ea"/>
        <a:cs typeface="Arial" pitchFamily="34" charset="0"/>
      </a:defRPr>
    </a:lvl2pPr>
    <a:lvl3pPr marL="914400" algn="l" rtl="0" fontAlgn="base">
      <a:spcBef>
        <a:spcPct val="30000"/>
      </a:spcBef>
      <a:spcAft>
        <a:spcPct val="0"/>
      </a:spcAft>
      <a:defRPr sz="1200" kern="1200">
        <a:solidFill>
          <a:schemeClr val="tx1"/>
        </a:solidFill>
        <a:latin typeface="Arial" pitchFamily="34" charset="0"/>
        <a:ea typeface="+mn-ea"/>
        <a:cs typeface="Arial" pitchFamily="34" charset="0"/>
      </a:defRPr>
    </a:lvl3pPr>
    <a:lvl4pPr marL="1371600" algn="l" rtl="0" fontAlgn="base">
      <a:spcBef>
        <a:spcPct val="30000"/>
      </a:spcBef>
      <a:spcAft>
        <a:spcPct val="0"/>
      </a:spcAft>
      <a:defRPr sz="1200" kern="1200">
        <a:solidFill>
          <a:schemeClr val="tx1"/>
        </a:solidFill>
        <a:latin typeface="Arial" pitchFamily="34" charset="0"/>
        <a:ea typeface="+mn-ea"/>
        <a:cs typeface="Arial" pitchFamily="34" charset="0"/>
      </a:defRPr>
    </a:lvl4pPr>
    <a:lvl5pPr marL="1828800" algn="l" rtl="0" fontAlgn="base">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AFCC0B-0D0E-4B90-B466-AA46C20DCF24}" type="slidenum">
              <a:rPr lang="en-US"/>
              <a:pPr/>
              <a:t>1</a:t>
            </a:fld>
            <a:endParaRPr lang="en-US" dirty="0"/>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92633D-466E-47F5-AD3D-FCDAE976F52A}" type="slidenum">
              <a:rPr lang="en-US"/>
              <a:pPr/>
              <a:t>2</a:t>
            </a:fld>
            <a:endParaRPr lang="en-US" dirty="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1011CB-6400-4A04-8224-45F184673CF2}" type="slidenum">
              <a:rPr lang="en-US"/>
              <a:pPr/>
              <a:t>3</a:t>
            </a:fld>
            <a:endParaRPr lang="en-US"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2A103-B51A-4D55-9A6C-0AEA88FED13D}" type="slidenum">
              <a:rPr lang="en-US" smtClean="0"/>
              <a:pPr/>
              <a:t>4</a:t>
            </a:fld>
            <a:endParaRPr lang="en-US" dirty="0"/>
          </a:p>
        </p:txBody>
      </p:sp>
    </p:spTree>
    <p:extLst>
      <p:ext uri="{BB962C8B-B14F-4D97-AF65-F5344CB8AC3E}">
        <p14:creationId xmlns:p14="http://schemas.microsoft.com/office/powerpoint/2010/main" xmlns="" val="2363931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CE56C7-4467-452B-9314-0FA565D30D02}" type="slidenum">
              <a:rPr lang="en-US"/>
              <a:pPr/>
              <a:t>5</a:t>
            </a:fld>
            <a:endParaRPr lang="en-US" dirty="0"/>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EBF9BA-28A4-41F9-8B65-401DDB2B7FB9}" type="slidenum">
              <a:rPr lang="en-US"/>
              <a:pPr/>
              <a:t>6</a:t>
            </a:fld>
            <a:endParaRPr lang="en-US" dirty="0"/>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2A103-B51A-4D55-9A6C-0AEA88FED13D}" type="slidenum">
              <a:rPr lang="en-US" smtClean="0"/>
              <a:pPr/>
              <a:t>7</a:t>
            </a:fld>
            <a:endParaRPr lang="en-US" dirty="0"/>
          </a:p>
        </p:txBody>
      </p:sp>
    </p:spTree>
    <p:extLst>
      <p:ext uri="{BB962C8B-B14F-4D97-AF65-F5344CB8AC3E}">
        <p14:creationId xmlns:p14="http://schemas.microsoft.com/office/powerpoint/2010/main" xmlns="" val="3097842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A580BE-B5A5-4D3E-80D7-591E9B80AADA}" type="slidenum">
              <a:rPr lang="en-US"/>
              <a:pPr/>
              <a:t>8</a:t>
            </a:fld>
            <a:endParaRPr lang="en-US" dirty="0"/>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AC90EF-AA05-4C7A-BBDF-9DA1F71F4C1C}" type="slidenum">
              <a:rPr lang="en-US"/>
              <a:pPr/>
              <a:t>9</a:t>
            </a:fld>
            <a:endParaRPr lang="en-US" dirty="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FBCF97F-F872-4280-B9B4-75BF906FD12D}" type="slidenum">
              <a:rPr lang="en-US"/>
              <a:pPr/>
              <a:t>‹#›</a:t>
            </a:fld>
            <a:endParaRPr lang="en-US" dirty="0"/>
          </a:p>
        </p:txBody>
      </p:sp>
    </p:spTree>
    <p:extLst>
      <p:ext uri="{BB962C8B-B14F-4D97-AF65-F5344CB8AC3E}">
        <p14:creationId xmlns:p14="http://schemas.microsoft.com/office/powerpoint/2010/main" xmlns="" val="3808547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A1D30D5B-DBBC-4A32-94A8-91D7852BD496}" type="slidenum">
              <a:rPr lang="en-US"/>
              <a:pPr/>
              <a:t>‹#›</a:t>
            </a:fld>
            <a:endParaRPr lang="en-US" dirty="0"/>
          </a:p>
        </p:txBody>
      </p:sp>
    </p:spTree>
    <p:extLst>
      <p:ext uri="{BB962C8B-B14F-4D97-AF65-F5344CB8AC3E}">
        <p14:creationId xmlns:p14="http://schemas.microsoft.com/office/powerpoint/2010/main" xmlns="" val="3635129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2FC80AC-00B9-4F1C-AF9E-E39EB568CF0A}" type="slidenum">
              <a:rPr lang="en-US"/>
              <a:pPr/>
              <a:t>‹#›</a:t>
            </a:fld>
            <a:endParaRPr lang="en-US" dirty="0"/>
          </a:p>
        </p:txBody>
      </p:sp>
    </p:spTree>
    <p:extLst>
      <p:ext uri="{BB962C8B-B14F-4D97-AF65-F5344CB8AC3E}">
        <p14:creationId xmlns:p14="http://schemas.microsoft.com/office/powerpoint/2010/main" xmlns="" val="478420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5225"/>
            <a:ext cx="2133600" cy="476250"/>
          </a:xfrm>
        </p:spPr>
        <p:txBody>
          <a:bodyPr/>
          <a:lstStyle>
            <a:lvl1pPr>
              <a:defRPr/>
            </a:lvl1pPr>
          </a:lstStyle>
          <a:p>
            <a:endParaRPr lang="en-US" dirty="0"/>
          </a:p>
        </p:txBody>
      </p:sp>
      <p:sp>
        <p:nvSpPr>
          <p:cNvPr id="4" name="Footer Placeholder 3"/>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5" name="Slide Number Placeholder 4"/>
          <p:cNvSpPr>
            <a:spLocks noGrp="1"/>
          </p:cNvSpPr>
          <p:nvPr>
            <p:ph type="sldNum" sz="quarter" idx="12"/>
          </p:nvPr>
        </p:nvSpPr>
        <p:spPr>
          <a:xfrm>
            <a:off x="6553200" y="6245225"/>
            <a:ext cx="2133600" cy="476250"/>
          </a:xfrm>
        </p:spPr>
        <p:txBody>
          <a:bodyPr/>
          <a:lstStyle>
            <a:lvl1pPr>
              <a:defRPr/>
            </a:lvl1pPr>
          </a:lstStyle>
          <a:p>
            <a:fld id="{9AABA70E-6B9B-4A66-B3D9-FA49B2F219D0}" type="slidenum">
              <a:rPr lang="en-US"/>
              <a:pPr/>
              <a:t>‹#›</a:t>
            </a:fld>
            <a:endParaRPr lang="en-US" dirty="0"/>
          </a:p>
        </p:txBody>
      </p:sp>
    </p:spTree>
    <p:extLst>
      <p:ext uri="{BB962C8B-B14F-4D97-AF65-F5344CB8AC3E}">
        <p14:creationId xmlns:p14="http://schemas.microsoft.com/office/powerpoint/2010/main" xmlns="" val="3414967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dirty="0"/>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DCD2ED6B-1382-42FA-96D4-08C6B70C4D15}" type="slidenum">
              <a:rPr lang="en-US"/>
              <a:pPr/>
              <a:t>‹#›</a:t>
            </a:fld>
            <a:endParaRPr lang="en-US" dirty="0"/>
          </a:p>
        </p:txBody>
      </p:sp>
    </p:spTree>
    <p:extLst>
      <p:ext uri="{BB962C8B-B14F-4D97-AF65-F5344CB8AC3E}">
        <p14:creationId xmlns:p14="http://schemas.microsoft.com/office/powerpoint/2010/main" xmlns="" val="2745207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dirty="0"/>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A961453E-9DCB-4AA7-8761-8DF7FC864FC3}" type="slidenum">
              <a:rPr lang="en-US"/>
              <a:pPr/>
              <a:t>‹#›</a:t>
            </a:fld>
            <a:endParaRPr lang="en-US" dirty="0"/>
          </a:p>
        </p:txBody>
      </p:sp>
    </p:spTree>
    <p:extLst>
      <p:ext uri="{BB962C8B-B14F-4D97-AF65-F5344CB8AC3E}">
        <p14:creationId xmlns:p14="http://schemas.microsoft.com/office/powerpoint/2010/main" xmlns="" val="265473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7AA9581F-A4D3-4B20-A275-381CF16AB7C3}" type="slidenum">
              <a:rPr lang="en-US"/>
              <a:pPr/>
              <a:t>‹#›</a:t>
            </a:fld>
            <a:endParaRPr lang="en-US" dirty="0"/>
          </a:p>
        </p:txBody>
      </p:sp>
    </p:spTree>
    <p:extLst>
      <p:ext uri="{BB962C8B-B14F-4D97-AF65-F5344CB8AC3E}">
        <p14:creationId xmlns:p14="http://schemas.microsoft.com/office/powerpoint/2010/main" xmlns="" val="763323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5E42195-78D1-436E-8977-DC8A3D3969F0}" type="slidenum">
              <a:rPr lang="en-US"/>
              <a:pPr/>
              <a:t>‹#›</a:t>
            </a:fld>
            <a:endParaRPr lang="en-US" dirty="0"/>
          </a:p>
        </p:txBody>
      </p:sp>
    </p:spTree>
    <p:extLst>
      <p:ext uri="{BB962C8B-B14F-4D97-AF65-F5344CB8AC3E}">
        <p14:creationId xmlns:p14="http://schemas.microsoft.com/office/powerpoint/2010/main" xmlns="" val="966074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608E9CEF-C002-4076-9481-8E2C02F54202}" type="slidenum">
              <a:rPr lang="en-US"/>
              <a:pPr/>
              <a:t>‹#›</a:t>
            </a:fld>
            <a:endParaRPr lang="en-US" dirty="0"/>
          </a:p>
        </p:txBody>
      </p:sp>
    </p:spTree>
    <p:extLst>
      <p:ext uri="{BB962C8B-B14F-4D97-AF65-F5344CB8AC3E}">
        <p14:creationId xmlns:p14="http://schemas.microsoft.com/office/powerpoint/2010/main" xmlns="" val="3122764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42E31EA6-0AFB-4DD6-9B28-F0A1D23FF01B}" type="slidenum">
              <a:rPr lang="en-US"/>
              <a:pPr/>
              <a:t>‹#›</a:t>
            </a:fld>
            <a:endParaRPr lang="en-US" dirty="0"/>
          </a:p>
        </p:txBody>
      </p:sp>
    </p:spTree>
    <p:extLst>
      <p:ext uri="{BB962C8B-B14F-4D97-AF65-F5344CB8AC3E}">
        <p14:creationId xmlns:p14="http://schemas.microsoft.com/office/powerpoint/2010/main" xmlns="" val="70906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426EA9ED-6732-44FD-9FB1-9713FB8D9ECC}" type="slidenum">
              <a:rPr lang="en-US"/>
              <a:pPr/>
              <a:t>‹#›</a:t>
            </a:fld>
            <a:endParaRPr lang="en-US" dirty="0"/>
          </a:p>
        </p:txBody>
      </p:sp>
    </p:spTree>
    <p:extLst>
      <p:ext uri="{BB962C8B-B14F-4D97-AF65-F5344CB8AC3E}">
        <p14:creationId xmlns:p14="http://schemas.microsoft.com/office/powerpoint/2010/main" xmlns="" val="2849391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C6B8D144-8576-49B0-B9D2-F82E28907504}" type="slidenum">
              <a:rPr lang="en-US"/>
              <a:pPr/>
              <a:t>‹#›</a:t>
            </a:fld>
            <a:endParaRPr lang="en-US" dirty="0"/>
          </a:p>
        </p:txBody>
      </p:sp>
    </p:spTree>
    <p:extLst>
      <p:ext uri="{BB962C8B-B14F-4D97-AF65-F5344CB8AC3E}">
        <p14:creationId xmlns:p14="http://schemas.microsoft.com/office/powerpoint/2010/main" xmlns="" val="271106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B9A6DB89-6494-4A78-A2E6-6B24728BBE83}" type="slidenum">
              <a:rPr lang="en-US"/>
              <a:pPr/>
              <a:t>‹#›</a:t>
            </a:fld>
            <a:endParaRPr lang="en-US" dirty="0"/>
          </a:p>
        </p:txBody>
      </p:sp>
    </p:spTree>
    <p:extLst>
      <p:ext uri="{BB962C8B-B14F-4D97-AF65-F5344CB8AC3E}">
        <p14:creationId xmlns:p14="http://schemas.microsoft.com/office/powerpoint/2010/main" xmlns="" val="2909820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8D1D8AB5-8030-4D20-9D80-61B7CFF84FB1}" type="slidenum">
              <a:rPr lang="en-US"/>
              <a:pPr/>
              <a:t>‹#›</a:t>
            </a:fld>
            <a:endParaRPr lang="en-US" dirty="0"/>
          </a:p>
        </p:txBody>
      </p:sp>
    </p:spTree>
    <p:extLst>
      <p:ext uri="{BB962C8B-B14F-4D97-AF65-F5344CB8AC3E}">
        <p14:creationId xmlns:p14="http://schemas.microsoft.com/office/powerpoint/2010/main" xmlns="" val="4053845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287A327-9140-40DD-8634-3BC827E60921}"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cs typeface="Arial" pitchFamily="34" charset="0"/>
        </a:defRPr>
      </a:lvl2pPr>
      <a:lvl3pPr algn="ctr" rtl="0" fontAlgn="base">
        <a:spcBef>
          <a:spcPct val="0"/>
        </a:spcBef>
        <a:spcAft>
          <a:spcPct val="0"/>
        </a:spcAft>
        <a:defRPr sz="4400">
          <a:solidFill>
            <a:schemeClr val="tx2"/>
          </a:solidFill>
          <a:latin typeface="Arial" pitchFamily="34" charset="0"/>
          <a:cs typeface="Arial" pitchFamily="34" charset="0"/>
        </a:defRPr>
      </a:lvl3pPr>
      <a:lvl4pPr algn="ctr" rtl="0" fontAlgn="base">
        <a:spcBef>
          <a:spcPct val="0"/>
        </a:spcBef>
        <a:spcAft>
          <a:spcPct val="0"/>
        </a:spcAft>
        <a:defRPr sz="4400">
          <a:solidFill>
            <a:schemeClr val="tx2"/>
          </a:solidFill>
          <a:latin typeface="Arial" pitchFamily="34" charset="0"/>
          <a:cs typeface="Arial" pitchFamily="34" charset="0"/>
        </a:defRPr>
      </a:lvl4pPr>
      <a:lvl5pPr algn="ctr" rtl="0" fontAlgn="base">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57200" y="274638"/>
            <a:ext cx="8229600" cy="1477962"/>
          </a:xfrm>
        </p:spPr>
        <p:txBody>
          <a:bodyPr/>
          <a:lstStyle/>
          <a:p>
            <a:r>
              <a:rPr lang="fr-FR" b="1" dirty="0" smtClean="0">
                <a:solidFill>
                  <a:schemeClr val="folHlink"/>
                </a:solidFill>
              </a:rPr>
              <a:t>EARLY JAPAN</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1447800" y="1600200"/>
            <a:ext cx="6019800" cy="4525963"/>
          </a:xfrm>
        </p:spPr>
      </p:pic>
      <p:sp>
        <p:nvSpPr>
          <p:cNvPr id="6" name="TextBox 5"/>
          <p:cNvSpPr txBox="1"/>
          <p:nvPr/>
        </p:nvSpPr>
        <p:spPr>
          <a:xfrm>
            <a:off x="1447800" y="6324600"/>
            <a:ext cx="5334000" cy="369332"/>
          </a:xfrm>
          <a:prstGeom prst="rect">
            <a:avLst/>
          </a:prstGeom>
          <a:noFill/>
        </p:spPr>
        <p:txBody>
          <a:bodyPr wrap="square" rtlCol="0">
            <a:spAutoFit/>
          </a:bodyPr>
          <a:lstStyle/>
          <a:p>
            <a:r>
              <a:rPr lang="en-US" b="1" dirty="0">
                <a:solidFill>
                  <a:srgbClr val="92D050"/>
                </a:solidFill>
              </a:rPr>
              <a:t>Katsushika Hokusai</a:t>
            </a:r>
            <a:r>
              <a:rPr lang="en-US" dirty="0">
                <a:solidFill>
                  <a:srgbClr val="92D050"/>
                </a:solidFill>
              </a:rPr>
              <a:t> </a:t>
            </a:r>
            <a:r>
              <a:rPr lang="ja-JP" altLang="en-US" dirty="0" smtClean="0">
                <a:solidFill>
                  <a:srgbClr val="92D050"/>
                </a:solidFill>
              </a:rPr>
              <a:t>葛</a:t>
            </a:r>
            <a:r>
              <a:rPr lang="ja-JP" altLang="en-US" dirty="0">
                <a:solidFill>
                  <a:srgbClr val="92D050"/>
                </a:solidFill>
              </a:rPr>
              <a:t>飾 </a:t>
            </a:r>
            <a:r>
              <a:rPr lang="ja-JP" altLang="en-US" dirty="0" smtClean="0">
                <a:solidFill>
                  <a:srgbClr val="92D050"/>
                </a:solidFill>
              </a:rPr>
              <a:t>北斎</a:t>
            </a:r>
            <a:r>
              <a:rPr lang="en-US" altLang="ja-JP" dirty="0" smtClean="0">
                <a:solidFill>
                  <a:srgbClr val="92D050"/>
                </a:solidFill>
              </a:rPr>
              <a:t>(1769-1849)</a:t>
            </a:r>
            <a:endParaRPr lang="en-US" dirty="0">
              <a:solidFill>
                <a:srgbClr val="92D0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9" name="Picture 7" descr="800px-Sea_of_Japan_Map"/>
          <p:cNvPicPr>
            <a:picLocks noGrp="1" noChangeAspect="1" noChangeArrowheads="1"/>
          </p:cNvPicPr>
          <p:nvPr>
            <p:ph/>
          </p:nvPr>
        </p:nvPicPr>
        <p:blipFill>
          <a:blip r:embed="rId3" cstate="print">
            <a:extLst>
              <a:ext uri="{28A0092B-C50C-407E-A947-70E740481C1C}">
                <a14:useLocalDpi xmlns:a14="http://schemas.microsoft.com/office/drawing/2010/main" xmlns="" val="0"/>
              </a:ext>
            </a:extLst>
          </a:blip>
          <a:srcRect/>
          <a:stretch>
            <a:fillRect/>
          </a:stretch>
        </p:blipFill>
        <p:spPr>
          <a:xfrm>
            <a:off x="0" y="0"/>
            <a:ext cx="9296400" cy="6858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solidFill>
                  <a:schemeClr val="folHlink"/>
                </a:solidFill>
              </a:rPr>
              <a:t>Geographical Characteristics</a:t>
            </a:r>
          </a:p>
        </p:txBody>
      </p:sp>
      <p:sp>
        <p:nvSpPr>
          <p:cNvPr id="21507" name="Rectangle 3"/>
          <p:cNvSpPr>
            <a:spLocks noGrp="1" noChangeArrowheads="1"/>
          </p:cNvSpPr>
          <p:nvPr>
            <p:ph type="body" idx="1"/>
          </p:nvPr>
        </p:nvSpPr>
        <p:spPr>
          <a:xfrm>
            <a:off x="457200" y="1600200"/>
            <a:ext cx="8229600" cy="5029200"/>
          </a:xfrm>
        </p:spPr>
        <p:txBody>
          <a:bodyPr/>
          <a:lstStyle/>
          <a:p>
            <a:pPr>
              <a:lnSpc>
                <a:spcPct val="80000"/>
              </a:lnSpc>
            </a:pPr>
            <a:r>
              <a:rPr lang="en-US" sz="2800" dirty="0" smtClean="0">
                <a:solidFill>
                  <a:schemeClr val="folHlink"/>
                </a:solidFill>
              </a:rPr>
              <a:t>Japan’s </a:t>
            </a:r>
            <a:r>
              <a:rPr lang="en-US" sz="2800" dirty="0">
                <a:solidFill>
                  <a:schemeClr val="folHlink"/>
                </a:solidFill>
              </a:rPr>
              <a:t>s</a:t>
            </a:r>
            <a:r>
              <a:rPr lang="en-US" sz="2800" dirty="0" smtClean="0">
                <a:solidFill>
                  <a:schemeClr val="folHlink"/>
                </a:solidFill>
              </a:rPr>
              <a:t>ize</a:t>
            </a:r>
            <a:r>
              <a:rPr lang="en-US" sz="2800" dirty="0">
                <a:solidFill>
                  <a:schemeClr val="folHlink"/>
                </a:solidFill>
              </a:rPr>
              <a:t>: </a:t>
            </a:r>
            <a:r>
              <a:rPr lang="en-US" sz="2800" dirty="0" smtClean="0">
                <a:solidFill>
                  <a:schemeClr val="folHlink"/>
                </a:solidFill>
              </a:rPr>
              <a:t>smaller </a:t>
            </a:r>
            <a:r>
              <a:rPr lang="en-US" sz="2800" dirty="0">
                <a:solidFill>
                  <a:schemeClr val="folHlink"/>
                </a:solidFill>
              </a:rPr>
              <a:t>than </a:t>
            </a:r>
            <a:r>
              <a:rPr lang="en-US" sz="2800" dirty="0" smtClean="0">
                <a:solidFill>
                  <a:schemeClr val="folHlink"/>
                </a:solidFill>
              </a:rPr>
              <a:t>California</a:t>
            </a:r>
            <a:r>
              <a:rPr lang="en-US" sz="2800" dirty="0">
                <a:solidFill>
                  <a:schemeClr val="folHlink"/>
                </a:solidFill>
              </a:rPr>
              <a:t>, but larger than Great Britain or Italy.</a:t>
            </a:r>
          </a:p>
          <a:p>
            <a:pPr>
              <a:lnSpc>
                <a:spcPct val="80000"/>
              </a:lnSpc>
            </a:pPr>
            <a:endParaRPr lang="en-US" sz="2800" dirty="0">
              <a:solidFill>
                <a:schemeClr val="folHlink"/>
              </a:solidFill>
            </a:endParaRPr>
          </a:p>
          <a:p>
            <a:pPr>
              <a:lnSpc>
                <a:spcPct val="80000"/>
              </a:lnSpc>
            </a:pPr>
            <a:r>
              <a:rPr lang="en-US" sz="2800" dirty="0">
                <a:solidFill>
                  <a:schemeClr val="folHlink"/>
                </a:solidFill>
              </a:rPr>
              <a:t>Less than 20% of Japan’s lands are arable, while 2/3 of Japan is mountainous terrain.  Few rivers suited for navigation, so coastal shipping has been a major form of transportation.</a:t>
            </a:r>
          </a:p>
          <a:p>
            <a:pPr>
              <a:lnSpc>
                <a:spcPct val="80000"/>
              </a:lnSpc>
            </a:pPr>
            <a:endParaRPr lang="en-US" sz="2800" dirty="0">
              <a:solidFill>
                <a:schemeClr val="folHlink"/>
              </a:solidFill>
            </a:endParaRPr>
          </a:p>
          <a:p>
            <a:pPr>
              <a:lnSpc>
                <a:spcPct val="80000"/>
              </a:lnSpc>
            </a:pPr>
            <a:r>
              <a:rPr lang="en-US" sz="2800" dirty="0">
                <a:solidFill>
                  <a:schemeClr val="folHlink"/>
                </a:solidFill>
              </a:rPr>
              <a:t>Japan’s territory consists of four main islands; (</a:t>
            </a:r>
            <a:r>
              <a:rPr lang="en-US" sz="2800" dirty="0" smtClean="0">
                <a:solidFill>
                  <a:schemeClr val="folHlink"/>
                </a:solidFill>
              </a:rPr>
              <a:t>North to South) </a:t>
            </a:r>
            <a:r>
              <a:rPr lang="en-US" sz="2800" dirty="0">
                <a:solidFill>
                  <a:schemeClr val="folHlink"/>
                </a:solidFill>
              </a:rPr>
              <a:t>Hokkaido, Honshu (largest and contains major cities), Shikoku, and </a:t>
            </a:r>
            <a:r>
              <a:rPr lang="en-US" sz="2800" dirty="0" smtClean="0">
                <a:solidFill>
                  <a:schemeClr val="folHlink"/>
                </a:solidFill>
              </a:rPr>
              <a:t>Kyushu(More enlighten, seek the culture from china, and western countries).</a:t>
            </a:r>
            <a:endParaRPr lang="en-US" sz="2800" dirty="0">
              <a:solidFill>
                <a:schemeClr val="folHlink"/>
              </a:solidFill>
            </a:endParaRPr>
          </a:p>
          <a:p>
            <a:pPr marL="0" indent="0">
              <a:lnSpc>
                <a:spcPct val="80000"/>
              </a:lnSpc>
              <a:buNone/>
            </a:pPr>
            <a:endParaRPr lang="en-US" sz="2400" dirty="0">
              <a:solidFill>
                <a:schemeClr val="folHlink"/>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92D050"/>
                </a:solidFill>
              </a:rPr>
              <a:t>Climate &amp; </a:t>
            </a:r>
            <a:r>
              <a:rPr lang="en-US" sz="3600" b="1" dirty="0" smtClean="0">
                <a:solidFill>
                  <a:srgbClr val="92D050"/>
                </a:solidFill>
              </a:rPr>
              <a:t/>
            </a:r>
            <a:br>
              <a:rPr lang="en-US" sz="3600" b="1" dirty="0" smtClean="0">
                <a:solidFill>
                  <a:srgbClr val="92D050"/>
                </a:solidFill>
              </a:rPr>
            </a:br>
            <a:r>
              <a:rPr lang="en-US" sz="3600" b="1" dirty="0" smtClean="0">
                <a:solidFill>
                  <a:srgbClr val="92D050"/>
                </a:solidFill>
              </a:rPr>
              <a:t>Agriculture </a:t>
            </a:r>
            <a:endParaRPr lang="en-US" sz="3600" dirty="0"/>
          </a:p>
        </p:txBody>
      </p:sp>
      <p:sp>
        <p:nvSpPr>
          <p:cNvPr id="3" name="Content Placeholder 2"/>
          <p:cNvSpPr>
            <a:spLocks noGrp="1"/>
          </p:cNvSpPr>
          <p:nvPr>
            <p:ph idx="1"/>
          </p:nvPr>
        </p:nvSpPr>
        <p:spPr/>
        <p:txBody>
          <a:bodyPr/>
          <a:lstStyle/>
          <a:p>
            <a:pPr marL="914400" marR="0">
              <a:spcBef>
                <a:spcPts val="0"/>
              </a:spcBef>
              <a:spcAft>
                <a:spcPts val="0"/>
              </a:spcAft>
              <a:tabLst>
                <a:tab pos="1143000" algn="l"/>
              </a:tabLst>
            </a:pPr>
            <a:r>
              <a:rPr lang="en-US" sz="1800" dirty="0" smtClean="0">
                <a:solidFill>
                  <a:srgbClr val="92D050"/>
                </a:solidFill>
                <a:effectLst/>
                <a:latin typeface="Arial" pitchFamily="34" charset="0"/>
                <a:ea typeface="Times New Roman"/>
                <a:cs typeface="Arial" pitchFamily="34" charset="0"/>
              </a:rPr>
              <a:t>Japan’s climate resembles the climate of the US eastern seaboard.  The country itself is on the same latitude as Southern Maine down to the state of Georgia.</a:t>
            </a:r>
          </a:p>
          <a:p>
            <a:pPr marL="571500" marR="0" indent="0">
              <a:spcBef>
                <a:spcPts val="0"/>
              </a:spcBef>
              <a:spcAft>
                <a:spcPts val="0"/>
              </a:spcAft>
              <a:buNone/>
              <a:tabLst>
                <a:tab pos="1143000" algn="l"/>
              </a:tabLst>
            </a:pPr>
            <a:endParaRPr lang="en-US" sz="1800" dirty="0" smtClean="0">
              <a:solidFill>
                <a:srgbClr val="92D050"/>
              </a:solidFill>
              <a:effectLst/>
              <a:latin typeface="Arial" pitchFamily="34" charset="0"/>
              <a:ea typeface="Times New Roman"/>
              <a:cs typeface="Arial" pitchFamily="34" charset="0"/>
            </a:endParaRPr>
          </a:p>
          <a:p>
            <a:pPr marL="914400" marR="0">
              <a:spcBef>
                <a:spcPts val="0"/>
              </a:spcBef>
              <a:spcAft>
                <a:spcPts val="0"/>
              </a:spcAft>
              <a:tabLst>
                <a:tab pos="1143000" algn="l"/>
              </a:tabLst>
            </a:pPr>
            <a:r>
              <a:rPr lang="en-US" sz="1800" dirty="0" smtClean="0">
                <a:solidFill>
                  <a:srgbClr val="92D050"/>
                </a:solidFill>
                <a:effectLst/>
                <a:latin typeface="Arial" pitchFamily="34" charset="0"/>
                <a:ea typeface="Times New Roman"/>
                <a:cs typeface="Arial" pitchFamily="34" charset="0"/>
              </a:rPr>
              <a:t>Japan’s climate is described as ranging from humid continental to subtropical.</a:t>
            </a:r>
          </a:p>
          <a:p>
            <a:pPr marL="571500" marR="0" indent="0">
              <a:spcBef>
                <a:spcPts val="0"/>
              </a:spcBef>
              <a:spcAft>
                <a:spcPts val="0"/>
              </a:spcAft>
              <a:buNone/>
              <a:tabLst>
                <a:tab pos="1143000" algn="l"/>
              </a:tabLst>
            </a:pPr>
            <a:r>
              <a:rPr lang="en-US" sz="1800" dirty="0" smtClean="0">
                <a:solidFill>
                  <a:srgbClr val="92D050"/>
                </a:solidFill>
                <a:effectLst/>
                <a:latin typeface="Arial" pitchFamily="34" charset="0"/>
                <a:ea typeface="Times New Roman"/>
                <a:cs typeface="Arial" pitchFamily="34" charset="0"/>
              </a:rPr>
              <a:t> </a:t>
            </a:r>
          </a:p>
          <a:p>
            <a:pPr marL="914400" marR="0">
              <a:spcBef>
                <a:spcPts val="0"/>
              </a:spcBef>
              <a:spcAft>
                <a:spcPts val="0"/>
              </a:spcAft>
              <a:tabLst>
                <a:tab pos="1143000" algn="l"/>
              </a:tabLst>
            </a:pPr>
            <a:r>
              <a:rPr lang="en-US" sz="1800" dirty="0" smtClean="0">
                <a:solidFill>
                  <a:srgbClr val="92D050"/>
                </a:solidFill>
                <a:effectLst/>
                <a:latin typeface="Arial" pitchFamily="34" charset="0"/>
                <a:ea typeface="Times New Roman"/>
                <a:cs typeface="Arial" pitchFamily="34" charset="0"/>
              </a:rPr>
              <a:t>Rice and grains continue to be main crops; the southern half of the country is able to produce two harvests a year.</a:t>
            </a:r>
          </a:p>
          <a:p>
            <a:pPr marL="571500" marR="0" indent="0">
              <a:spcBef>
                <a:spcPts val="0"/>
              </a:spcBef>
              <a:spcAft>
                <a:spcPts val="0"/>
              </a:spcAft>
              <a:buNone/>
              <a:tabLst>
                <a:tab pos="1143000" algn="l"/>
              </a:tabLst>
            </a:pPr>
            <a:r>
              <a:rPr lang="en-US" sz="1800" dirty="0" smtClean="0">
                <a:solidFill>
                  <a:srgbClr val="92D050"/>
                </a:solidFill>
                <a:effectLst/>
                <a:latin typeface="Arial" pitchFamily="34" charset="0"/>
                <a:ea typeface="Times New Roman"/>
                <a:cs typeface="Arial" pitchFamily="34" charset="0"/>
              </a:rPr>
              <a:t> </a:t>
            </a:r>
          </a:p>
          <a:p>
            <a:pPr marL="914400" marR="0">
              <a:spcBef>
                <a:spcPts val="0"/>
              </a:spcBef>
              <a:spcAft>
                <a:spcPts val="0"/>
              </a:spcAft>
              <a:tabLst>
                <a:tab pos="1143000" algn="l"/>
              </a:tabLst>
            </a:pPr>
            <a:r>
              <a:rPr lang="en-US" sz="1800" dirty="0" smtClean="0">
                <a:solidFill>
                  <a:srgbClr val="92D050"/>
                </a:solidFill>
                <a:effectLst/>
                <a:latin typeface="Arial" pitchFamily="34" charset="0"/>
                <a:ea typeface="Times New Roman"/>
                <a:cs typeface="Arial" pitchFamily="34" charset="0"/>
              </a:rPr>
              <a:t>Japan has traditionally been able to support a large population through extremely intensive cultivation techniques; however, with changing diets, Japan now imports as large amount of its foodstuffs.</a:t>
            </a:r>
          </a:p>
        </p:txBody>
      </p:sp>
      <p:sp>
        <p:nvSpPr>
          <p:cNvPr id="7" name="Text Placeholder 6"/>
          <p:cNvSpPr>
            <a:spLocks noGrp="1"/>
          </p:cNvSpPr>
          <p:nvPr>
            <p:ph type="body" sz="half" idx="2"/>
          </p:nvPr>
        </p:nvSpPr>
        <p:spPr/>
        <p:txBody>
          <a:bodyPr/>
          <a:lstStyle/>
          <a:p>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04800" y="1524000"/>
            <a:ext cx="3486150" cy="4648200"/>
          </a:xfrm>
          <a:prstGeom prst="rect">
            <a:avLst/>
          </a:prstGeom>
        </p:spPr>
      </p:pic>
    </p:spTree>
    <p:extLst>
      <p:ext uri="{BB962C8B-B14F-4D97-AF65-F5344CB8AC3E}">
        <p14:creationId xmlns:p14="http://schemas.microsoft.com/office/powerpoint/2010/main" xmlns="" val="1798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114800" y="381000"/>
            <a:ext cx="5029200" cy="1066800"/>
          </a:xfrm>
        </p:spPr>
        <p:txBody>
          <a:bodyPr/>
          <a:lstStyle/>
          <a:p>
            <a:r>
              <a:rPr lang="en-US" sz="4000" b="1" dirty="0">
                <a:solidFill>
                  <a:schemeClr val="folHlink"/>
                </a:solidFill>
              </a:rPr>
              <a:t>The Mythical Past</a:t>
            </a:r>
            <a:r>
              <a:rPr lang="en-US" sz="4000" b="1" dirty="0"/>
              <a:t/>
            </a:r>
            <a:br>
              <a:rPr lang="en-US" sz="4000" b="1" dirty="0"/>
            </a:br>
            <a:endParaRPr lang="en-US" sz="4000" b="1" dirty="0"/>
          </a:p>
        </p:txBody>
      </p:sp>
      <p:sp>
        <p:nvSpPr>
          <p:cNvPr id="13315" name="Rectangle 3"/>
          <p:cNvSpPr>
            <a:spLocks noGrp="1" noChangeArrowheads="1"/>
          </p:cNvSpPr>
          <p:nvPr>
            <p:ph type="body" sz="half" idx="2"/>
          </p:nvPr>
        </p:nvSpPr>
        <p:spPr>
          <a:xfrm>
            <a:off x="4648200" y="1981200"/>
            <a:ext cx="4038600" cy="4144963"/>
          </a:xfrm>
        </p:spPr>
        <p:txBody>
          <a:bodyPr/>
          <a:lstStyle/>
          <a:p>
            <a:pPr>
              <a:lnSpc>
                <a:spcPct val="80000"/>
              </a:lnSpc>
            </a:pPr>
            <a:r>
              <a:rPr lang="en-US" sz="2400" b="1" dirty="0" smtClean="0">
                <a:solidFill>
                  <a:schemeClr val="folHlink"/>
                </a:solidFill>
              </a:rPr>
              <a:t>Izanagi</a:t>
            </a:r>
            <a:r>
              <a:rPr lang="en-US" sz="2400" b="1" dirty="0" smtClean="0">
                <a:solidFill>
                  <a:srgbClr val="FFFF00"/>
                </a:solidFill>
              </a:rPr>
              <a:t> </a:t>
            </a:r>
            <a:r>
              <a:rPr lang="en-US" sz="2400" dirty="0">
                <a:solidFill>
                  <a:srgbClr val="FFFF00"/>
                </a:solidFill>
                <a:latin typeface="+mn-lt"/>
                <a:ea typeface="+mn-ea"/>
                <a:cs typeface="+mn-cs"/>
              </a:rPr>
              <a:t>イザナギ </a:t>
            </a:r>
            <a:r>
              <a:rPr lang="en-US" sz="2400" b="1" dirty="0" smtClean="0">
                <a:solidFill>
                  <a:schemeClr val="folHlink"/>
                </a:solidFill>
              </a:rPr>
              <a:t>:</a:t>
            </a:r>
            <a:r>
              <a:rPr lang="en-US" sz="2400" dirty="0" smtClean="0">
                <a:solidFill>
                  <a:schemeClr val="folHlink"/>
                </a:solidFill>
              </a:rPr>
              <a:t> </a:t>
            </a:r>
            <a:r>
              <a:rPr lang="en-US" sz="2400" dirty="0">
                <a:solidFill>
                  <a:schemeClr val="folHlink"/>
                </a:solidFill>
              </a:rPr>
              <a:t>central deity, along with his spouse, in the Japanese creation myth.</a:t>
            </a:r>
          </a:p>
          <a:p>
            <a:pPr>
              <a:lnSpc>
                <a:spcPct val="80000"/>
              </a:lnSpc>
              <a:buFontTx/>
              <a:buNone/>
            </a:pPr>
            <a:endParaRPr lang="en-US" sz="2400" b="1" dirty="0">
              <a:solidFill>
                <a:schemeClr val="folHlink"/>
              </a:solidFill>
            </a:endParaRPr>
          </a:p>
          <a:p>
            <a:pPr>
              <a:lnSpc>
                <a:spcPct val="80000"/>
              </a:lnSpc>
            </a:pPr>
            <a:r>
              <a:rPr lang="en-US" sz="2400" b="1" dirty="0" smtClean="0">
                <a:solidFill>
                  <a:schemeClr val="folHlink"/>
                </a:solidFill>
              </a:rPr>
              <a:t>Izanami</a:t>
            </a:r>
            <a:r>
              <a:rPr lang="en-US" sz="2400" dirty="0">
                <a:solidFill>
                  <a:schemeClr val="tx1"/>
                </a:solidFill>
                <a:latin typeface="+mn-lt"/>
                <a:ea typeface="+mn-ea"/>
                <a:cs typeface="+mn-cs"/>
              </a:rPr>
              <a:t> </a:t>
            </a:r>
            <a:r>
              <a:rPr lang="en-US" sz="2400" dirty="0">
                <a:solidFill>
                  <a:srgbClr val="FFFF00"/>
                </a:solidFill>
                <a:latin typeface="+mn-lt"/>
                <a:ea typeface="+mn-ea"/>
                <a:cs typeface="+mn-cs"/>
              </a:rPr>
              <a:t>イザナミ </a:t>
            </a:r>
            <a:r>
              <a:rPr lang="en-US" sz="2400" b="1" dirty="0" smtClean="0">
                <a:solidFill>
                  <a:schemeClr val="folHlink"/>
                </a:solidFill>
              </a:rPr>
              <a:t>:</a:t>
            </a:r>
            <a:r>
              <a:rPr lang="en-US" sz="2400" dirty="0" smtClean="0">
                <a:solidFill>
                  <a:schemeClr val="folHlink"/>
                </a:solidFill>
              </a:rPr>
              <a:t> </a:t>
            </a:r>
            <a:r>
              <a:rPr lang="en-US" sz="2400" dirty="0">
                <a:solidFill>
                  <a:schemeClr val="folHlink"/>
                </a:solidFill>
              </a:rPr>
              <a:t>Shinto primordial deity and embodiment of the Earth and darkness; fatally wounded when giving birth to the fire god </a:t>
            </a:r>
            <a:r>
              <a:rPr lang="en-US" sz="2400" b="1" i="1" dirty="0" smtClean="0">
                <a:solidFill>
                  <a:schemeClr val="folHlink"/>
                </a:solidFill>
              </a:rPr>
              <a:t>Kagutsuchi</a:t>
            </a:r>
            <a:r>
              <a:rPr lang="ja-JP" altLang="en-US" sz="2400" dirty="0">
                <a:solidFill>
                  <a:srgbClr val="FFFF00"/>
                </a:solidFill>
                <a:latin typeface="+mn-lt"/>
                <a:ea typeface="+mn-ea"/>
                <a:cs typeface="+mn-cs"/>
              </a:rPr>
              <a:t> カグツチ</a:t>
            </a:r>
            <a:r>
              <a:rPr lang="en-US" sz="2400" dirty="0" smtClean="0">
                <a:solidFill>
                  <a:schemeClr val="folHlink"/>
                </a:solidFill>
              </a:rPr>
              <a:t>.</a:t>
            </a:r>
            <a:endParaRPr lang="en-US" sz="2400" dirty="0">
              <a:solidFill>
                <a:schemeClr val="folHlink"/>
              </a:solidFill>
            </a:endParaRPr>
          </a:p>
          <a:p>
            <a:pPr>
              <a:lnSpc>
                <a:spcPct val="80000"/>
              </a:lnSpc>
            </a:pPr>
            <a:endParaRPr lang="en-US" sz="2400" b="1" dirty="0">
              <a:solidFill>
                <a:schemeClr val="folHlink"/>
              </a:solidFill>
            </a:endParaRPr>
          </a:p>
          <a:p>
            <a:pPr>
              <a:lnSpc>
                <a:spcPct val="80000"/>
              </a:lnSpc>
            </a:pPr>
            <a:endParaRPr lang="en-US" sz="2400" b="1" dirty="0">
              <a:solidFill>
                <a:schemeClr val="folHlink"/>
              </a:solidFill>
            </a:endParaRPr>
          </a:p>
          <a:p>
            <a:pPr>
              <a:lnSpc>
                <a:spcPct val="80000"/>
              </a:lnSpc>
            </a:pPr>
            <a:endParaRPr lang="en-US" sz="2400" dirty="0">
              <a:solidFill>
                <a:schemeClr val="folHlink"/>
              </a:solidFill>
            </a:endParaRPr>
          </a:p>
        </p:txBody>
      </p:sp>
      <p:pic>
        <p:nvPicPr>
          <p:cNvPr id="13317" name="Picture 5" descr="271px-Kobayashi_Izanami_and_izanagi"/>
          <p:cNvPicPr>
            <a:picLocks noGrp="1" noChangeAspect="1" noChangeArrowheads="1"/>
          </p:cNvPicPr>
          <p:nvPr>
            <p:ph sz="half" idx="1"/>
          </p:nvPr>
        </p:nvPicPr>
        <p:blipFill>
          <a:blip r:embed="rId3" cstate="print">
            <a:extLst>
              <a:ext uri="{28A0092B-C50C-407E-A947-70E740481C1C}">
                <a14:useLocalDpi xmlns:a14="http://schemas.microsoft.com/office/drawing/2010/main" xmlns="" val="0"/>
              </a:ext>
            </a:extLst>
          </a:blip>
          <a:srcRect/>
          <a:stretch>
            <a:fillRect/>
          </a:stretch>
        </p:blipFill>
        <p:spPr>
          <a:xfrm>
            <a:off x="838200" y="381000"/>
            <a:ext cx="2816225" cy="622141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z="4000" b="1" dirty="0">
                <a:solidFill>
                  <a:schemeClr val="folHlink"/>
                </a:solidFill>
              </a:rPr>
              <a:t>The Mythical Past</a:t>
            </a:r>
            <a:r>
              <a:rPr lang="en-US" sz="4000" b="1" dirty="0"/>
              <a:t/>
            </a:r>
            <a:br>
              <a:rPr lang="en-US" sz="4000" b="1" dirty="0"/>
            </a:br>
            <a:endParaRPr lang="en-US" sz="4000" b="1" dirty="0"/>
          </a:p>
        </p:txBody>
      </p:sp>
      <p:sp>
        <p:nvSpPr>
          <p:cNvPr id="38915" name="Rectangle 3"/>
          <p:cNvSpPr>
            <a:spLocks noGrp="1" noChangeArrowheads="1"/>
          </p:cNvSpPr>
          <p:nvPr>
            <p:ph type="body" idx="1"/>
          </p:nvPr>
        </p:nvSpPr>
        <p:spPr>
          <a:xfrm>
            <a:off x="457200" y="1600200"/>
            <a:ext cx="8229600" cy="4953000"/>
          </a:xfrm>
        </p:spPr>
        <p:txBody>
          <a:bodyPr/>
          <a:lstStyle/>
          <a:p>
            <a:pPr>
              <a:lnSpc>
                <a:spcPct val="80000"/>
              </a:lnSpc>
            </a:pPr>
            <a:r>
              <a:rPr lang="en-US" sz="2800" b="1" dirty="0" smtClean="0">
                <a:solidFill>
                  <a:schemeClr val="folHlink"/>
                </a:solidFill>
              </a:rPr>
              <a:t>Amaterasu</a:t>
            </a:r>
            <a:r>
              <a:rPr lang="en-US" sz="2800" b="1" dirty="0" smtClean="0">
                <a:solidFill>
                  <a:srgbClr val="FFFF00"/>
                </a:solidFill>
              </a:rPr>
              <a:t> </a:t>
            </a:r>
            <a:r>
              <a:rPr lang="en-US" sz="2800" dirty="0">
                <a:solidFill>
                  <a:srgbClr val="FFFF00"/>
                </a:solidFill>
                <a:latin typeface="+mn-lt"/>
                <a:ea typeface="+mn-ea"/>
                <a:cs typeface="+mn-cs"/>
              </a:rPr>
              <a:t>天照 </a:t>
            </a:r>
            <a:r>
              <a:rPr lang="en-US" sz="2800" b="1" dirty="0" smtClean="0">
                <a:solidFill>
                  <a:schemeClr val="folHlink"/>
                </a:solidFill>
              </a:rPr>
              <a:t>: </a:t>
            </a:r>
            <a:r>
              <a:rPr lang="en-US" sz="2800" dirty="0">
                <a:solidFill>
                  <a:schemeClr val="folHlink"/>
                </a:solidFill>
              </a:rPr>
              <a:t>Izanagi’s daughter and Shinto sun goddess, ruler of Heaven, whose name means 'shining heaven.‘</a:t>
            </a:r>
          </a:p>
          <a:p>
            <a:pPr>
              <a:lnSpc>
                <a:spcPct val="80000"/>
              </a:lnSpc>
              <a:buFontTx/>
              <a:buNone/>
            </a:pPr>
            <a:endParaRPr lang="en-US" sz="2800" dirty="0">
              <a:solidFill>
                <a:schemeClr val="folHlink"/>
              </a:solidFill>
            </a:endParaRPr>
          </a:p>
          <a:p>
            <a:pPr>
              <a:lnSpc>
                <a:spcPct val="80000"/>
              </a:lnSpc>
            </a:pPr>
            <a:r>
              <a:rPr lang="en-US" sz="2800" b="1" dirty="0">
                <a:solidFill>
                  <a:schemeClr val="folHlink"/>
                </a:solidFill>
              </a:rPr>
              <a:t>Jimmu Tennō</a:t>
            </a:r>
            <a:r>
              <a:rPr lang="en-US" sz="2800" b="1" dirty="0">
                <a:solidFill>
                  <a:srgbClr val="FFFF00"/>
                </a:solidFill>
              </a:rPr>
              <a:t> </a:t>
            </a:r>
            <a:r>
              <a:rPr lang="ja-JP" altLang="en-US" sz="2800" dirty="0">
                <a:solidFill>
                  <a:srgbClr val="FFFF00"/>
                </a:solidFill>
                <a:latin typeface="+mn-lt"/>
                <a:ea typeface="+mn-ea"/>
                <a:cs typeface="+mn-cs"/>
              </a:rPr>
              <a:t>神武天皇</a:t>
            </a:r>
            <a:r>
              <a:rPr lang="en-US" sz="2800" b="1" dirty="0" smtClean="0">
                <a:solidFill>
                  <a:schemeClr val="folHlink"/>
                </a:solidFill>
              </a:rPr>
              <a:t>(</a:t>
            </a:r>
            <a:r>
              <a:rPr lang="en-US" sz="2800" b="1" dirty="0">
                <a:solidFill>
                  <a:schemeClr val="folHlink"/>
                </a:solidFill>
              </a:rPr>
              <a:t>711– 585 BCE): </a:t>
            </a:r>
            <a:r>
              <a:rPr lang="en-US" sz="2800" dirty="0">
                <a:solidFill>
                  <a:schemeClr val="folHlink"/>
                </a:solidFill>
              </a:rPr>
              <a:t>great grandson of Amateratsu and legendary first emperor of Japan. Tenno ("Heavenly Emperor") is the title given all subsequent emperors in Japan.</a:t>
            </a:r>
          </a:p>
          <a:p>
            <a:pPr>
              <a:lnSpc>
                <a:spcPct val="80000"/>
              </a:lnSpc>
              <a:buFontTx/>
              <a:buNone/>
            </a:pPr>
            <a:endParaRPr lang="en-US" sz="2800" dirty="0">
              <a:solidFill>
                <a:schemeClr val="folHlink"/>
              </a:solidFill>
            </a:endParaRPr>
          </a:p>
          <a:p>
            <a:pPr>
              <a:lnSpc>
                <a:spcPct val="80000"/>
              </a:lnSpc>
            </a:pPr>
            <a:r>
              <a:rPr lang="en-US" sz="2800" b="1" i="1" dirty="0">
                <a:solidFill>
                  <a:schemeClr val="folHlink"/>
                </a:solidFill>
              </a:rPr>
              <a:t>Kojiki </a:t>
            </a:r>
            <a:r>
              <a:rPr lang="ja-JP" altLang="en-US" sz="2800" dirty="0">
                <a:solidFill>
                  <a:srgbClr val="FFFF00"/>
                </a:solidFill>
                <a:latin typeface="+mn-lt"/>
                <a:ea typeface="+mn-ea"/>
                <a:cs typeface="+mn-cs"/>
              </a:rPr>
              <a:t>古事記</a:t>
            </a:r>
            <a:r>
              <a:rPr lang="en-US" sz="2800" b="1" dirty="0" smtClean="0">
                <a:solidFill>
                  <a:schemeClr val="folHlink"/>
                </a:solidFill>
              </a:rPr>
              <a:t>(</a:t>
            </a:r>
            <a:r>
              <a:rPr lang="en-US" sz="2800" b="1" dirty="0">
                <a:solidFill>
                  <a:schemeClr val="folHlink"/>
                </a:solidFill>
              </a:rPr>
              <a:t>712): </a:t>
            </a:r>
            <a:r>
              <a:rPr lang="en-US" sz="2800" dirty="0">
                <a:solidFill>
                  <a:schemeClr val="folHlink"/>
                </a:solidFill>
              </a:rPr>
              <a:t>earliest history of Japan and source of the creation myths that explain the divine nature of the Japanese islands and the imperial clan.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Archeological Past</a:t>
            </a:r>
            <a:endParaRPr lang="en-US" dirty="0">
              <a:solidFill>
                <a:srgbClr val="92D050"/>
              </a:solidFill>
            </a:endParaRPr>
          </a:p>
        </p:txBody>
      </p:sp>
      <p:sp>
        <p:nvSpPr>
          <p:cNvPr id="3" name="Content Placeholder 2"/>
          <p:cNvSpPr>
            <a:spLocks noGrp="1"/>
          </p:cNvSpPr>
          <p:nvPr>
            <p:ph sz="half" idx="1"/>
          </p:nvPr>
        </p:nvSpPr>
        <p:spPr/>
        <p:txBody>
          <a:bodyPr/>
          <a:lstStyle/>
          <a:p>
            <a:r>
              <a:rPr lang="en-US" sz="1800" dirty="0">
                <a:solidFill>
                  <a:srgbClr val="92D050"/>
                </a:solidFill>
              </a:rPr>
              <a:t>Until the 8</a:t>
            </a:r>
            <a:r>
              <a:rPr lang="en-US" sz="1800" baseline="30000" dirty="0">
                <a:solidFill>
                  <a:srgbClr val="92D050"/>
                </a:solidFill>
              </a:rPr>
              <a:t>th</a:t>
            </a:r>
            <a:r>
              <a:rPr lang="en-US" sz="1800" dirty="0">
                <a:solidFill>
                  <a:srgbClr val="92D050"/>
                </a:solidFill>
              </a:rPr>
              <a:t>-century A.D. peoples from Asia were travelling across the Korean region onto the island of Kyushu (Reischauer, p. 10).  Since that time, there appears to have been near total cultural assimilation of the different ethnic groups that once co-existed, excluding the Ainu people of the far </a:t>
            </a:r>
            <a:r>
              <a:rPr lang="en-US" sz="1800" dirty="0" smtClean="0">
                <a:solidFill>
                  <a:srgbClr val="92D050"/>
                </a:solidFill>
              </a:rPr>
              <a:t>north</a:t>
            </a:r>
          </a:p>
          <a:p>
            <a:endParaRPr lang="en-US" sz="1800" dirty="0">
              <a:solidFill>
                <a:srgbClr val="92D050"/>
              </a:solidFill>
            </a:endParaRPr>
          </a:p>
          <a:p>
            <a:r>
              <a:rPr lang="en-US" sz="1800" dirty="0">
                <a:solidFill>
                  <a:srgbClr val="92D050"/>
                </a:solidFill>
              </a:rPr>
              <a:t>Japan’s cradle of civilization is said to be in the region of northern Kyushu (Yayoi culture), spreading early on up to the Kanto Plain.</a:t>
            </a:r>
          </a:p>
          <a:p>
            <a:pPr marL="0" indent="0">
              <a:buNone/>
            </a:pPr>
            <a:endParaRPr lang="en-US" sz="1800"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xmlns="" val="0"/>
              </a:ext>
            </a:extLst>
          </a:blip>
          <a:stretch>
            <a:fillRect/>
          </a:stretch>
        </p:blipFill>
        <p:spPr>
          <a:xfrm>
            <a:off x="5158846" y="1600200"/>
            <a:ext cx="3017308" cy="4525963"/>
          </a:xfrm>
        </p:spPr>
      </p:pic>
    </p:spTree>
    <p:extLst>
      <p:ext uri="{BB962C8B-B14F-4D97-AF65-F5344CB8AC3E}">
        <p14:creationId xmlns:p14="http://schemas.microsoft.com/office/powerpoint/2010/main" xmlns="" val="1385703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z="4000" dirty="0">
                <a:solidFill>
                  <a:schemeClr val="folHlink"/>
                </a:solidFill>
              </a:rPr>
              <a:t>Jōmon culture (earliest times to 3</a:t>
            </a:r>
            <a:r>
              <a:rPr lang="en-US" sz="4000" baseline="30000" dirty="0">
                <a:solidFill>
                  <a:schemeClr val="folHlink"/>
                </a:solidFill>
              </a:rPr>
              <a:t>rd</a:t>
            </a:r>
            <a:r>
              <a:rPr lang="en-US" sz="4000" dirty="0">
                <a:solidFill>
                  <a:schemeClr val="folHlink"/>
                </a:solidFill>
              </a:rPr>
              <a:t> century BCE)</a:t>
            </a:r>
          </a:p>
        </p:txBody>
      </p:sp>
      <p:sp>
        <p:nvSpPr>
          <p:cNvPr id="5123" name="Rectangle 3"/>
          <p:cNvSpPr>
            <a:spLocks noGrp="1" noChangeArrowheads="1"/>
          </p:cNvSpPr>
          <p:nvPr>
            <p:ph type="body" sz="half" idx="2"/>
          </p:nvPr>
        </p:nvSpPr>
        <p:spPr>
          <a:xfrm>
            <a:off x="4648200" y="1752600"/>
            <a:ext cx="4038600" cy="4373563"/>
          </a:xfrm>
        </p:spPr>
        <p:txBody>
          <a:bodyPr/>
          <a:lstStyle/>
          <a:p>
            <a:pPr>
              <a:lnSpc>
                <a:spcPct val="90000"/>
              </a:lnSpc>
            </a:pPr>
            <a:r>
              <a:rPr lang="en-US" sz="2400" b="1" dirty="0">
                <a:solidFill>
                  <a:schemeClr val="folHlink"/>
                </a:solidFill>
              </a:rPr>
              <a:t>Jomon </a:t>
            </a:r>
            <a:r>
              <a:rPr lang="ja-JP" altLang="en-US" sz="2400" dirty="0">
                <a:solidFill>
                  <a:srgbClr val="FFFF00"/>
                </a:solidFill>
                <a:ea typeface="MS PGothic" pitchFamily="34" charset="-128"/>
              </a:rPr>
              <a:t>縄</a:t>
            </a:r>
            <a:r>
              <a:rPr lang="ja-JP" altLang="en-US" sz="2400" dirty="0" smtClean="0">
                <a:solidFill>
                  <a:srgbClr val="FFFF00"/>
                </a:solidFill>
                <a:ea typeface="MS PGothic" pitchFamily="34" charset="-128"/>
              </a:rPr>
              <a:t>文</a:t>
            </a:r>
            <a:r>
              <a:rPr lang="en-US" sz="2400" dirty="0" smtClean="0">
                <a:solidFill>
                  <a:schemeClr val="folHlink"/>
                </a:solidFill>
              </a:rPr>
              <a:t>:</a:t>
            </a:r>
            <a:r>
              <a:rPr lang="en-US" sz="2400" b="1" dirty="0" smtClean="0">
                <a:solidFill>
                  <a:schemeClr val="folHlink"/>
                </a:solidFill>
              </a:rPr>
              <a:t> </a:t>
            </a:r>
            <a:r>
              <a:rPr lang="en-US" sz="2400" dirty="0">
                <a:solidFill>
                  <a:schemeClr val="folHlink"/>
                </a:solidFill>
              </a:rPr>
              <a:t>a Mesolithic culture with uncertain Ainu or/or Korean origins.</a:t>
            </a:r>
          </a:p>
          <a:p>
            <a:pPr>
              <a:lnSpc>
                <a:spcPct val="90000"/>
              </a:lnSpc>
            </a:pPr>
            <a:endParaRPr lang="en-US" sz="2400" dirty="0">
              <a:solidFill>
                <a:schemeClr val="folHlink"/>
              </a:solidFill>
            </a:endParaRPr>
          </a:p>
          <a:p>
            <a:pPr>
              <a:lnSpc>
                <a:spcPct val="90000"/>
              </a:lnSpc>
            </a:pPr>
            <a:r>
              <a:rPr lang="en-US" sz="2400" b="1" i="1" dirty="0" smtClean="0">
                <a:solidFill>
                  <a:schemeClr val="folHlink"/>
                </a:solidFill>
              </a:rPr>
              <a:t>Uji </a:t>
            </a:r>
            <a:r>
              <a:rPr lang="ja-JP" altLang="en-US" sz="2400" dirty="0" smtClean="0">
                <a:solidFill>
                  <a:srgbClr val="FFFF00"/>
                </a:solidFill>
                <a:latin typeface="+mn-lt"/>
                <a:ea typeface="+mn-ea"/>
                <a:cs typeface="+mn-cs"/>
              </a:rPr>
              <a:t>氏</a:t>
            </a:r>
            <a:r>
              <a:rPr lang="en-US" sz="2400" b="1" dirty="0" smtClean="0">
                <a:solidFill>
                  <a:schemeClr val="folHlink"/>
                </a:solidFill>
              </a:rPr>
              <a:t>: </a:t>
            </a:r>
            <a:r>
              <a:rPr lang="en-US" sz="2400" dirty="0">
                <a:solidFill>
                  <a:schemeClr val="folHlink"/>
                </a:solidFill>
              </a:rPr>
              <a:t>clans led by patriarch (warrior/shaman).</a:t>
            </a:r>
          </a:p>
          <a:p>
            <a:pPr>
              <a:lnSpc>
                <a:spcPct val="90000"/>
              </a:lnSpc>
            </a:pPr>
            <a:endParaRPr lang="en-US" sz="2400" dirty="0">
              <a:solidFill>
                <a:schemeClr val="folHlink"/>
              </a:solidFill>
            </a:endParaRPr>
          </a:p>
          <a:p>
            <a:pPr>
              <a:lnSpc>
                <a:spcPct val="90000"/>
              </a:lnSpc>
            </a:pPr>
            <a:r>
              <a:rPr lang="en-US" sz="2400" dirty="0">
                <a:solidFill>
                  <a:schemeClr val="folHlink"/>
                </a:solidFill>
              </a:rPr>
              <a:t>Wet rice cultivation transform agriculture and settlement patterns</a:t>
            </a:r>
            <a:endParaRPr lang="en-US" sz="2400" b="1" dirty="0">
              <a:solidFill>
                <a:schemeClr val="folHlink"/>
              </a:solidFill>
            </a:endParaRPr>
          </a:p>
          <a:p>
            <a:pPr>
              <a:lnSpc>
                <a:spcPct val="90000"/>
              </a:lnSpc>
            </a:pPr>
            <a:endParaRPr lang="en-US" sz="2400" dirty="0">
              <a:solidFill>
                <a:schemeClr val="folHlink"/>
              </a:solidFill>
            </a:endParaRPr>
          </a:p>
        </p:txBody>
      </p:sp>
      <p:pic>
        <p:nvPicPr>
          <p:cNvPr id="5125" name="Picture 5" descr="424px-JomonStatue"/>
          <p:cNvPicPr>
            <a:picLocks noGrp="1" noChangeAspect="1" noChangeArrowheads="1"/>
          </p:cNvPicPr>
          <p:nvPr>
            <p:ph sz="half" idx="1"/>
          </p:nvPr>
        </p:nvPicPr>
        <p:blipFill>
          <a:blip r:embed="rId3" cstate="print">
            <a:extLst>
              <a:ext uri="{28A0092B-C50C-407E-A947-70E740481C1C}">
                <a14:useLocalDpi xmlns:a14="http://schemas.microsoft.com/office/drawing/2010/main" xmlns="" val="0"/>
              </a:ext>
            </a:extLst>
          </a:blip>
          <a:srcRect/>
          <a:stretch>
            <a:fillRect/>
          </a:stretch>
        </p:blipFill>
        <p:spPr>
          <a:xfrm>
            <a:off x="762000" y="1752600"/>
            <a:ext cx="3230563" cy="45720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p:txBody>
          <a:bodyPr/>
          <a:lstStyle/>
          <a:p>
            <a:r>
              <a:rPr lang="en-US" dirty="0">
                <a:solidFill>
                  <a:schemeClr val="folHlink"/>
                </a:solidFill>
              </a:rPr>
              <a:t>Infusion of Yayoi Culture</a:t>
            </a:r>
          </a:p>
        </p:txBody>
      </p:sp>
      <p:sp>
        <p:nvSpPr>
          <p:cNvPr id="17414" name="Rectangle 6"/>
          <p:cNvSpPr>
            <a:spLocks noGrp="1" noChangeArrowheads="1"/>
          </p:cNvSpPr>
          <p:nvPr>
            <p:ph type="body" sz="half" idx="2"/>
          </p:nvPr>
        </p:nvSpPr>
        <p:spPr>
          <a:xfrm>
            <a:off x="4648200" y="1600200"/>
            <a:ext cx="4038600" cy="5029200"/>
          </a:xfrm>
        </p:spPr>
        <p:txBody>
          <a:bodyPr/>
          <a:lstStyle/>
          <a:p>
            <a:pPr>
              <a:lnSpc>
                <a:spcPct val="80000"/>
              </a:lnSpc>
            </a:pPr>
            <a:r>
              <a:rPr lang="en-US" sz="1800" b="1" dirty="0">
                <a:solidFill>
                  <a:schemeClr val="folHlink"/>
                </a:solidFill>
              </a:rPr>
              <a:t>Yayoi </a:t>
            </a:r>
            <a:r>
              <a:rPr lang="ja-JP" altLang="en-US" sz="1800" dirty="0">
                <a:solidFill>
                  <a:srgbClr val="FFFF00"/>
                </a:solidFill>
                <a:ea typeface="MS PGothic" pitchFamily="34" charset="-128"/>
              </a:rPr>
              <a:t>弥生 </a:t>
            </a:r>
            <a:r>
              <a:rPr lang="en-US" sz="1800" b="1" dirty="0">
                <a:solidFill>
                  <a:schemeClr val="folHlink"/>
                </a:solidFill>
              </a:rPr>
              <a:t>: </a:t>
            </a:r>
            <a:r>
              <a:rPr lang="en-US" sz="1800" dirty="0">
                <a:solidFill>
                  <a:schemeClr val="folHlink"/>
                </a:solidFill>
              </a:rPr>
              <a:t>immigrants to Japan via Korea from the 3</a:t>
            </a:r>
            <a:r>
              <a:rPr lang="en-US" sz="1800" baseline="30000" dirty="0">
                <a:solidFill>
                  <a:schemeClr val="folHlink"/>
                </a:solidFill>
              </a:rPr>
              <a:t>rd</a:t>
            </a:r>
            <a:r>
              <a:rPr lang="en-US" sz="1800" dirty="0">
                <a:solidFill>
                  <a:schemeClr val="folHlink"/>
                </a:solidFill>
              </a:rPr>
              <a:t> century BCE; originally from northern China. Settlements found on southern Kyūshū and northern Honshū islands.</a:t>
            </a:r>
            <a:r>
              <a:rPr lang="en-US" sz="1800" dirty="0"/>
              <a:t> </a:t>
            </a:r>
            <a:endParaRPr lang="en-US" sz="1800" dirty="0">
              <a:solidFill>
                <a:schemeClr val="folHlink"/>
              </a:solidFill>
            </a:endParaRPr>
          </a:p>
          <a:p>
            <a:pPr>
              <a:lnSpc>
                <a:spcPct val="80000"/>
              </a:lnSpc>
            </a:pPr>
            <a:endParaRPr lang="en-US" sz="1800" dirty="0">
              <a:solidFill>
                <a:schemeClr val="folHlink"/>
              </a:solidFill>
            </a:endParaRPr>
          </a:p>
          <a:p>
            <a:pPr>
              <a:lnSpc>
                <a:spcPct val="80000"/>
              </a:lnSpc>
            </a:pPr>
            <a:r>
              <a:rPr lang="en-US" sz="1800" dirty="0">
                <a:solidFill>
                  <a:schemeClr val="folHlink"/>
                </a:solidFill>
              </a:rPr>
              <a:t>Early Yayoi society began the practice of worshipping </a:t>
            </a:r>
            <a:r>
              <a:rPr lang="en-US" sz="1800" b="1" dirty="0" smtClean="0">
                <a:solidFill>
                  <a:schemeClr val="folHlink"/>
                </a:solidFill>
              </a:rPr>
              <a:t>kami</a:t>
            </a:r>
            <a:r>
              <a:rPr lang="zh-CN" altLang="en-US" sz="1800" b="1" dirty="0" smtClean="0">
                <a:solidFill>
                  <a:schemeClr val="folHlink"/>
                </a:solidFill>
              </a:rPr>
              <a:t> </a:t>
            </a:r>
            <a:r>
              <a:rPr lang="zh-CN" altLang="en-US" sz="1800" b="1" dirty="0" smtClean="0">
                <a:solidFill>
                  <a:srgbClr val="FFFF00"/>
                </a:solidFill>
              </a:rPr>
              <a:t>神</a:t>
            </a:r>
            <a:r>
              <a:rPr lang="en-US" sz="1800" dirty="0" smtClean="0">
                <a:solidFill>
                  <a:schemeClr val="folHlink"/>
                </a:solidFill>
              </a:rPr>
              <a:t>, </a:t>
            </a:r>
            <a:r>
              <a:rPr lang="en-US" sz="1800" dirty="0">
                <a:solidFill>
                  <a:schemeClr val="folHlink"/>
                </a:solidFill>
              </a:rPr>
              <a:t>gods that represented forces of nature.  Emperors were later considered kami as well.</a:t>
            </a:r>
            <a:r>
              <a:rPr lang="en-US" sz="1800" dirty="0"/>
              <a:t> </a:t>
            </a:r>
          </a:p>
          <a:p>
            <a:pPr>
              <a:lnSpc>
                <a:spcPct val="80000"/>
              </a:lnSpc>
            </a:pPr>
            <a:endParaRPr lang="en-US" sz="1800" dirty="0"/>
          </a:p>
          <a:p>
            <a:pPr>
              <a:lnSpc>
                <a:spcPct val="80000"/>
              </a:lnSpc>
            </a:pPr>
            <a:r>
              <a:rPr lang="en-US" sz="1800" dirty="0">
                <a:solidFill>
                  <a:schemeClr val="folHlink"/>
                </a:solidFill>
              </a:rPr>
              <a:t>Yayoi practiced polygamy.</a:t>
            </a:r>
          </a:p>
          <a:p>
            <a:pPr>
              <a:lnSpc>
                <a:spcPct val="80000"/>
              </a:lnSpc>
            </a:pPr>
            <a:endParaRPr lang="en-US" sz="1800" dirty="0">
              <a:solidFill>
                <a:schemeClr val="folHlink"/>
              </a:solidFill>
            </a:endParaRPr>
          </a:p>
          <a:p>
            <a:pPr>
              <a:lnSpc>
                <a:spcPct val="80000"/>
              </a:lnSpc>
            </a:pPr>
            <a:r>
              <a:rPr lang="en-US" sz="1800" dirty="0">
                <a:solidFill>
                  <a:schemeClr val="folHlink"/>
                </a:solidFill>
              </a:rPr>
              <a:t>Women could serve as priests.</a:t>
            </a:r>
          </a:p>
          <a:p>
            <a:pPr>
              <a:lnSpc>
                <a:spcPct val="80000"/>
              </a:lnSpc>
            </a:pPr>
            <a:r>
              <a:rPr lang="en-US" sz="1800" dirty="0"/>
              <a:t> </a:t>
            </a:r>
          </a:p>
          <a:p>
            <a:pPr>
              <a:lnSpc>
                <a:spcPct val="80000"/>
              </a:lnSpc>
            </a:pPr>
            <a:r>
              <a:rPr lang="en-US" sz="1800" dirty="0">
                <a:solidFill>
                  <a:schemeClr val="folHlink"/>
                </a:solidFill>
              </a:rPr>
              <a:t>Iron age began in around 2</a:t>
            </a:r>
            <a:r>
              <a:rPr lang="en-US" sz="1800" baseline="30000" dirty="0">
                <a:solidFill>
                  <a:schemeClr val="folHlink"/>
                </a:solidFill>
              </a:rPr>
              <a:t>nd</a:t>
            </a:r>
            <a:r>
              <a:rPr lang="en-US" sz="1800" dirty="0">
                <a:solidFill>
                  <a:schemeClr val="folHlink"/>
                </a:solidFill>
              </a:rPr>
              <a:t> century CE.</a:t>
            </a:r>
          </a:p>
        </p:txBody>
      </p:sp>
      <p:pic>
        <p:nvPicPr>
          <p:cNvPr id="17415" name="Picture 7" descr="YayoiJar"/>
          <p:cNvPicPr>
            <a:picLocks noGrp="1" noChangeAspect="1" noChangeArrowheads="1"/>
          </p:cNvPicPr>
          <p:nvPr>
            <p:ph sz="half" idx="1"/>
          </p:nvPr>
        </p:nvPicPr>
        <p:blipFill>
          <a:blip r:embed="rId3" cstate="print">
            <a:extLst>
              <a:ext uri="{28A0092B-C50C-407E-A947-70E740481C1C}">
                <a14:useLocalDpi xmlns:a14="http://schemas.microsoft.com/office/drawing/2010/main" xmlns="" val="0"/>
              </a:ext>
            </a:extLst>
          </a:blip>
          <a:srcRect/>
          <a:stretch>
            <a:fillRect/>
          </a:stretch>
        </p:blipFill>
        <p:spPr>
          <a:xfrm>
            <a:off x="381000" y="1524000"/>
            <a:ext cx="3541713" cy="47244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495</Words>
  <Application>Microsoft Office PowerPoint</Application>
  <PresentationFormat>On-screen Show (4:3)</PresentationFormat>
  <Paragraphs>56</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Default Design</vt:lpstr>
      <vt:lpstr>EARLY JAPAN</vt:lpstr>
      <vt:lpstr>Slide 2</vt:lpstr>
      <vt:lpstr>Geographical Characteristics</vt:lpstr>
      <vt:lpstr>Climate &amp;  Agriculture </vt:lpstr>
      <vt:lpstr>The Mythical Past </vt:lpstr>
      <vt:lpstr>The Mythical Past </vt:lpstr>
      <vt:lpstr>Archeological Past</vt:lpstr>
      <vt:lpstr>Jōmon culture (earliest times to 3rd century BCE)</vt:lpstr>
      <vt:lpstr>Infusion of Yayoi Culture</vt:lpstr>
    </vt:vector>
  </TitlesOfParts>
  <Company>University of North Carolina - Greensboro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JAPAN: ca. 300-1000</dc:title>
  <dc:creator>UNCG</dc:creator>
  <cp:lastModifiedBy>vincent</cp:lastModifiedBy>
  <cp:revision>34</cp:revision>
  <dcterms:created xsi:type="dcterms:W3CDTF">2008-10-28T12:48:19Z</dcterms:created>
  <dcterms:modified xsi:type="dcterms:W3CDTF">2013-10-16T18:34:32Z</dcterms:modified>
</cp:coreProperties>
</file>