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74" r:id="rId4"/>
    <p:sldId id="258" r:id="rId5"/>
    <p:sldId id="259" r:id="rId6"/>
    <p:sldId id="260" r:id="rId7"/>
    <p:sldId id="262" r:id="rId8"/>
    <p:sldId id="261" r:id="rId9"/>
    <p:sldId id="277" r:id="rId10"/>
    <p:sldId id="263" r:id="rId11"/>
    <p:sldId id="269" r:id="rId12"/>
    <p:sldId id="265" r:id="rId13"/>
    <p:sldId id="266" r:id="rId14"/>
    <p:sldId id="267" r:id="rId15"/>
    <p:sldId id="270" r:id="rId16"/>
    <p:sldId id="271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660066"/>
    <a:srgbClr val="CC0066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85072" autoAdjust="0"/>
  </p:normalViewPr>
  <p:slideViewPr>
    <p:cSldViewPr snapToGrid="0">
      <p:cViewPr varScale="1">
        <p:scale>
          <a:sx n="63" d="100"/>
          <a:sy n="63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0B12C-694D-4517-8286-65363EDF5E8F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FC17E-5AC9-4B84-876E-2ABDEFBDE5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67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- </a:t>
            </a:r>
            <a:r>
              <a:rPr lang="zh-TW" altLang="en-US" sz="1200" dirty="0" smtClean="0"/>
              <a:t>使用</a:t>
            </a:r>
            <a:r>
              <a:rPr lang="en-US" altLang="zh-TW" sz="1200" dirty="0" smtClean="0"/>
              <a:t>stub</a:t>
            </a:r>
            <a:r>
              <a:rPr lang="zh-TW" altLang="en-US" sz="1200" dirty="0" smtClean="0"/>
              <a:t>的比例大概是</a:t>
            </a:r>
            <a:r>
              <a:rPr lang="en-US" altLang="zh-TW" sz="1200" dirty="0" smtClean="0"/>
              <a:t>8</a:t>
            </a:r>
            <a:r>
              <a:rPr lang="zh-TW" altLang="en-US" sz="1200" dirty="0" smtClean="0"/>
              <a:t>～</a:t>
            </a:r>
            <a:r>
              <a:rPr lang="en-US" altLang="zh-TW" sz="1200" dirty="0" smtClean="0"/>
              <a:t>9</a:t>
            </a:r>
            <a:r>
              <a:rPr lang="zh-TW" altLang="en-US" sz="1200" dirty="0" smtClean="0"/>
              <a:t>成，使用</a:t>
            </a:r>
            <a:r>
              <a:rPr lang="en-US" altLang="zh-TW" sz="1200" dirty="0" smtClean="0"/>
              <a:t>mock</a:t>
            </a:r>
            <a:r>
              <a:rPr lang="zh-TW" altLang="en-US" sz="1200" dirty="0" smtClean="0"/>
              <a:t>的比例大概僅</a:t>
            </a:r>
            <a:r>
              <a:rPr lang="en-US" altLang="zh-TW" sz="1200" dirty="0" smtClean="0"/>
              <a:t>1</a:t>
            </a:r>
            <a:r>
              <a:rPr lang="zh-TW" altLang="en-US" sz="1200" dirty="0" smtClean="0"/>
              <a:t>～</a:t>
            </a:r>
            <a:r>
              <a:rPr lang="en-US" altLang="zh-TW" sz="1200" dirty="0" smtClean="0"/>
              <a:t>2</a:t>
            </a:r>
            <a:r>
              <a:rPr lang="zh-TW" altLang="en-US" sz="1200" dirty="0" smtClean="0"/>
              <a:t>成。而</a:t>
            </a:r>
            <a:r>
              <a:rPr lang="en-US" altLang="zh-TW" sz="1200" dirty="0" smtClean="0"/>
              <a:t>fake</a:t>
            </a:r>
            <a:r>
              <a:rPr lang="zh-TW" altLang="en-US" sz="1200" dirty="0" smtClean="0"/>
              <a:t>的方式，則用在特例，例如靜態方法跟</a:t>
            </a:r>
            <a:r>
              <a:rPr lang="en-US" altLang="zh-TW" sz="1200" dirty="0" err="1" smtClean="0"/>
              <a:t>.net</a:t>
            </a:r>
            <a:r>
              <a:rPr lang="en-US" altLang="zh-TW" sz="1200" dirty="0" smtClean="0"/>
              <a:t> framework</a:t>
            </a:r>
            <a:r>
              <a:rPr lang="zh-TW" altLang="en-US" sz="1200" dirty="0" smtClean="0"/>
              <a:t>原生組件。</a:t>
            </a:r>
            <a:endParaRPr lang="en-US" altLang="zh-TW" sz="1200" dirty="0" smtClean="0"/>
          </a:p>
          <a:p>
            <a:endParaRPr lang="en-US" altLang="zh-TW" sz="12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TW" sz="1200" dirty="0" smtClean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zh-TW" altLang="en-US" sz="1200" dirty="0" smtClean="0">
                <a:solidFill>
                  <a:schemeClr val="bg2">
                    <a:lumMod val="75000"/>
                  </a:schemeClr>
                </a:solidFill>
              </a:rPr>
              <a:t>同一測試案例中，請避免</a:t>
            </a:r>
            <a:r>
              <a:rPr lang="en-US" altLang="zh-TW" sz="1200" dirty="0" smtClean="0">
                <a:solidFill>
                  <a:schemeClr val="bg2">
                    <a:lumMod val="75000"/>
                  </a:schemeClr>
                </a:solidFill>
              </a:rPr>
              <a:t>stub</a:t>
            </a:r>
            <a:r>
              <a:rPr lang="zh-TW" altLang="en-US" sz="1200" dirty="0" smtClean="0">
                <a:solidFill>
                  <a:schemeClr val="bg2">
                    <a:lumMod val="75000"/>
                  </a:schemeClr>
                </a:solidFill>
              </a:rPr>
              <a:t>與</a:t>
            </a:r>
            <a:r>
              <a:rPr lang="en-US" altLang="zh-TW" sz="1200" dirty="0" smtClean="0">
                <a:solidFill>
                  <a:schemeClr val="bg2">
                    <a:lumMod val="75000"/>
                  </a:schemeClr>
                </a:solidFill>
              </a:rPr>
              <a:t>mock</a:t>
            </a:r>
            <a:r>
              <a:rPr lang="zh-TW" altLang="en-US" sz="1200" dirty="0" smtClean="0">
                <a:solidFill>
                  <a:schemeClr val="bg2">
                    <a:lumMod val="75000"/>
                  </a:schemeClr>
                </a:solidFill>
              </a:rPr>
              <a:t>一起使用。原因就如同一直在強調的單元測試準則，一次只驗證一件事。而</a:t>
            </a:r>
            <a:r>
              <a:rPr lang="en-US" altLang="zh-TW" sz="1200" dirty="0" smtClean="0">
                <a:solidFill>
                  <a:schemeClr val="bg2">
                    <a:lumMod val="75000"/>
                  </a:schemeClr>
                </a:solidFill>
              </a:rPr>
              <a:t>stub</a:t>
            </a:r>
            <a:r>
              <a:rPr lang="zh-TW" altLang="en-US" sz="1200" dirty="0" smtClean="0">
                <a:solidFill>
                  <a:schemeClr val="bg2">
                    <a:lumMod val="75000"/>
                  </a:schemeClr>
                </a:solidFill>
              </a:rPr>
              <a:t>與</a:t>
            </a:r>
            <a:r>
              <a:rPr lang="en-US" altLang="zh-TW" sz="1200" dirty="0" smtClean="0">
                <a:solidFill>
                  <a:schemeClr val="bg2">
                    <a:lumMod val="75000"/>
                  </a:schemeClr>
                </a:solidFill>
              </a:rPr>
              <a:t>mock</a:t>
            </a:r>
            <a:r>
              <a:rPr lang="zh-TW" altLang="en-US" sz="1200" dirty="0" smtClean="0">
                <a:solidFill>
                  <a:schemeClr val="bg2">
                    <a:lumMod val="75000"/>
                  </a:schemeClr>
                </a:solidFill>
              </a:rPr>
              <a:t>的用途本就不同，</a:t>
            </a:r>
            <a:r>
              <a:rPr lang="en-US" altLang="zh-TW" sz="1200" dirty="0" smtClean="0">
                <a:solidFill>
                  <a:schemeClr val="bg2">
                    <a:lumMod val="75000"/>
                  </a:schemeClr>
                </a:solidFill>
              </a:rPr>
              <a:t>stub</a:t>
            </a:r>
            <a:r>
              <a:rPr lang="zh-TW" altLang="en-US" sz="1200" dirty="0" smtClean="0">
                <a:solidFill>
                  <a:schemeClr val="bg2">
                    <a:lumMod val="75000"/>
                  </a:schemeClr>
                </a:solidFill>
              </a:rPr>
              <a:t>是用來輔助驗證回傳值或目標物件狀態，而</a:t>
            </a:r>
            <a:r>
              <a:rPr lang="en-US" altLang="zh-TW" sz="1200" dirty="0" smtClean="0">
                <a:solidFill>
                  <a:schemeClr val="bg2">
                    <a:lumMod val="75000"/>
                  </a:schemeClr>
                </a:solidFill>
              </a:rPr>
              <a:t>mock</a:t>
            </a:r>
            <a:r>
              <a:rPr lang="zh-TW" altLang="en-US" sz="1200" dirty="0" smtClean="0">
                <a:solidFill>
                  <a:schemeClr val="bg2">
                    <a:lumMod val="75000"/>
                  </a:schemeClr>
                </a:solidFill>
              </a:rPr>
              <a:t>是用來驗證目標物件與相依物件互動的情況是否符合預期。</a:t>
            </a:r>
            <a:endParaRPr lang="en-US" altLang="zh-TW" sz="12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- </a:t>
            </a:r>
            <a:r>
              <a:rPr lang="zh-TW" altLang="en-US" sz="1200" dirty="0" smtClean="0"/>
              <a:t>當要測試一個目標物件，要</a:t>
            </a:r>
            <a:r>
              <a:rPr lang="en-US" altLang="zh-TW" sz="1200" dirty="0" smtClean="0"/>
              <a:t>stub/mock/fake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object</a:t>
            </a:r>
            <a:r>
              <a:rPr lang="zh-TW" altLang="en-US" sz="1200" dirty="0" smtClean="0"/>
              <a:t>太多時，請務必思考目標物件的設計是否出現問題，是否與太多細節耦合，是否可將這些細節職責合併。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FC17E-5AC9-4B84-876E-2ABDEFBDE59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17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0" y="1700214"/>
            <a:ext cx="12192000" cy="4537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1800" smtClean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1" y="5322888"/>
            <a:ext cx="364701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zh-TW" altLang="en-US" noProof="0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838200"/>
          </a:xfrm>
        </p:spPr>
        <p:txBody>
          <a:bodyPr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1333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75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24385" y="330200"/>
            <a:ext cx="2772833" cy="57531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3768" y="330200"/>
            <a:ext cx="8117417" cy="57531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5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13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37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7" y="15573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12417" y="15573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6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5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98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4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767" y="330200"/>
            <a:ext cx="937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按一下以編輯標題樣式</a:t>
            </a:r>
          </a:p>
        </p:txBody>
      </p:sp>
      <p:sp>
        <p:nvSpPr>
          <p:cNvPr id="4103" name="Rectangle 3"/>
          <p:cNvSpPr>
            <a:spLocks noChangeArrowheads="1"/>
          </p:cNvSpPr>
          <p:nvPr/>
        </p:nvSpPr>
        <p:spPr bwMode="auto">
          <a:xfrm>
            <a:off x="527051" y="981075"/>
            <a:ext cx="11146367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defRPr/>
            </a:pPr>
            <a:endParaRPr lang="zh-TW" altLang="zh-TW" sz="3600" smtClean="0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5573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93367" y="6551614"/>
            <a:ext cx="2540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4D186674-6C58-45B8-9436-0EEDBE173AB9}" type="datetimeFigureOut">
              <a:rPr lang="zh-TW" altLang="en-US" smtClean="0"/>
              <a:t>2015/3/17</a:t>
            </a:fld>
            <a:endParaRPr lang="zh-TW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36651" y="6551614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1" y="6543676"/>
            <a:ext cx="609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8394B42E-ACB7-45B7-8820-0FD4A21F21E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32" name="圖片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984" y="6453189"/>
            <a:ext cx="236008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69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Times New Roman" panose="02020603050405020304" pitchFamily="18" charset="0"/>
        <a:buChar char="▪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blogs.com.tw/hatelov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wiki/%E6%A8%A1%E6%8B%9F%E5%AF%B9%E8%B1%A1#cite_note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MVC 5 </a:t>
            </a:r>
            <a:r>
              <a:rPr lang="zh-TW" altLang="en-US" dirty="0" smtClean="0"/>
              <a:t>自動測試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 smtClean="0"/>
              <a:t>Present by Frank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Wang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6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Stub &amp; Mock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7" y="1557338"/>
            <a:ext cx="7407063" cy="4525962"/>
          </a:xfrm>
        </p:spPr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 err="1"/>
              <a:t>NuGet</a:t>
            </a:r>
            <a:r>
              <a:rPr lang="zh-TW" altLang="en-US" dirty="0"/>
              <a:t>安裝</a:t>
            </a:r>
            <a:r>
              <a:rPr lang="en-US" altLang="zh-TW" dirty="0" err="1" smtClean="0"/>
              <a:t>Rhino.Mocks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透過</a:t>
            </a:r>
            <a:r>
              <a:rPr lang="en-US" altLang="zh-TW" dirty="0" err="1">
                <a:solidFill>
                  <a:srgbClr val="00B0F0"/>
                </a:solidFill>
              </a:rPr>
              <a:t>MockRepository.GenerateStub</a:t>
            </a:r>
            <a:r>
              <a:rPr lang="en-US" altLang="zh-TW" dirty="0">
                <a:solidFill>
                  <a:srgbClr val="00B0F0"/>
                </a:solidFill>
              </a:rPr>
              <a:t>&lt;T&gt;()</a:t>
            </a:r>
            <a:r>
              <a:rPr lang="zh-TW" altLang="en-US" dirty="0"/>
              <a:t>，來建立某一個</a:t>
            </a:r>
            <a:r>
              <a:rPr lang="en-US" altLang="zh-TW" dirty="0"/>
              <a:t>T</a:t>
            </a:r>
            <a:r>
              <a:rPr lang="zh-TW" altLang="en-US" dirty="0"/>
              <a:t>型別的</a:t>
            </a:r>
            <a:r>
              <a:rPr lang="en-US" altLang="zh-TW" dirty="0"/>
              <a:t>stub </a:t>
            </a:r>
            <a:r>
              <a:rPr lang="en-US" altLang="zh-TW" dirty="0" smtClean="0"/>
              <a:t>object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把</a:t>
            </a:r>
            <a:r>
              <a:rPr lang="zh-TW" altLang="en-US" dirty="0"/>
              <a:t>該</a:t>
            </a:r>
            <a:r>
              <a:rPr lang="en-US" altLang="zh-TW" dirty="0"/>
              <a:t>stub object</a:t>
            </a:r>
            <a:r>
              <a:rPr lang="zh-TW" altLang="en-US" dirty="0"/>
              <a:t>透過建構式，設定給測試目標物件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定義</a:t>
            </a:r>
            <a:r>
              <a:rPr lang="zh-TW" altLang="en-US" dirty="0"/>
              <a:t>當呼叫到該</a:t>
            </a:r>
            <a:r>
              <a:rPr lang="en-US" altLang="zh-TW" dirty="0"/>
              <a:t>stub object</a:t>
            </a:r>
            <a:r>
              <a:rPr lang="zh-TW" altLang="en-US" dirty="0"/>
              <a:t>的哪一個方法時，若傳入的參數為何，則</a:t>
            </a:r>
            <a:r>
              <a:rPr lang="en-US" altLang="zh-TW" dirty="0"/>
              <a:t>stub</a:t>
            </a:r>
            <a:r>
              <a:rPr lang="zh-TW" altLang="en-US" dirty="0"/>
              <a:t>要回傳</a:t>
            </a:r>
            <a:r>
              <a:rPr lang="zh-TW" altLang="en-US" dirty="0" smtClean="0"/>
              <a:t>什麼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Example </a:t>
            </a:r>
            <a:r>
              <a:rPr lang="en-US" altLang="zh-TW" dirty="0" err="1" smtClean="0"/>
              <a:t>StubAndMockTesting</a:t>
            </a:r>
            <a:r>
              <a:rPr lang="en-US" altLang="zh-TW" dirty="0" smtClean="0"/>
              <a:t> project</a:t>
            </a:r>
            <a:endParaRPr lang="zh-TW" altLang="en-US" dirty="0"/>
          </a:p>
        </p:txBody>
      </p:sp>
      <p:pic>
        <p:nvPicPr>
          <p:cNvPr id="1028" name="Picture 4" descr="http://ithelp.ithome.com.tw/upload/images/20121015/20121015020816507aff902f0b9_re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50" y="1557338"/>
            <a:ext cx="3747094" cy="249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05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Stub</a:t>
            </a:r>
            <a:r>
              <a:rPr lang="zh-TW" altLang="en-US" dirty="0" smtClean="0"/>
              <a:t> </a:t>
            </a:r>
            <a:r>
              <a:rPr lang="en-US" altLang="zh-TW" dirty="0" smtClean="0"/>
              <a:t>Mock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Fake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70C0"/>
                </a:solidFill>
              </a:rPr>
              <a:t>Stub, Mock </a:t>
            </a:r>
            <a:r>
              <a:rPr lang="zh-TW" altLang="en-US" sz="3200" dirty="0" smtClean="0">
                <a:solidFill>
                  <a:srgbClr val="0070C0"/>
                </a:solidFill>
              </a:rPr>
              <a:t>及</a:t>
            </a:r>
            <a:r>
              <a:rPr lang="en-US" altLang="zh-TW" sz="3200" dirty="0" smtClean="0">
                <a:solidFill>
                  <a:srgbClr val="0070C0"/>
                </a:solidFill>
              </a:rPr>
              <a:t>Fake</a:t>
            </a:r>
            <a:r>
              <a:rPr lang="zh-TW" altLang="en-US" sz="3200" dirty="0" smtClean="0">
                <a:solidFill>
                  <a:srgbClr val="0070C0"/>
                </a:solidFill>
              </a:rPr>
              <a:t> 使用比例</a:t>
            </a:r>
            <a:endParaRPr lang="en-US" altLang="zh-TW" sz="32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TW" sz="2400" dirty="0" smtClean="0"/>
              <a:t>Stub 80% ~ 90% , Mock 10% ~ 20%, Fake</a:t>
            </a:r>
            <a:r>
              <a:rPr lang="zh-TW" altLang="en-US" sz="2400" dirty="0" smtClean="0"/>
              <a:t>使用在特例 例如靜態方法跟</a:t>
            </a:r>
            <a:r>
              <a:rPr lang="en-US" altLang="zh-TW" sz="2400" dirty="0" err="1" smtClean="0"/>
              <a:t>.Net</a:t>
            </a:r>
            <a:r>
              <a:rPr lang="en-US" altLang="zh-TW" sz="2400" dirty="0" smtClean="0"/>
              <a:t> Framework</a:t>
            </a:r>
            <a:r>
              <a:rPr lang="zh-TW" altLang="en-US" sz="2400" dirty="0" smtClean="0"/>
              <a:t>原生組件</a:t>
            </a:r>
            <a:endParaRPr lang="en-US" altLang="zh-TW" sz="2400" dirty="0" smtClean="0"/>
          </a:p>
          <a:p>
            <a:r>
              <a:rPr lang="en-US" altLang="zh-TW" sz="3200" dirty="0" smtClean="0">
                <a:solidFill>
                  <a:srgbClr val="0070C0"/>
                </a:solidFill>
              </a:rPr>
              <a:t>Stub</a:t>
            </a:r>
            <a:r>
              <a:rPr lang="zh-TW" altLang="en-US" sz="3200" dirty="0" smtClean="0">
                <a:solidFill>
                  <a:srgbClr val="0070C0"/>
                </a:solidFill>
              </a:rPr>
              <a:t>與</a:t>
            </a:r>
            <a:r>
              <a:rPr lang="en-US" altLang="zh-TW" sz="3200" dirty="0" smtClean="0">
                <a:solidFill>
                  <a:srgbClr val="0070C0"/>
                </a:solidFill>
              </a:rPr>
              <a:t>Mock</a:t>
            </a:r>
            <a:r>
              <a:rPr lang="zh-TW" altLang="en-US" sz="3200" dirty="0" smtClean="0">
                <a:solidFill>
                  <a:srgbClr val="0070C0"/>
                </a:solidFill>
              </a:rPr>
              <a:t>使用時機</a:t>
            </a:r>
            <a:endParaRPr lang="en-US" altLang="zh-TW" sz="3200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sz="2400" dirty="0" smtClean="0"/>
              <a:t>一次只驗證一件事情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避免</a:t>
            </a:r>
            <a:r>
              <a:rPr lang="en-US" altLang="zh-TW" sz="2400" dirty="0" smtClean="0"/>
              <a:t>Stub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Mock</a:t>
            </a:r>
            <a:r>
              <a:rPr lang="zh-TW" altLang="en-US" sz="2400" dirty="0" smtClean="0"/>
              <a:t>同時使用</a:t>
            </a:r>
            <a:endParaRPr lang="en-US" altLang="zh-TW" sz="2400" dirty="0" smtClean="0"/>
          </a:p>
          <a:p>
            <a:r>
              <a:rPr lang="zh-TW" altLang="en-US" sz="3200" dirty="0" smtClean="0">
                <a:solidFill>
                  <a:srgbClr val="0070C0"/>
                </a:solidFill>
              </a:rPr>
              <a:t>檢視測試目標物件的耦合性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自動測試</a:t>
            </a:r>
            <a:r>
              <a:rPr lang="en-US" altLang="zh-TW" dirty="0"/>
              <a:t>(Selenium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7" y="1557338"/>
            <a:ext cx="6157383" cy="4525962"/>
          </a:xfrm>
        </p:spPr>
        <p:txBody>
          <a:bodyPr/>
          <a:lstStyle/>
          <a:p>
            <a:r>
              <a:rPr lang="en-US" altLang="zh-TW" sz="2800" dirty="0"/>
              <a:t>Selenium </a:t>
            </a:r>
            <a:r>
              <a:rPr lang="zh-TW" altLang="en-US" sz="2800" dirty="0"/>
              <a:t>是為瀏覽器自動化（</a:t>
            </a:r>
            <a:r>
              <a:rPr lang="en-US" altLang="zh-TW" sz="2800" dirty="0"/>
              <a:t>Browser Automation</a:t>
            </a:r>
            <a:r>
              <a:rPr lang="zh-TW" altLang="en-US" sz="2800" dirty="0"/>
              <a:t>）需求所設計的一組工具集，它讓我們直接用真實的瀏覽器來自動操作一個網站，將 </a:t>
            </a:r>
            <a:r>
              <a:rPr lang="en-US" altLang="zh-TW" sz="2800" dirty="0"/>
              <a:t>Selenium </a:t>
            </a:r>
            <a:r>
              <a:rPr lang="zh-TW" altLang="en-US" sz="2800" dirty="0"/>
              <a:t>應用在自動化測試時，除了</a:t>
            </a:r>
            <a:r>
              <a:rPr lang="zh-TW" altLang="en-US" sz="2800" dirty="0">
                <a:solidFill>
                  <a:srgbClr val="C00000"/>
                </a:solidFill>
              </a:rPr>
              <a:t>檢驗網頁內容、填寫表單等基本操作，也能驗證 </a:t>
            </a:r>
            <a:r>
              <a:rPr lang="en-US" altLang="zh-TW" sz="2800" dirty="0">
                <a:solidFill>
                  <a:srgbClr val="C00000"/>
                </a:solidFill>
              </a:rPr>
              <a:t>JavaScript </a:t>
            </a:r>
            <a:r>
              <a:rPr lang="zh-TW" altLang="en-US" sz="2800" dirty="0">
                <a:solidFill>
                  <a:srgbClr val="C00000"/>
                </a:solidFill>
              </a:rPr>
              <a:t>的功能</a:t>
            </a:r>
            <a:r>
              <a:rPr lang="zh-TW" altLang="en-US" sz="2800" dirty="0"/>
              <a:t>是否正常執行等，因為 </a:t>
            </a:r>
            <a:r>
              <a:rPr lang="en-US" altLang="zh-TW" sz="2800" dirty="0"/>
              <a:t>Selenium </a:t>
            </a:r>
            <a:r>
              <a:rPr lang="zh-TW" altLang="en-US" sz="2800" dirty="0"/>
              <a:t>操作的網站畫面就是瀏覽器呈現給使用者的最終結果。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293646"/>
            <a:ext cx="5166360" cy="50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自動測試</a:t>
            </a:r>
            <a:r>
              <a:rPr lang="en-US" altLang="zh-TW" dirty="0"/>
              <a:t>(Selenium)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Selenium </a:t>
            </a:r>
            <a:r>
              <a:rPr lang="en-US" altLang="zh-TW" sz="2800" dirty="0"/>
              <a:t>IDE</a:t>
            </a:r>
            <a:r>
              <a:rPr lang="zh-TW" altLang="en-US" sz="2800" dirty="0"/>
              <a:t>僅可以在</a:t>
            </a:r>
            <a:r>
              <a:rPr lang="en-US" altLang="zh-TW" sz="2800" dirty="0"/>
              <a:t>Firefox</a:t>
            </a:r>
            <a:r>
              <a:rPr lang="zh-TW" altLang="en-US" sz="2800" dirty="0"/>
              <a:t>中工作。</a:t>
            </a:r>
          </a:p>
          <a:p>
            <a:r>
              <a:rPr lang="en-US" altLang="zh-TW" sz="2800" dirty="0" smtClean="0"/>
              <a:t>Selenium </a:t>
            </a:r>
            <a:r>
              <a:rPr lang="en-US" altLang="zh-TW" sz="2800" dirty="0"/>
              <a:t>Remote Control</a:t>
            </a:r>
            <a:r>
              <a:rPr lang="zh-TW" altLang="en-US" sz="2800" dirty="0"/>
              <a:t>支持很多瀏覽器，包括最常用的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Firefox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IE</a:t>
            </a:r>
            <a:r>
              <a:rPr lang="zh-TW" altLang="en-US" sz="2800" dirty="0" smtClean="0"/>
              <a:t>，</a:t>
            </a:r>
            <a:r>
              <a:rPr lang="en-US" altLang="zh-TW" sz="2800" dirty="0"/>
              <a:t>safari</a:t>
            </a:r>
            <a:r>
              <a:rPr lang="zh-TW" altLang="en-US" sz="2800" dirty="0"/>
              <a:t>等</a:t>
            </a:r>
            <a:r>
              <a:rPr lang="en-US" altLang="zh-TW" sz="2800" dirty="0"/>
              <a:t>N</a:t>
            </a:r>
            <a:r>
              <a:rPr lang="zh-TW" altLang="en-US" sz="2800" dirty="0"/>
              <a:t>款瀏覽器。</a:t>
            </a:r>
          </a:p>
          <a:p>
            <a:r>
              <a:rPr lang="en-US" altLang="zh-TW" sz="2800" dirty="0" smtClean="0"/>
              <a:t>Selenium </a:t>
            </a:r>
            <a:r>
              <a:rPr lang="en-US" altLang="zh-TW" sz="2800" dirty="0"/>
              <a:t>Core</a:t>
            </a:r>
            <a:r>
              <a:rPr lang="zh-TW" altLang="en-US" sz="2800" dirty="0"/>
              <a:t>支持的瀏覽器是最廣的，這點和它的實現有關。作為</a:t>
            </a:r>
            <a:r>
              <a:rPr lang="en-US" altLang="zh-TW" sz="2800" dirty="0"/>
              <a:t>IDE</a:t>
            </a:r>
            <a:r>
              <a:rPr lang="zh-TW" altLang="en-US" sz="2800" dirty="0"/>
              <a:t>和</a:t>
            </a:r>
            <a:r>
              <a:rPr lang="en-US" altLang="zh-TW" sz="2800" dirty="0"/>
              <a:t>RC</a:t>
            </a:r>
            <a:r>
              <a:rPr lang="zh-TW" altLang="en-US" sz="2800" dirty="0"/>
              <a:t>的引擎，</a:t>
            </a:r>
            <a:r>
              <a:rPr lang="en-US" altLang="zh-TW" sz="2800" dirty="0"/>
              <a:t>Selenium Core</a:t>
            </a:r>
            <a:r>
              <a:rPr lang="zh-TW" altLang="en-US" sz="2800" dirty="0"/>
              <a:t>幾乎可以在任何瀏覽器中工作。</a:t>
            </a:r>
          </a:p>
        </p:txBody>
      </p:sp>
    </p:spTree>
    <p:extLst>
      <p:ext uri="{BB962C8B-B14F-4D97-AF65-F5344CB8AC3E}">
        <p14:creationId xmlns:p14="http://schemas.microsoft.com/office/powerpoint/2010/main" val="159343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自動測試</a:t>
            </a:r>
            <a:r>
              <a:rPr lang="en-US" altLang="zh-TW" dirty="0"/>
              <a:t>(Selenium)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5203" y="2699200"/>
            <a:ext cx="7691164" cy="74913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B0F0"/>
                </a:solidFill>
              </a:rPr>
              <a:t>Selenium IDE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altLang="zh-TW" dirty="0" smtClean="0">
                <a:solidFill>
                  <a:srgbClr val="00B0F0"/>
                </a:solidFill>
              </a:rPr>
              <a:t>Selenium </a:t>
            </a:r>
            <a:r>
              <a:rPr lang="en-US" altLang="zh-TW" dirty="0" err="1" smtClean="0">
                <a:solidFill>
                  <a:srgbClr val="00B0F0"/>
                </a:solidFill>
              </a:rPr>
              <a:t>WebDriver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94774" y="3448334"/>
            <a:ext cx="4281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Example Selenium demo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09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Behavior-driven development(BDD)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BDD </a:t>
            </a:r>
            <a:r>
              <a:rPr lang="zh-TW" altLang="en-US" sz="2800" dirty="0"/>
              <a:t>的全名為 </a:t>
            </a:r>
            <a:r>
              <a:rPr lang="en-US" altLang="zh-TW" sz="2800" dirty="0"/>
              <a:t>Behavior-driven development </a:t>
            </a:r>
            <a:r>
              <a:rPr lang="zh-TW" altLang="en-US" sz="2800" dirty="0"/>
              <a:t>，在 </a:t>
            </a:r>
            <a:r>
              <a:rPr lang="en-US" altLang="zh-TW" sz="2800" dirty="0"/>
              <a:t>2003 </a:t>
            </a:r>
            <a:r>
              <a:rPr lang="zh-TW" altLang="en-US" sz="2800" dirty="0" smtClean="0"/>
              <a:t>年</a:t>
            </a:r>
            <a:r>
              <a:rPr lang="zh-TW" altLang="en-US" sz="2800" dirty="0"/>
              <a:t>由 </a:t>
            </a:r>
            <a:r>
              <a:rPr lang="en-US" altLang="zh-TW" sz="2800" dirty="0" smtClean="0"/>
              <a:t>Dan </a:t>
            </a:r>
            <a:r>
              <a:rPr lang="en-US" altLang="zh-TW" sz="2800" dirty="0"/>
              <a:t>North </a:t>
            </a:r>
            <a:r>
              <a:rPr lang="zh-TW" altLang="en-US" sz="2800" dirty="0"/>
              <a:t>所命名，用來作為 </a:t>
            </a:r>
            <a:r>
              <a:rPr lang="en-US" altLang="zh-TW" sz="2800" dirty="0"/>
              <a:t>TDD </a:t>
            </a:r>
            <a:r>
              <a:rPr lang="zh-TW" altLang="en-US" sz="2800" dirty="0"/>
              <a:t>的輔助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/>
              <a:t>透過屬於該 </a:t>
            </a:r>
            <a:r>
              <a:rPr lang="en-US" altLang="zh-TW" sz="2800" dirty="0"/>
              <a:t>Domain </a:t>
            </a:r>
            <a:r>
              <a:rPr lang="zh-TW" altLang="en-US" sz="2800" dirty="0"/>
              <a:t>的表達方式，來描述系統的 </a:t>
            </a:r>
            <a:r>
              <a:rPr lang="en-US" altLang="zh-TW" sz="2800" dirty="0"/>
              <a:t>Feature </a:t>
            </a:r>
            <a:r>
              <a:rPr lang="zh-TW" altLang="en-US" sz="2800" dirty="0"/>
              <a:t>與使用者的 </a:t>
            </a:r>
            <a:r>
              <a:rPr lang="en-US" altLang="zh-TW" sz="2800" dirty="0"/>
              <a:t>Scenario </a:t>
            </a:r>
            <a:r>
              <a:rPr lang="zh-TW" altLang="en-US" sz="2800" dirty="0"/>
              <a:t>，並且依據這些 </a:t>
            </a:r>
            <a:r>
              <a:rPr lang="en-US" altLang="zh-TW" sz="2800" dirty="0"/>
              <a:t>Scenario </a:t>
            </a:r>
            <a:r>
              <a:rPr lang="zh-TW" altLang="en-US" sz="2800" dirty="0"/>
              <a:t>產生對應的 </a:t>
            </a:r>
            <a:r>
              <a:rPr lang="en-US" altLang="zh-TW" sz="2800" dirty="0"/>
              <a:t>code flow template </a:t>
            </a:r>
            <a:r>
              <a:rPr lang="zh-TW" altLang="en-US" sz="2800" dirty="0"/>
              <a:t>，接著可結合 </a:t>
            </a:r>
            <a:r>
              <a:rPr lang="en-US" altLang="zh-TW" sz="2800" dirty="0"/>
              <a:t>Unit Test </a:t>
            </a:r>
            <a:r>
              <a:rPr lang="zh-TW" altLang="en-US" sz="2800" dirty="0"/>
              <a:t>的 </a:t>
            </a:r>
            <a:r>
              <a:rPr lang="en-US" altLang="zh-TW" sz="2800" dirty="0"/>
              <a:t>3A </a:t>
            </a:r>
            <a:r>
              <a:rPr lang="zh-TW" altLang="en-US" sz="2800" dirty="0"/>
              <a:t>原則 </a:t>
            </a:r>
            <a:r>
              <a:rPr lang="en-US" altLang="zh-TW" sz="2800" dirty="0"/>
              <a:t>( Arrange, Act, Assert )</a:t>
            </a:r>
            <a:r>
              <a:rPr lang="zh-TW" altLang="en-US" sz="2800" dirty="0"/>
              <a:t>，來驗證系統功能是否有滿足這些 </a:t>
            </a:r>
            <a:r>
              <a:rPr lang="en-US" altLang="zh-TW" sz="2800" dirty="0"/>
              <a:t>Scenario 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在</a:t>
            </a:r>
            <a:r>
              <a:rPr lang="en-US" altLang="zh-TW" sz="2800" dirty="0" smtClean="0"/>
              <a:t>Visual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Studio</a:t>
            </a:r>
            <a:r>
              <a:rPr lang="zh-TW" altLang="en-US" sz="2800" dirty="0" smtClean="0"/>
              <a:t>中可透過</a:t>
            </a:r>
            <a:r>
              <a:rPr lang="en-US" altLang="zh-TW" sz="2800" dirty="0" err="1"/>
              <a:t>NuGet</a:t>
            </a:r>
            <a:r>
              <a:rPr lang="zh-TW" altLang="en-US" sz="2800" dirty="0"/>
              <a:t>安裝</a:t>
            </a:r>
            <a:r>
              <a:rPr lang="en-US" altLang="zh-TW" sz="2800" dirty="0" err="1" smtClean="0"/>
              <a:t>Specflow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054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/>
              <a:t>Behavior-driven development(BDD)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BDD?</a:t>
            </a:r>
          </a:p>
          <a:p>
            <a:pPr lvl="1"/>
            <a:r>
              <a:rPr lang="zh-TW" altLang="en-US" dirty="0"/>
              <a:t>讓使用者、測試人員及開發人員可以用一樣的方式來描述與了解需求，並且降低將人話轉成程式碼的</a:t>
            </a:r>
            <a:r>
              <a:rPr lang="zh-TW" altLang="en-US" dirty="0" smtClean="0"/>
              <a:t>成本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 smtClean="0"/>
              <a:t>When BDD?</a:t>
            </a:r>
          </a:p>
          <a:p>
            <a:pPr lvl="1"/>
            <a:r>
              <a:rPr lang="zh-TW" altLang="en-US" dirty="0" smtClean="0"/>
              <a:t>撰寫好驗收測試案例，建立好可行走的</a:t>
            </a:r>
            <a:r>
              <a:rPr lang="en-US" altLang="zh-TW" dirty="0"/>
              <a:t>[</a:t>
            </a:r>
            <a:r>
              <a:rPr lang="zh-TW" altLang="en-US" dirty="0" smtClean="0"/>
              <a:t>骨架</a:t>
            </a:r>
            <a:r>
              <a:rPr lang="en-US" altLang="zh-TW" dirty="0"/>
              <a:t>]</a:t>
            </a:r>
            <a:r>
              <a:rPr lang="zh-TW" altLang="en-US" dirty="0" smtClean="0"/>
              <a:t> ，開始準備著手開發實際的程式碼之前，使用</a:t>
            </a:r>
            <a:r>
              <a:rPr lang="en-US" altLang="zh-TW" dirty="0" smtClean="0"/>
              <a:t>BDD</a:t>
            </a:r>
            <a:r>
              <a:rPr lang="zh-TW" altLang="en-US" dirty="0" smtClean="0"/>
              <a:t>來描述</a:t>
            </a:r>
            <a:r>
              <a:rPr lang="en-US" altLang="zh-TW" dirty="0"/>
              <a:t>[</a:t>
            </a:r>
            <a:r>
              <a:rPr lang="zh-TW" altLang="en-US" dirty="0" smtClean="0"/>
              <a:t>驗收測試案例</a:t>
            </a:r>
            <a:r>
              <a:rPr lang="en-US" altLang="zh-TW" dirty="0"/>
              <a:t>]</a:t>
            </a:r>
            <a:r>
              <a:rPr lang="zh-TW" altLang="en-US" dirty="0" smtClean="0"/>
              <a:t>所對應的</a:t>
            </a:r>
            <a:r>
              <a:rPr lang="en-US" altLang="zh-TW" dirty="0"/>
              <a:t>[</a:t>
            </a:r>
            <a:r>
              <a:rPr lang="zh-TW" altLang="en-US" dirty="0" smtClean="0"/>
              <a:t>系統行為與腳本</a:t>
            </a:r>
            <a:r>
              <a:rPr lang="en-US" altLang="zh-TW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24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步驟</a:t>
            </a:r>
            <a:r>
              <a:rPr lang="en-US" altLang="zh-TW" dirty="0" smtClean="0"/>
              <a:t>: </a:t>
            </a:r>
            <a:endParaRPr lang="en-US" altLang="zh-TW" dirty="0"/>
          </a:p>
          <a:p>
            <a:pPr marL="1143000" lvl="1" indent="-742950">
              <a:buFont typeface="+mj-lt"/>
              <a:buAutoNum type="arabicPeriod"/>
            </a:pPr>
            <a:r>
              <a:rPr lang="zh-TW" altLang="en-US" dirty="0"/>
              <a:t>不改變系統外在行為的條件下，改善系統內部的品質，透過</a:t>
            </a:r>
            <a:r>
              <a:rPr lang="en-US" altLang="zh-TW" dirty="0"/>
              <a:t>Selenium</a:t>
            </a:r>
            <a:r>
              <a:rPr lang="zh-TW" altLang="en-US" dirty="0"/>
              <a:t> </a:t>
            </a:r>
            <a:r>
              <a:rPr lang="en-US" altLang="zh-TW" dirty="0"/>
              <a:t>IDE</a:t>
            </a:r>
            <a:r>
              <a:rPr lang="zh-TW" altLang="en-US" dirty="0"/>
              <a:t>紀錄操作與結果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zh-TW" dirty="0" smtClean="0"/>
          </a:p>
          <a:p>
            <a:pPr marL="1143000" lvl="1" indent="-742950">
              <a:buFont typeface="+mj-lt"/>
              <a:buAutoNum type="arabicPeriod"/>
            </a:pPr>
            <a:r>
              <a:rPr lang="zh-TW" altLang="en-US" dirty="0" smtClean="0"/>
              <a:t>加入</a:t>
            </a:r>
            <a:r>
              <a:rPr lang="zh-TW" altLang="en-US" dirty="0"/>
              <a:t>註解 </a:t>
            </a:r>
            <a:r>
              <a:rPr lang="en-US" altLang="zh-TW" dirty="0"/>
              <a:t>-</a:t>
            </a:r>
            <a:r>
              <a:rPr lang="zh-TW" altLang="en-US" dirty="0"/>
              <a:t> 不需要每一行程式都加上人話，而是針對事情、行為來描述。</a:t>
            </a:r>
            <a:endParaRPr lang="en-US" altLang="zh-TW" dirty="0"/>
          </a:p>
          <a:p>
            <a:pPr marL="1143000" lvl="1" indent="-742950">
              <a:buFont typeface="+mj-lt"/>
              <a:buAutoNum type="arabicPeriod"/>
            </a:pPr>
            <a:r>
              <a:rPr lang="en-US" altLang="zh-TW" dirty="0"/>
              <a:t>vs</a:t>
            </a:r>
            <a:r>
              <a:rPr lang="zh-TW" altLang="en-US" dirty="0"/>
              <a:t>輔助重構 </a:t>
            </a:r>
            <a:r>
              <a:rPr lang="en-US" altLang="zh-TW" dirty="0"/>
              <a:t>- </a:t>
            </a:r>
            <a:r>
              <a:rPr lang="zh-TW" altLang="en-US" dirty="0"/>
              <a:t>將程式轉成</a:t>
            </a:r>
            <a:r>
              <a:rPr lang="en-US" altLang="zh-TW" dirty="0"/>
              <a:t>private</a:t>
            </a:r>
            <a:r>
              <a:rPr lang="zh-TW" altLang="en-US" dirty="0"/>
              <a:t> </a:t>
            </a:r>
            <a:r>
              <a:rPr lang="en-US" altLang="zh-TW" dirty="0"/>
              <a:t>function(</a:t>
            </a:r>
            <a:r>
              <a:rPr lang="zh-TW" altLang="en-US" dirty="0"/>
              <a:t>框選程式後按右鍵選重構 </a:t>
            </a:r>
            <a:r>
              <a:rPr lang="en-US" altLang="zh-TW" dirty="0"/>
              <a:t>-&gt; </a:t>
            </a:r>
            <a:r>
              <a:rPr lang="zh-TW" altLang="en-US" dirty="0"/>
              <a:t>擷取方法</a:t>
            </a:r>
            <a:r>
              <a:rPr lang="en-US" altLang="zh-TW" dirty="0" smtClean="0"/>
              <a:t>)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lang="zh-TW" altLang="en-US" dirty="0"/>
              <a:t>將重複動作的事情寫成一個</a:t>
            </a:r>
            <a:r>
              <a:rPr lang="zh-TW" altLang="en-US" dirty="0" smtClean="0"/>
              <a:t>方法</a:t>
            </a:r>
            <a:endParaRPr lang="en-US" altLang="zh-TW" dirty="0"/>
          </a:p>
          <a:p>
            <a:pPr marL="1143000" lvl="1" indent="-74295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zh-TW" altLang="en-US" dirty="0"/>
              <a:t>方法改寫介面</a:t>
            </a:r>
            <a:r>
              <a:rPr lang="en-US" altLang="zh-TW" dirty="0"/>
              <a:t>(Interface)</a:t>
            </a:r>
            <a:r>
              <a:rPr lang="zh-TW" altLang="en-US" dirty="0"/>
              <a:t> ，符合 </a:t>
            </a:r>
            <a:r>
              <a:rPr lang="en-US" altLang="zh-TW" dirty="0"/>
              <a:t>SOLID </a:t>
            </a:r>
            <a:r>
              <a:rPr lang="zh-TW" altLang="en-US" dirty="0"/>
              <a:t>原則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20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7" y="1557338"/>
            <a:ext cx="10972800" cy="1277302"/>
          </a:xfrm>
        </p:spPr>
        <p:txBody>
          <a:bodyPr/>
          <a:lstStyle/>
          <a:p>
            <a:r>
              <a:rPr lang="zh-TW" altLang="en-US" dirty="0"/>
              <a:t>重構的節奏就是，</a:t>
            </a:r>
            <a:r>
              <a:rPr lang="zh-TW" altLang="en-US" b="1" dirty="0"/>
              <a:t>建立綠燈，移動程式，按下測試，打完收工</a:t>
            </a:r>
            <a:r>
              <a:rPr lang="zh-TW" altLang="en-US" dirty="0"/>
              <a:t>。接著繼續</a:t>
            </a:r>
            <a:r>
              <a:rPr lang="zh-TW" altLang="en-US" b="1" dirty="0"/>
              <a:t>往下一步前進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77" y="2834640"/>
            <a:ext cx="4843488" cy="32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Website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In91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://www.dotblogs.com.tw/hatelove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Book / </a:t>
            </a:r>
            <a:r>
              <a:rPr lang="en-US" altLang="zh-TW" dirty="0" err="1" smtClean="0"/>
              <a:t>ASP.Net</a:t>
            </a:r>
            <a:r>
              <a:rPr lang="en-US" altLang="zh-TW" dirty="0" smtClean="0"/>
              <a:t> MVC5 </a:t>
            </a:r>
            <a:r>
              <a:rPr lang="zh-TW" altLang="en-US" dirty="0" smtClean="0"/>
              <a:t>網站開發美學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063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TDD</a:t>
            </a:r>
          </a:p>
          <a:p>
            <a:r>
              <a:rPr lang="zh-TW" altLang="en-US" sz="2800" dirty="0" smtClean="0"/>
              <a:t>測試種</a:t>
            </a:r>
            <a:r>
              <a:rPr lang="zh-TW" altLang="en-US" sz="2800" dirty="0"/>
              <a:t>類</a:t>
            </a:r>
            <a:r>
              <a:rPr lang="zh-TW" altLang="en-US" sz="2800" dirty="0" smtClean="0"/>
              <a:t>介紹</a:t>
            </a:r>
            <a:endParaRPr lang="en-US" altLang="zh-TW" sz="2800" dirty="0" smtClean="0"/>
          </a:p>
          <a:p>
            <a:r>
              <a:rPr lang="zh-TW" altLang="en-US" sz="2800" dirty="0" smtClean="0"/>
              <a:t>加入測試的時機</a:t>
            </a:r>
            <a:r>
              <a:rPr lang="zh-TW" altLang="en-US" sz="2800" dirty="0"/>
              <a:t>點</a:t>
            </a:r>
            <a:endParaRPr lang="en-US" altLang="zh-TW" sz="2800" dirty="0" smtClean="0"/>
          </a:p>
          <a:p>
            <a:r>
              <a:rPr lang="zh-TW" altLang="en-US" sz="2800" dirty="0" smtClean="0"/>
              <a:t>測試的效益</a:t>
            </a:r>
            <a:endParaRPr lang="en-US" altLang="zh-TW" sz="2800" dirty="0" smtClean="0"/>
          </a:p>
          <a:p>
            <a:r>
              <a:rPr lang="zh-TW" altLang="en-US" sz="2800" dirty="0" smtClean="0"/>
              <a:t>單元測試</a:t>
            </a:r>
            <a:r>
              <a:rPr lang="en-US" altLang="zh-TW" sz="2800" dirty="0" smtClean="0"/>
              <a:t>Unit Test</a:t>
            </a:r>
          </a:p>
          <a:p>
            <a:r>
              <a:rPr lang="en-US" altLang="zh-TW" sz="2800" dirty="0" smtClean="0"/>
              <a:t>Stub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&amp;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Mock</a:t>
            </a:r>
            <a:r>
              <a:rPr lang="zh-TW" altLang="en-US" sz="2800" dirty="0" smtClean="0"/>
              <a:t>測試</a:t>
            </a:r>
            <a:endParaRPr lang="en-US" altLang="zh-TW" sz="2800" dirty="0" smtClean="0"/>
          </a:p>
          <a:p>
            <a:r>
              <a:rPr lang="en-US" altLang="zh-TW" sz="2800" dirty="0" smtClean="0"/>
              <a:t>Web</a:t>
            </a:r>
            <a:r>
              <a:rPr lang="zh-TW" altLang="en-US" sz="2800" dirty="0" smtClean="0"/>
              <a:t>自動測試</a:t>
            </a:r>
            <a:r>
              <a:rPr lang="en-US" altLang="zh-TW" sz="2800" dirty="0" smtClean="0"/>
              <a:t>(Selenium)</a:t>
            </a:r>
          </a:p>
          <a:p>
            <a:r>
              <a:rPr lang="en-US" altLang="zh-TW" sz="2800" dirty="0" smtClean="0"/>
              <a:t>BDD</a:t>
            </a:r>
          </a:p>
          <a:p>
            <a:r>
              <a:rPr lang="zh-TW" altLang="en-US" sz="2800" dirty="0" smtClean="0"/>
              <a:t>重構</a:t>
            </a:r>
            <a:endParaRPr lang="en-US" altLang="zh-TW" sz="28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4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Test-Driven Development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/>
              <a:t>TDD(Test-Driven Development)</a:t>
            </a:r>
            <a:r>
              <a:rPr lang="zh-TW" altLang="en-US" dirty="0"/>
              <a:t>中分成了幾個步驟</a:t>
            </a:r>
            <a:r>
              <a:rPr lang="en-US" altLang="zh-TW" dirty="0"/>
              <a:t>: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1. ATDD &amp; </a:t>
            </a:r>
            <a:r>
              <a:rPr lang="en-US" altLang="zh-TW" b="1" dirty="0">
                <a:solidFill>
                  <a:srgbClr val="FFC000"/>
                </a:solidFill>
              </a:rPr>
              <a:t>BDD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2. TDD</a:t>
            </a:r>
            <a:br>
              <a:rPr lang="en-US" altLang="zh-TW" dirty="0"/>
            </a:br>
            <a:r>
              <a:rPr lang="en-US" altLang="zh-TW" b="1" dirty="0"/>
              <a:t>3. </a:t>
            </a:r>
            <a:r>
              <a:rPr lang="en-US" altLang="zh-TW" b="1" dirty="0">
                <a:solidFill>
                  <a:srgbClr val="FFC000"/>
                </a:solidFill>
              </a:rPr>
              <a:t>Testing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4. </a:t>
            </a:r>
            <a:r>
              <a:rPr lang="en-US" altLang="zh-TW" b="1" dirty="0">
                <a:solidFill>
                  <a:srgbClr val="FFC000"/>
                </a:solidFill>
              </a:rPr>
              <a:t>Refactoring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測試種類介紹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19826"/>
              </p:ext>
            </p:extLst>
          </p:nvPr>
        </p:nvGraphicFramePr>
        <p:xfrm>
          <a:off x="623888" y="1557338"/>
          <a:ext cx="10972800" cy="402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219"/>
                <a:gridCol w="3169527"/>
                <a:gridCol w="3169527"/>
                <a:gridCol w="3169527"/>
              </a:tblGrid>
              <a:tr h="254258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驗收測試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整合測試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單元測試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</a:tr>
              <a:tr h="510872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角度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以使用者角度來進行驗證系統功能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以黑箱測試的角度來驗證服務或模組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以呼叫物件方法的角度來驗證物件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</a:tr>
              <a:tr h="519084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粒度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最粗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中等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最細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</a:tr>
              <a:tr h="519084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開發成本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最低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低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最高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</a:tr>
              <a:tr h="519084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執行速度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最慢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中等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最快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</a:tr>
              <a:tr h="519084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測試案例相關角色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+mn-lt"/>
                        </a:rPr>
                        <a:t>Product</a:t>
                      </a:r>
                      <a:r>
                        <a:rPr lang="en-US" altLang="zh-TW" sz="2400" baseline="0" dirty="0" smtClean="0">
                          <a:latin typeface="+mn-lt"/>
                        </a:rPr>
                        <a:t> </a:t>
                      </a:r>
                      <a:r>
                        <a:rPr lang="en-US" altLang="zh-TW" sz="2400" baseline="0" dirty="0" err="1" smtClean="0">
                          <a:latin typeface="+mn-lt"/>
                        </a:rPr>
                        <a:t>Ower</a:t>
                      </a:r>
                      <a:r>
                        <a:rPr lang="zh-TW" altLang="en-US" sz="2400" baseline="0" dirty="0" smtClean="0">
                          <a:latin typeface="+mn-lt"/>
                          <a:ea typeface="新細明體" panose="02020500000000000000" pitchFamily="18" charset="-120"/>
                        </a:rPr>
                        <a:t>、</a:t>
                      </a:r>
                      <a:r>
                        <a:rPr lang="en-US" altLang="zh-TW" sz="2400" baseline="0" dirty="0" smtClean="0">
                          <a:latin typeface="+mn-lt"/>
                          <a:ea typeface="新細明體" panose="02020500000000000000" pitchFamily="18" charset="-120"/>
                        </a:rPr>
                        <a:t>SA</a:t>
                      </a:r>
                      <a:r>
                        <a:rPr lang="zh-TW" altLang="en-US" sz="2400" baseline="0" dirty="0" smtClean="0">
                          <a:latin typeface="+mn-lt"/>
                          <a:ea typeface="+mn-ea"/>
                        </a:rPr>
                        <a:t>、</a:t>
                      </a:r>
                      <a:r>
                        <a:rPr lang="en-US" altLang="zh-TW" sz="2400" baseline="0" dirty="0" smtClean="0">
                          <a:latin typeface="+mn-lt"/>
                          <a:ea typeface="+mn-ea"/>
                        </a:rPr>
                        <a:t>QA</a:t>
                      </a:r>
                      <a:r>
                        <a:rPr lang="zh-TW" altLang="en-US" sz="2400" baseline="0" dirty="0" smtClean="0">
                          <a:latin typeface="+mn-lt"/>
                          <a:ea typeface="+mn-ea"/>
                        </a:rPr>
                        <a:t>為主，開發人員為主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QA</a:t>
                      </a:r>
                      <a:r>
                        <a:rPr lang="zh-TW" altLang="en-US" sz="2400" baseline="0" dirty="0" smtClean="0">
                          <a:latin typeface="新細明體" panose="02020500000000000000" pitchFamily="18" charset="-120"/>
                          <a:ea typeface="+mn-ea"/>
                        </a:rPr>
                        <a:t>、開發人員為主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開發人員為主</a:t>
                      </a:r>
                      <a:endParaRPr lang="zh-TW" altLang="en-US" sz="2400" dirty="0"/>
                    </a:p>
                  </a:txBody>
                  <a:tcPr marL="95416" marR="9541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4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加入測試的時機</a:t>
            </a:r>
            <a:r>
              <a:rPr lang="zh-TW" altLang="en-US" dirty="0" smtClean="0"/>
              <a:t>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了解需求之後，撰寫任何一行產品程式碼</a:t>
            </a:r>
            <a:r>
              <a:rPr lang="zh-TW" altLang="en-US" dirty="0" smtClean="0"/>
              <a:t>之前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zh-TW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dirty="0" smtClean="0"/>
              <a:t>產品程式碼在線上發生問題的時候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09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測試的</a:t>
            </a:r>
            <a:r>
              <a:rPr lang="zh-TW" altLang="en-US" dirty="0" smtClean="0"/>
              <a:t>效益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成本下降</a:t>
            </a:r>
            <a:endParaRPr lang="en-US" altLang="zh-TW" dirty="0" smtClean="0"/>
          </a:p>
          <a:p>
            <a:r>
              <a:rPr lang="zh-TW" altLang="en-US" dirty="0" smtClean="0"/>
              <a:t>提升信心</a:t>
            </a:r>
            <a:endParaRPr lang="en-US" altLang="zh-TW" dirty="0" smtClean="0"/>
          </a:p>
          <a:p>
            <a:r>
              <a:rPr lang="zh-TW" altLang="en-US" dirty="0" smtClean="0"/>
              <a:t>穩定的開發節奏</a:t>
            </a:r>
            <a:endParaRPr lang="en-US" altLang="zh-TW" dirty="0" smtClean="0"/>
          </a:p>
          <a:p>
            <a:r>
              <a:rPr lang="zh-TW" altLang="en-US" dirty="0" smtClean="0"/>
              <a:t>團隊合作與共識</a:t>
            </a:r>
            <a:endParaRPr lang="en-US" altLang="zh-TW" dirty="0" smtClean="0"/>
          </a:p>
          <a:p>
            <a:r>
              <a:rPr lang="zh-TW" altLang="en-US" dirty="0"/>
              <a:t>快速交付、快速</a:t>
            </a:r>
            <a:r>
              <a:rPr lang="zh-TW" altLang="en-US" dirty="0" smtClean="0"/>
              <a:t>回饋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524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單元測試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7" y="1557338"/>
            <a:ext cx="7224183" cy="4525962"/>
          </a:xfrm>
        </p:spPr>
        <p:txBody>
          <a:bodyPr/>
          <a:lstStyle/>
          <a:p>
            <a:r>
              <a:rPr lang="zh-TW" altLang="en-US" dirty="0"/>
              <a:t>定義與基本準則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一個</a:t>
            </a:r>
            <a:r>
              <a:rPr lang="zh-TW" altLang="en-US" dirty="0"/>
              <a:t>測試案例只測一種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最小</a:t>
            </a:r>
            <a:r>
              <a:rPr lang="zh-TW" altLang="en-US" dirty="0"/>
              <a:t>的測試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不</a:t>
            </a:r>
            <a:r>
              <a:rPr lang="zh-TW" altLang="en-US" dirty="0"/>
              <a:t>與外部（包括檔案、資料庫、網路、服務、物件、類別）直接</a:t>
            </a:r>
            <a:r>
              <a:rPr lang="zh-TW" altLang="en-US" dirty="0" smtClean="0"/>
              <a:t>相依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不</a:t>
            </a:r>
            <a:r>
              <a:rPr lang="zh-TW" altLang="en-US" dirty="0"/>
              <a:t>具備</a:t>
            </a:r>
            <a:r>
              <a:rPr lang="zh-TW" altLang="en-US" dirty="0" smtClean="0"/>
              <a:t>邏輯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測試</a:t>
            </a:r>
            <a:r>
              <a:rPr lang="zh-TW" altLang="en-US" dirty="0"/>
              <a:t>案例之間相依性為零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2050" name="Picture 2" descr="http://ithelp.ithome.com.tw/upload/images/20121010/2012101000575750745795d68d2_re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87" y="1778317"/>
            <a:ext cx="6667759" cy="408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6503908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資料來源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http://ithelp.ithome.com.tw/question/10102264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單元測試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 bwMode="auto">
          <a:xfrm>
            <a:off x="2574150" y="1576950"/>
            <a:ext cx="1304925" cy="940598"/>
          </a:xfrm>
          <a:prstGeom prst="roundRect">
            <a:avLst/>
          </a:prstGeom>
          <a:solidFill>
            <a:srgbClr val="CC006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測試程式</a:t>
            </a:r>
          </a:p>
        </p:txBody>
      </p:sp>
      <p:sp>
        <p:nvSpPr>
          <p:cNvPr id="5" name="圓角矩形 4"/>
          <p:cNvSpPr/>
          <p:nvPr/>
        </p:nvSpPr>
        <p:spPr bwMode="auto">
          <a:xfrm>
            <a:off x="6546075" y="1576948"/>
            <a:ext cx="1304925" cy="940599"/>
          </a:xfrm>
          <a:prstGeom prst="roundRect">
            <a:avLst/>
          </a:prstGeom>
          <a:solidFill>
            <a:srgbClr val="66006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目標物件</a:t>
            </a:r>
          </a:p>
        </p:txBody>
      </p:sp>
      <p:cxnSp>
        <p:nvCxnSpPr>
          <p:cNvPr id="7" name="直線單箭頭接點 6"/>
          <p:cNvCxnSpPr/>
          <p:nvPr/>
        </p:nvCxnSpPr>
        <p:spPr bwMode="auto">
          <a:xfrm>
            <a:off x="3879075" y="1896196"/>
            <a:ext cx="2667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8" name="文字方塊 7"/>
          <p:cNvSpPr txBox="1"/>
          <p:nvPr/>
        </p:nvSpPr>
        <p:spPr>
          <a:xfrm>
            <a:off x="4543161" y="15268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呼叫方法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543161" y="21131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r>
              <a:rPr lang="zh-TW" altLang="en-US" dirty="0" smtClean="0">
                <a:solidFill>
                  <a:srgbClr val="FF0000"/>
                </a:solidFill>
              </a:rPr>
              <a:t> 驗證回傳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>
            <a:off x="3879075" y="2113127"/>
            <a:ext cx="2667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4" name="圓角矩形 13"/>
          <p:cNvSpPr/>
          <p:nvPr/>
        </p:nvSpPr>
        <p:spPr bwMode="auto">
          <a:xfrm>
            <a:off x="2574150" y="3067895"/>
            <a:ext cx="1304925" cy="959819"/>
          </a:xfrm>
          <a:prstGeom prst="roundRect">
            <a:avLst/>
          </a:prstGeom>
          <a:solidFill>
            <a:srgbClr val="CC006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測試程式</a:t>
            </a:r>
          </a:p>
        </p:txBody>
      </p:sp>
      <p:sp>
        <p:nvSpPr>
          <p:cNvPr id="15" name="圓角矩形 14"/>
          <p:cNvSpPr/>
          <p:nvPr/>
        </p:nvSpPr>
        <p:spPr bwMode="auto">
          <a:xfrm>
            <a:off x="6546075" y="3067895"/>
            <a:ext cx="1304925" cy="959819"/>
          </a:xfrm>
          <a:prstGeom prst="roundRect">
            <a:avLst/>
          </a:prstGeom>
          <a:solidFill>
            <a:srgbClr val="66006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目標物件</a:t>
            </a:r>
          </a:p>
        </p:txBody>
      </p:sp>
      <p:cxnSp>
        <p:nvCxnSpPr>
          <p:cNvPr id="16" name="直線單箭頭接點 15"/>
          <p:cNvCxnSpPr/>
          <p:nvPr/>
        </p:nvCxnSpPr>
        <p:spPr bwMode="auto">
          <a:xfrm>
            <a:off x="3879075" y="3437227"/>
            <a:ext cx="2667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7" name="文字方塊 16"/>
          <p:cNvSpPr txBox="1"/>
          <p:nvPr/>
        </p:nvSpPr>
        <p:spPr>
          <a:xfrm>
            <a:off x="4543161" y="30678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呼叫方法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225487" y="36604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r>
              <a:rPr lang="zh-TW" altLang="en-US" dirty="0" smtClean="0">
                <a:solidFill>
                  <a:srgbClr val="FF0000"/>
                </a:solidFill>
              </a:rPr>
              <a:t> 取得狀態並驗證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H="1">
            <a:off x="3879075" y="3654158"/>
            <a:ext cx="2667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27" name="文字方塊 26"/>
          <p:cNvSpPr txBox="1"/>
          <p:nvPr/>
        </p:nvSpPr>
        <p:spPr>
          <a:xfrm>
            <a:off x="7851000" y="33408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狀態改變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 bwMode="auto">
          <a:xfrm>
            <a:off x="2574151" y="4730420"/>
            <a:ext cx="1304925" cy="782168"/>
          </a:xfrm>
          <a:prstGeom prst="roundRect">
            <a:avLst/>
          </a:prstGeom>
          <a:solidFill>
            <a:srgbClr val="CC0066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測試程式</a:t>
            </a:r>
          </a:p>
        </p:txBody>
      </p:sp>
      <p:sp>
        <p:nvSpPr>
          <p:cNvPr id="36" name="圓角矩形 35"/>
          <p:cNvSpPr/>
          <p:nvPr/>
        </p:nvSpPr>
        <p:spPr bwMode="auto">
          <a:xfrm>
            <a:off x="6546076" y="4730420"/>
            <a:ext cx="1304925" cy="782168"/>
          </a:xfrm>
          <a:prstGeom prst="roundRect">
            <a:avLst/>
          </a:prstGeom>
          <a:solidFill>
            <a:srgbClr val="66006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目標物件</a:t>
            </a:r>
          </a:p>
        </p:txBody>
      </p:sp>
      <p:cxnSp>
        <p:nvCxnSpPr>
          <p:cNvPr id="37" name="直線單箭頭接點 36"/>
          <p:cNvCxnSpPr/>
          <p:nvPr/>
        </p:nvCxnSpPr>
        <p:spPr bwMode="auto">
          <a:xfrm>
            <a:off x="3879076" y="5179213"/>
            <a:ext cx="2667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38" name="文字方塊 37"/>
          <p:cNvSpPr txBox="1"/>
          <p:nvPr/>
        </p:nvSpPr>
        <p:spPr>
          <a:xfrm>
            <a:off x="4543162" y="48098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呼叫方法</a:t>
            </a:r>
            <a:endParaRPr lang="zh-TW" altLang="en-US" dirty="0"/>
          </a:p>
        </p:txBody>
      </p:sp>
      <p:cxnSp>
        <p:nvCxnSpPr>
          <p:cNvPr id="40" name="直線單箭頭接點 39"/>
          <p:cNvCxnSpPr/>
          <p:nvPr/>
        </p:nvCxnSpPr>
        <p:spPr bwMode="auto">
          <a:xfrm flipH="1">
            <a:off x="3879076" y="5396144"/>
            <a:ext cx="2667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42" name="圓角矩形 41"/>
          <p:cNvSpPr/>
          <p:nvPr/>
        </p:nvSpPr>
        <p:spPr bwMode="auto">
          <a:xfrm>
            <a:off x="10175101" y="4730420"/>
            <a:ext cx="1304925" cy="782168"/>
          </a:xfrm>
          <a:prstGeom prst="roundRect">
            <a:avLst/>
          </a:prstGeom>
          <a:solidFill>
            <a:srgbClr val="FFCC66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相依物件</a:t>
            </a:r>
          </a:p>
        </p:txBody>
      </p:sp>
      <p:cxnSp>
        <p:nvCxnSpPr>
          <p:cNvPr id="44" name="直線單箭頭接點 43"/>
          <p:cNvCxnSpPr/>
          <p:nvPr/>
        </p:nvCxnSpPr>
        <p:spPr bwMode="auto">
          <a:xfrm>
            <a:off x="7851001" y="5159651"/>
            <a:ext cx="2324100" cy="10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45" name="文字方塊 44"/>
          <p:cNvSpPr txBox="1"/>
          <p:nvPr/>
        </p:nvSpPr>
        <p:spPr>
          <a:xfrm>
            <a:off x="8343637" y="48490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 模擬互動</a:t>
            </a:r>
            <a:endParaRPr lang="zh-TW" altLang="en-US" dirty="0"/>
          </a:p>
        </p:txBody>
      </p:sp>
      <p:cxnSp>
        <p:nvCxnSpPr>
          <p:cNvPr id="49" name="直線接點 48"/>
          <p:cNvCxnSpPr/>
          <p:nvPr/>
        </p:nvCxnSpPr>
        <p:spPr bwMode="auto">
          <a:xfrm>
            <a:off x="3226613" y="5512588"/>
            <a:ext cx="0" cy="3693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52" name="直線接點 51"/>
          <p:cNvCxnSpPr/>
          <p:nvPr/>
        </p:nvCxnSpPr>
        <p:spPr bwMode="auto">
          <a:xfrm flipV="1">
            <a:off x="3226613" y="5881920"/>
            <a:ext cx="7600950" cy="117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54" name="直線單箭頭接點 53"/>
          <p:cNvCxnSpPr>
            <a:endCxn id="42" idx="2"/>
          </p:cNvCxnSpPr>
          <p:nvPr/>
        </p:nvCxnSpPr>
        <p:spPr bwMode="auto">
          <a:xfrm flipV="1">
            <a:off x="10827563" y="5512588"/>
            <a:ext cx="1" cy="369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57" name="文字方塊 56"/>
          <p:cNvSpPr txBox="1"/>
          <p:nvPr/>
        </p:nvSpPr>
        <p:spPr>
          <a:xfrm>
            <a:off x="6512173" y="58819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</a:t>
            </a:r>
            <a:r>
              <a:rPr lang="zh-TW" altLang="en-US" dirty="0" smtClean="0">
                <a:solidFill>
                  <a:srgbClr val="FF0000"/>
                </a:solidFill>
              </a:rPr>
              <a:t> 驗證</a:t>
            </a:r>
            <a:r>
              <a:rPr lang="zh-TW" altLang="en-US" dirty="0">
                <a:solidFill>
                  <a:srgbClr val="FF0000"/>
                </a:solidFill>
              </a:rPr>
              <a:t>互動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251880" y="1337481"/>
            <a:ext cx="9471547" cy="298662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5093" y="2521393"/>
            <a:ext cx="1494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STUB</a:t>
            </a:r>
            <a:endParaRPr lang="zh-TW" altLang="en-US" sz="4000" dirty="0"/>
          </a:p>
        </p:txBody>
      </p:sp>
      <p:sp>
        <p:nvSpPr>
          <p:cNvPr id="30" name="矩形 29"/>
          <p:cNvSpPr/>
          <p:nvPr/>
        </p:nvSpPr>
        <p:spPr bwMode="auto">
          <a:xfrm>
            <a:off x="2251879" y="4513489"/>
            <a:ext cx="9471547" cy="181400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53090" y="5042201"/>
            <a:ext cx="1582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Mocks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663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為什麼要使用模擬</a:t>
            </a:r>
            <a:r>
              <a:rPr lang="zh-TW" altLang="en-US" dirty="0" smtClean="0"/>
              <a:t>對象</a:t>
            </a:r>
            <a:r>
              <a:rPr lang="en-US" altLang="zh-TW" dirty="0" smtClean="0"/>
              <a:t>(Mock object)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/>
              <a:t>在下面的情形，可能需要使用模擬對象來代替真實對象</a:t>
            </a:r>
            <a:r>
              <a:rPr lang="en-US" altLang="zh-TW" sz="2400" baseline="30000" dirty="0">
                <a:hlinkClick r:id="rId2"/>
              </a:rPr>
              <a:t>[1]</a:t>
            </a:r>
            <a:r>
              <a:rPr lang="zh-TW" altLang="en-US" sz="2400" dirty="0"/>
              <a:t>：</a:t>
            </a:r>
          </a:p>
          <a:p>
            <a:r>
              <a:rPr lang="zh-TW" altLang="en-US" sz="2400" dirty="0"/>
              <a:t>真實對象的行為是不確定的（例如，當前的時間或當前的溫度）；</a:t>
            </a:r>
          </a:p>
          <a:p>
            <a:r>
              <a:rPr lang="zh-TW" altLang="en-US" sz="2400" dirty="0"/>
              <a:t>真實對象很難搭建起來；</a:t>
            </a:r>
          </a:p>
          <a:p>
            <a:r>
              <a:rPr lang="zh-TW" altLang="en-US" sz="2400" dirty="0"/>
              <a:t>真實對象的行為很難觸發（例如，網路錯誤）；</a:t>
            </a:r>
          </a:p>
          <a:p>
            <a:r>
              <a:rPr lang="zh-TW" altLang="en-US" sz="2400" dirty="0"/>
              <a:t>真實對象速度很慢（例如，一個完整的資料庫，在測試之前可能需要初始化</a:t>
            </a:r>
            <a:r>
              <a:rPr lang="zh-TW" altLang="en-US" sz="2400" dirty="0" smtClean="0"/>
              <a:t>）</a:t>
            </a:r>
            <a:endParaRPr lang="zh-TW" altLang="en-US" sz="2400" dirty="0"/>
          </a:p>
          <a:p>
            <a:r>
              <a:rPr lang="zh-TW" altLang="en-US" sz="2400" dirty="0"/>
              <a:t>真實的對象是用戶界面，或包括用戶界面在內；</a:t>
            </a:r>
          </a:p>
          <a:p>
            <a:r>
              <a:rPr lang="zh-TW" altLang="en-US" sz="2400" dirty="0"/>
              <a:t>真實的對象使用了回調機制；</a:t>
            </a:r>
          </a:p>
          <a:p>
            <a:r>
              <a:rPr lang="zh-TW" altLang="en-US" sz="2400" dirty="0"/>
              <a:t>真實對象可能還不存在；</a:t>
            </a:r>
          </a:p>
          <a:p>
            <a:r>
              <a:rPr lang="zh-TW" altLang="en-US" sz="2400" dirty="0"/>
              <a:t>真實對象可能包含不能用作測試（而不是為實際工作）的信息和方法。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14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凌群40週年PPT樣式">
  <a:themeElements>
    <a:clrScheme name="SYSCOM簡報-981005版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YSCOM簡報-981005版-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SYSCOM簡報-981005版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YSCOM簡報-981005版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COM簡報-981005版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COM簡報-981005版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COM簡報-981005版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COM簡報-981005版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SCOM簡報-981005版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凌群40週年PPT樣式" id="{3E22B12B-6E88-4D5A-8E83-5ACB289FA746}" vid="{46321E37-4670-4AFF-91D0-264E8C9FCE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凌群40週年PPT樣式</Template>
  <TotalTime>2074</TotalTime>
  <Words>1090</Words>
  <Application>Microsoft Office PowerPoint</Application>
  <PresentationFormat>寬螢幕</PresentationFormat>
  <Paragraphs>134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標楷體</vt:lpstr>
      <vt:lpstr>Arial</vt:lpstr>
      <vt:lpstr>Calibri</vt:lpstr>
      <vt:lpstr>Times New Roman</vt:lpstr>
      <vt:lpstr>凌群40週年PPT樣式</vt:lpstr>
      <vt:lpstr>MVC 5 自動測試</vt:lpstr>
      <vt:lpstr>Agenda</vt:lpstr>
      <vt:lpstr>Test-Driven Development</vt:lpstr>
      <vt:lpstr>測試種類介紹</vt:lpstr>
      <vt:lpstr>加入測試的時機點</vt:lpstr>
      <vt:lpstr>測試的效益</vt:lpstr>
      <vt:lpstr>單元測試</vt:lpstr>
      <vt:lpstr>單元測試</vt:lpstr>
      <vt:lpstr>為什麼要使用模擬對象(Mock object)</vt:lpstr>
      <vt:lpstr>Stub &amp; Mock</vt:lpstr>
      <vt:lpstr>使用Stub Mock or Fake</vt:lpstr>
      <vt:lpstr>Web自動測試(Selenium)</vt:lpstr>
      <vt:lpstr>Web自動測試(Selenium)</vt:lpstr>
      <vt:lpstr>Web自動測試(Selenium)</vt:lpstr>
      <vt:lpstr>Behavior-driven development(BDD) </vt:lpstr>
      <vt:lpstr>Behavior-driven development(BDD)</vt:lpstr>
      <vt:lpstr>重構</vt:lpstr>
      <vt:lpstr>重構</vt:lpstr>
      <vt:lpstr>參考資料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5 自動測試</dc:title>
  <dc:creator>Kun-Yao Wang</dc:creator>
  <cp:lastModifiedBy>Kun-Yao Wang</cp:lastModifiedBy>
  <cp:revision>66</cp:revision>
  <dcterms:created xsi:type="dcterms:W3CDTF">2015-03-03T01:37:45Z</dcterms:created>
  <dcterms:modified xsi:type="dcterms:W3CDTF">2015-03-17T01:56:35Z</dcterms:modified>
</cp:coreProperties>
</file>