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D314F-E8A6-4AF4-81E3-6DA95551F4F1}" type="datetimeFigureOut">
              <a:rPr lang="en-SG" smtClean="0"/>
              <a:t>31/5/2019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4265D-C7EC-4444-A3E3-3860FBE52673}" type="slidenum">
              <a:rPr lang="en-SG" smtClean="0"/>
              <a:t>‹#›</a:t>
            </a:fld>
            <a:endParaRPr lang="en-SG"/>
          </a:p>
        </p:txBody>
      </p:sp>
    </p:spTree>
    <p:extLst>
      <p:ext uri="{BB962C8B-B14F-4D97-AF65-F5344CB8AC3E}">
        <p14:creationId xmlns:p14="http://schemas.microsoft.com/office/powerpoint/2010/main" val="193499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447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5336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5/31/2019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85038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491841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5/31/2019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86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764889" y="383822"/>
            <a:ext cx="1817511" cy="361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pic>
        <p:nvPicPr>
          <p:cNvPr id="5" name="Picture 4" descr="File:Toronto skyline (2012).jpg - Wikimedia Commo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821334" y="397496"/>
            <a:ext cx="17565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Invest Toronto</a:t>
            </a:r>
            <a:endParaRPr lang="en-SG" b="1" dirty="0"/>
          </a:p>
        </p:txBody>
      </p:sp>
      <p:sp>
        <p:nvSpPr>
          <p:cNvPr id="9" name="TextBox 8"/>
          <p:cNvSpPr txBox="1"/>
          <p:nvPr/>
        </p:nvSpPr>
        <p:spPr>
          <a:xfrm>
            <a:off x="6129867" y="1907822"/>
            <a:ext cx="5746043" cy="646331"/>
          </a:xfrm>
          <a:prstGeom prst="rect">
            <a:avLst/>
          </a:prstGeom>
          <a:noFill/>
        </p:spPr>
        <p:txBody>
          <a:bodyPr wrap="square" rtlCol="0">
            <a:spAutoFit/>
          </a:bodyPr>
          <a:lstStyle/>
          <a:p>
            <a:r>
              <a:rPr lang="en-US" b="1" dirty="0" smtClean="0"/>
              <a:t>IBM/COURSERA DATA SCIENCE COURSE </a:t>
            </a:r>
          </a:p>
          <a:p>
            <a:r>
              <a:rPr lang="en-US" b="1" dirty="0" smtClean="0"/>
              <a:t>                  Capstone Project </a:t>
            </a:r>
            <a:endParaRPr lang="en-SG" b="1" dirty="0"/>
          </a:p>
        </p:txBody>
      </p:sp>
      <p:sp>
        <p:nvSpPr>
          <p:cNvPr id="10" name="TextBox 9"/>
          <p:cNvSpPr txBox="1"/>
          <p:nvPr/>
        </p:nvSpPr>
        <p:spPr>
          <a:xfrm>
            <a:off x="5793500" y="2604078"/>
            <a:ext cx="5102578" cy="369332"/>
          </a:xfrm>
          <a:prstGeom prst="rect">
            <a:avLst/>
          </a:prstGeom>
          <a:noFill/>
        </p:spPr>
        <p:txBody>
          <a:bodyPr wrap="square" rtlCol="0">
            <a:spAutoFit/>
          </a:bodyPr>
          <a:lstStyle/>
          <a:p>
            <a:r>
              <a:rPr lang="en-US" dirty="0" smtClean="0"/>
              <a:t>     </a:t>
            </a:r>
            <a:r>
              <a:rPr lang="en-US" b="1" dirty="0" smtClean="0"/>
              <a:t>Battle of the </a:t>
            </a:r>
            <a:r>
              <a:rPr lang="en-US" b="1" dirty="0" err="1" smtClean="0"/>
              <a:t>Neighbourhoods</a:t>
            </a:r>
            <a:r>
              <a:rPr lang="en-US" b="1" dirty="0" smtClean="0"/>
              <a:t> (Week 2)</a:t>
            </a:r>
            <a:endParaRPr lang="en-SG" b="1" dirty="0"/>
          </a:p>
        </p:txBody>
      </p:sp>
      <p:sp>
        <p:nvSpPr>
          <p:cNvPr id="11" name="TextBox 10"/>
          <p:cNvSpPr txBox="1"/>
          <p:nvPr/>
        </p:nvSpPr>
        <p:spPr>
          <a:xfrm>
            <a:off x="8910192" y="3078001"/>
            <a:ext cx="1359668" cy="307777"/>
          </a:xfrm>
          <a:prstGeom prst="rect">
            <a:avLst/>
          </a:prstGeom>
          <a:noFill/>
        </p:spPr>
        <p:txBody>
          <a:bodyPr wrap="none" rtlCol="0">
            <a:spAutoFit/>
          </a:bodyPr>
          <a:lstStyle/>
          <a:p>
            <a:r>
              <a:rPr lang="en-US" sz="1400" b="1" i="1" dirty="0" smtClean="0"/>
              <a:t>By K Y WONG</a:t>
            </a:r>
            <a:endParaRPr lang="en-SG" sz="1400" b="1" i="1" dirty="0"/>
          </a:p>
        </p:txBody>
      </p:sp>
    </p:spTree>
    <p:extLst>
      <p:ext uri="{BB962C8B-B14F-4D97-AF65-F5344CB8AC3E}">
        <p14:creationId xmlns:p14="http://schemas.microsoft.com/office/powerpoint/2010/main" val="222754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Introduction - Business Problem</a:t>
            </a:r>
            <a:endParaRPr lang="en-SG" b="1" dirty="0">
              <a:solidFill>
                <a:srgbClr val="002060"/>
              </a:solidFill>
            </a:endParaRPr>
          </a:p>
        </p:txBody>
      </p:sp>
      <p:sp>
        <p:nvSpPr>
          <p:cNvPr id="3" name="Content Placeholder 2"/>
          <p:cNvSpPr>
            <a:spLocks noGrp="1"/>
          </p:cNvSpPr>
          <p:nvPr>
            <p:ph sz="quarter" idx="10"/>
          </p:nvPr>
        </p:nvSpPr>
        <p:spPr>
          <a:xfrm>
            <a:off x="521207" y="1704621"/>
            <a:ext cx="10857993" cy="4385960"/>
          </a:xfrm>
        </p:spPr>
        <p:txBody>
          <a:bodyPr>
            <a:noAutofit/>
          </a:bodyPr>
          <a:lstStyle/>
          <a:p>
            <a:r>
              <a:rPr lang="en-US" sz="2000" dirty="0" smtClean="0">
                <a:solidFill>
                  <a:srgbClr val="0070C0"/>
                </a:solidFill>
              </a:rPr>
              <a:t>DATA SCIENCE METHODOLOGY starts with “What Is </a:t>
            </a:r>
            <a:r>
              <a:rPr lang="en-US" sz="2000" u="sng" dirty="0" smtClean="0">
                <a:solidFill>
                  <a:srgbClr val="0070C0"/>
                </a:solidFill>
              </a:rPr>
              <a:t>The Business Problem ?”</a:t>
            </a:r>
          </a:p>
          <a:p>
            <a:r>
              <a:rPr lang="en-US" sz="2000" dirty="0" smtClean="0">
                <a:solidFill>
                  <a:srgbClr val="0070C0"/>
                </a:solidFill>
              </a:rPr>
              <a:t>FIND ANSWERS TO THESE QUESTIONS:</a:t>
            </a:r>
          </a:p>
          <a:p>
            <a:pPr marL="571500" lvl="1" indent="-342900"/>
            <a:r>
              <a:rPr lang="en-US" sz="2000" dirty="0" smtClean="0"/>
              <a:t>Where is a good location to invest in an ethnic restaurant  for a newly arrived immigrant ?</a:t>
            </a:r>
          </a:p>
          <a:p>
            <a:pPr marL="400050" lvl="1" indent="-171450"/>
            <a:r>
              <a:rPr lang="en-US" sz="2000" dirty="0" smtClean="0"/>
              <a:t>   What criteria to qualify a good location in Toronto ?</a:t>
            </a:r>
          </a:p>
          <a:p>
            <a:pPr marL="400050" lvl="1" indent="-171450"/>
            <a:r>
              <a:rPr lang="en-US" sz="2000" dirty="0" smtClean="0"/>
              <a:t>   What class of  service (e.g. fine dining, take-out, sit-down, Bring your own BYO) ?</a:t>
            </a:r>
          </a:p>
          <a:p>
            <a:pPr marL="400050" lvl="1" indent="-171450"/>
            <a:r>
              <a:rPr lang="en-US" sz="2000" dirty="0" smtClean="0"/>
              <a:t>   What type of ethnic cuisine would appeal at target location ?</a:t>
            </a:r>
          </a:p>
          <a:p>
            <a:pPr marL="171450" indent="-171450">
              <a:buFont typeface="Arial" panose="020B0604020202020204" pitchFamily="34" charset="0"/>
              <a:buChar char="•"/>
            </a:pPr>
            <a:endParaRPr lang="en-SG" sz="2000" dirty="0"/>
          </a:p>
        </p:txBody>
      </p:sp>
    </p:spTree>
    <p:extLst>
      <p:ext uri="{BB962C8B-B14F-4D97-AF65-F5344CB8AC3E}">
        <p14:creationId xmlns:p14="http://schemas.microsoft.com/office/powerpoint/2010/main" val="177875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DATA SECTION - What Data and Where to Get</a:t>
            </a:r>
            <a:endParaRPr lang="en-SG" b="1" dirty="0">
              <a:solidFill>
                <a:srgbClr val="002060"/>
              </a:solidFill>
            </a:endParaRPr>
          </a:p>
        </p:txBody>
      </p:sp>
      <p:sp>
        <p:nvSpPr>
          <p:cNvPr id="3" name="Content Placeholder 2"/>
          <p:cNvSpPr>
            <a:spLocks noGrp="1"/>
          </p:cNvSpPr>
          <p:nvPr>
            <p:ph sz="quarter" idx="10"/>
          </p:nvPr>
        </p:nvSpPr>
        <p:spPr>
          <a:xfrm>
            <a:off x="539496" y="1435607"/>
            <a:ext cx="10681660" cy="5179681"/>
          </a:xfrm>
        </p:spPr>
        <p:txBody>
          <a:bodyPr>
            <a:normAutofit/>
          </a:bodyPr>
          <a:lstStyle/>
          <a:p>
            <a:pPr marL="342900" indent="-342900">
              <a:buFont typeface="Arial" panose="020B0604020202020204" pitchFamily="34" charset="0"/>
              <a:buChar char="•"/>
            </a:pPr>
            <a:r>
              <a:rPr lang="en-US" sz="2000" dirty="0" smtClean="0"/>
              <a:t>Data about Places (</a:t>
            </a:r>
            <a:r>
              <a:rPr lang="en-US" sz="2000" i="1" dirty="0" smtClean="0">
                <a:solidFill>
                  <a:srgbClr val="0070C0"/>
                </a:solidFill>
              </a:rPr>
              <a:t>Sources: City of Toronto/Wellbeing Toronto, Canadian Postal Service</a:t>
            </a:r>
            <a:r>
              <a:rPr lang="en-US" sz="2000" dirty="0" smtClean="0"/>
              <a:t>) </a:t>
            </a:r>
          </a:p>
          <a:p>
            <a:pPr marL="1028700" lvl="2" indent="-342900"/>
            <a:r>
              <a:rPr lang="en-US" sz="2000" dirty="0" smtClean="0"/>
              <a:t>Location Data : latitudes and longitudes</a:t>
            </a:r>
          </a:p>
          <a:p>
            <a:pPr marL="1028700" lvl="2" indent="-342900"/>
            <a:r>
              <a:rPr lang="en-US" sz="2000" dirty="0" smtClean="0"/>
              <a:t>Demographics(Population, </a:t>
            </a:r>
            <a:r>
              <a:rPr lang="en-US" sz="2000" dirty="0" err="1" smtClean="0"/>
              <a:t>Neighbourhoods</a:t>
            </a:r>
            <a:r>
              <a:rPr lang="en-US" sz="2000" dirty="0" smtClean="0"/>
              <a:t>, </a:t>
            </a:r>
            <a:r>
              <a:rPr lang="en-US" sz="2000" dirty="0"/>
              <a:t>Ethnicity, </a:t>
            </a:r>
            <a:r>
              <a:rPr lang="en-US" sz="2000" dirty="0" smtClean="0"/>
              <a:t>Crime Rates)</a:t>
            </a:r>
          </a:p>
          <a:p>
            <a:pPr marL="1028700" lvl="2" indent="-342900"/>
            <a:r>
              <a:rPr lang="en-US" sz="2000" dirty="0" smtClean="0"/>
              <a:t>Economics (Family Income, Home Prices, Unemployed Rates)</a:t>
            </a:r>
          </a:p>
          <a:p>
            <a:pPr marL="342900" indent="-342900">
              <a:buFont typeface="Arial" panose="020B0604020202020204" pitchFamily="34" charset="0"/>
              <a:buChar char="•"/>
            </a:pPr>
            <a:r>
              <a:rPr lang="en-US" sz="2000" dirty="0" smtClean="0"/>
              <a:t>Data about Activities, Amenities, Life-styles (</a:t>
            </a:r>
            <a:r>
              <a:rPr lang="en-US" sz="2000" i="1" dirty="0" smtClean="0">
                <a:solidFill>
                  <a:srgbClr val="0070C0"/>
                </a:solidFill>
              </a:rPr>
              <a:t>Source: www.Foursquare.com</a:t>
            </a:r>
            <a:r>
              <a:rPr lang="en-US" sz="2000" dirty="0" smtClean="0"/>
              <a:t>)</a:t>
            </a:r>
          </a:p>
          <a:p>
            <a:pPr marL="1028700" lvl="2" indent="-342900"/>
            <a:r>
              <a:rPr lang="en-US" sz="2000" dirty="0" smtClean="0"/>
              <a:t>Pastime, Places, Restaurant Types and Where (</a:t>
            </a:r>
            <a:r>
              <a:rPr lang="en-US" sz="2000" i="1" dirty="0" smtClean="0">
                <a:solidFill>
                  <a:srgbClr val="0070C0"/>
                </a:solidFill>
              </a:rPr>
              <a:t>Search?</a:t>
            </a:r>
            <a:r>
              <a:rPr lang="en-US" sz="2000" dirty="0" smtClean="0"/>
              <a:t>)</a:t>
            </a:r>
          </a:p>
          <a:p>
            <a:pPr marL="1028700" lvl="2" indent="-342900"/>
            <a:r>
              <a:rPr lang="en-US" sz="2000" dirty="0" smtClean="0"/>
              <a:t>Popularity, Critiques(Comments) and Categories (</a:t>
            </a:r>
            <a:r>
              <a:rPr lang="en-US" sz="2000" i="1" dirty="0" smtClean="0">
                <a:solidFill>
                  <a:srgbClr val="0070C0"/>
                </a:solidFill>
              </a:rPr>
              <a:t>Explore?</a:t>
            </a:r>
            <a:r>
              <a:rPr lang="en-US" sz="2000" dirty="0" smtClean="0"/>
              <a:t>)</a:t>
            </a:r>
          </a:p>
          <a:p>
            <a:pPr marL="1028700" lvl="2" indent="-342900"/>
            <a:endParaRPr lang="en-US" sz="2000" dirty="0" smtClean="0"/>
          </a:p>
          <a:p>
            <a:pPr marL="1028700" lvl="2" indent="-342900"/>
            <a:endParaRPr lang="en-US" sz="2000" dirty="0" smtClean="0"/>
          </a:p>
          <a:p>
            <a:pPr marL="571500" lvl="1" indent="-342900"/>
            <a:endParaRPr lang="en-US" sz="2000" dirty="0" smtClean="0"/>
          </a:p>
          <a:p>
            <a:pPr marL="571500" lvl="1" indent="-342900"/>
            <a:endParaRPr lang="en-SG" sz="2000" dirty="0"/>
          </a:p>
        </p:txBody>
      </p:sp>
    </p:spTree>
    <p:extLst>
      <p:ext uri="{BB962C8B-B14F-4D97-AF65-F5344CB8AC3E}">
        <p14:creationId xmlns:p14="http://schemas.microsoft.com/office/powerpoint/2010/main" val="245931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Methodology</a:t>
            </a:r>
            <a:endParaRPr lang="en-SG" b="1" dirty="0">
              <a:solidFill>
                <a:srgbClr val="002060"/>
              </a:solidFill>
            </a:endParaRPr>
          </a:p>
        </p:txBody>
      </p:sp>
      <p:sp>
        <p:nvSpPr>
          <p:cNvPr id="3" name="Content Placeholder 2"/>
          <p:cNvSpPr>
            <a:spLocks noGrp="1"/>
          </p:cNvSpPr>
          <p:nvPr>
            <p:ph sz="quarter" idx="10"/>
          </p:nvPr>
        </p:nvSpPr>
        <p:spPr>
          <a:xfrm>
            <a:off x="539495" y="1435607"/>
            <a:ext cx="11257394" cy="5078082"/>
          </a:xfrm>
        </p:spPr>
        <p:txBody>
          <a:bodyPr>
            <a:normAutofit fontScale="92500"/>
          </a:bodyPr>
          <a:lstStyle/>
          <a:p>
            <a:pPr marL="171450" indent="-171450">
              <a:buFont typeface="Arial" panose="020B0604020202020204" pitchFamily="34" charset="0"/>
              <a:buChar char="•"/>
            </a:pPr>
            <a:r>
              <a:rPr lang="en-US" sz="2200" dirty="0" smtClean="0">
                <a:solidFill>
                  <a:srgbClr val="0070C0"/>
                </a:solidFill>
              </a:rPr>
              <a:t>WORK PROCESS:</a:t>
            </a:r>
          </a:p>
          <a:p>
            <a:pPr marL="400050" lvl="1" indent="-171450"/>
            <a:r>
              <a:rPr lang="en-US" sz="2200" dirty="0" smtClean="0"/>
              <a:t>Data Import, Clean, Manipulate, Explore and Visualize</a:t>
            </a:r>
          </a:p>
          <a:p>
            <a:pPr marL="400050" lvl="1" indent="-171450"/>
            <a:r>
              <a:rPr lang="en-US" sz="2200" dirty="0" smtClean="0"/>
              <a:t>Data provided basis for categorizing </a:t>
            </a:r>
            <a:r>
              <a:rPr lang="en-US" sz="2200" dirty="0" err="1" smtClean="0"/>
              <a:t>Neighourhoods</a:t>
            </a:r>
            <a:r>
              <a:rPr lang="en-US" sz="2200" dirty="0" smtClean="0"/>
              <a:t> into </a:t>
            </a:r>
          </a:p>
          <a:p>
            <a:pPr marL="857250" lvl="2" indent="-171450"/>
            <a:r>
              <a:rPr lang="en-US" sz="2200" dirty="0" smtClean="0"/>
              <a:t>‘Affluent’, ‘Safe’ and ‘Ethnic Visibility/Presence’ as </a:t>
            </a:r>
            <a:r>
              <a:rPr lang="en-US" sz="2200" dirty="0" smtClean="0">
                <a:solidFill>
                  <a:srgbClr val="0070C0"/>
                </a:solidFill>
              </a:rPr>
              <a:t>Features</a:t>
            </a:r>
            <a:r>
              <a:rPr lang="en-US" sz="2200" dirty="0" smtClean="0"/>
              <a:t> for </a:t>
            </a:r>
            <a:r>
              <a:rPr lang="en-US" sz="2200" dirty="0" smtClean="0">
                <a:solidFill>
                  <a:srgbClr val="0070C0"/>
                </a:solidFill>
              </a:rPr>
              <a:t>Target Restaurant Location</a:t>
            </a:r>
          </a:p>
          <a:p>
            <a:pPr marL="857250" lvl="2" indent="-171450"/>
            <a:r>
              <a:rPr lang="en-US" sz="2200" dirty="0" smtClean="0"/>
              <a:t>Clusters by Popularity of Venues</a:t>
            </a:r>
          </a:p>
          <a:p>
            <a:pPr marL="400050" lvl="1" indent="-171450"/>
            <a:r>
              <a:rPr lang="en-US" sz="2200" dirty="0" smtClean="0"/>
              <a:t>Analyze if </a:t>
            </a:r>
            <a:r>
              <a:rPr lang="en-US" sz="2200" dirty="0" smtClean="0">
                <a:solidFill>
                  <a:srgbClr val="0070C0"/>
                </a:solidFill>
              </a:rPr>
              <a:t>Target Restaurant Location </a:t>
            </a:r>
            <a:r>
              <a:rPr lang="en-US" sz="2200" dirty="0" smtClean="0"/>
              <a:t>is popular for Ethnic Restaurants and What cuisine types ?  </a:t>
            </a:r>
          </a:p>
          <a:p>
            <a:pPr marL="857250" lvl="2" indent="-171450"/>
            <a:endParaRPr lang="en-US" sz="2200" dirty="0" smtClean="0"/>
          </a:p>
          <a:p>
            <a:pPr marL="857250" lvl="2" indent="-171450"/>
            <a:endParaRPr lang="en-US" sz="2000" dirty="0" smtClean="0"/>
          </a:p>
          <a:p>
            <a:pPr marL="857250" lvl="2" indent="-171450"/>
            <a:endParaRPr lang="en-SG" sz="2000" dirty="0"/>
          </a:p>
        </p:txBody>
      </p:sp>
    </p:spTree>
    <p:extLst>
      <p:ext uri="{BB962C8B-B14F-4D97-AF65-F5344CB8AC3E}">
        <p14:creationId xmlns:p14="http://schemas.microsoft.com/office/powerpoint/2010/main" val="250309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Results</a:t>
            </a:r>
            <a:endParaRPr lang="en-SG" b="1" dirty="0">
              <a:solidFill>
                <a:srgbClr val="002060"/>
              </a:solidFill>
            </a:endParaRPr>
          </a:p>
        </p:txBody>
      </p:sp>
      <p:sp>
        <p:nvSpPr>
          <p:cNvPr id="3" name="Content Placeholder 2"/>
          <p:cNvSpPr>
            <a:spLocks noGrp="1"/>
          </p:cNvSpPr>
          <p:nvPr>
            <p:ph sz="quarter" idx="10"/>
          </p:nvPr>
        </p:nvSpPr>
        <p:spPr>
          <a:xfrm>
            <a:off x="539495" y="1435608"/>
            <a:ext cx="11110638" cy="5269992"/>
          </a:xfrm>
        </p:spPr>
        <p:txBody>
          <a:bodyPr>
            <a:normAutofit fontScale="32500" lnSpcReduction="20000"/>
          </a:bodyPr>
          <a:lstStyle/>
          <a:p>
            <a:pPr marL="171450" indent="-171450">
              <a:buFont typeface="Arial" panose="020B0604020202020204" pitchFamily="34" charset="0"/>
              <a:buChar char="•"/>
            </a:pPr>
            <a:r>
              <a:rPr lang="en-SG" sz="5500" dirty="0" smtClean="0"/>
              <a:t>Analysis </a:t>
            </a:r>
            <a:r>
              <a:rPr lang="en-SG" sz="5500" dirty="0"/>
              <a:t>of data and </a:t>
            </a:r>
            <a:r>
              <a:rPr lang="en-SG" sz="5500" dirty="0" smtClean="0"/>
              <a:t>Modelling </a:t>
            </a:r>
            <a:r>
              <a:rPr lang="en-SG" sz="5500" dirty="0"/>
              <a:t>of </a:t>
            </a:r>
            <a:r>
              <a:rPr lang="en-SG" sz="5500" dirty="0" smtClean="0"/>
              <a:t>neighbourhoods</a:t>
            </a:r>
            <a:r>
              <a:rPr lang="en-SG" sz="5500" dirty="0"/>
              <a:t>’  characteristics </a:t>
            </a:r>
            <a:r>
              <a:rPr lang="en-SG" sz="5500" dirty="0" smtClean="0"/>
              <a:t> result in:</a:t>
            </a:r>
          </a:p>
          <a:p>
            <a:pPr marL="400050" lvl="1" indent="-171450"/>
            <a:r>
              <a:rPr lang="en-SG" sz="5500" dirty="0" smtClean="0"/>
              <a:t>Banbury-Don </a:t>
            </a:r>
            <a:r>
              <a:rPr lang="en-SG" sz="5500" dirty="0"/>
              <a:t>Mills (2014) now </a:t>
            </a:r>
            <a:r>
              <a:rPr lang="en-SG" sz="5500" dirty="0" smtClean="0">
                <a:solidFill>
                  <a:srgbClr val="0070C0"/>
                </a:solidFill>
              </a:rPr>
              <a:t>Don </a:t>
            </a:r>
            <a:r>
              <a:rPr lang="en-SG" sz="5500" dirty="0">
                <a:solidFill>
                  <a:srgbClr val="0070C0"/>
                </a:solidFill>
              </a:rPr>
              <a:t>Mills North and Don Mills South </a:t>
            </a:r>
            <a:r>
              <a:rPr lang="en-SG" sz="5500" dirty="0" smtClean="0"/>
              <a:t>are </a:t>
            </a:r>
            <a:r>
              <a:rPr lang="en-SG" sz="5500" dirty="0"/>
              <a:t>‘Safe’, </a:t>
            </a:r>
            <a:r>
              <a:rPr lang="en-SG" sz="5500" dirty="0" smtClean="0"/>
              <a:t> ‘</a:t>
            </a:r>
            <a:r>
              <a:rPr lang="en-SG" sz="5500" dirty="0"/>
              <a:t>Affluent’ and  </a:t>
            </a:r>
            <a:r>
              <a:rPr lang="en-SG" sz="5500" dirty="0" smtClean="0"/>
              <a:t>have </a:t>
            </a:r>
            <a:r>
              <a:rPr lang="en-SG" sz="5500" dirty="0"/>
              <a:t>‘Ethnic presence’  </a:t>
            </a:r>
            <a:r>
              <a:rPr lang="en-SG" sz="5500" dirty="0" smtClean="0"/>
              <a:t>of East Asians ( </a:t>
            </a:r>
            <a:r>
              <a:rPr lang="en-SG" sz="5500" dirty="0"/>
              <a:t>Chinese, Korean and Japanese.) </a:t>
            </a:r>
            <a:endParaRPr lang="en-SG" sz="5500" dirty="0" smtClean="0"/>
          </a:p>
          <a:p>
            <a:pPr marL="400050" lvl="1" indent="-171450"/>
            <a:r>
              <a:rPr lang="en-SG" sz="5500" dirty="0" smtClean="0">
                <a:solidFill>
                  <a:srgbClr val="0070C0"/>
                </a:solidFill>
              </a:rPr>
              <a:t>Don Mills North and Don Mills South </a:t>
            </a:r>
            <a:r>
              <a:rPr lang="en-SG" sz="5500" dirty="0" smtClean="0"/>
              <a:t>are recommended sites  for  </a:t>
            </a:r>
            <a:r>
              <a:rPr lang="en-SG" sz="5500" dirty="0"/>
              <a:t>a new East Asian restaurant. </a:t>
            </a:r>
          </a:p>
          <a:p>
            <a:pPr marL="400050" lvl="1" indent="-171450"/>
            <a:r>
              <a:rPr lang="en-SG" sz="5500" dirty="0"/>
              <a:t>A </a:t>
            </a:r>
            <a:r>
              <a:rPr lang="en-SG" sz="5500" dirty="0">
                <a:solidFill>
                  <a:schemeClr val="accent5"/>
                </a:solidFill>
              </a:rPr>
              <a:t>Korean </a:t>
            </a:r>
            <a:r>
              <a:rPr lang="en-SG" sz="5500" dirty="0"/>
              <a:t>restaurant would be </a:t>
            </a:r>
            <a:r>
              <a:rPr lang="en-SG" sz="5500" dirty="0" smtClean="0"/>
              <a:t>novel cuisine </a:t>
            </a:r>
            <a:r>
              <a:rPr lang="en-SG" sz="5500" dirty="0"/>
              <a:t>to </a:t>
            </a:r>
            <a:r>
              <a:rPr lang="en-SG" sz="5500" dirty="0" smtClean="0"/>
              <a:t>both neighbourhoods. </a:t>
            </a:r>
          </a:p>
          <a:p>
            <a:pPr marL="400050" lvl="1" indent="-171450"/>
            <a:r>
              <a:rPr lang="en-SG" sz="5500" dirty="0" smtClean="0"/>
              <a:t>A </a:t>
            </a:r>
            <a:r>
              <a:rPr lang="en-SG" sz="5500" dirty="0">
                <a:solidFill>
                  <a:schemeClr val="accent5"/>
                </a:solidFill>
              </a:rPr>
              <a:t>Chinese</a:t>
            </a:r>
            <a:r>
              <a:rPr lang="en-SG" sz="5500" dirty="0"/>
              <a:t> restaurant is better located in Don Mills North. </a:t>
            </a:r>
            <a:endParaRPr lang="en-SG" sz="5500" dirty="0" smtClean="0"/>
          </a:p>
          <a:p>
            <a:pPr marL="400050" lvl="1" indent="-171450"/>
            <a:r>
              <a:rPr lang="en-SG" sz="5500" dirty="0" smtClean="0">
                <a:solidFill>
                  <a:schemeClr val="accent5"/>
                </a:solidFill>
              </a:rPr>
              <a:t>Japanese </a:t>
            </a:r>
            <a:r>
              <a:rPr lang="en-SG" sz="5500" dirty="0"/>
              <a:t>restaurants are already popular in both </a:t>
            </a:r>
            <a:r>
              <a:rPr lang="en-SG" sz="5500" dirty="0" smtClean="0"/>
              <a:t>neighbourhoods. </a:t>
            </a:r>
          </a:p>
          <a:p>
            <a:pPr marL="400050" lvl="1" indent="-171450"/>
            <a:r>
              <a:rPr lang="en-SG" sz="5500" dirty="0" smtClean="0"/>
              <a:t>Both neighbourhoods </a:t>
            </a:r>
            <a:r>
              <a:rPr lang="en-SG" sz="5500" dirty="0"/>
              <a:t>are popular for </a:t>
            </a:r>
            <a:r>
              <a:rPr lang="en-SG" sz="5500" dirty="0" smtClean="0"/>
              <a:t>restaurant </a:t>
            </a:r>
            <a:r>
              <a:rPr lang="en-SG" sz="5500" dirty="0"/>
              <a:t>type </a:t>
            </a:r>
            <a:r>
              <a:rPr lang="en-SG" sz="5500" dirty="0" smtClean="0"/>
              <a:t>of business. </a:t>
            </a:r>
            <a:endParaRPr lang="en-SG" sz="5500" dirty="0"/>
          </a:p>
          <a:p>
            <a:endParaRPr lang="en-SG" dirty="0"/>
          </a:p>
        </p:txBody>
      </p:sp>
    </p:spTree>
    <p:extLst>
      <p:ext uri="{BB962C8B-B14F-4D97-AF65-F5344CB8AC3E}">
        <p14:creationId xmlns:p14="http://schemas.microsoft.com/office/powerpoint/2010/main" val="46572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Discussion - 1</a:t>
            </a:r>
            <a:endParaRPr lang="en-SG" b="1" dirty="0">
              <a:solidFill>
                <a:srgbClr val="002060"/>
              </a:solidFill>
            </a:endParaRPr>
          </a:p>
        </p:txBody>
      </p:sp>
      <p:sp>
        <p:nvSpPr>
          <p:cNvPr id="3" name="Content Placeholder 2"/>
          <p:cNvSpPr>
            <a:spLocks noGrp="1"/>
          </p:cNvSpPr>
          <p:nvPr>
            <p:ph sz="quarter" idx="10"/>
          </p:nvPr>
        </p:nvSpPr>
        <p:spPr>
          <a:xfrm>
            <a:off x="521207" y="1435607"/>
            <a:ext cx="10925726" cy="5236126"/>
          </a:xfrm>
        </p:spPr>
        <p:txBody>
          <a:bodyPr>
            <a:normAutofit fontScale="92500" lnSpcReduction="10000"/>
          </a:bodyPr>
          <a:lstStyle/>
          <a:p>
            <a:pPr marL="342900" indent="-342900">
              <a:buFont typeface="Arial" panose="020B0604020202020204" pitchFamily="34" charset="0"/>
              <a:buChar char="•"/>
            </a:pPr>
            <a:r>
              <a:rPr lang="en-SG" sz="1900" dirty="0"/>
              <a:t>Food </a:t>
            </a:r>
            <a:r>
              <a:rPr lang="en-SG" sz="1900" dirty="0" smtClean="0"/>
              <a:t>is popular </a:t>
            </a:r>
            <a:r>
              <a:rPr lang="en-SG" sz="1900" dirty="0"/>
              <a:t>in Don Mills North and Don Mills South. </a:t>
            </a:r>
            <a:r>
              <a:rPr lang="en-SG" sz="1900" dirty="0" smtClean="0"/>
              <a:t> Fitness centres too. One reason for the </a:t>
            </a:r>
            <a:r>
              <a:rPr lang="en-SG" sz="1900" dirty="0"/>
              <a:t>popularity of Japanese restaurants at both </a:t>
            </a:r>
            <a:r>
              <a:rPr lang="en-SG" sz="1900" dirty="0" smtClean="0"/>
              <a:t>neighbourhoods.</a:t>
            </a:r>
          </a:p>
          <a:p>
            <a:pPr marL="342900" indent="-342900">
              <a:buFont typeface="Arial" panose="020B0604020202020204" pitchFamily="34" charset="0"/>
              <a:buChar char="•"/>
            </a:pPr>
            <a:r>
              <a:rPr lang="en-SG" sz="1900" dirty="0" smtClean="0"/>
              <a:t>This suggests </a:t>
            </a:r>
            <a:r>
              <a:rPr lang="en-SG" sz="1900" dirty="0"/>
              <a:t>a healthy lifestyle type of food cuisine will be appealing. </a:t>
            </a:r>
            <a:endParaRPr lang="en-SG" sz="1900" dirty="0" smtClean="0"/>
          </a:p>
          <a:p>
            <a:pPr marL="342900" indent="-342900">
              <a:buFont typeface="Arial" panose="020B0604020202020204" pitchFamily="34" charset="0"/>
              <a:buChar char="•"/>
            </a:pPr>
            <a:r>
              <a:rPr lang="en-SG" sz="1900" dirty="0" smtClean="0"/>
              <a:t>Korean </a:t>
            </a:r>
            <a:r>
              <a:rPr lang="en-SG" sz="1900" dirty="0"/>
              <a:t>Hot Pots and Chinese steam-boat cuisines would have </a:t>
            </a:r>
            <a:r>
              <a:rPr lang="en-SG" sz="1900" dirty="0" smtClean="0"/>
              <a:t>potential as they are healthy ways of preparation.</a:t>
            </a:r>
            <a:endParaRPr lang="en-SG" sz="1900" dirty="0"/>
          </a:p>
          <a:p>
            <a:pPr marL="342900" indent="-342900">
              <a:buFont typeface="Arial" panose="020B0604020202020204" pitchFamily="34" charset="0"/>
              <a:buChar char="•"/>
            </a:pPr>
            <a:r>
              <a:rPr lang="en-SG" sz="1900" dirty="0"/>
              <a:t>In view of the competitive state of Chinese and Japanese cuisines at both </a:t>
            </a:r>
            <a:r>
              <a:rPr lang="en-SG" sz="1900" dirty="0" smtClean="0"/>
              <a:t>neighbourhoods, </a:t>
            </a:r>
            <a:r>
              <a:rPr lang="en-SG" sz="1900" dirty="0"/>
              <a:t>coupled with </a:t>
            </a:r>
            <a:r>
              <a:rPr lang="en-SG" sz="1900" dirty="0" smtClean="0"/>
              <a:t>wide choice </a:t>
            </a:r>
            <a:r>
              <a:rPr lang="en-SG" sz="1900" dirty="0"/>
              <a:t>for dining, the potential for a fine dining style of Chinese cuisine is limited at </a:t>
            </a:r>
            <a:r>
              <a:rPr lang="en-SG" sz="1900" dirty="0" smtClean="0"/>
              <a:t>centres of these neighbourhoods.  </a:t>
            </a:r>
            <a:endParaRPr lang="en-SG" sz="1900" dirty="0"/>
          </a:p>
          <a:p>
            <a:pPr marL="342900" indent="-342900">
              <a:buFont typeface="Arial" panose="020B0604020202020204" pitchFamily="34" charset="0"/>
              <a:buChar char="•"/>
            </a:pPr>
            <a:r>
              <a:rPr lang="en-SG" sz="1900" dirty="0" smtClean="0"/>
              <a:t>A possibility is </a:t>
            </a:r>
            <a:r>
              <a:rPr lang="en-SG" sz="1900" dirty="0"/>
              <a:t>to locate fine dining Chinese or Japanese restaurant within the 500 m radius, closer to the park, garden and trail categories of </a:t>
            </a:r>
            <a:r>
              <a:rPr lang="en-SG" sz="1900" dirty="0" smtClean="0"/>
              <a:t>the Banbury-Don </a:t>
            </a:r>
            <a:r>
              <a:rPr lang="en-SG" sz="1900" dirty="0"/>
              <a:t>Mills </a:t>
            </a:r>
            <a:r>
              <a:rPr lang="en-SG" sz="1900" dirty="0" smtClean="0"/>
              <a:t>neighbourhood, </a:t>
            </a:r>
            <a:r>
              <a:rPr lang="en-SG" sz="1900" dirty="0"/>
              <a:t>for its exclusiveness.</a:t>
            </a:r>
          </a:p>
          <a:p>
            <a:endParaRPr lang="en-SG" sz="1900" dirty="0"/>
          </a:p>
          <a:p>
            <a:endParaRPr lang="en-SG" dirty="0"/>
          </a:p>
        </p:txBody>
      </p:sp>
    </p:spTree>
    <p:extLst>
      <p:ext uri="{BB962C8B-B14F-4D97-AF65-F5344CB8AC3E}">
        <p14:creationId xmlns:p14="http://schemas.microsoft.com/office/powerpoint/2010/main" val="351670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Discussion - 2</a:t>
            </a:r>
            <a:endParaRPr lang="en-SG" b="1" dirty="0">
              <a:solidFill>
                <a:srgbClr val="002060"/>
              </a:solidFill>
            </a:endParaRPr>
          </a:p>
        </p:txBody>
      </p:sp>
      <p:sp>
        <p:nvSpPr>
          <p:cNvPr id="3" name="Content Placeholder 2"/>
          <p:cNvSpPr>
            <a:spLocks noGrp="1"/>
          </p:cNvSpPr>
          <p:nvPr>
            <p:ph sz="quarter" idx="10"/>
          </p:nvPr>
        </p:nvSpPr>
        <p:spPr>
          <a:xfrm>
            <a:off x="622807" y="1842008"/>
            <a:ext cx="10508037" cy="3977640"/>
          </a:xfrm>
        </p:spPr>
        <p:txBody>
          <a:bodyPr/>
          <a:lstStyle/>
          <a:p>
            <a:pPr marL="285750" indent="-285750">
              <a:buFont typeface="Arial" panose="020B0604020202020204" pitchFamily="34" charset="0"/>
              <a:buChar char="•"/>
            </a:pPr>
            <a:r>
              <a:rPr lang="en-SG" sz="1800" dirty="0"/>
              <a:t>In terms of vibrancy of Banbury-Don Mills area, the number of businesses grew from 735 in 2008 to 834 in 2011  against the backdrop of the number of neighbourhoods, growing from 140 in 2014 to 211 in 2018. </a:t>
            </a:r>
          </a:p>
          <a:p>
            <a:pPr marL="285750" indent="-285750">
              <a:buFont typeface="Arial" panose="020B0604020202020204" pitchFamily="34" charset="0"/>
              <a:buChar char="•"/>
            </a:pPr>
            <a:r>
              <a:rPr lang="en-SG" sz="1800" dirty="0"/>
              <a:t>Toronto in general and Banbury-Don Mills in particular are vibrant and growing.  </a:t>
            </a:r>
            <a:endParaRPr lang="en-SG" sz="1800" dirty="0" smtClean="0"/>
          </a:p>
          <a:p>
            <a:pPr marL="285750" indent="-285750">
              <a:buFont typeface="Arial" panose="020B0604020202020204" pitchFamily="34" charset="0"/>
              <a:buChar char="•"/>
            </a:pPr>
            <a:r>
              <a:rPr lang="en-SG" sz="1800" dirty="0" smtClean="0"/>
              <a:t>Toronto : A </a:t>
            </a:r>
            <a:r>
              <a:rPr lang="en-SG" sz="1800" dirty="0"/>
              <a:t>good climate for investment.</a:t>
            </a:r>
          </a:p>
          <a:p>
            <a:endParaRPr lang="en-SG" dirty="0"/>
          </a:p>
        </p:txBody>
      </p:sp>
    </p:spTree>
    <p:extLst>
      <p:ext uri="{BB962C8B-B14F-4D97-AF65-F5344CB8AC3E}">
        <p14:creationId xmlns:p14="http://schemas.microsoft.com/office/powerpoint/2010/main" val="39544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Conclusions</a:t>
            </a:r>
            <a:endParaRPr lang="en-SG" b="1" dirty="0">
              <a:solidFill>
                <a:srgbClr val="002060"/>
              </a:solidFill>
            </a:endParaRPr>
          </a:p>
        </p:txBody>
      </p:sp>
      <p:sp>
        <p:nvSpPr>
          <p:cNvPr id="3" name="Content Placeholder 2"/>
          <p:cNvSpPr>
            <a:spLocks noGrp="1"/>
          </p:cNvSpPr>
          <p:nvPr>
            <p:ph sz="quarter" idx="10"/>
          </p:nvPr>
        </p:nvSpPr>
        <p:spPr>
          <a:xfrm>
            <a:off x="406400" y="1311429"/>
            <a:ext cx="11480800" cy="5721549"/>
          </a:xfrm>
        </p:spPr>
        <p:txBody>
          <a:bodyPr>
            <a:noAutofit/>
          </a:bodyPr>
          <a:lstStyle/>
          <a:p>
            <a:pPr marL="285750" indent="-285750">
              <a:buFont typeface="Arial" panose="020B0604020202020204" pitchFamily="34" charset="0"/>
              <a:buChar char="•"/>
            </a:pPr>
            <a:r>
              <a:rPr lang="en-SG" sz="1800" dirty="0" smtClean="0"/>
              <a:t>Data </a:t>
            </a:r>
            <a:r>
              <a:rPr lang="en-SG" sz="1800" dirty="0"/>
              <a:t>science methodology </a:t>
            </a:r>
            <a:r>
              <a:rPr lang="en-SG" sz="1800" dirty="0" smtClean="0"/>
              <a:t> </a:t>
            </a:r>
            <a:r>
              <a:rPr lang="en-SG" sz="1800" dirty="0"/>
              <a:t>resulted in </a:t>
            </a:r>
            <a:r>
              <a:rPr lang="en-SG" sz="1800" dirty="0" smtClean="0"/>
              <a:t>choice </a:t>
            </a:r>
            <a:r>
              <a:rPr lang="en-SG" sz="1800" dirty="0"/>
              <a:t>of location for the new ethnic </a:t>
            </a:r>
            <a:r>
              <a:rPr lang="en-SG" sz="1800" dirty="0" smtClean="0"/>
              <a:t>restaurant efficiently.</a:t>
            </a:r>
          </a:p>
          <a:p>
            <a:pPr marL="285750" indent="-285750">
              <a:buFont typeface="Arial" panose="020B0604020202020204" pitchFamily="34" charset="0"/>
              <a:buChar char="•"/>
            </a:pPr>
            <a:r>
              <a:rPr lang="en-SG" sz="1800" dirty="0" smtClean="0"/>
              <a:t>APPs like </a:t>
            </a:r>
            <a:r>
              <a:rPr lang="en-SG" sz="1800" dirty="0"/>
              <a:t>Foursquare </a:t>
            </a:r>
            <a:r>
              <a:rPr lang="en-SG" sz="1800" dirty="0" smtClean="0"/>
              <a:t>API </a:t>
            </a:r>
            <a:r>
              <a:rPr lang="en-SG" sz="1800" dirty="0"/>
              <a:t>and </a:t>
            </a:r>
            <a:r>
              <a:rPr lang="en-SG" sz="1800" dirty="0" smtClean="0"/>
              <a:t>Open Databases from City of Toronto (‘</a:t>
            </a:r>
            <a:r>
              <a:rPr lang="en-SG" sz="1800" dirty="0"/>
              <a:t>Wellbeing Toronto</a:t>
            </a:r>
            <a:r>
              <a:rPr lang="en-SG" sz="1800" dirty="0" smtClean="0"/>
              <a:t>’) are key enablers . </a:t>
            </a:r>
            <a:endParaRPr lang="en-SG" sz="1800" dirty="0"/>
          </a:p>
          <a:p>
            <a:pPr marL="285750" indent="-285750">
              <a:buFont typeface="Arial" panose="020B0604020202020204" pitchFamily="34" charset="0"/>
              <a:buChar char="•"/>
            </a:pPr>
            <a:r>
              <a:rPr lang="en-US" sz="1800" dirty="0" smtClean="0"/>
              <a:t>Don Mills North and Don Mills South are ‘Safe’, ‘Affluent’ and  have ‘Ethnic Presence’. </a:t>
            </a:r>
            <a:endParaRPr lang="en-SG" sz="1800" dirty="0" smtClean="0"/>
          </a:p>
          <a:p>
            <a:pPr marL="285750" indent="-285750">
              <a:buFont typeface="Arial" panose="020B0604020202020204" pitchFamily="34" charset="0"/>
              <a:buChar char="•"/>
            </a:pPr>
            <a:r>
              <a:rPr lang="en-SG" sz="1800" dirty="0" smtClean="0"/>
              <a:t>Asian </a:t>
            </a:r>
            <a:r>
              <a:rPr lang="en-SG" sz="1800" dirty="0"/>
              <a:t>Restaurant, Japanese and Chinese restaurants are </a:t>
            </a:r>
            <a:r>
              <a:rPr lang="en-SG" sz="1800" dirty="0" smtClean="0"/>
              <a:t>already popular </a:t>
            </a:r>
            <a:r>
              <a:rPr lang="en-SG" sz="1800" dirty="0"/>
              <a:t>in Don Mills North and South. </a:t>
            </a:r>
          </a:p>
          <a:p>
            <a:pPr marL="285750" indent="-285750">
              <a:buFont typeface="Arial" panose="020B0604020202020204" pitchFamily="34" charset="0"/>
              <a:buChar char="•"/>
            </a:pPr>
            <a:r>
              <a:rPr lang="en-SG" sz="1800" dirty="0"/>
              <a:t>The recommendation is right for the Don Mills neighbourhoods to locate </a:t>
            </a:r>
            <a:r>
              <a:rPr lang="en-SG" sz="1800" dirty="0" smtClean="0"/>
              <a:t>the </a:t>
            </a:r>
            <a:r>
              <a:rPr lang="en-SG" sz="1800" dirty="0"/>
              <a:t>new East Asian restaurant. </a:t>
            </a:r>
          </a:p>
          <a:p>
            <a:pPr marL="285750" indent="-285750">
              <a:buFont typeface="Arial" panose="020B0604020202020204" pitchFamily="34" charset="0"/>
              <a:buChar char="•"/>
            </a:pPr>
            <a:r>
              <a:rPr lang="en-SG" sz="1800" dirty="0"/>
              <a:t>Korean restaurant would be a novelty and a good addition to the mix of current East Asian restaurants.</a:t>
            </a:r>
          </a:p>
          <a:p>
            <a:pPr marL="285750" indent="-285750">
              <a:buFont typeface="Arial" panose="020B0604020202020204" pitchFamily="34" charset="0"/>
              <a:buChar char="•"/>
            </a:pPr>
            <a:r>
              <a:rPr lang="en-SG" sz="1800" dirty="0" smtClean="0"/>
              <a:t>Survey </a:t>
            </a:r>
            <a:r>
              <a:rPr lang="en-SG" sz="1800" dirty="0"/>
              <a:t>on the </a:t>
            </a:r>
            <a:r>
              <a:rPr lang="en-SG" sz="1800" dirty="0" smtClean="0"/>
              <a:t>ground further </a:t>
            </a:r>
            <a:r>
              <a:rPr lang="en-SG" sz="1800" dirty="0"/>
              <a:t>to validate the ‘non- analytic’ aspects like the ‘feel’ of the place or ‘buzz’.  </a:t>
            </a:r>
            <a:endParaRPr lang="en-SG" sz="1800" dirty="0" smtClean="0"/>
          </a:p>
          <a:p>
            <a:pPr marL="285750" indent="-285750">
              <a:buFont typeface="Arial" panose="020B0604020202020204" pitchFamily="34" charset="0"/>
              <a:buChar char="•"/>
            </a:pPr>
            <a:r>
              <a:rPr lang="en-SG" sz="1800" dirty="0" smtClean="0"/>
              <a:t>Add domain </a:t>
            </a:r>
            <a:r>
              <a:rPr lang="en-SG" sz="1800" dirty="0"/>
              <a:t>knowledge </a:t>
            </a:r>
            <a:r>
              <a:rPr lang="en-SG" sz="1800" dirty="0" smtClean="0"/>
              <a:t>of ‘food culture and restaurant business knowledge’.</a:t>
            </a:r>
            <a:endParaRPr lang="en-SG" sz="1800" dirty="0"/>
          </a:p>
          <a:p>
            <a:endParaRPr lang="en-SG" sz="1800" dirty="0"/>
          </a:p>
        </p:txBody>
      </p:sp>
    </p:spTree>
    <p:extLst>
      <p:ext uri="{BB962C8B-B14F-4D97-AF65-F5344CB8AC3E}">
        <p14:creationId xmlns:p14="http://schemas.microsoft.com/office/powerpoint/2010/main" val="41779969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712</Words>
  <Application>Microsoft Office PowerPoint</Application>
  <PresentationFormat>Widescreen</PresentationFormat>
  <Paragraphs>60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Light</vt:lpstr>
      <vt:lpstr>WelcomeDoc</vt:lpstr>
      <vt:lpstr>Welcome to PowerPoint</vt:lpstr>
      <vt:lpstr>Introduction - Business Problem</vt:lpstr>
      <vt:lpstr>DATA SECTION - What Data and Where to Get</vt:lpstr>
      <vt:lpstr>Methodology</vt:lpstr>
      <vt:lpstr>Results</vt:lpstr>
      <vt:lpstr>Discussion - 1</vt:lpstr>
      <vt:lpstr>Discussion - 2</vt:lpstr>
      <vt:lpstr>Conclusions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Yew Wong</dc:creator>
  <cp:lastModifiedBy>Kun Yew Wong</cp:lastModifiedBy>
  <cp:revision>17</cp:revision>
  <dcterms:created xsi:type="dcterms:W3CDTF">2019-05-31T07:29:29Z</dcterms:created>
  <dcterms:modified xsi:type="dcterms:W3CDTF">2019-05-31T12:29:18Z</dcterms:modified>
</cp:coreProperties>
</file>