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0" d="100"/>
          <a:sy n="50" d="100"/>
        </p:scale>
        <p:origin x="7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31C45-F89E-4782-9C39-FF4B3930B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952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AE03E2-C7D0-4E50-825F-2387F17D0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46566"/>
            <a:ext cx="9144000" cy="511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B54BE-8D3D-43E8-A829-E4C337D9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4BB9-6E13-4B62-98A2-94A54E429D78}" type="datetime1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D9A18-B864-4748-98D0-B76DFDE4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6A8BB-D943-4029-93AE-B5A1656E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6052-0956-4CFB-BAAF-167CB3BFA90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69A6F0-8F9C-448D-886F-0CB15509E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758290"/>
            <a:ext cx="3255341" cy="5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7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275C4-B263-44FD-A693-581533F6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4049BC-FEC3-42FC-B4EC-D8800DD15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CA721-6803-4367-8315-95E69FB3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EF7-3FBE-48A3-BEC8-92E8A6B571E1}" type="datetime1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D104-11BD-4338-802A-94A0953C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99F31-A8F6-4189-A539-B0728098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6052-0956-4CFB-BAAF-167CB3BFA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0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9773D7-2AFA-4F4C-98FF-169B167CA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306A7F-6D55-45A3-BC98-01931A0C9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A20D5-DD95-4CCB-8A2C-D86E7692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5FD5-720C-4080-B317-2ED14BCE9FE9}" type="datetime1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09E26-C615-4E48-9AC7-297F1E11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8F54D-1D2B-437B-BB6A-360B0B49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6052-0956-4CFB-BAAF-167CB3BFA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7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8E259-8364-4BFD-AD76-9F0D50B6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69" y="165622"/>
            <a:ext cx="11729258" cy="73215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2EE07-E139-4AC8-839E-48FAE3AF3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069" y="1088982"/>
            <a:ext cx="11729258" cy="52673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2C86E-0021-4F34-A932-E1BA66D2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90D6-1BE2-445D-8F41-0BDAD5C873CF}" type="datetime1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142C3-C0F4-4B69-8847-83E25D53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E5F59-E195-47BF-BAC6-1BD55F28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6052-0956-4CFB-BAAF-167CB3BFA9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F686788-DA42-493B-8EE6-0A48965F27A6}"/>
              </a:ext>
            </a:extLst>
          </p:cNvPr>
          <p:cNvCxnSpPr/>
          <p:nvPr/>
        </p:nvCxnSpPr>
        <p:spPr>
          <a:xfrm>
            <a:off x="231371" y="914405"/>
            <a:ext cx="11729258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E2EF936-DCDA-46C2-8D77-FC1DECB96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" y="6636071"/>
            <a:ext cx="1413164" cy="22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3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F54BE-F796-4920-ABEE-E4D90CB0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A4E2B-6A32-47BC-9DBA-1AA535133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1AD2F-7751-4F9B-A71E-427A3A6F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7CFE-6FAC-4424-AE41-6BB177D2226F}" type="datetime1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D61A5-99B3-4B5B-AFAB-3D6202D1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DB455-41BB-4FBC-99BC-AFA95452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6052-0956-4CFB-BAAF-167CB3BFA90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EF95CE-02BF-4F39-8DAD-7DDC89F3DC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59" y="1198506"/>
            <a:ext cx="3255341" cy="5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D7C2D-0321-4499-8124-60A3B6055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2756" y="1064031"/>
            <a:ext cx="5787044" cy="51129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D5172F-E4B0-4551-9A9E-EA27890D3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64031"/>
            <a:ext cx="5787043" cy="51129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574F9F-8C0A-4801-BA3D-1553B67C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A10A-1A88-4703-AA50-88B17BAD6B97}" type="datetime1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7F9A2-5628-4675-9C38-BFE27FFB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26DDE-FF0D-4CFB-837B-D3C9D975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6052-0956-4CFB-BAAF-167CB3BFA9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7BF09A5-49E4-4DF0-9241-BD78053B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69" y="165622"/>
            <a:ext cx="11729258" cy="732154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494CC4-1C0F-4DEC-98C9-358716B0A5B2}"/>
              </a:ext>
            </a:extLst>
          </p:cNvPr>
          <p:cNvCxnSpPr/>
          <p:nvPr/>
        </p:nvCxnSpPr>
        <p:spPr>
          <a:xfrm>
            <a:off x="231371" y="914405"/>
            <a:ext cx="11729258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80DDB6A-AC1C-40F6-947E-99CAB87A6E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" y="6636071"/>
            <a:ext cx="1413164" cy="22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4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5FDF6-CB8E-4F22-8043-1EB11DE61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069" y="1064463"/>
            <a:ext cx="5764819" cy="84720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A79C8D-CACD-452B-AA0B-8FDC6C9A6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2756" y="2003371"/>
            <a:ext cx="5764819" cy="41862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4EECF4-1709-48B4-97AB-5E06730A6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512" y="1064463"/>
            <a:ext cx="5798127" cy="84720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5BA8BC-8789-4B13-81C6-E571D6B63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03371"/>
            <a:ext cx="5798126" cy="41862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107B66-A58A-47F2-B5FE-48B79066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E163-482B-4AC1-B69C-153D543A2A0B}" type="datetime1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320DE8-FCCA-4F24-AA39-BA415EA0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FBABA6-565A-4D21-9CF2-A1136F01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6052-0956-4CFB-BAAF-167CB3BFA9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B0A69E2-1D91-48FE-8173-B545C2E6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69" y="165622"/>
            <a:ext cx="11729258" cy="732154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F36CDED-0049-4E57-960E-59B120052750}"/>
              </a:ext>
            </a:extLst>
          </p:cNvPr>
          <p:cNvCxnSpPr/>
          <p:nvPr/>
        </p:nvCxnSpPr>
        <p:spPr>
          <a:xfrm>
            <a:off x="231371" y="914405"/>
            <a:ext cx="11729258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D974D8D-2735-410F-89A9-D4D0B5D7C2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" y="6636071"/>
            <a:ext cx="1413164" cy="22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3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840E6B-F540-4468-8A5D-3DA967E9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C65A-0AA4-4DD1-A1F6-08BAB394D1FB}" type="datetime1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67A77-CCA3-4D50-A975-D2E66A04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A18278-9162-4332-9C07-1A1C7F67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6378" y="6568031"/>
            <a:ext cx="2743200" cy="365125"/>
          </a:xfrm>
        </p:spPr>
        <p:txBody>
          <a:bodyPr/>
          <a:lstStyle/>
          <a:p>
            <a:fld id="{832B6052-0956-4CFB-BAAF-167CB3BFA9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BEBDDD0-3D7B-4DF6-9BBD-1D916FAB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69" y="165622"/>
            <a:ext cx="11729258" cy="732154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0CAD9F-71BA-41EB-A015-039C990549AA}"/>
              </a:ext>
            </a:extLst>
          </p:cNvPr>
          <p:cNvCxnSpPr/>
          <p:nvPr/>
        </p:nvCxnSpPr>
        <p:spPr>
          <a:xfrm>
            <a:off x="231371" y="914405"/>
            <a:ext cx="11729258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A05AD81-BF90-492D-8724-16CE54E0AB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" y="6636071"/>
            <a:ext cx="1413164" cy="22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3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3A7A6F-AB88-4A32-8A34-2B69052E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5A4-C755-4BC0-95A5-AF8F77D4C21C}" type="datetime1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E908F2-DD22-41F3-AC32-DD2FE179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F9103F-2C4E-4510-89C1-234E9BB3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6052-0956-4CFB-BAAF-167CB3BFA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8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9E1E-B3D7-44F2-AF81-F2252B3B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B37DF-A3FA-45C8-A8E2-39C9F35F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7F5EB4-179A-4507-B6E4-636DA107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821634-1819-482F-AD45-A5D58B02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A56A-B33E-47C3-BB24-7DF10A28C6CE}" type="datetime1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8230CD-46F5-468B-B740-050CC60A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5D10C-11DD-402C-BBB6-EBE61303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6052-0956-4CFB-BAAF-167CB3BFA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9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D96AB-064E-4F13-B3A4-79811688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E9E2D6-FE96-4D5D-B807-3F98D9DC4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0D1374-F97C-4229-83F9-85B9CDB2A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F72723-86EE-43E2-B967-FA65820E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B540-9B02-4D5A-B728-4EA2D5E395B5}" type="datetime1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A45CF-4E2E-48D3-8008-B766B100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31945-9EBB-4BF7-9CDF-A5287206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6052-0956-4CFB-BAAF-167CB3BFA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4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F91FD-6211-45B7-915A-2A767CAE5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7C2F-84BB-45CA-9EB5-B6D83CC8A1D5}" type="datetime1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E2A47-52EA-47D2-9067-27BA28F41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05D1C-8DC2-45DD-8DDB-11B416D77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86378" y="65680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B6052-0956-4CFB-BAAF-167CB3BFA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2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8AC7E-0EFF-4670-92A8-9B3EB3BEA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9521"/>
            <a:ext cx="9144000" cy="213737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l"/>
            <a:br>
              <a:rPr lang="en-US" altLang="ko-KR" dirty="0"/>
            </a:br>
            <a:r>
              <a:rPr lang="en-US" altLang="ko-KR" dirty="0"/>
              <a:t>Differentially Private Spatial Decompositions</a:t>
            </a:r>
            <a:br>
              <a:rPr lang="en-US" altLang="ko-KR" dirty="0"/>
            </a:br>
            <a:r>
              <a:rPr lang="en-US" altLang="ko-KR" sz="3200" dirty="0"/>
              <a:t>ICDE 2012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3C9F5C-F788-495E-A470-3977FCA8F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3366"/>
            <a:ext cx="9144000" cy="511233"/>
          </a:xfrm>
          <a:ln w="28575">
            <a:solidFill>
              <a:schemeClr val="bg1">
                <a:lumMod val="85000"/>
              </a:schemeClr>
            </a:solidFill>
          </a:ln>
        </p:spPr>
        <p:txBody>
          <a:bodyPr lIns="0" tIns="0" rIns="144000" bIns="0" anchor="ctr" anchorCtr="0"/>
          <a:lstStyle/>
          <a:p>
            <a:pPr algn="r"/>
            <a:r>
              <a:rPr lang="en-US" altLang="ko-KR" dirty="0"/>
              <a:t>  2020 01 30 </a:t>
            </a:r>
            <a:r>
              <a:rPr lang="ko-KR" altLang="en-US" dirty="0" err="1"/>
              <a:t>박근령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28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1D5C8-601F-449D-A3D6-2C3596E8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D4849-6C7F-44A4-A015-0D15C5ACB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069" y="1088982"/>
            <a:ext cx="11729258" cy="560339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ko-KR" dirty="0"/>
              <a:t>“</a:t>
            </a:r>
            <a:r>
              <a:rPr lang="en-US" altLang="ko-KR" b="1" dirty="0"/>
              <a:t>K-</a:t>
            </a:r>
            <a:r>
              <a:rPr lang="en-US" altLang="ko-KR" b="1" dirty="0" err="1"/>
              <a:t>Skyband</a:t>
            </a:r>
            <a:r>
              <a:rPr lang="en-US" altLang="ko-KR" b="1" dirty="0"/>
              <a:t> query answering with differential privacy</a:t>
            </a:r>
            <a:r>
              <a:rPr lang="en-US" altLang="ko-KR" dirty="0"/>
              <a:t>”, Journal of Computer Security, 2018 : novel spatial decomposition technique.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F80FA3-A898-4AD4-BC20-D783D202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6052-0956-4CFB-BAAF-167CB3BFA907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2D8A54-2F7D-402B-A443-6FB63A502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895" y="1992159"/>
            <a:ext cx="7936210" cy="22304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729907-99A5-4DAF-93EC-A36CDA44F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93" y="4222597"/>
            <a:ext cx="8096133" cy="239463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DC3820E-7F02-4DC6-9981-24B5598D1B65}"/>
              </a:ext>
            </a:extLst>
          </p:cNvPr>
          <p:cNvSpPr/>
          <p:nvPr/>
        </p:nvSpPr>
        <p:spPr>
          <a:xfrm>
            <a:off x="5257800" y="2114372"/>
            <a:ext cx="2082800" cy="1651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0AF158-22DD-4CF4-A84A-E9B0114254E0}"/>
              </a:ext>
            </a:extLst>
          </p:cNvPr>
          <p:cNvSpPr/>
          <p:nvPr/>
        </p:nvSpPr>
        <p:spPr>
          <a:xfrm>
            <a:off x="7848600" y="4388403"/>
            <a:ext cx="2082800" cy="1651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4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1D5C8-601F-449D-A3D6-2C3596E8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D4849-6C7F-44A4-A015-0D15C5ACB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ko-KR" dirty="0"/>
              <a:t>Basis: to know how many individuals fall within a given region.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ko-KR" dirty="0"/>
              <a:t>Favored definition: it ensures that what can be learned from the released data does not substantially differ whether or not any given individual’s data is included.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ko-KR" dirty="0"/>
              <a:t>Spatial decompositions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ko-KR" dirty="0"/>
              <a:t>Data-independent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ko-KR" dirty="0"/>
              <a:t>Quad-trees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ko-KR" dirty="0"/>
              <a:t>Data-dependent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ko-KR" dirty="0" err="1"/>
              <a:t>Kd</a:t>
            </a:r>
            <a:r>
              <a:rPr lang="en-US" altLang="ko-KR" dirty="0"/>
              <a:t>-trees</a:t>
            </a:r>
          </a:p>
          <a:p>
            <a:pPr marL="1257300" lvl="2" indent="-342900" algn="just">
              <a:buFont typeface="+mj-ea"/>
              <a:buAutoNum type="circleNumDbPlain"/>
            </a:pPr>
            <a:r>
              <a:rPr lang="en-US" altLang="ko-KR" dirty="0"/>
              <a:t>The description of the regions must also be differentially private.</a:t>
            </a:r>
          </a:p>
          <a:p>
            <a:pPr marL="914400" lvl="2" indent="0" algn="just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 Using non-uniform noise parameters.</a:t>
            </a:r>
            <a:endParaRPr lang="en-US" altLang="ko-KR" dirty="0"/>
          </a:p>
          <a:p>
            <a:pPr marL="1257300" lvl="2" indent="-342900" algn="just">
              <a:buFont typeface="+mj-ea"/>
              <a:buAutoNum type="circleNumDbPlain" startAt="2"/>
            </a:pPr>
            <a:r>
              <a:rPr lang="en-US" altLang="ko-KR" dirty="0"/>
              <a:t>How to answer queries given a PSD.</a:t>
            </a:r>
          </a:p>
          <a:p>
            <a:pPr marL="914400" lvl="2" indent="0" algn="just">
              <a:buNone/>
            </a:pPr>
            <a:r>
              <a:rPr lang="en-US" altLang="ko-KR" dirty="0"/>
              <a:t>      </a:t>
            </a:r>
            <a:r>
              <a:rPr lang="en-US" altLang="ko-KR" dirty="0">
                <a:sym typeface="Wingdings" panose="05000000000000000000" pitchFamily="2" charset="2"/>
              </a:rPr>
              <a:t> By post-processing the noisy counts.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F80FA3-A898-4AD4-BC20-D783D202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6052-0956-4CFB-BAAF-167CB3BFA90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468B03-E1E3-4378-8E62-43DCC6CBA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63" y="2578100"/>
            <a:ext cx="2023806" cy="203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967C8D-37EF-4181-9585-F7D33F960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712" y="2603500"/>
            <a:ext cx="4551071" cy="203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706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5EA2F-C768-4C68-82E9-D7FCA495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Private Spatial Decomposition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56B42-871B-408E-91CB-EA94DDE7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Data-independent trees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Compute counts for each node via the Laplace mechanism.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ko-KR" dirty="0"/>
              <a:t>Adding or deleting a single tuple changes the counts of all the nodes on the path from the root</a:t>
            </a:r>
            <a:r>
              <a:rPr lang="ko-KR" altLang="en-US" dirty="0"/>
              <a:t> </a:t>
            </a:r>
            <a:r>
              <a:rPr lang="en-US" altLang="ko-KR" dirty="0"/>
              <a:t>to the leaf containing that tuple.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ko-KR" dirty="0"/>
              <a:t>To obtain a tree that satisfies e-differential privacy as a whole, we node to combine the privacy guarantees of individual node counts.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AAA438-44CD-4D02-BD3F-B2B14795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6052-0956-4CFB-BAAF-167CB3BFA907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1F9020-A9DC-4E0E-8BA7-507DA64B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18" y="3722666"/>
            <a:ext cx="8705850" cy="2886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365616-4952-4CA7-8FD7-EFD132C88C0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8867163" y="6113214"/>
            <a:ext cx="1173417" cy="14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28C622-1626-4390-AFFD-0755D124D1A9}"/>
              </a:ext>
            </a:extLst>
          </p:cNvPr>
          <p:cNvSpPr txBox="1"/>
          <p:nvPr/>
        </p:nvSpPr>
        <p:spPr>
          <a:xfrm>
            <a:off x="10040580" y="5928548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Noisy counts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B3F9859-EAD9-4880-8F19-A558170A9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51404"/>
              </p:ext>
            </p:extLst>
          </p:nvPr>
        </p:nvGraphicFramePr>
        <p:xfrm>
          <a:off x="7752242" y="3531460"/>
          <a:ext cx="4303550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878">
                  <a:extLst>
                    <a:ext uri="{9D8B030D-6E8A-4147-A177-3AD203B41FA5}">
                      <a16:colId xmlns:a16="http://schemas.microsoft.com/office/drawing/2014/main" val="860309859"/>
                    </a:ext>
                  </a:extLst>
                </a:gridCol>
                <a:gridCol w="484096">
                  <a:extLst>
                    <a:ext uri="{9D8B030D-6E8A-4147-A177-3AD203B41FA5}">
                      <a16:colId xmlns:a16="http://schemas.microsoft.com/office/drawing/2014/main" val="2233825266"/>
                    </a:ext>
                  </a:extLst>
                </a:gridCol>
                <a:gridCol w="484096">
                  <a:extLst>
                    <a:ext uri="{9D8B030D-6E8A-4147-A177-3AD203B41FA5}">
                      <a16:colId xmlns:a16="http://schemas.microsoft.com/office/drawing/2014/main" val="1361015861"/>
                    </a:ext>
                  </a:extLst>
                </a:gridCol>
                <a:gridCol w="484096">
                  <a:extLst>
                    <a:ext uri="{9D8B030D-6E8A-4147-A177-3AD203B41FA5}">
                      <a16:colId xmlns:a16="http://schemas.microsoft.com/office/drawing/2014/main" val="2273992791"/>
                    </a:ext>
                  </a:extLst>
                </a:gridCol>
                <a:gridCol w="484096">
                  <a:extLst>
                    <a:ext uri="{9D8B030D-6E8A-4147-A177-3AD203B41FA5}">
                      <a16:colId xmlns:a16="http://schemas.microsoft.com/office/drawing/2014/main" val="1589234238"/>
                    </a:ext>
                  </a:extLst>
                </a:gridCol>
                <a:gridCol w="484096">
                  <a:extLst>
                    <a:ext uri="{9D8B030D-6E8A-4147-A177-3AD203B41FA5}">
                      <a16:colId xmlns:a16="http://schemas.microsoft.com/office/drawing/2014/main" val="4161244280"/>
                    </a:ext>
                  </a:extLst>
                </a:gridCol>
                <a:gridCol w="484096">
                  <a:extLst>
                    <a:ext uri="{9D8B030D-6E8A-4147-A177-3AD203B41FA5}">
                      <a16:colId xmlns:a16="http://schemas.microsoft.com/office/drawing/2014/main" val="427955924"/>
                    </a:ext>
                  </a:extLst>
                </a:gridCol>
                <a:gridCol w="484096">
                  <a:extLst>
                    <a:ext uri="{9D8B030D-6E8A-4147-A177-3AD203B41FA5}">
                      <a16:colId xmlns:a16="http://schemas.microsoft.com/office/drawing/2014/main" val="1138622304"/>
                    </a:ext>
                  </a:extLst>
                </a:gridCol>
              </a:tblGrid>
              <a:tr h="26947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u13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sum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980922"/>
                  </a:ext>
                </a:extLst>
              </a:tr>
              <a:tr h="26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Real counts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002056"/>
                  </a:ext>
                </a:extLst>
              </a:tr>
              <a:tr h="26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Noisy counts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79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90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10285-5F4B-4843-8213-CC19A9CB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Allocating Noise Parameters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96F960-C476-4645-A2FC-AE29A93B3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dirty="0"/>
                  <a:t>: height of the tree. (leaves have level 0 and the root has level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dirty="0"/>
                  <a:t>.)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Assumes that all nodes at level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have the same Laplace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Given total budget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, we need to specify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,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Goal: minimize the resulting query errors.</a:t>
                </a:r>
              </a:p>
              <a:p>
                <a:pPr marL="0" indent="0" algn="just">
                  <a:buNone/>
                </a:pPr>
                <a:endParaRPr lang="en-US" altLang="ko-KR" dirty="0"/>
              </a:p>
              <a:p>
                <a:pPr marL="0" indent="0" algn="just">
                  <a:buNone/>
                </a:pPr>
                <a:r>
                  <a:rPr lang="en-US" altLang="ko-KR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Error measure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For any query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ko-KR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denote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the answer to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computed over private tree. Then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random variable which is an unbiased estimator of the true answer. Its variance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 strong indicator of query accuracy.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Thus,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u="sng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b="0" i="1" u="sng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 u="sng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ko-KR" b="0" i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u="sng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altLang="ko-KR" i="1" u="sng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ko-KR" i="1" u="sng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u="sng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altLang="ko-KR" i="1" u="sng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u="sng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96F960-C476-4645-A2FC-AE29A93B3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3" t="-1968" r="-1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B56BAF-1D62-41D3-8D16-2D59BD7D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6052-0956-4CFB-BAAF-167CB3BFA9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97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10285-5F4B-4843-8213-CC19A9CB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Allocating Noise Parameters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96F960-C476-4645-A2FC-AE29A93B3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altLang="ko-KR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Query Processing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Noise</a:t>
                </a:r>
                <a:r>
                  <a:rPr lang="ko-KR" altLang="en-US" dirty="0"/>
                  <a:t>가 독립적이고 </a:t>
                </a:r>
                <a:r>
                  <a:rPr lang="en-US" altLang="ko-KR" dirty="0"/>
                  <a:t>Q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union / difference </a:t>
                </a:r>
                <a:r>
                  <a:rPr lang="ko-KR" altLang="en-US" dirty="0"/>
                  <a:t>로 표현하는 데에 있어 다양한 방법이 존재 하므로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분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석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기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위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서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ko-KR" altLang="en-US" dirty="0"/>
                  <a:t>를 계산하는 </a:t>
                </a:r>
                <a:r>
                  <a:rPr lang="en-US" altLang="ko-KR" dirty="0"/>
                  <a:t>standard method</a:t>
                </a:r>
                <a:r>
                  <a:rPr lang="ko-KR" altLang="en-US" dirty="0"/>
                  <a:t>가 필요하다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96F960-C476-4645-A2FC-AE29A93B3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3" t="-2546" r="-1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B56BAF-1D62-41D3-8D16-2D59BD7D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6052-0956-4CFB-BAAF-167CB3BFA90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B1A47A-635E-45EB-8B04-76791558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2" y="3110270"/>
            <a:ext cx="8705850" cy="2886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59FD40A5-2C88-4DF7-86A8-CE6C9F7CC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99149"/>
              </p:ext>
            </p:extLst>
          </p:nvPr>
        </p:nvGraphicFramePr>
        <p:xfrm>
          <a:off x="7584462" y="2750265"/>
          <a:ext cx="4303550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878">
                  <a:extLst>
                    <a:ext uri="{9D8B030D-6E8A-4147-A177-3AD203B41FA5}">
                      <a16:colId xmlns:a16="http://schemas.microsoft.com/office/drawing/2014/main" val="860309859"/>
                    </a:ext>
                  </a:extLst>
                </a:gridCol>
                <a:gridCol w="484096">
                  <a:extLst>
                    <a:ext uri="{9D8B030D-6E8A-4147-A177-3AD203B41FA5}">
                      <a16:colId xmlns:a16="http://schemas.microsoft.com/office/drawing/2014/main" val="2233825266"/>
                    </a:ext>
                  </a:extLst>
                </a:gridCol>
                <a:gridCol w="484096">
                  <a:extLst>
                    <a:ext uri="{9D8B030D-6E8A-4147-A177-3AD203B41FA5}">
                      <a16:colId xmlns:a16="http://schemas.microsoft.com/office/drawing/2014/main" val="1361015861"/>
                    </a:ext>
                  </a:extLst>
                </a:gridCol>
                <a:gridCol w="484096">
                  <a:extLst>
                    <a:ext uri="{9D8B030D-6E8A-4147-A177-3AD203B41FA5}">
                      <a16:colId xmlns:a16="http://schemas.microsoft.com/office/drawing/2014/main" val="2273992791"/>
                    </a:ext>
                  </a:extLst>
                </a:gridCol>
                <a:gridCol w="484096">
                  <a:extLst>
                    <a:ext uri="{9D8B030D-6E8A-4147-A177-3AD203B41FA5}">
                      <a16:colId xmlns:a16="http://schemas.microsoft.com/office/drawing/2014/main" val="1589234238"/>
                    </a:ext>
                  </a:extLst>
                </a:gridCol>
                <a:gridCol w="484096">
                  <a:extLst>
                    <a:ext uri="{9D8B030D-6E8A-4147-A177-3AD203B41FA5}">
                      <a16:colId xmlns:a16="http://schemas.microsoft.com/office/drawing/2014/main" val="4161244280"/>
                    </a:ext>
                  </a:extLst>
                </a:gridCol>
                <a:gridCol w="484096">
                  <a:extLst>
                    <a:ext uri="{9D8B030D-6E8A-4147-A177-3AD203B41FA5}">
                      <a16:colId xmlns:a16="http://schemas.microsoft.com/office/drawing/2014/main" val="427955924"/>
                    </a:ext>
                  </a:extLst>
                </a:gridCol>
                <a:gridCol w="484096">
                  <a:extLst>
                    <a:ext uri="{9D8B030D-6E8A-4147-A177-3AD203B41FA5}">
                      <a16:colId xmlns:a16="http://schemas.microsoft.com/office/drawing/2014/main" val="1138622304"/>
                    </a:ext>
                  </a:extLst>
                </a:gridCol>
              </a:tblGrid>
              <a:tr h="26947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u13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sum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980922"/>
                  </a:ext>
                </a:extLst>
              </a:tr>
              <a:tr h="26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Union of Children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002056"/>
                  </a:ext>
                </a:extLst>
              </a:tr>
              <a:tr h="26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Noisy counts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79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39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F5B65-BA9E-4FF0-966B-C219093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Optimizing Query Accuracy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4AAB7-53FB-4048-A3B4-BBDB7A7F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20FB5C-EDE3-4F80-A7DE-78CF1BDD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6052-0956-4CFB-BAAF-167CB3BFA9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13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8C2F4-6CC8-44F5-BB74-755ADD4E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Data-Dependent And Hybrid Trees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49D40-98AF-4FCE-9D44-1D987276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1BD3A4-D56D-4A2A-ACFF-189CB9E7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6052-0956-4CFB-BAAF-167CB3BFA9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0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18D9D-B637-4BF3-82FA-5B8BF880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029A2-9BB2-4036-8E6F-7FF98C3D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3D18EA-BF48-4B7E-BAB8-113F266E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6052-0956-4CFB-BAAF-167CB3BFA9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28730"/>
      </p:ext>
    </p:extLst>
  </p:cSld>
  <p:clrMapOvr>
    <a:masterClrMapping/>
  </p:clrMapOvr>
</p:sld>
</file>

<file path=ppt/theme/theme1.xml><?xml version="1.0" encoding="utf-8"?>
<a:theme xmlns:a="http://schemas.openxmlformats.org/drawingml/2006/main" name="dblab_soga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minar">
      <a:majorFont>
        <a:latin typeface="MS Reference Sans Serif"/>
        <a:ea typeface="함초롬바탕"/>
        <a:cs typeface=""/>
      </a:majorFont>
      <a:minorFont>
        <a:latin typeface="Candara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blab_sogang" id="{3EB5FF6C-498D-4665-A01B-B36F9E03ADDA}" vid="{F0598710-4ACA-4F21-B785-61175F23AB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410</Words>
  <Application>Microsoft Office PowerPoint</Application>
  <PresentationFormat>와이드스크린</PresentationFormat>
  <Paragraphs>89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Candara</vt:lpstr>
      <vt:lpstr>MS Reference Sans Serif</vt:lpstr>
      <vt:lpstr>Wingdings</vt:lpstr>
      <vt:lpstr>dblab_sogang</vt:lpstr>
      <vt:lpstr> Differentially Private Spatial Decompositions ICDE 2012</vt:lpstr>
      <vt:lpstr>Introduction</vt:lpstr>
      <vt:lpstr>Introduction</vt:lpstr>
      <vt:lpstr>Building Private Spatial Decomposition</vt:lpstr>
      <vt:lpstr>Allocating Noise Parameters</vt:lpstr>
      <vt:lpstr>Allocating Noise Parameters</vt:lpstr>
      <vt:lpstr>Optimizing Query Accuracy</vt:lpstr>
      <vt:lpstr>Data-Dependent And Hybrid Trees</vt:lpstr>
      <vt:lpstr>Experimental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Differentially Private Spatial Decompositions ICDE 2012</dc:title>
  <dc:creator>Park KY</dc:creator>
  <cp:lastModifiedBy>Park KY</cp:lastModifiedBy>
  <cp:revision>16</cp:revision>
  <dcterms:created xsi:type="dcterms:W3CDTF">2020-01-28T13:40:17Z</dcterms:created>
  <dcterms:modified xsi:type="dcterms:W3CDTF">2020-01-29T07:31:16Z</dcterms:modified>
</cp:coreProperties>
</file>