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203" autoAdjust="0"/>
  </p:normalViewPr>
  <p:slideViewPr>
    <p:cSldViewPr snapToGrid="0">
      <p:cViewPr varScale="1">
        <p:scale>
          <a:sx n="100" d="100"/>
          <a:sy n="100" d="100"/>
        </p:scale>
        <p:origin x="12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49C50-C46A-438C-BF8B-28AF5CFA6337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C79AD-9946-4131-BAF1-53639A7BE5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247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C79AD-9946-4131-BAF1-53639A7BE5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1222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CC36B-9BEC-BBC2-F5C2-BD448AC22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88C54C-4411-7E7C-96CC-6FFC543BF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885061-0190-A323-154D-F394C2E6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0267-C658-47DC-8F8A-7DFDBBF97986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6A49D-7D38-634C-D5CF-8C9A9ABF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C9832-75DF-36D4-135E-D741AEAE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F7A5-D55C-4961-9ED2-52B25011C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C8C01-415D-9938-6C57-B4D3A9DD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EB0BE1-B96E-52D0-246E-90B99582D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BCE6BA-FD8A-B93A-36E3-A4600BBF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0267-C658-47DC-8F8A-7DFDBBF97986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5BEE3-BB6C-FE45-C69F-45D6EBDC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CBAA4-2CD0-D193-9B8C-7277ABA1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F7A5-D55C-4961-9ED2-52B25011C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85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CFCB1E-03DC-B28A-10B8-01FE6B6EA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E051CA-903F-6627-3FEE-9262CFF11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06F42-9A5F-10C7-5652-7134F344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0267-C658-47DC-8F8A-7DFDBBF97986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21332-4EE7-5777-10F3-B2AA91B5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9DEFE1-9CAE-A037-3A91-724FBD6E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F7A5-D55C-4961-9ED2-52B25011C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137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BB4DD-720E-25E9-5CD1-5D53C87C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747FB-9D46-FC26-1C11-76F1029B3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543B3E-0811-3974-497D-02120B06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0267-C658-47DC-8F8A-7DFDBBF97986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BE0702-DBBF-0E78-34BE-6600120D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1B771-B645-E772-D9DB-F0045DC84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F7A5-D55C-4961-9ED2-52B25011C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7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4BCF1-9BB9-9C1B-A101-5EF9D003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0ACF4A-E95D-0758-8EBA-9ED8EB1EE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0AF5A4-21D9-42DB-D3AD-C73DF868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0267-C658-47DC-8F8A-7DFDBBF97986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8F670-34DD-E326-1197-5A8F68D3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C214C1-53FA-B527-C8AF-9D5398DA5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F7A5-D55C-4961-9ED2-52B25011C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9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787C1-1AB5-F7BD-C001-47334C08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FA376-5FEA-DDEE-3DA0-C6446CF14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087AF7-FB1E-F84F-BD91-0B9F7738B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686E08-0BC1-4EF6-93F3-886CC4AD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0267-C658-47DC-8F8A-7DFDBBF97986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050019-87A5-28AB-1385-0478D590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9AEAB4-F03D-15B1-E4EF-2B950F12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F7A5-D55C-4961-9ED2-52B25011C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7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234C8-4CAD-0486-8281-FA5AAFA8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5F261-D375-0837-47AB-ACAB6FBC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F0C411-6EE3-F269-D6B1-78A5CB1AD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4B8A11-C3CF-DDA1-CB1D-D1B9B8B40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EEB417-8B08-ED05-2757-1EA428403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3F8079-2078-0A0A-6AB4-1636BA934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0267-C658-47DC-8F8A-7DFDBBF97986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417E5E-DDC4-B5C4-A919-27D4F2E6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4A4559-C611-28A4-23D3-DD9BF862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F7A5-D55C-4961-9ED2-52B25011C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04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35F7CD-DA0D-B64E-86D7-F1BBD960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69E77D-38A7-981C-3E2E-B3C39943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0267-C658-47DC-8F8A-7DFDBBF97986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9E4D47-0920-A853-906E-0618D6F5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C1BA53-E89D-488C-6DD1-2A844696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F7A5-D55C-4961-9ED2-52B25011C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9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E629C6-F65F-B99E-9092-EAE0A247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0267-C658-47DC-8F8A-7DFDBBF97986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4FDF39-7F26-C91F-F179-E1D4663D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E65FBD-C8F3-A24B-2E58-0CFBBD1B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F7A5-D55C-4961-9ED2-52B25011C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37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F4E33C-16F5-4D06-885D-BC5E32F8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6C7BA-C62F-43D5-AA1A-2255CDEE8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271D71-0878-CEE2-24DD-537C565A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B470D-8914-D930-9302-60BC93D1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0267-C658-47DC-8F8A-7DFDBBF97986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9634EF-2868-0328-9FB0-9344DCBFD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3633B3-D243-7226-08AA-12774BC9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F7A5-D55C-4961-9ED2-52B25011C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CADCF-A8D8-A1DB-7190-E83B281C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458FF4-1302-0CEE-CDD5-4D9D69819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7CA4EB-D949-06F2-09F7-1AFA273C8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12DAD0-9873-2D1D-3716-C4FBF41D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50267-C658-47DC-8F8A-7DFDBBF97986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6C565F-B18C-839C-692D-2C753892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ECAEA-54BD-8003-4443-6C6E4D89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8F7A5-D55C-4961-9ED2-52B25011C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723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C55492-16B6-F984-BA79-4DD71946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A9604-EAB3-507F-4CC7-DEF3EA19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9DF42-749D-94D2-186B-3CA542C217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50267-C658-47DC-8F8A-7DFDBBF97986}" type="datetimeFigureOut">
              <a:rPr lang="zh-CN" altLang="en-US" smtClean="0"/>
              <a:t>2024/7/29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04572-CDB7-6B03-26B9-C831B65B2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6505D-FEC2-F349-7EAF-83DC86B58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8F7A5-D55C-4961-9ED2-52B25011C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48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ernetes/kubernetes/tree/master/test/kubemark" TargetMode="External"/><Relationship Id="rId13" Type="http://schemas.openxmlformats.org/officeDocument/2006/relationships/hyperlink" Target="https://github.com/helm/helm/tree/main" TargetMode="External"/><Relationship Id="rId18" Type="http://schemas.openxmlformats.org/officeDocument/2006/relationships/hyperlink" Target="https://github.com/grafana/grafana/tree/main/e2e" TargetMode="External"/><Relationship Id="rId3" Type="http://schemas.openxmlformats.org/officeDocument/2006/relationships/hyperlink" Target="https://github.com/phoronix-test-suite/phoronix-test-suite/" TargetMode="External"/><Relationship Id="rId7" Type="http://schemas.openxmlformats.org/officeDocument/2006/relationships/hyperlink" Target="https://github.com/kubernetes/perf-tests" TargetMode="External"/><Relationship Id="rId12" Type="http://schemas.openxmlformats.org/officeDocument/2006/relationships/hyperlink" Target="https://github.com/istio/tools/tree/master/perf/benchmark" TargetMode="External"/><Relationship Id="rId17" Type="http://schemas.openxmlformats.org/officeDocument/2006/relationships/hyperlink" Target="https://github.com/grafana/grafana" TargetMode="External"/><Relationship Id="rId2" Type="http://schemas.openxmlformats.org/officeDocument/2006/relationships/hyperlink" Target="https://gitlab.com/kvm-unit-tests/kvm-unit-tests" TargetMode="External"/><Relationship Id="rId16" Type="http://schemas.openxmlformats.org/officeDocument/2006/relationships/hyperlink" Target="https://gitee.com/openeuler/stratovirt/tree/master/tests/hydropper" TargetMode="External"/><Relationship Id="rId20" Type="http://schemas.openxmlformats.org/officeDocument/2006/relationships/hyperlink" Target="https://gitee.com/openeuler/iSulad/tree/master/tools/benchmar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kubernetes/kubernetes" TargetMode="External"/><Relationship Id="rId11" Type="http://schemas.openxmlformats.org/officeDocument/2006/relationships/hyperlink" Target="https://github.com/istio/istio" TargetMode="External"/><Relationship Id="rId5" Type="http://schemas.openxmlformats.org/officeDocument/2006/relationships/hyperlink" Target="https://github.com/MShekow/pts-docker-benchmark" TargetMode="External"/><Relationship Id="rId15" Type="http://schemas.openxmlformats.org/officeDocument/2006/relationships/hyperlink" Target="https://github.com/openeuler-mirror/stratovirt" TargetMode="External"/><Relationship Id="rId10" Type="http://schemas.openxmlformats.org/officeDocument/2006/relationships/hyperlink" Target="https://github.com/VictoriaMetrics/prometheus-benchmark" TargetMode="External"/><Relationship Id="rId19" Type="http://schemas.openxmlformats.org/officeDocument/2006/relationships/hyperlink" Target="https://gitee.com/openeuler/iSulad/tree/master/test" TargetMode="External"/><Relationship Id="rId4" Type="http://schemas.openxmlformats.org/officeDocument/2006/relationships/hyperlink" Target="https://github.com/moby/moby" TargetMode="External"/><Relationship Id="rId9" Type="http://schemas.openxmlformats.org/officeDocument/2006/relationships/hyperlink" Target="https://github.com/prometheus/prometheus" TargetMode="External"/><Relationship Id="rId14" Type="http://schemas.openxmlformats.org/officeDocument/2006/relationships/hyperlink" Target="https://github.com/helm/chart-testin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912CA41-E7B5-159D-2543-F3C3D09EC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971" y="3458384"/>
            <a:ext cx="2270256" cy="8348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552C1B-307F-F904-EAAA-651A27A0FD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62" y="1420543"/>
            <a:ext cx="2075974" cy="1655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73D4D1-D855-121D-4399-E1375DACB2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227" y="1764841"/>
            <a:ext cx="3643915" cy="860623"/>
          </a:xfrm>
          <a:prstGeom prst="rect">
            <a:avLst/>
          </a:prstGeom>
        </p:spPr>
      </p:pic>
      <p:pic>
        <p:nvPicPr>
          <p:cNvPr id="3074" name="Picture 2" descr="Grafana - Wikipedia">
            <a:extLst>
              <a:ext uri="{FF2B5EF4-FFF2-40B4-BE49-F238E27FC236}">
                <a16:creationId xmlns:a16="http://schemas.microsoft.com/office/drawing/2014/main" id="{C42D8D75-F649-3202-81AA-7BCF5A58F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733" y="1394911"/>
            <a:ext cx="1212530" cy="123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2FDC49A-112D-A1B1-136B-DB2AEECF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02" y="3018932"/>
            <a:ext cx="2721429" cy="136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0558A95-77DF-4A3A-1375-63F92B17E1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4260" y="1619124"/>
            <a:ext cx="1947478" cy="10522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E8D8A34-EC20-9C40-C471-59FB575207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40514" y="2903457"/>
            <a:ext cx="1485714" cy="1457143"/>
          </a:xfrm>
          <a:prstGeom prst="rect">
            <a:avLst/>
          </a:prstGeom>
        </p:spPr>
      </p:pic>
      <p:pic>
        <p:nvPicPr>
          <p:cNvPr id="3078" name="Picture 6" descr="StratoVirt">
            <a:extLst>
              <a:ext uri="{FF2B5EF4-FFF2-40B4-BE49-F238E27FC236}">
                <a16:creationId xmlns:a16="http://schemas.microsoft.com/office/drawing/2014/main" id="{D55B0317-2428-4805-F24F-D745A5F17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723" y="2741760"/>
            <a:ext cx="1618840" cy="16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isula-build Code Analysis">
            <a:extLst>
              <a:ext uri="{FF2B5EF4-FFF2-40B4-BE49-F238E27FC236}">
                <a16:creationId xmlns:a16="http://schemas.microsoft.com/office/drawing/2014/main" id="{14BEED7B-B53C-B9AD-EE86-1D31B1E8A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066" y="3260663"/>
            <a:ext cx="1947478" cy="925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ndroid phones could use RISC-V based processors in the coming years -  SamMobile">
            <a:extLst>
              <a:ext uri="{FF2B5EF4-FFF2-40B4-BE49-F238E27FC236}">
                <a16:creationId xmlns:a16="http://schemas.microsoft.com/office/drawing/2014/main" id="{1E2E36A1-942F-7E4B-CE46-19C324059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188" y="4489866"/>
            <a:ext cx="3363955" cy="188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ownload ARM architecture (Advanced RISC Machine) Logo in SVG Vector or PNG  File Format - Logo.wine">
            <a:extLst>
              <a:ext uri="{FF2B5EF4-FFF2-40B4-BE49-F238E27FC236}">
                <a16:creationId xmlns:a16="http://schemas.microsoft.com/office/drawing/2014/main" id="{A2FBCF84-1137-B4F5-1D34-3679A273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9444" y="4691271"/>
            <a:ext cx="2270256" cy="151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A196D70-2055-7E26-37DD-219C9EFA62DC}"/>
              </a:ext>
            </a:extLst>
          </p:cNvPr>
          <p:cNvCxnSpPr>
            <a:cxnSpLocks/>
          </p:cNvCxnSpPr>
          <p:nvPr/>
        </p:nvCxnSpPr>
        <p:spPr>
          <a:xfrm>
            <a:off x="812328" y="4767859"/>
            <a:ext cx="10844124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副标题 2">
            <a:extLst>
              <a:ext uri="{FF2B5EF4-FFF2-40B4-BE49-F238E27FC236}">
                <a16:creationId xmlns:a16="http://schemas.microsoft.com/office/drawing/2014/main" id="{F4C599AB-8649-0905-81C9-839711C9A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28" y="5982046"/>
            <a:ext cx="10844124" cy="564308"/>
          </a:xfrm>
        </p:spPr>
        <p:txBody>
          <a:bodyPr>
            <a:norm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测试并分析出云计算</a:t>
            </a:r>
            <a:r>
              <a:rPr lang="en-US" altLang="zh-CN" b="1" dirty="0">
                <a:solidFill>
                  <a:srgbClr val="FF0000"/>
                </a:solidFill>
              </a:rPr>
              <a:t>/</a:t>
            </a:r>
            <a:r>
              <a:rPr lang="zh-CN" altLang="en-US" b="1" dirty="0">
                <a:solidFill>
                  <a:srgbClr val="FF0000"/>
                </a:solidFill>
              </a:rPr>
              <a:t>云原生、虚拟化相关软件在 </a:t>
            </a:r>
            <a:r>
              <a:rPr lang="en-US" altLang="zh-CN" b="1" dirty="0">
                <a:solidFill>
                  <a:srgbClr val="FF0000"/>
                </a:solidFill>
              </a:rPr>
              <a:t>ARM </a:t>
            </a:r>
            <a:r>
              <a:rPr lang="zh-CN" altLang="en-US" b="1" dirty="0">
                <a:solidFill>
                  <a:srgbClr val="FF0000"/>
                </a:solidFill>
              </a:rPr>
              <a:t>和 </a:t>
            </a:r>
            <a:r>
              <a:rPr lang="en-US" altLang="zh-CN" b="1" dirty="0">
                <a:solidFill>
                  <a:srgbClr val="FF0000"/>
                </a:solidFill>
              </a:rPr>
              <a:t>RISC-V </a:t>
            </a:r>
            <a:r>
              <a:rPr lang="zh-CN" altLang="en-US" b="1" dirty="0">
                <a:solidFill>
                  <a:srgbClr val="FF0000"/>
                </a:solidFill>
              </a:rPr>
              <a:t>平台上的差距</a:t>
            </a:r>
          </a:p>
        </p:txBody>
      </p:sp>
      <p:sp>
        <p:nvSpPr>
          <p:cNvPr id="20" name="标题 3">
            <a:extLst>
              <a:ext uri="{FF2B5EF4-FFF2-40B4-BE49-F238E27FC236}">
                <a16:creationId xmlns:a16="http://schemas.microsoft.com/office/drawing/2014/main" id="{81E7D8BE-421A-BFE9-1CAD-E529C865B1CC}"/>
              </a:ext>
            </a:extLst>
          </p:cNvPr>
          <p:cNvSpPr txBox="1">
            <a:spLocks/>
          </p:cNvSpPr>
          <p:nvPr/>
        </p:nvSpPr>
        <p:spPr>
          <a:xfrm>
            <a:off x="608400" y="496434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实习任务目标</a:t>
            </a:r>
          </a:p>
        </p:txBody>
      </p:sp>
    </p:spTree>
    <p:extLst>
      <p:ext uri="{BB962C8B-B14F-4D97-AF65-F5344CB8AC3E}">
        <p14:creationId xmlns:p14="http://schemas.microsoft.com/office/powerpoint/2010/main" val="424986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797CE25-EB55-EE0E-FEB3-2316ABDE5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182459"/>
              </p:ext>
            </p:extLst>
          </p:nvPr>
        </p:nvGraphicFramePr>
        <p:xfrm>
          <a:off x="330620" y="708869"/>
          <a:ext cx="11530759" cy="60305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5331">
                  <a:extLst>
                    <a:ext uri="{9D8B030D-6E8A-4147-A177-3AD203B41FA5}">
                      <a16:colId xmlns:a16="http://schemas.microsoft.com/office/drawing/2014/main" val="3718254259"/>
                    </a:ext>
                  </a:extLst>
                </a:gridCol>
                <a:gridCol w="3919031">
                  <a:extLst>
                    <a:ext uri="{9D8B030D-6E8A-4147-A177-3AD203B41FA5}">
                      <a16:colId xmlns:a16="http://schemas.microsoft.com/office/drawing/2014/main" val="3575794916"/>
                    </a:ext>
                  </a:extLst>
                </a:gridCol>
                <a:gridCol w="1731594">
                  <a:extLst>
                    <a:ext uri="{9D8B030D-6E8A-4147-A177-3AD203B41FA5}">
                      <a16:colId xmlns:a16="http://schemas.microsoft.com/office/drawing/2014/main" val="496045141"/>
                    </a:ext>
                  </a:extLst>
                </a:gridCol>
                <a:gridCol w="3594803">
                  <a:extLst>
                    <a:ext uri="{9D8B030D-6E8A-4147-A177-3AD203B41FA5}">
                      <a16:colId xmlns:a16="http://schemas.microsoft.com/office/drawing/2014/main" val="1286581462"/>
                    </a:ext>
                  </a:extLst>
                </a:gridCol>
              </a:tblGrid>
              <a:tr h="238603"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+mj-lt"/>
                        </a:rPr>
                        <a:t>软件</a:t>
                      </a:r>
                      <a:endParaRPr lang="zh-CN" sz="1800" kern="100" dirty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测试集</a:t>
                      </a:r>
                    </a:p>
                  </a:txBody>
                  <a:tcPr marL="66070" marR="6607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+mj-lt"/>
                        </a:rPr>
                        <a:t>要求</a:t>
                      </a:r>
                      <a:endParaRPr lang="zh-CN" sz="1800" kern="100" dirty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800" kern="100" dirty="0">
                          <a:effectLst/>
                          <a:latin typeface="+mj-lt"/>
                        </a:rPr>
                        <a:t>备注</a:t>
                      </a:r>
                      <a:endParaRPr lang="zh-CN" sz="1800" kern="100" dirty="0">
                        <a:effectLst/>
                        <a:latin typeface="+mj-lt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4190814926"/>
                  </a:ext>
                </a:extLst>
              </a:tr>
              <a:tr h="238603"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KVM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KVM unit-test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 rowSpan="19">
                  <a:txBody>
                    <a:bodyPr/>
                    <a:lstStyle/>
                    <a:p>
                      <a:pPr algn="l"/>
                      <a:r>
                        <a:rPr lang="zh-CN" sz="1600" kern="100" dirty="0">
                          <a:effectLst/>
                        </a:rPr>
                        <a:t>记录测试</a:t>
                      </a:r>
                      <a:r>
                        <a:rPr lang="zh-CN" altLang="en-US" sz="1600" kern="100" dirty="0">
                          <a:effectLst/>
                        </a:rPr>
                        <a:t>信息</a:t>
                      </a:r>
                      <a:r>
                        <a:rPr lang="zh-CN" sz="1600" kern="100" dirty="0">
                          <a:effectLst/>
                        </a:rPr>
                        <a:t>，包括测试项、测试结果、详细信息</a:t>
                      </a:r>
                      <a:r>
                        <a:rPr lang="zh-CN" altLang="en-US" sz="1600" kern="100" dirty="0">
                          <a:effectLst/>
                        </a:rPr>
                        <a:t>；</a:t>
                      </a:r>
                      <a:r>
                        <a:rPr lang="zh-CN" sz="1600" kern="100" dirty="0">
                          <a:effectLst/>
                        </a:rPr>
                        <a:t>失败的测试项需要分析失败原因。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QEMU</a:t>
                      </a:r>
                      <a:r>
                        <a:rPr lang="zh-CN" sz="1600" kern="100" dirty="0">
                          <a:effectLst/>
                        </a:rPr>
                        <a:t>环境中测，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ACCEL=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kvm</a:t>
                      </a:r>
                      <a:r>
                        <a:rPr lang="zh-CN" sz="1600" kern="100" dirty="0">
                          <a:effectLst/>
                        </a:rPr>
                        <a:t>，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PTS</a:t>
                      </a:r>
                      <a:r>
                        <a:rPr lang="zh-CN" sz="1600" kern="100" dirty="0">
                          <a:effectLst/>
                        </a:rPr>
                        <a:t>整理出与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kvm</a:t>
                      </a:r>
                      <a:r>
                        <a:rPr lang="zh-CN" sz="1600" kern="100" dirty="0">
                          <a:effectLst/>
                        </a:rPr>
                        <a:t>相关的测试项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4278896343"/>
                  </a:ext>
                </a:extLst>
              </a:tr>
              <a:tr h="238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Phoronix</a:t>
                      </a:r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 test suite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1488258"/>
                  </a:ext>
                </a:extLst>
              </a:tr>
              <a:tr h="238603"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Docker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Moby test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2429145553"/>
                  </a:ext>
                </a:extLst>
              </a:tr>
              <a:tr h="238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PTS docker bench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整理出其中与</a:t>
                      </a:r>
                      <a:r>
                        <a:rPr lang="en-US" altLang="zh-CN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Docker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软件本身功能、性能有关的测试项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99293"/>
                  </a:ext>
                </a:extLst>
              </a:tr>
              <a:tr h="238603">
                <a:tc rowSpan="3"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Kubernetes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Kubernetes test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2557809135"/>
                  </a:ext>
                </a:extLst>
              </a:tr>
              <a:tr h="238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Kubernetes Perf-test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测试标准负载与极限负载情况下的表现</a:t>
                      </a: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3913095967"/>
                  </a:ext>
                </a:extLst>
              </a:tr>
              <a:tr h="238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Kubemark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103091"/>
                  </a:ext>
                </a:extLst>
              </a:tr>
              <a:tr h="298254"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Prometheus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/>
                        </a:rPr>
                        <a:t>Prometheus test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229863134"/>
                  </a:ext>
                </a:extLst>
              </a:tr>
              <a:tr h="298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VictoriaMetrics</a:t>
                      </a:r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0"/>
                        </a:rPr>
                        <a:t> Prometheus-benchmark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0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600" kern="10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1276483423"/>
                  </a:ext>
                </a:extLst>
              </a:tr>
              <a:tr h="298254"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Istio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1"/>
                        </a:rPr>
                        <a:t>Istio test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1785137155"/>
                  </a:ext>
                </a:extLst>
              </a:tr>
              <a:tr h="298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2"/>
                        </a:rPr>
                        <a:t>Istio Performance benchmark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1671653005"/>
                  </a:ext>
                </a:extLst>
              </a:tr>
              <a:tr h="238603"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Helm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3"/>
                        </a:rPr>
                        <a:t>Helm test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26340436"/>
                  </a:ext>
                </a:extLst>
              </a:tr>
              <a:tr h="23860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4"/>
                        </a:rPr>
                        <a:t>Helm chart test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整理出其中关于</a:t>
                      </a:r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Helm</a:t>
                      </a:r>
                      <a:r>
                        <a:rPr lang="zh-CN" alt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功能相关的测试项</a:t>
                      </a: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754911762"/>
                  </a:ext>
                </a:extLst>
              </a:tr>
              <a:tr h="298254"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StratoVirt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5"/>
                        </a:rPr>
                        <a:t>Stratovirt</a:t>
                      </a:r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5"/>
                        </a:rPr>
                        <a:t> test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3034821075"/>
                  </a:ext>
                </a:extLst>
              </a:tr>
              <a:tr h="298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u="sng" kern="1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Stratovirt</a:t>
                      </a:r>
                      <a:r>
                        <a:rPr lang="en-US" sz="1600" u="sng" kern="100" dirty="0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u="sng" kern="100" dirty="0" err="1">
                          <a:solidFill>
                            <a:srgbClr val="0070C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hydropper</a:t>
                      </a:r>
                      <a:endParaRPr lang="zh-CN" altLang="en-US" sz="1600" u="sng" kern="100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358777068"/>
                  </a:ext>
                </a:extLst>
              </a:tr>
              <a:tr h="298254"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Grafana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7"/>
                        </a:rPr>
                        <a:t>Grafana test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1414999370"/>
                  </a:ext>
                </a:extLst>
              </a:tr>
              <a:tr h="298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8"/>
                        </a:rPr>
                        <a:t>Grafana e2e benchmark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130962609"/>
                  </a:ext>
                </a:extLst>
              </a:tr>
              <a:tr h="298254">
                <a:tc rowSpan="2">
                  <a:txBody>
                    <a:bodyPr/>
                    <a:lstStyle/>
                    <a:p>
                      <a:pPr algn="l"/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iSulad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9"/>
                        </a:rPr>
                        <a:t>iSulad</a:t>
                      </a:r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19"/>
                        </a:rPr>
                        <a:t> test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2768837752"/>
                  </a:ext>
                </a:extLst>
              </a:tr>
              <a:tr h="2982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u="sng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0"/>
                        </a:rPr>
                        <a:t>iSulad</a:t>
                      </a:r>
                      <a:r>
                        <a:rPr lang="en-US" sz="1600" u="sng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0"/>
                        </a:rPr>
                        <a:t> benchmark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zh-CN" sz="16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6070" marR="66070" marT="0" marB="0"/>
                </a:tc>
                <a:extLst>
                  <a:ext uri="{0D108BD9-81ED-4DB2-BD59-A6C34878D82A}">
                    <a16:rowId xmlns:a16="http://schemas.microsoft.com/office/drawing/2014/main" val="184373418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2D41A8F-1992-4B29-0BCE-3560705D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96" y="210031"/>
            <a:ext cx="27414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>
                <a:ea typeface="宋体" panose="02010600030101010101" pitchFamily="2" charset="-122"/>
                <a:cs typeface="Times New Roman" panose="02020603050405020304" pitchFamily="18" charset="0"/>
              </a:rPr>
              <a:t>云计算相关</a:t>
            </a:r>
            <a:r>
              <a:rPr kumimoji="0" lang="zh-C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软件评测方式</a:t>
            </a:r>
            <a:endParaRPr kumimoji="0" lang="zh-CN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514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7A768BA7-4D44-3F54-DF91-7ED28DD01ED3}"/>
              </a:ext>
            </a:extLst>
          </p:cNvPr>
          <p:cNvSpPr txBox="1">
            <a:spLocks/>
          </p:cNvSpPr>
          <p:nvPr/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任务划分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B2DBB31-7A90-DC2B-7057-5595A9E3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95312"/>
              </p:ext>
            </p:extLst>
          </p:nvPr>
        </p:nvGraphicFramePr>
        <p:xfrm>
          <a:off x="1039591" y="1573971"/>
          <a:ext cx="10082499" cy="4718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0501">
                  <a:extLst>
                    <a:ext uri="{9D8B030D-6E8A-4147-A177-3AD203B41FA5}">
                      <a16:colId xmlns:a16="http://schemas.microsoft.com/office/drawing/2014/main" val="1930232890"/>
                    </a:ext>
                  </a:extLst>
                </a:gridCol>
                <a:gridCol w="2789274">
                  <a:extLst>
                    <a:ext uri="{9D8B030D-6E8A-4147-A177-3AD203B41FA5}">
                      <a16:colId xmlns:a16="http://schemas.microsoft.com/office/drawing/2014/main" val="4135221471"/>
                    </a:ext>
                  </a:extLst>
                </a:gridCol>
                <a:gridCol w="3154354">
                  <a:extLst>
                    <a:ext uri="{9D8B030D-6E8A-4147-A177-3AD203B41FA5}">
                      <a16:colId xmlns:a16="http://schemas.microsoft.com/office/drawing/2014/main" val="1990114618"/>
                    </a:ext>
                  </a:extLst>
                </a:gridCol>
                <a:gridCol w="2998370">
                  <a:extLst>
                    <a:ext uri="{9D8B030D-6E8A-4147-A177-3AD203B41FA5}">
                      <a16:colId xmlns:a16="http://schemas.microsoft.com/office/drawing/2014/main" val="3793740935"/>
                    </a:ext>
                  </a:extLst>
                </a:gridCol>
              </a:tblGrid>
              <a:tr h="4160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latin typeface="+mj-lt"/>
                        </a:rPr>
                        <a:t>软件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latin typeface="+mj-lt"/>
                        </a:rPr>
                        <a:t>优先级 </a:t>
                      </a:r>
                      <a:r>
                        <a:rPr lang="en-US" altLang="zh-CN" dirty="0">
                          <a:latin typeface="+mj-lt"/>
                        </a:rPr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latin typeface="+mj-lt"/>
                        </a:rPr>
                        <a:t>优先级 </a:t>
                      </a:r>
                      <a:r>
                        <a:rPr lang="en-US" altLang="zh-CN" dirty="0">
                          <a:latin typeface="+mj-lt"/>
                        </a:rPr>
                        <a:t>2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012307"/>
                  </a:ext>
                </a:extLst>
              </a:tr>
              <a:tr h="6788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+mn-lt"/>
                        </a:rPr>
                        <a:t>任务 </a:t>
                      </a:r>
                      <a:r>
                        <a:rPr lang="en-US" altLang="zh-CN" dirty="0">
                          <a:solidFill>
                            <a:schemeClr val="bg1"/>
                          </a:solidFill>
                          <a:latin typeface="+mn-lt"/>
                        </a:rPr>
                        <a:t>1</a:t>
                      </a:r>
                      <a:endParaRPr lang="zh-CN" altLang="en-US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Kubernetes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Kubernetes test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Kubemark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Kubernetes Perf-test</a:t>
                      </a:r>
                      <a:endParaRPr lang="zh-CN" altLang="zh-CN" sz="1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786233"/>
                  </a:ext>
                </a:extLst>
              </a:tr>
              <a:tr h="648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任务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2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Docker + Helm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Moby test &amp;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Helm test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PTS docker bench &amp;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Helm chart test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275854"/>
                  </a:ext>
                </a:extLst>
              </a:tr>
              <a:tr h="6870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任务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3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KVM +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iSulad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Phoronix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test suite &amp;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iSulad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iSulad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benchmark &amp;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KVM unit-test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23789"/>
                  </a:ext>
                </a:extLst>
              </a:tr>
              <a:tr h="6950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任务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4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Prometheus + Istio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Istio test &amp;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Prometheus test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VictoriaMetrics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Prometheus-benchmark &amp; Istio Performance benchmark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061575"/>
                  </a:ext>
                </a:extLst>
              </a:tr>
              <a:tr h="6870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任务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5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StratoVirt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Grafana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Stratovirt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test &amp;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Grafana test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Stratovirt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hydropper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&amp; Grafana e2e benchmark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439880"/>
                  </a:ext>
                </a:extLst>
              </a:tr>
              <a:tr h="687038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（优先级</a:t>
                      </a: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的任务分数占比</a:t>
                      </a: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  <a:r>
                        <a:rPr lang="zh-CN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，优先级</a:t>
                      </a: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的任务分数占比</a:t>
                      </a:r>
                      <a:r>
                        <a:rPr lang="en-US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30%</a:t>
                      </a:r>
                      <a:r>
                        <a:rPr lang="zh-CN" altLang="zh-CN" sz="180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4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9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7A768BA7-4D44-3F54-DF91-7ED28DD01ED3}"/>
              </a:ext>
            </a:extLst>
          </p:cNvPr>
          <p:cNvSpPr txBox="1">
            <a:spLocks/>
          </p:cNvSpPr>
          <p:nvPr/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任务要求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BE3607-0062-22A6-A80C-29C1C491CAE1}"/>
              </a:ext>
            </a:extLst>
          </p:cNvPr>
          <p:cNvSpPr txBox="1"/>
          <p:nvPr/>
        </p:nvSpPr>
        <p:spPr>
          <a:xfrm>
            <a:off x="849084" y="1910443"/>
            <a:ext cx="105529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分别在 </a:t>
            </a:r>
            <a:r>
              <a:rPr lang="en-US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ARM/RISC-V </a:t>
            </a:r>
            <a:r>
              <a:rPr lang="zh-CN" altLang="en-US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平台上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完成软件的</a:t>
            </a:r>
            <a:r>
              <a:rPr lang="en-US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benchmark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，记录</a:t>
            </a:r>
            <a:r>
              <a:rPr lang="zh-CN" altLang="en-US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每个测试项的详细信息；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 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工具对每个测试项的执行都进行性能统计；（</a:t>
            </a:r>
            <a:r>
              <a:rPr lang="zh-CN" altLang="zh-CN" sz="20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分数占比</a:t>
            </a:r>
            <a:r>
              <a:rPr lang="en-US" altLang="zh-CN" sz="20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60%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 分析失败测试项的原因</a:t>
            </a:r>
            <a:r>
              <a:rPr lang="zh-CN" altLang="en-US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记录测试的步骤，包括依赖安装、环境搭建、错误解决等；（</a:t>
            </a:r>
            <a:r>
              <a:rPr lang="zh-CN" altLang="zh-CN" sz="20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分数占比</a:t>
            </a:r>
            <a:r>
              <a:rPr lang="en-US" altLang="zh-CN" sz="20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indent="266700">
              <a:lnSpc>
                <a:spcPct val="150000"/>
              </a:lnSpc>
            </a:pPr>
            <a:r>
              <a:rPr lang="en-US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、使用脚本将测试过程自动化。（</a:t>
            </a:r>
            <a:r>
              <a:rPr lang="zh-CN" altLang="zh-CN" sz="20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分数占比</a:t>
            </a:r>
            <a:r>
              <a:rPr lang="en-US" altLang="zh-CN" sz="2000" kern="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10%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indent="266700">
              <a:lnSpc>
                <a:spcPct val="150000"/>
              </a:lnSpc>
            </a:pP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（执行</a:t>
            </a:r>
            <a:r>
              <a:rPr lang="en-US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前需要详细阅读</a:t>
            </a:r>
            <a:r>
              <a:rPr lang="en-US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README 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，一些任务的</a:t>
            </a:r>
            <a:r>
              <a:rPr lang="en-US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test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需要使用</a:t>
            </a:r>
            <a:r>
              <a:rPr lang="en-US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test -v </a:t>
            </a:r>
            <a:r>
              <a:rPr lang="zh-CN" altLang="zh-CN" sz="2000" kern="1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查看更具体的测试项信息）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46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7A768BA7-4D44-3F54-DF91-7ED28DD01ED3}"/>
              </a:ext>
            </a:extLst>
          </p:cNvPr>
          <p:cNvSpPr txBox="1">
            <a:spLocks/>
          </p:cNvSpPr>
          <p:nvPr/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测试结果格式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—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测试项信息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330161A-9038-EBEC-7228-B751403F0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21570"/>
              </p:ext>
            </p:extLst>
          </p:nvPr>
        </p:nvGraphicFramePr>
        <p:xfrm>
          <a:off x="944300" y="1567543"/>
          <a:ext cx="8871504" cy="41987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3290">
                  <a:extLst>
                    <a:ext uri="{9D8B030D-6E8A-4147-A177-3AD203B41FA5}">
                      <a16:colId xmlns:a16="http://schemas.microsoft.com/office/drawing/2014/main" val="3199352628"/>
                    </a:ext>
                  </a:extLst>
                </a:gridCol>
                <a:gridCol w="2508220">
                  <a:extLst>
                    <a:ext uri="{9D8B030D-6E8A-4147-A177-3AD203B41FA5}">
                      <a16:colId xmlns:a16="http://schemas.microsoft.com/office/drawing/2014/main" val="1372277120"/>
                    </a:ext>
                  </a:extLst>
                </a:gridCol>
                <a:gridCol w="3779994">
                  <a:extLst>
                    <a:ext uri="{9D8B030D-6E8A-4147-A177-3AD203B41FA5}">
                      <a16:colId xmlns:a16="http://schemas.microsoft.com/office/drawing/2014/main" val="2220429092"/>
                    </a:ext>
                  </a:extLst>
                </a:gridCol>
              </a:tblGrid>
              <a:tr h="2332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Test 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Status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Run Details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6912763"/>
                  </a:ext>
                </a:extLst>
              </a:tr>
              <a:tr h="9330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TestFailedStartupExitCode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"=== RUN   </a:t>
                      </a:r>
                      <a:r>
                        <a:rPr lang="en-US" sz="1100" u="none" strike="noStrike" dirty="0" err="1">
                          <a:effectLst/>
                        </a:rPr>
                        <a:t>TestFailedStartupExitCode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--- PASS: </a:t>
                      </a:r>
                      <a:r>
                        <a:rPr lang="en-US" sz="1100" u="none" strike="noStrike" dirty="0" err="1">
                          <a:effectLst/>
                        </a:rPr>
                        <a:t>TestFailedStartupExitCode</a:t>
                      </a:r>
                      <a:r>
                        <a:rPr lang="en-US" sz="1100" u="none" strike="noStrike" dirty="0">
                          <a:effectLst/>
                        </a:rPr>
                        <a:t> (0.07s)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PASS"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97115223"/>
                  </a:ext>
                </a:extLst>
              </a:tr>
              <a:tr h="699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TestTimeMetrics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"=== RUN   </a:t>
                      </a:r>
                      <a:r>
                        <a:rPr lang="en-US" sz="1100" u="none" strike="noStrike" dirty="0" err="1">
                          <a:effectLst/>
                        </a:rPr>
                        <a:t>TestTimeMetrics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--- PASS: </a:t>
                      </a:r>
                      <a:r>
                        <a:rPr lang="en-US" sz="1100" u="none" strike="noStrike" dirty="0" err="1">
                          <a:effectLst/>
                        </a:rPr>
                        <a:t>TestTimeMetrics</a:t>
                      </a:r>
                      <a:r>
                        <a:rPr lang="en-US" sz="1100" u="none" strike="noStrike" dirty="0">
                          <a:effectLst/>
                        </a:rPr>
                        <a:t> (0.01s)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PASS"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2773721"/>
                  </a:ext>
                </a:extLst>
              </a:tr>
              <a:tr h="9330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TestAgentSuccessfulStartup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"=== RUN   </a:t>
                      </a:r>
                      <a:r>
                        <a:rPr lang="en-US" sz="1100" u="none" strike="noStrike" dirty="0" err="1">
                          <a:effectLst/>
                        </a:rPr>
                        <a:t>TestAgentSuccessfulStartup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--- PASS: </a:t>
                      </a:r>
                      <a:r>
                        <a:rPr lang="en-US" sz="1100" u="none" strike="noStrike" dirty="0" err="1">
                          <a:effectLst/>
                        </a:rPr>
                        <a:t>TestAgentSuccessfulStartup</a:t>
                      </a:r>
                      <a:r>
                        <a:rPr lang="en-US" sz="1100" u="none" strike="noStrike" dirty="0">
                          <a:effectLst/>
                        </a:rPr>
                        <a:t> (10.00s)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PASS"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56667438"/>
                  </a:ext>
                </a:extLst>
              </a:tr>
              <a:tr h="699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TestDocumentation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"=== RUN   </a:t>
                      </a:r>
                      <a:r>
                        <a:rPr lang="en-US" sz="1100" u="none" strike="noStrike" dirty="0" err="1">
                          <a:effectLst/>
                        </a:rPr>
                        <a:t>TestDocumentation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--- PASS: </a:t>
                      </a:r>
                      <a:r>
                        <a:rPr lang="en-US" sz="1100" u="none" strike="noStrike" dirty="0" err="1">
                          <a:effectLst/>
                        </a:rPr>
                        <a:t>TestDocumentation</a:t>
                      </a:r>
                      <a:r>
                        <a:rPr lang="en-US" sz="1100" u="none" strike="noStrike" dirty="0">
                          <a:effectLst/>
                        </a:rPr>
                        <a:t> (0.07s)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PASS"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88447420"/>
                  </a:ext>
                </a:extLst>
              </a:tr>
              <a:tr h="69979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TestStartupInterrupt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"=== RUN   </a:t>
                      </a:r>
                      <a:r>
                        <a:rPr lang="en-US" sz="1100" u="none" strike="noStrike" dirty="0" err="1">
                          <a:effectLst/>
                        </a:rPr>
                        <a:t>TestStartupInterrupt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--- PASS: </a:t>
                      </a:r>
                      <a:r>
                        <a:rPr lang="en-US" sz="1100" u="none" strike="noStrike" dirty="0" err="1">
                          <a:effectLst/>
                        </a:rPr>
                        <a:t>TestStartupInterrupt</a:t>
                      </a:r>
                      <a:r>
                        <a:rPr lang="en-US" sz="1100" u="none" strike="noStrike" dirty="0">
                          <a:effectLst/>
                        </a:rPr>
                        <a:t> (0.52s)</a:t>
                      </a:r>
                      <a:br>
                        <a:rPr lang="en-US" sz="1100" u="none" strike="noStrike" dirty="0">
                          <a:effectLst/>
                        </a:rPr>
                      </a:br>
                      <a:r>
                        <a:rPr lang="en-US" sz="1100" u="none" strike="noStrike" dirty="0">
                          <a:effectLst/>
                        </a:rPr>
                        <a:t>PASS"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4233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66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7A768BA7-4D44-3F54-DF91-7ED28DD01ED3}"/>
              </a:ext>
            </a:extLst>
          </p:cNvPr>
          <p:cNvSpPr txBox="1">
            <a:spLocks/>
          </p:cNvSpPr>
          <p:nvPr/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30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j-cs"/>
              </a:rPr>
              <a:t>测试结果格式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—perf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  <a:ea typeface="微软雅黑"/>
              </a:rPr>
              <a:t>信息</a:t>
            </a:r>
            <a:endParaRPr kumimoji="0" lang="zh-CN" altLang="en-US" sz="3200" b="1" i="0" u="none" strike="noStrike" kern="1200" cap="none" spc="30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Arial"/>
              <a:ea typeface="微软雅黑"/>
              <a:cs typeface="+mj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6459755-4DFC-FE64-22AC-ABB3B29BC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08688"/>
              </p:ext>
            </p:extLst>
          </p:nvPr>
        </p:nvGraphicFramePr>
        <p:xfrm>
          <a:off x="1093591" y="1571367"/>
          <a:ext cx="8796858" cy="4351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89807">
                  <a:extLst>
                    <a:ext uri="{9D8B030D-6E8A-4147-A177-3AD203B41FA5}">
                      <a16:colId xmlns:a16="http://schemas.microsoft.com/office/drawing/2014/main" val="3258011289"/>
                    </a:ext>
                  </a:extLst>
                </a:gridCol>
                <a:gridCol w="3122108">
                  <a:extLst>
                    <a:ext uri="{9D8B030D-6E8A-4147-A177-3AD203B41FA5}">
                      <a16:colId xmlns:a16="http://schemas.microsoft.com/office/drawing/2014/main" val="4235304548"/>
                    </a:ext>
                  </a:extLst>
                </a:gridCol>
                <a:gridCol w="2484943">
                  <a:extLst>
                    <a:ext uri="{9D8B030D-6E8A-4147-A177-3AD203B41FA5}">
                      <a16:colId xmlns:a16="http://schemas.microsoft.com/office/drawing/2014/main" val="3314971335"/>
                    </a:ext>
                  </a:extLst>
                </a:gridCol>
              </a:tblGrid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Performance 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Performance Value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15507326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TestFailedStartupExitCode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duration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5620512670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21777080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TestFailedStartupExitCode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task clock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10984.54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578382934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TestFailedStartupExitCode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cpu-cycles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20984684296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41762412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TestFailedStartupExitCode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instructions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20647136297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54854013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TestFailedStartupExitCode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cache references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8077359954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23419426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TestFailedStartupExitCode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cache misses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83570917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95027540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TestFailedStartupExitCode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branches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4057577719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630090957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TestFailedStartupExitCode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branch misses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76778038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591955811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TestFailedStartupExitCode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L1 dcache loads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8077359954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49117419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TestFailedStartupExitCode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L1 dcache load misses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83570917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410079996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TestFailedStartupExitCode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LLC load misses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78352809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35068131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TestFailedStartupExitCode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LLC load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127187752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66183572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TestFailedStartupExitCode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0.983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23024806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TestTimeMetrics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duration time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15688150300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57458182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TestTimeMetrics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task clock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11254.19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26016779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TestTimeMetrics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cpu-cycles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21652118060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88349020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TestTimeMetrics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instructions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21025804608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233092935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TestTimeMetrics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cache references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8225556214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43850827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TestTimeMetrics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cache misses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84622282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079797868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TestTimeMetrics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branches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4138135727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930702842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TestTimeMetrics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branch misses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78768456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223356396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TestTimeMetrics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L1 dcache loads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8225556214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563132509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TestTimeMetrics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L1 dcache load misses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84622282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747944746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TestTimeMetrics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LLC load misses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79746443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3163233983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TestTimeMetrics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LLC load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>
                          <a:effectLst/>
                        </a:rPr>
                        <a:t>129262156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806265480"/>
                  </a:ext>
                </a:extLst>
              </a:tr>
              <a:tr h="1611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TestTimeMetrics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IPC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000" u="none" strike="noStrike" dirty="0">
                          <a:effectLst/>
                        </a:rPr>
                        <a:t>0.971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8482" marR="8482" marT="8482" marB="0" anchor="ctr"/>
                </a:tc>
                <a:extLst>
                  <a:ext uri="{0D108BD9-81ED-4DB2-BD59-A6C34878D82A}">
                    <a16:rowId xmlns:a16="http://schemas.microsoft.com/office/drawing/2014/main" val="1444633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39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606</Words>
  <Application>Microsoft Office PowerPoint</Application>
  <PresentationFormat>宽屏</PresentationFormat>
  <Paragraphs>186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宋体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jc ni</dc:creator>
  <cp:lastModifiedBy>堃元 徐</cp:lastModifiedBy>
  <cp:revision>103</cp:revision>
  <dcterms:created xsi:type="dcterms:W3CDTF">2024-06-14T02:26:51Z</dcterms:created>
  <dcterms:modified xsi:type="dcterms:W3CDTF">2024-07-29T09:09:44Z</dcterms:modified>
</cp:coreProperties>
</file>