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62" r:id="rId5"/>
    <p:sldId id="263" r:id="rId6"/>
    <p:sldId id="264" r:id="rId7"/>
    <p:sldId id="265" r:id="rId8"/>
    <p:sldId id="266" r:id="rId9"/>
    <p:sldId id="267"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2"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053C6F-F498-41ED-A71B-2DE55EC959C2}"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7A9C6-CB20-4C90-A9EE-CB2BD02E205F}" type="slidenum">
              <a:rPr lang="en-US" smtClean="0"/>
              <a:t>‹#›</a:t>
            </a:fld>
            <a:endParaRPr lang="en-US"/>
          </a:p>
        </p:txBody>
      </p:sp>
    </p:spTree>
    <p:extLst>
      <p:ext uri="{BB962C8B-B14F-4D97-AF65-F5344CB8AC3E}">
        <p14:creationId xmlns:p14="http://schemas.microsoft.com/office/powerpoint/2010/main" val="250212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053C6F-F498-41ED-A71B-2DE55EC959C2}"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7A9C6-CB20-4C90-A9EE-CB2BD02E205F}" type="slidenum">
              <a:rPr lang="en-US" smtClean="0"/>
              <a:t>‹#›</a:t>
            </a:fld>
            <a:endParaRPr lang="en-US"/>
          </a:p>
        </p:txBody>
      </p:sp>
    </p:spTree>
    <p:extLst>
      <p:ext uri="{BB962C8B-B14F-4D97-AF65-F5344CB8AC3E}">
        <p14:creationId xmlns:p14="http://schemas.microsoft.com/office/powerpoint/2010/main" val="206475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053C6F-F498-41ED-A71B-2DE55EC959C2}"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7A9C6-CB20-4C90-A9EE-CB2BD02E205F}" type="slidenum">
              <a:rPr lang="en-US" smtClean="0"/>
              <a:t>‹#›</a:t>
            </a:fld>
            <a:endParaRPr lang="en-US"/>
          </a:p>
        </p:txBody>
      </p:sp>
    </p:spTree>
    <p:extLst>
      <p:ext uri="{BB962C8B-B14F-4D97-AF65-F5344CB8AC3E}">
        <p14:creationId xmlns:p14="http://schemas.microsoft.com/office/powerpoint/2010/main" val="148397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3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053C6F-F498-41ED-A71B-2DE55EC959C2}"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7A9C6-CB20-4C90-A9EE-CB2BD02E205F}" type="slidenum">
              <a:rPr lang="en-US" smtClean="0"/>
              <a:t>‹#›</a:t>
            </a:fld>
            <a:endParaRPr lang="en-US"/>
          </a:p>
        </p:txBody>
      </p:sp>
    </p:spTree>
    <p:extLst>
      <p:ext uri="{BB962C8B-B14F-4D97-AF65-F5344CB8AC3E}">
        <p14:creationId xmlns:p14="http://schemas.microsoft.com/office/powerpoint/2010/main" val="652821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053C6F-F498-41ED-A71B-2DE55EC959C2}"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77A9C6-CB20-4C90-A9EE-CB2BD02E205F}" type="slidenum">
              <a:rPr lang="en-US" smtClean="0"/>
              <a:t>‹#›</a:t>
            </a:fld>
            <a:endParaRPr lang="en-US"/>
          </a:p>
        </p:txBody>
      </p:sp>
    </p:spTree>
    <p:extLst>
      <p:ext uri="{BB962C8B-B14F-4D97-AF65-F5344CB8AC3E}">
        <p14:creationId xmlns:p14="http://schemas.microsoft.com/office/powerpoint/2010/main" val="322600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053C6F-F498-41ED-A71B-2DE55EC959C2}" type="datetimeFigureOut">
              <a:rPr lang="en-US" smtClean="0"/>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77A9C6-CB20-4C90-A9EE-CB2BD02E205F}" type="slidenum">
              <a:rPr lang="en-US" smtClean="0"/>
              <a:t>‹#›</a:t>
            </a:fld>
            <a:endParaRPr lang="en-US"/>
          </a:p>
        </p:txBody>
      </p:sp>
    </p:spTree>
    <p:extLst>
      <p:ext uri="{BB962C8B-B14F-4D97-AF65-F5344CB8AC3E}">
        <p14:creationId xmlns:p14="http://schemas.microsoft.com/office/powerpoint/2010/main" val="29449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053C6F-F498-41ED-A71B-2DE55EC959C2}" type="datetimeFigureOut">
              <a:rPr lang="en-US" smtClean="0"/>
              <a:t>11/18/2019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77A9C6-CB20-4C90-A9EE-CB2BD02E205F}" type="slidenum">
              <a:rPr lang="en-US" smtClean="0"/>
              <a:t>‹#›</a:t>
            </a:fld>
            <a:endParaRPr lang="en-US"/>
          </a:p>
        </p:txBody>
      </p:sp>
    </p:spTree>
    <p:extLst>
      <p:ext uri="{BB962C8B-B14F-4D97-AF65-F5344CB8AC3E}">
        <p14:creationId xmlns:p14="http://schemas.microsoft.com/office/powerpoint/2010/main" val="193547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053C6F-F498-41ED-A71B-2DE55EC959C2}" type="datetimeFigureOut">
              <a:rPr lang="en-US" smtClean="0"/>
              <a:t>11/18/2019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77A9C6-CB20-4C90-A9EE-CB2BD02E205F}" type="slidenum">
              <a:rPr lang="en-US" smtClean="0"/>
              <a:t>‹#›</a:t>
            </a:fld>
            <a:endParaRPr lang="en-US"/>
          </a:p>
        </p:txBody>
      </p:sp>
    </p:spTree>
    <p:extLst>
      <p:ext uri="{BB962C8B-B14F-4D97-AF65-F5344CB8AC3E}">
        <p14:creationId xmlns:p14="http://schemas.microsoft.com/office/powerpoint/2010/main" val="3774870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53C6F-F498-41ED-A71B-2DE55EC959C2}" type="datetimeFigureOut">
              <a:rPr lang="en-US" smtClean="0"/>
              <a:t>11/18/2019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77A9C6-CB20-4C90-A9EE-CB2BD02E205F}" type="slidenum">
              <a:rPr lang="en-US" smtClean="0"/>
              <a:t>‹#›</a:t>
            </a:fld>
            <a:endParaRPr lang="en-US"/>
          </a:p>
        </p:txBody>
      </p:sp>
    </p:spTree>
    <p:extLst>
      <p:ext uri="{BB962C8B-B14F-4D97-AF65-F5344CB8AC3E}">
        <p14:creationId xmlns:p14="http://schemas.microsoft.com/office/powerpoint/2010/main" val="856406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053C6F-F498-41ED-A71B-2DE55EC959C2}" type="datetimeFigureOut">
              <a:rPr lang="en-US" smtClean="0"/>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77A9C6-CB20-4C90-A9EE-CB2BD02E205F}" type="slidenum">
              <a:rPr lang="en-US" smtClean="0"/>
              <a:t>‹#›</a:t>
            </a:fld>
            <a:endParaRPr lang="en-US"/>
          </a:p>
        </p:txBody>
      </p:sp>
    </p:spTree>
    <p:extLst>
      <p:ext uri="{BB962C8B-B14F-4D97-AF65-F5344CB8AC3E}">
        <p14:creationId xmlns:p14="http://schemas.microsoft.com/office/powerpoint/2010/main" val="2652331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053C6F-F498-41ED-A71B-2DE55EC959C2}" type="datetimeFigureOut">
              <a:rPr lang="en-US" smtClean="0"/>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77A9C6-CB20-4C90-A9EE-CB2BD02E205F}" type="slidenum">
              <a:rPr lang="en-US" smtClean="0"/>
              <a:t>‹#›</a:t>
            </a:fld>
            <a:endParaRPr lang="en-US"/>
          </a:p>
        </p:txBody>
      </p:sp>
    </p:spTree>
    <p:extLst>
      <p:ext uri="{BB962C8B-B14F-4D97-AF65-F5344CB8AC3E}">
        <p14:creationId xmlns:p14="http://schemas.microsoft.com/office/powerpoint/2010/main" val="1228872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53C6F-F498-41ED-A71B-2DE55EC959C2}" type="datetimeFigureOut">
              <a:rPr lang="en-US" smtClean="0"/>
              <a:t>11/18/2019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77A9C6-CB20-4C90-A9EE-CB2BD02E205F}" type="slidenum">
              <a:rPr lang="en-US" smtClean="0"/>
              <a:t>‹#›</a:t>
            </a:fld>
            <a:endParaRPr lang="en-US"/>
          </a:p>
        </p:txBody>
      </p:sp>
    </p:spTree>
    <p:extLst>
      <p:ext uri="{BB962C8B-B14F-4D97-AF65-F5344CB8AC3E}">
        <p14:creationId xmlns:p14="http://schemas.microsoft.com/office/powerpoint/2010/main" val="2665418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ChangeArrowheads="1"/>
          </p:cNvSpPr>
          <p:nvPr/>
        </p:nvSpPr>
        <p:spPr bwMode="auto">
          <a:xfrm>
            <a:off x="-382136" y="980515"/>
            <a:ext cx="12815246" cy="158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ts val="3265"/>
              </a:lnSpc>
              <a:spcAft>
                <a:spcPts val="9640"/>
              </a:spcAft>
            </a:pPr>
            <a:r>
              <a:rPr lang="en-US" sz="4800" dirty="0">
                <a:latin typeface="Arial" panose="020B0604020202020204" pitchFamily="34" charset="0"/>
              </a:rPr>
              <a:t>Data structure </a:t>
            </a:r>
            <a:r>
              <a:rPr lang="en-US" sz="4800" dirty="0" smtClean="0">
                <a:latin typeface="Arial" panose="020B0604020202020204" pitchFamily="34" charset="0"/>
              </a:rPr>
              <a:t>algorithm </a:t>
            </a:r>
            <a:r>
              <a:rPr lang="en-US" sz="4800" dirty="0">
                <a:latin typeface="Arial" panose="020B0604020202020204" pitchFamily="34" charset="0"/>
              </a:rPr>
              <a:t>Linked List</a:t>
            </a:r>
          </a:p>
        </p:txBody>
      </p:sp>
      <p:sp>
        <p:nvSpPr>
          <p:cNvPr id="3075" name="Rectangle 2"/>
          <p:cNvSpPr>
            <a:spLocks noChangeArrowheads="1"/>
          </p:cNvSpPr>
          <p:nvPr/>
        </p:nvSpPr>
        <p:spPr bwMode="auto">
          <a:xfrm>
            <a:off x="4885899" y="2565779"/>
            <a:ext cx="2016925" cy="205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ts val="2096"/>
              </a:lnSpc>
              <a:spcBef>
                <a:spcPts val="9640"/>
              </a:spcBef>
              <a:spcAft>
                <a:spcPts val="7225"/>
              </a:spcAft>
            </a:pPr>
            <a:r>
              <a:rPr lang="en-US" sz="1600" dirty="0">
                <a:latin typeface="Arial" panose="020B0604020202020204" pitchFamily="34" charset="0"/>
              </a:rPr>
              <a:t>Arguelles, Jerald Braganza, Charlie </a:t>
            </a:r>
            <a:r>
              <a:rPr lang="en-US" sz="1600" dirty="0" smtClean="0">
                <a:latin typeface="Arial" panose="020B0604020202020204" pitchFamily="34" charset="0"/>
              </a:rPr>
              <a:t>Corpus</a:t>
            </a:r>
            <a:r>
              <a:rPr lang="en-US" sz="1600" dirty="0">
                <a:latin typeface="Arial" panose="020B0604020202020204" pitchFamily="34" charset="0"/>
              </a:rPr>
              <a:t>, </a:t>
            </a:r>
            <a:r>
              <a:rPr lang="en-US" sz="1600" dirty="0" err="1">
                <a:latin typeface="Arial" panose="020B0604020202020204" pitchFamily="34" charset="0"/>
              </a:rPr>
              <a:t>Kathlene</a:t>
            </a:r>
            <a:r>
              <a:rPr lang="en-US" sz="1600" dirty="0">
                <a:latin typeface="Arial" panose="020B0604020202020204" pitchFamily="34" charset="0"/>
              </a:rPr>
              <a:t> </a:t>
            </a:r>
            <a:r>
              <a:rPr lang="en-US" sz="1600" dirty="0" err="1">
                <a:latin typeface="Arial" panose="020B0604020202020204" pitchFamily="34" charset="0"/>
              </a:rPr>
              <a:t>Dela</a:t>
            </a:r>
            <a:r>
              <a:rPr lang="en-US" sz="1600" dirty="0">
                <a:latin typeface="Arial" panose="020B0604020202020204" pitchFamily="34" charset="0"/>
              </a:rPr>
              <a:t> Serna, Justine </a:t>
            </a:r>
            <a:r>
              <a:rPr lang="en-US" sz="1600" dirty="0" err="1" smtClean="0">
                <a:latin typeface="Arial" panose="020B0604020202020204" pitchFamily="34" charset="0"/>
              </a:rPr>
              <a:t>Graagasin</a:t>
            </a:r>
            <a:r>
              <a:rPr lang="en-US" sz="1600" dirty="0">
                <a:latin typeface="Arial" panose="020B0604020202020204" pitchFamily="34" charset="0"/>
              </a:rPr>
              <a:t>, Rommel Gutierrez, Christian Lim, Camille </a:t>
            </a:r>
            <a:r>
              <a:rPr lang="en-US" sz="1600" dirty="0" smtClean="0">
                <a:latin typeface="Arial" panose="020B0604020202020204" pitchFamily="34" charset="0"/>
              </a:rPr>
              <a:t/>
            </a:r>
            <a:br>
              <a:rPr lang="en-US" sz="1600" dirty="0" smtClean="0">
                <a:latin typeface="Arial" panose="020B0604020202020204" pitchFamily="34" charset="0"/>
              </a:rPr>
            </a:br>
            <a:r>
              <a:rPr lang="en-US" sz="1600" dirty="0" smtClean="0">
                <a:latin typeface="Arial" panose="020B0604020202020204" pitchFamily="34" charset="0"/>
              </a:rPr>
              <a:t>Lim</a:t>
            </a:r>
            <a:r>
              <a:rPr lang="en-US" sz="1600" dirty="0">
                <a:latin typeface="Arial" panose="020B0604020202020204" pitchFamily="34" charset="0"/>
              </a:rPr>
              <a:t>, Christopher</a:t>
            </a:r>
          </a:p>
        </p:txBody>
      </p:sp>
      <p:sp>
        <p:nvSpPr>
          <p:cNvPr id="3076" name="Rectangle 3"/>
          <p:cNvSpPr>
            <a:spLocks noChangeArrowheads="1"/>
          </p:cNvSpPr>
          <p:nvPr/>
        </p:nvSpPr>
        <p:spPr bwMode="auto">
          <a:xfrm>
            <a:off x="4517409" y="5418161"/>
            <a:ext cx="3179927" cy="443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ts val="7225"/>
              </a:spcBef>
            </a:pPr>
            <a:r>
              <a:rPr lang="en-US" sz="2400" b="1" dirty="0">
                <a:latin typeface="Arial" panose="020B0604020202020204" pitchFamily="34" charset="0"/>
              </a:rPr>
              <a:t>Prof. Luna, </a:t>
            </a:r>
            <a:r>
              <a:rPr lang="en-US" sz="2400" b="1" dirty="0" err="1">
                <a:latin typeface="Arial" panose="020B0604020202020204" pitchFamily="34" charset="0"/>
              </a:rPr>
              <a:t>Jenelyn</a:t>
            </a:r>
            <a:r>
              <a:rPr lang="en-US" sz="2400" b="1" dirty="0">
                <a:latin typeface="Arial" panose="020B0604020202020204" pitchFamily="34" charset="0"/>
              </a:rPr>
              <a:t> E.</a:t>
            </a:r>
          </a:p>
        </p:txBody>
      </p:sp>
    </p:spTree>
    <p:extLst>
      <p:ext uri="{BB962C8B-B14F-4D97-AF65-F5344CB8AC3E}">
        <p14:creationId xmlns:p14="http://schemas.microsoft.com/office/powerpoint/2010/main" val="3769150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40398"/>
            <a:ext cx="12088969" cy="4470290"/>
          </a:xfrm>
          <a:prstGeom prst="rect">
            <a:avLst/>
          </a:prstGeom>
          <a:noFill/>
        </p:spPr>
        <p:txBody>
          <a:bodyPr wrap="square" rtlCol="0">
            <a:spAutoFit/>
          </a:bodyPr>
          <a:lstStyle/>
          <a:p>
            <a:pPr algn="ctr"/>
            <a:r>
              <a:rPr lang="en-US" sz="28700" dirty="0" smtClean="0"/>
              <a:t>END</a:t>
            </a:r>
            <a:endParaRPr lang="en-US" sz="28700" dirty="0"/>
          </a:p>
        </p:txBody>
      </p:sp>
    </p:spTree>
    <p:extLst>
      <p:ext uri="{BB962C8B-B14F-4D97-AF65-F5344CB8AC3E}">
        <p14:creationId xmlns:p14="http://schemas.microsoft.com/office/powerpoint/2010/main" val="3301193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16824" y="2420471"/>
            <a:ext cx="2255184" cy="266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2118" y="4303059"/>
            <a:ext cx="5797644"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08295" y="5109883"/>
            <a:ext cx="4721879" cy="446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4"/>
          <p:cNvSpPr>
            <a:spLocks noChangeArrowheads="1"/>
          </p:cNvSpPr>
          <p:nvPr/>
        </p:nvSpPr>
        <p:spPr bwMode="auto">
          <a:xfrm>
            <a:off x="2692214" y="640136"/>
            <a:ext cx="932890" cy="12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Aft>
                <a:spcPts val="739"/>
              </a:spcAft>
            </a:pPr>
            <a:r>
              <a:rPr lang="en-US" sz="1059" b="1">
                <a:latin typeface="Arial" panose="020B0604020202020204" pitchFamily="34" charset="0"/>
              </a:rPr>
              <a:t>Objectives</a:t>
            </a:r>
          </a:p>
        </p:txBody>
      </p:sp>
      <p:sp>
        <p:nvSpPr>
          <p:cNvPr id="4102" name="Rectangle 5"/>
          <p:cNvSpPr>
            <a:spLocks noChangeArrowheads="1"/>
          </p:cNvSpPr>
          <p:nvPr/>
        </p:nvSpPr>
        <p:spPr bwMode="auto">
          <a:xfrm>
            <a:off x="2695015" y="847445"/>
            <a:ext cx="5395632" cy="134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3812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1401"/>
              </a:lnSpc>
              <a:spcBef>
                <a:spcPts val="739"/>
              </a:spcBef>
            </a:pPr>
            <a:r>
              <a:rPr lang="en-US" sz="1059">
                <a:latin typeface="Arial" panose="020B0604020202020204" pitchFamily="34" charset="0"/>
              </a:rPr>
              <a:t>•    Learn about linked list</a:t>
            </a:r>
          </a:p>
          <a:p>
            <a:pPr algn="just">
              <a:lnSpc>
                <a:spcPts val="1401"/>
              </a:lnSpc>
            </a:pPr>
            <a:r>
              <a:rPr lang="en-US" sz="1059">
                <a:latin typeface="Arial" panose="020B0604020202020204" pitchFamily="34" charset="0"/>
              </a:rPr>
              <a:t>•    Learn the properties, logic, and operations of link list</a:t>
            </a:r>
          </a:p>
          <a:p>
            <a:pPr algn="just">
              <a:lnSpc>
                <a:spcPts val="1401"/>
              </a:lnSpc>
              <a:spcAft>
                <a:spcPts val="739"/>
              </a:spcAft>
            </a:pPr>
            <a:r>
              <a:rPr lang="en-US" sz="1059">
                <a:latin typeface="Arial" panose="020B0604020202020204" pitchFamily="34" charset="0"/>
              </a:rPr>
              <a:t>•    Learn the difference between singly and doubly linked list</a:t>
            </a:r>
          </a:p>
          <a:p>
            <a:pPr>
              <a:spcAft>
                <a:spcPts val="739"/>
              </a:spcAft>
            </a:pPr>
            <a:r>
              <a:rPr lang="en-US" sz="1059" b="1">
                <a:latin typeface="Arial" panose="020B0604020202020204" pitchFamily="34" charset="0"/>
              </a:rPr>
              <a:t>1. Introduction -</a:t>
            </a:r>
          </a:p>
          <a:p>
            <a:pPr>
              <a:spcAft>
                <a:spcPts val="739"/>
              </a:spcAft>
            </a:pPr>
            <a:r>
              <a:rPr lang="en-US" sz="1059">
                <a:latin typeface="Arial" panose="020B0604020202020204" pitchFamily="34" charset="0"/>
              </a:rPr>
              <a:t>Linked list is a collections of components (nodes)</a:t>
            </a:r>
          </a:p>
          <a:p>
            <a:pPr algn="just">
              <a:lnSpc>
                <a:spcPts val="1401"/>
              </a:lnSpc>
            </a:pPr>
            <a:r>
              <a:rPr lang="en-US" sz="1059">
                <a:latin typeface="Arial" panose="020B0604020202020204" pitchFamily="34" charset="0"/>
              </a:rPr>
              <a:t>•    Nodes</a:t>
            </a:r>
          </a:p>
          <a:p>
            <a:pPr>
              <a:lnSpc>
                <a:spcPts val="1401"/>
              </a:lnSpc>
            </a:pPr>
            <a:r>
              <a:rPr lang="en-US" sz="1059">
                <a:latin typeface="Arial" panose="020B0604020202020204" pitchFamily="34" charset="0"/>
              </a:rPr>
              <a:t>Data: Stores relevant information Link: Stores address</a:t>
            </a:r>
          </a:p>
        </p:txBody>
      </p:sp>
      <p:sp>
        <p:nvSpPr>
          <p:cNvPr id="4103" name="Rectangle 6"/>
          <p:cNvSpPr>
            <a:spLocks noChangeArrowheads="1"/>
          </p:cNvSpPr>
          <p:nvPr/>
        </p:nvSpPr>
        <p:spPr bwMode="auto">
          <a:xfrm>
            <a:off x="3608295" y="2689412"/>
            <a:ext cx="4305860" cy="85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marL="18288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sz="971">
                <a:latin typeface="Arial" panose="020B0604020202020204" pitchFamily="34" charset="0"/>
              </a:rPr>
              <a:t>Structure of a node</a:t>
            </a:r>
          </a:p>
        </p:txBody>
      </p:sp>
      <p:sp>
        <p:nvSpPr>
          <p:cNvPr id="8" name="Rectangle 7"/>
          <p:cNvSpPr/>
          <p:nvPr/>
        </p:nvSpPr>
        <p:spPr>
          <a:xfrm>
            <a:off x="2948549" y="2788865"/>
            <a:ext cx="4305860" cy="918882"/>
          </a:xfrm>
          <a:prstGeom prst="rect">
            <a:avLst/>
          </a:prstGeom>
        </p:spPr>
        <p:txBody>
          <a:bodyPr lIns="0" tIns="0" rIns="0" bIns="0"/>
          <a:lstStyle/>
          <a:p>
            <a:pPr algn="just">
              <a:lnSpc>
                <a:spcPts val="2097"/>
              </a:lnSpc>
              <a:spcBef>
                <a:spcPts val="741"/>
              </a:spcBef>
              <a:defRPr/>
            </a:pPr>
            <a:r>
              <a:rPr lang="en-US" sz="1059" dirty="0">
                <a:latin typeface="Arial"/>
              </a:rPr>
              <a:t>•    Head (first)</a:t>
            </a:r>
          </a:p>
          <a:p>
            <a:pPr marL="417329" algn="just">
              <a:lnSpc>
                <a:spcPts val="2097"/>
              </a:lnSpc>
              <a:defRPr/>
            </a:pPr>
            <a:r>
              <a:rPr lang="en-US" sz="1059" dirty="0">
                <a:latin typeface="Arial"/>
              </a:rPr>
              <a:t>-    Address of the first node in the list</a:t>
            </a:r>
          </a:p>
          <a:p>
            <a:pPr algn="just">
              <a:lnSpc>
                <a:spcPts val="2097"/>
              </a:lnSpc>
              <a:defRPr/>
            </a:pPr>
            <a:r>
              <a:rPr lang="en-US" sz="1059" dirty="0">
                <a:latin typeface="Arial"/>
              </a:rPr>
              <a:t>•    Arrow points to node address</a:t>
            </a:r>
          </a:p>
          <a:p>
            <a:pPr marL="417329" algn="just">
              <a:lnSpc>
                <a:spcPts val="2097"/>
              </a:lnSpc>
              <a:defRPr/>
            </a:pPr>
            <a:r>
              <a:rPr lang="en-US" sz="1059" dirty="0">
                <a:latin typeface="Arial"/>
              </a:rPr>
              <a:t>-    Stored in node</a:t>
            </a:r>
          </a:p>
          <a:p>
            <a:pPr algn="just">
              <a:lnSpc>
                <a:spcPts val="2097"/>
              </a:lnSpc>
              <a:defRPr/>
            </a:pPr>
            <a:r>
              <a:rPr lang="en-US" sz="1059" dirty="0">
                <a:latin typeface="Arial"/>
              </a:rPr>
              <a:t>•    Down arrow in last node indicates NULL link field</a:t>
            </a:r>
          </a:p>
        </p:txBody>
      </p:sp>
      <p:sp>
        <p:nvSpPr>
          <p:cNvPr id="4105" name="Rectangle 8"/>
          <p:cNvSpPr>
            <a:spLocks noChangeArrowheads="1"/>
          </p:cNvSpPr>
          <p:nvPr/>
        </p:nvSpPr>
        <p:spPr bwMode="auto">
          <a:xfrm>
            <a:off x="3070412" y="4840941"/>
            <a:ext cx="738188" cy="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sz="971">
                <a:latin typeface="Arial" panose="020B0604020202020204" pitchFamily="34" charset="0"/>
              </a:rPr>
              <a:t>Linked list</a:t>
            </a:r>
          </a:p>
        </p:txBody>
      </p:sp>
      <p:sp>
        <p:nvSpPr>
          <p:cNvPr id="4106" name="Rectangle 9"/>
          <p:cNvSpPr>
            <a:spLocks noChangeArrowheads="1"/>
          </p:cNvSpPr>
          <p:nvPr/>
        </p:nvSpPr>
        <p:spPr bwMode="auto">
          <a:xfrm>
            <a:off x="3810000" y="5715000"/>
            <a:ext cx="2353235" cy="9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sz="971">
                <a:latin typeface="Arial" panose="020B0604020202020204" pitchFamily="34" charset="0"/>
              </a:rPr>
              <a:t>Linked list and values of the links</a:t>
            </a:r>
          </a:p>
        </p:txBody>
      </p:sp>
    </p:spTree>
    <p:extLst>
      <p:ext uri="{BB962C8B-B14F-4D97-AF65-F5344CB8AC3E}">
        <p14:creationId xmlns:p14="http://schemas.microsoft.com/office/powerpoint/2010/main" val="4184157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3809" y="3375795"/>
            <a:ext cx="6787963" cy="2012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3"/>
          <p:cNvSpPr>
            <a:spLocks noChangeArrowheads="1"/>
          </p:cNvSpPr>
          <p:nvPr/>
        </p:nvSpPr>
        <p:spPr bwMode="auto">
          <a:xfrm>
            <a:off x="2683809" y="463640"/>
            <a:ext cx="2088497" cy="29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b="1" dirty="0">
                <a:latin typeface="Arial" panose="020B0604020202020204" pitchFamily="34" charset="0"/>
              </a:rPr>
              <a:t>2.0 Singly - Linked List -</a:t>
            </a:r>
          </a:p>
        </p:txBody>
      </p:sp>
      <p:sp>
        <p:nvSpPr>
          <p:cNvPr id="5125" name="Rectangle 4"/>
          <p:cNvSpPr>
            <a:spLocks noChangeArrowheads="1"/>
          </p:cNvSpPr>
          <p:nvPr/>
        </p:nvSpPr>
        <p:spPr bwMode="auto">
          <a:xfrm>
            <a:off x="2683809" y="847445"/>
            <a:ext cx="6815978" cy="237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ct val="150000"/>
              </a:lnSpc>
            </a:pPr>
            <a:r>
              <a:rPr lang="en-US" dirty="0">
                <a:latin typeface="Arial" panose="020B0604020202020204" pitchFamily="34" charset="0"/>
              </a:rPr>
              <a:t>Singly linked list is a basic linked list type. Singly linked list is a collection of nodes linked together in a sequential way where each node of singly linked list contains a data field and an address field which contains the reference of the next node. Singly linked list can contain multiple data fields but should contain at least single address field pointing to its connected next node.</a:t>
            </a:r>
          </a:p>
        </p:txBody>
      </p:sp>
      <p:sp>
        <p:nvSpPr>
          <p:cNvPr id="5126" name="Rectangle 5"/>
          <p:cNvSpPr>
            <a:spLocks noChangeArrowheads="1"/>
          </p:cNvSpPr>
          <p:nvPr/>
        </p:nvSpPr>
        <p:spPr bwMode="auto">
          <a:xfrm>
            <a:off x="2683809" y="5544729"/>
            <a:ext cx="3601081" cy="1152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spcBef>
                <a:spcPts val="739"/>
              </a:spcBef>
              <a:spcAft>
                <a:spcPts val="739"/>
              </a:spcAft>
            </a:pPr>
            <a:r>
              <a:rPr lang="en-US" sz="1400" b="1" dirty="0">
                <a:latin typeface="Arial" panose="020B0604020202020204" pitchFamily="34" charset="0"/>
              </a:rPr>
              <a:t>Basic structure of a singly linked list</a:t>
            </a:r>
          </a:p>
          <a:p>
            <a:pPr algn="just">
              <a:lnSpc>
                <a:spcPts val="1291"/>
              </a:lnSpc>
            </a:pPr>
            <a:r>
              <a:rPr lang="en-US" sz="1400" dirty="0" err="1">
                <a:latin typeface="Arial" panose="020B0604020202020204" pitchFamily="34" charset="0"/>
              </a:rPr>
              <a:t>struct</a:t>
            </a:r>
            <a:r>
              <a:rPr lang="en-US" sz="1400" dirty="0">
                <a:latin typeface="Arial" panose="020B0604020202020204" pitchFamily="34" charset="0"/>
              </a:rPr>
              <a:t> node {</a:t>
            </a:r>
          </a:p>
          <a:p>
            <a:pPr>
              <a:lnSpc>
                <a:spcPts val="1291"/>
              </a:lnSpc>
            </a:pPr>
            <a:r>
              <a:rPr lang="en-US" sz="1400" dirty="0" err="1">
                <a:latin typeface="Arial" panose="020B0604020202020204" pitchFamily="34" charset="0"/>
              </a:rPr>
              <a:t>int</a:t>
            </a:r>
            <a:r>
              <a:rPr lang="en-US" sz="1400" dirty="0">
                <a:latin typeface="Arial" panose="020B0604020202020204" pitchFamily="34" charset="0"/>
              </a:rPr>
              <a:t> data; // Data </a:t>
            </a:r>
            <a:r>
              <a:rPr lang="en-US" sz="1400" dirty="0" err="1">
                <a:latin typeface="Arial" panose="020B0604020202020204" pitchFamily="34" charset="0"/>
              </a:rPr>
              <a:t>struct</a:t>
            </a:r>
            <a:r>
              <a:rPr lang="en-US" sz="1400" dirty="0">
                <a:latin typeface="Arial" panose="020B0604020202020204" pitchFamily="34" charset="0"/>
              </a:rPr>
              <a:t> node * next; // Address</a:t>
            </a:r>
          </a:p>
          <a:p>
            <a:pPr algn="just">
              <a:spcAft>
                <a:spcPts val="1478"/>
              </a:spcAft>
            </a:pPr>
            <a:r>
              <a:rPr lang="en-US" sz="1400" dirty="0">
                <a:latin typeface="Arial" panose="020B0604020202020204" pitchFamily="34" charset="0"/>
              </a:rPr>
              <a:t>};</a:t>
            </a:r>
          </a:p>
        </p:txBody>
      </p:sp>
    </p:spTree>
    <p:extLst>
      <p:ext uri="{BB962C8B-B14F-4D97-AF65-F5344CB8AC3E}">
        <p14:creationId xmlns:p14="http://schemas.microsoft.com/office/powerpoint/2010/main" val="883543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1927" y="1887067"/>
            <a:ext cx="3609157" cy="189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6"/>
          <p:cNvSpPr>
            <a:spLocks noChangeArrowheads="1"/>
          </p:cNvSpPr>
          <p:nvPr/>
        </p:nvSpPr>
        <p:spPr bwMode="auto">
          <a:xfrm>
            <a:off x="2694315" y="193183"/>
            <a:ext cx="6824382" cy="180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ct val="150000"/>
              </a:lnSpc>
              <a:spcBef>
                <a:spcPts val="1478"/>
              </a:spcBef>
              <a:spcAft>
                <a:spcPts val="739"/>
              </a:spcAft>
            </a:pPr>
            <a:r>
              <a:rPr lang="en-US" sz="1600" b="1" dirty="0">
                <a:latin typeface="Arial" panose="020B0604020202020204" pitchFamily="34" charset="0"/>
              </a:rPr>
              <a:t>3.0 Doubly - Linked List -</a:t>
            </a:r>
          </a:p>
          <a:p>
            <a:pPr algn="just">
              <a:lnSpc>
                <a:spcPct val="150000"/>
              </a:lnSpc>
            </a:pPr>
            <a:r>
              <a:rPr lang="en-US" sz="1600" dirty="0">
                <a:latin typeface="Arial" panose="020B0604020202020204" pitchFamily="34" charset="0"/>
              </a:rPr>
              <a:t>Doubly linked list is a collection of nodes linked together in a sequential way. Each node of the list contains two parts (as in </a:t>
            </a:r>
            <a:r>
              <a:rPr lang="en-US" sz="1600" dirty="0" smtClean="0">
                <a:latin typeface="Arial" panose="020B0604020202020204" pitchFamily="34" charset="0"/>
              </a:rPr>
              <a:t>singly linked list) data </a:t>
            </a:r>
            <a:r>
              <a:rPr lang="en-US" sz="1600" dirty="0">
                <a:latin typeface="Arial" panose="020B0604020202020204" pitchFamily="34" charset="0"/>
              </a:rPr>
              <a:t>part and the reference or address part. The basic structure of node is shown in the below image:</a:t>
            </a:r>
          </a:p>
        </p:txBody>
      </p:sp>
      <p:pic>
        <p:nvPicPr>
          <p:cNvPr id="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3261" y="3829573"/>
            <a:ext cx="9266488" cy="123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694315" y="5215945"/>
            <a:ext cx="4168588" cy="1481070"/>
          </a:xfrm>
          <a:prstGeom prst="rect">
            <a:avLst/>
          </a:prstGeom>
        </p:spPr>
        <p:txBody>
          <a:bodyPr lIns="0" tIns="0" rIns="0" bIns="0"/>
          <a:lstStyle/>
          <a:p>
            <a:pPr marL="425846" indent="-425846">
              <a:spcBef>
                <a:spcPts val="741"/>
              </a:spcBef>
              <a:spcAft>
                <a:spcPts val="741"/>
              </a:spcAft>
              <a:defRPr/>
            </a:pPr>
            <a:r>
              <a:rPr lang="en-US" sz="1600" b="1" dirty="0">
                <a:latin typeface="Arial"/>
              </a:rPr>
              <a:t>Basic structure of a doubly linked list</a:t>
            </a:r>
          </a:p>
          <a:p>
            <a:pPr marL="425846" indent="-425846">
              <a:lnSpc>
                <a:spcPts val="1292"/>
              </a:lnSpc>
              <a:defRPr/>
            </a:pPr>
            <a:r>
              <a:rPr lang="en-US" sz="1600" dirty="0" err="1">
                <a:latin typeface="Arial"/>
              </a:rPr>
              <a:t>struct</a:t>
            </a:r>
            <a:r>
              <a:rPr lang="en-US" sz="1600" dirty="0">
                <a:latin typeface="Arial"/>
              </a:rPr>
              <a:t> node {</a:t>
            </a:r>
          </a:p>
          <a:p>
            <a:pPr marL="168097">
              <a:lnSpc>
                <a:spcPts val="1292"/>
              </a:lnSpc>
              <a:defRPr/>
            </a:pPr>
            <a:r>
              <a:rPr lang="en-US" sz="1600" dirty="0" err="1">
                <a:latin typeface="Arial"/>
              </a:rPr>
              <a:t>int</a:t>
            </a:r>
            <a:r>
              <a:rPr lang="en-US" sz="1600" dirty="0">
                <a:latin typeface="Arial"/>
              </a:rPr>
              <a:t> data; // Data field</a:t>
            </a:r>
          </a:p>
          <a:p>
            <a:pPr marL="168097">
              <a:lnSpc>
                <a:spcPts val="1292"/>
              </a:lnSpc>
              <a:defRPr/>
            </a:pPr>
            <a:r>
              <a:rPr lang="en-US" sz="1600" dirty="0" err="1">
                <a:latin typeface="Arial"/>
              </a:rPr>
              <a:t>struct</a:t>
            </a:r>
            <a:r>
              <a:rPr lang="en-US" sz="1600" dirty="0">
                <a:latin typeface="Arial"/>
              </a:rPr>
              <a:t> node * </a:t>
            </a:r>
            <a:r>
              <a:rPr lang="en-US" sz="1600" dirty="0" err="1">
                <a:latin typeface="Arial"/>
              </a:rPr>
              <a:t>prev</a:t>
            </a:r>
            <a:r>
              <a:rPr lang="en-US" sz="1600" dirty="0">
                <a:latin typeface="Arial"/>
              </a:rPr>
              <a:t>; // Address of previous node</a:t>
            </a:r>
          </a:p>
          <a:p>
            <a:pPr marL="168097">
              <a:lnSpc>
                <a:spcPts val="1292"/>
              </a:lnSpc>
              <a:defRPr/>
            </a:pPr>
            <a:r>
              <a:rPr lang="en-US" sz="1600" dirty="0" err="1">
                <a:latin typeface="Arial"/>
              </a:rPr>
              <a:t>struct</a:t>
            </a:r>
            <a:r>
              <a:rPr lang="en-US" sz="1600" dirty="0">
                <a:latin typeface="Arial"/>
              </a:rPr>
              <a:t> node * next; // Address of next node</a:t>
            </a:r>
          </a:p>
          <a:p>
            <a:pPr marL="425846" indent="-425846">
              <a:spcAft>
                <a:spcPts val="1482"/>
              </a:spcAft>
              <a:defRPr/>
            </a:pPr>
            <a:r>
              <a:rPr lang="en-US" sz="1600" dirty="0">
                <a:latin typeface="Arial"/>
              </a:rPr>
              <a:t>};</a:t>
            </a:r>
          </a:p>
        </p:txBody>
      </p:sp>
    </p:spTree>
    <p:extLst>
      <p:ext uri="{BB962C8B-B14F-4D97-AF65-F5344CB8AC3E}">
        <p14:creationId xmlns:p14="http://schemas.microsoft.com/office/powerpoint/2010/main" val="3390408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ChangeArrowheads="1"/>
          </p:cNvSpPr>
          <p:nvPr/>
        </p:nvSpPr>
        <p:spPr bwMode="auto">
          <a:xfrm>
            <a:off x="708338" y="399246"/>
            <a:ext cx="10972800" cy="561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482600" indent="-482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ts val="1478"/>
              </a:spcBef>
            </a:pPr>
            <a:r>
              <a:rPr lang="en-US" sz="2000" b="1" dirty="0">
                <a:latin typeface="Arial" panose="020B0604020202020204" pitchFamily="34" charset="0"/>
              </a:rPr>
              <a:t>4.0 Java Code for Linked List -</a:t>
            </a:r>
          </a:p>
          <a:p>
            <a:pPr>
              <a:spcAft>
                <a:spcPts val="188"/>
              </a:spcAft>
            </a:pPr>
            <a:r>
              <a:rPr lang="en-US" sz="2000" b="1" u="sng" dirty="0">
                <a:latin typeface="Arial" panose="020B0604020202020204" pitchFamily="34" charset="0"/>
              </a:rPr>
              <a:t>// </a:t>
            </a:r>
            <a:r>
              <a:rPr lang="en-US" sz="2000" u="sng" dirty="0">
                <a:latin typeface="Arial" panose="020B0604020202020204" pitchFamily="34" charset="0"/>
              </a:rPr>
              <a:t>Creating object of the class linked list and adding elements to the link list </a:t>
            </a:r>
            <a:endParaRPr lang="en-US" sz="2000" u="sng" dirty="0" smtClean="0">
              <a:latin typeface="Arial" panose="020B0604020202020204" pitchFamily="34" charset="0"/>
            </a:endParaRPr>
          </a:p>
          <a:p>
            <a:r>
              <a:rPr lang="en-US" sz="2000" dirty="0">
                <a:latin typeface="Arial" panose="020B0604020202020204" pitchFamily="34" charset="0"/>
                <a:cs typeface="Arial" panose="020B0604020202020204" pitchFamily="34" charset="0"/>
              </a:rPr>
              <a:t>import </a:t>
            </a:r>
            <a:r>
              <a:rPr lang="en-US" sz="2000" dirty="0" err="1">
                <a:latin typeface="Arial" panose="020B0604020202020204" pitchFamily="34" charset="0"/>
                <a:cs typeface="Arial" panose="020B0604020202020204" pitchFamily="34" charset="0"/>
              </a:rPr>
              <a:t>java.util.LinkedList</a:t>
            </a:r>
            <a:r>
              <a:rPr lang="en-US" sz="2000" dirty="0">
                <a:latin typeface="Arial" panose="020B0604020202020204" pitchFamily="34" charset="0"/>
                <a:cs typeface="Arial" panose="020B0604020202020204" pitchFamily="34" charset="0"/>
              </a:rPr>
              <a:t>;</a:t>
            </a:r>
          </a:p>
          <a:p>
            <a:r>
              <a:rPr lang="en-US" sz="2000" dirty="0" smtClean="0">
                <a:latin typeface="Arial" panose="020B0604020202020204" pitchFamily="34" charset="0"/>
              </a:rPr>
              <a:t>public </a:t>
            </a:r>
            <a:r>
              <a:rPr lang="en-US" sz="2000" dirty="0">
                <a:latin typeface="Arial" panose="020B0604020202020204" pitchFamily="34" charset="0"/>
              </a:rPr>
              <a:t>class </a:t>
            </a:r>
            <a:r>
              <a:rPr lang="en-US" sz="2000" dirty="0" err="1">
                <a:latin typeface="Arial" panose="020B0604020202020204" pitchFamily="34" charset="0"/>
              </a:rPr>
              <a:t>sampleLinkedList</a:t>
            </a:r>
            <a:r>
              <a:rPr lang="en-US" sz="2000" dirty="0">
                <a:latin typeface="Arial" panose="020B0604020202020204" pitchFamily="34" charset="0"/>
              </a:rPr>
              <a:t> </a:t>
            </a:r>
            <a:r>
              <a:rPr lang="en-US" sz="2000" baseline="30000" dirty="0">
                <a:latin typeface="Arial" panose="020B0604020202020204" pitchFamily="34" charset="0"/>
              </a:rPr>
              <a:t>{</a:t>
            </a:r>
          </a:p>
          <a:p>
            <a:pPr>
              <a:spcAft>
                <a:spcPts val="188"/>
              </a:spcAft>
            </a:pPr>
            <a:r>
              <a:rPr lang="en-US" sz="2000" dirty="0">
                <a:latin typeface="Arial" panose="020B0604020202020204" pitchFamily="34" charset="0"/>
              </a:rPr>
              <a:t>public static void main(String </a:t>
            </a:r>
            <a:r>
              <a:rPr lang="en-US" sz="2000" dirty="0" err="1">
                <a:latin typeface="Arial" panose="020B0604020202020204" pitchFamily="34" charset="0"/>
              </a:rPr>
              <a:t>args</a:t>
            </a:r>
            <a:r>
              <a:rPr lang="en-US" sz="2000" dirty="0">
                <a:latin typeface="Arial" panose="020B0604020202020204" pitchFamily="34" charset="0"/>
              </a:rPr>
              <a:t>[])</a:t>
            </a:r>
          </a:p>
          <a:p>
            <a:pPr eaLnBrk="1" hangingPunct="1"/>
            <a:r>
              <a:rPr lang="en-US" sz="2000" dirty="0">
                <a:latin typeface="Arial" panose="020B0604020202020204" pitchFamily="34" charset="0"/>
              </a:rPr>
              <a:t>{</a:t>
            </a:r>
          </a:p>
          <a:p>
            <a:pPr>
              <a:spcAft>
                <a:spcPts val="739"/>
              </a:spcAft>
            </a:pPr>
            <a:r>
              <a:rPr lang="en-US" sz="2000" dirty="0">
                <a:latin typeface="Arial" panose="020B0604020202020204" pitchFamily="34" charset="0"/>
              </a:rPr>
              <a:t>// Creating object of class linked list </a:t>
            </a:r>
            <a:r>
              <a:rPr lang="en-US" sz="2000" dirty="0" err="1">
                <a:latin typeface="Arial" panose="020B0604020202020204" pitchFamily="34" charset="0"/>
              </a:rPr>
              <a:t>LinkedList</a:t>
            </a:r>
            <a:r>
              <a:rPr lang="en-US" sz="2000" dirty="0">
                <a:latin typeface="Arial" panose="020B0604020202020204" pitchFamily="34" charset="0"/>
              </a:rPr>
              <a:t>&lt;String&gt; object = new </a:t>
            </a:r>
            <a:r>
              <a:rPr lang="en-US" sz="2000" dirty="0" err="1">
                <a:latin typeface="Arial" panose="020B0604020202020204" pitchFamily="34" charset="0"/>
              </a:rPr>
              <a:t>LinkedList</a:t>
            </a:r>
            <a:r>
              <a:rPr lang="en-US" sz="2000" dirty="0">
                <a:latin typeface="Arial" panose="020B0604020202020204" pitchFamily="34" charset="0"/>
              </a:rPr>
              <a:t>&lt;String&gt;();</a:t>
            </a:r>
          </a:p>
          <a:p>
            <a:r>
              <a:rPr lang="en-US" sz="2000" dirty="0">
                <a:latin typeface="Arial" panose="020B0604020202020204" pitchFamily="34" charset="0"/>
              </a:rPr>
              <a:t>// Adding elements to the linked list</a:t>
            </a:r>
          </a:p>
          <a:p>
            <a:r>
              <a:rPr lang="en-US" sz="2000" dirty="0" err="1">
                <a:latin typeface="Arial" panose="020B0604020202020204" pitchFamily="34" charset="0"/>
              </a:rPr>
              <a:t>object.add</a:t>
            </a:r>
            <a:r>
              <a:rPr lang="en-US" sz="2000" dirty="0">
                <a:latin typeface="Arial" panose="020B0604020202020204" pitchFamily="34" charset="0"/>
              </a:rPr>
              <a:t>("A");</a:t>
            </a:r>
          </a:p>
          <a:p>
            <a:r>
              <a:rPr lang="en-US" sz="2000" dirty="0" err="1">
                <a:latin typeface="Arial" panose="020B0604020202020204" pitchFamily="34" charset="0"/>
              </a:rPr>
              <a:t>object.add</a:t>
            </a:r>
            <a:r>
              <a:rPr lang="en-US" sz="2000" dirty="0">
                <a:latin typeface="Arial" panose="020B0604020202020204" pitchFamily="34" charset="0"/>
              </a:rPr>
              <a:t>("B");</a:t>
            </a:r>
          </a:p>
          <a:p>
            <a:r>
              <a:rPr lang="en-US" sz="2000" dirty="0" err="1">
                <a:latin typeface="Arial" panose="020B0604020202020204" pitchFamily="34" charset="0"/>
              </a:rPr>
              <a:t>object.add</a:t>
            </a:r>
            <a:r>
              <a:rPr lang="en-US" sz="2000" dirty="0">
                <a:latin typeface="Arial" panose="020B0604020202020204" pitchFamily="34" charset="0"/>
              </a:rPr>
              <a:t> Last("C");</a:t>
            </a:r>
          </a:p>
          <a:p>
            <a:r>
              <a:rPr lang="en-US" sz="2000" dirty="0" err="1">
                <a:latin typeface="Arial" panose="020B0604020202020204" pitchFamily="34" charset="0"/>
              </a:rPr>
              <a:t>object.addFirst</a:t>
            </a:r>
            <a:r>
              <a:rPr lang="en-US" sz="2000" dirty="0">
                <a:latin typeface="Arial" panose="020B0604020202020204" pitchFamily="34" charset="0"/>
              </a:rPr>
              <a:t>("D");</a:t>
            </a:r>
          </a:p>
          <a:p>
            <a:r>
              <a:rPr lang="en-US" sz="2000" dirty="0" err="1">
                <a:latin typeface="Arial" panose="020B0604020202020204" pitchFamily="34" charset="0"/>
              </a:rPr>
              <a:t>object.add</a:t>
            </a:r>
            <a:r>
              <a:rPr lang="en-US" sz="2000" dirty="0">
                <a:latin typeface="Arial" panose="020B0604020202020204" pitchFamily="34" charset="0"/>
              </a:rPr>
              <a:t>(2, "E");</a:t>
            </a:r>
          </a:p>
          <a:p>
            <a:r>
              <a:rPr lang="en-US" sz="2000" dirty="0" err="1">
                <a:latin typeface="Arial" panose="020B0604020202020204" pitchFamily="34" charset="0"/>
              </a:rPr>
              <a:t>object.add</a:t>
            </a:r>
            <a:r>
              <a:rPr lang="en-US" sz="2000" dirty="0">
                <a:latin typeface="Arial" panose="020B0604020202020204" pitchFamily="34" charset="0"/>
              </a:rPr>
              <a:t>("F");</a:t>
            </a:r>
          </a:p>
          <a:p>
            <a:r>
              <a:rPr lang="en-US" sz="2000" dirty="0" err="1">
                <a:latin typeface="Arial" panose="020B0604020202020204" pitchFamily="34" charset="0"/>
              </a:rPr>
              <a:t>object.add</a:t>
            </a:r>
            <a:r>
              <a:rPr lang="en-US" sz="2000" dirty="0">
                <a:latin typeface="Arial" panose="020B0604020202020204" pitchFamily="34" charset="0"/>
              </a:rPr>
              <a:t>("G");</a:t>
            </a:r>
          </a:p>
          <a:p>
            <a:r>
              <a:rPr lang="en-US" sz="2000" dirty="0" err="1">
                <a:latin typeface="Arial" panose="020B0604020202020204" pitchFamily="34" charset="0"/>
              </a:rPr>
              <a:t>System.out.println</a:t>
            </a:r>
            <a:r>
              <a:rPr lang="en-US" sz="2000" dirty="0">
                <a:latin typeface="Arial" panose="020B0604020202020204" pitchFamily="34" charset="0"/>
              </a:rPr>
              <a:t>("Linked list : " + object);</a:t>
            </a:r>
          </a:p>
          <a:p>
            <a:pPr eaLnBrk="1" hangingPunct="1"/>
            <a:r>
              <a:rPr lang="en-US" sz="2000" dirty="0">
                <a:latin typeface="Arial" panose="020B0604020202020204" pitchFamily="34" charset="0"/>
              </a:rPr>
              <a:t>}</a:t>
            </a:r>
          </a:p>
          <a:p>
            <a:pPr>
              <a:spcAft>
                <a:spcPts val="739"/>
              </a:spcAft>
            </a:pPr>
            <a:r>
              <a:rPr lang="en-US" sz="2000" baseline="30000" dirty="0">
                <a:latin typeface="Arial" panose="020B0604020202020204" pitchFamily="34" charset="0"/>
              </a:rPr>
              <a:t>}</a:t>
            </a:r>
          </a:p>
          <a:p>
            <a:pPr>
              <a:spcAft>
                <a:spcPts val="188"/>
              </a:spcAft>
            </a:pPr>
            <a:r>
              <a:rPr lang="en-US" sz="2000" b="1" dirty="0">
                <a:latin typeface="Arial" panose="020B0604020202020204" pitchFamily="34" charset="0"/>
              </a:rPr>
              <a:t>OUTPUT:</a:t>
            </a:r>
          </a:p>
          <a:p>
            <a:pPr eaLnBrk="1" hangingPunct="1"/>
            <a:r>
              <a:rPr lang="en-US" sz="2000" dirty="0">
                <a:latin typeface="Arial" panose="020B0604020202020204" pitchFamily="34" charset="0"/>
              </a:rPr>
              <a:t>Linked list: [D, A, E, B, </a:t>
            </a:r>
            <a:r>
              <a:rPr lang="en-US" sz="2000" dirty="0" smtClean="0">
                <a:latin typeface="Arial" panose="020B0604020202020204" pitchFamily="34" charset="0"/>
              </a:rPr>
              <a:t>G, </a:t>
            </a:r>
            <a:r>
              <a:rPr lang="en-US" sz="2000" dirty="0">
                <a:latin typeface="Arial" panose="020B0604020202020204" pitchFamily="34" charset="0"/>
              </a:rPr>
              <a:t>F, </a:t>
            </a:r>
            <a:r>
              <a:rPr lang="en-US" sz="2000" dirty="0" smtClean="0">
                <a:latin typeface="Arial" panose="020B0604020202020204" pitchFamily="34" charset="0"/>
              </a:rPr>
              <a:t>C]</a:t>
            </a:r>
            <a:endParaRPr lang="en-US" sz="2000" dirty="0">
              <a:latin typeface="Arial" panose="020B0604020202020204" pitchFamily="34" charset="0"/>
            </a:endParaRPr>
          </a:p>
        </p:txBody>
      </p:sp>
    </p:spTree>
    <p:extLst>
      <p:ext uri="{BB962C8B-B14F-4D97-AF65-F5344CB8AC3E}">
        <p14:creationId xmlns:p14="http://schemas.microsoft.com/office/powerpoint/2010/main" val="3050034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2683809" y="339886"/>
            <a:ext cx="2655794" cy="103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sz="971" b="1" dirty="0">
              <a:latin typeface="Arial" panose="020B0604020202020204" pitchFamily="34" charset="0"/>
            </a:endParaRPr>
          </a:p>
        </p:txBody>
      </p:sp>
      <p:sp>
        <p:nvSpPr>
          <p:cNvPr id="7171" name="Rectangle 2"/>
          <p:cNvSpPr>
            <a:spLocks noChangeArrowheads="1"/>
          </p:cNvSpPr>
          <p:nvPr/>
        </p:nvSpPr>
        <p:spPr bwMode="auto">
          <a:xfrm>
            <a:off x="533037" y="339886"/>
            <a:ext cx="5365487" cy="617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469900" indent="-469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ts val="2118"/>
              </a:lnSpc>
              <a:spcAft>
                <a:spcPts val="188"/>
              </a:spcAft>
            </a:pPr>
            <a:r>
              <a:rPr lang="en-US" sz="1600" b="1" dirty="0">
                <a:latin typeface="Arial" panose="020B0604020202020204" pitchFamily="34" charset="0"/>
              </a:rPr>
              <a:t>4.1 Java Code for Linked List </a:t>
            </a:r>
            <a:r>
              <a:rPr lang="en-US" sz="1600" b="1" dirty="0" smtClean="0">
                <a:latin typeface="Arial" panose="020B0604020202020204" pitchFamily="34" charset="0"/>
              </a:rPr>
              <a:t>-</a:t>
            </a:r>
            <a:endParaRPr lang="en-US" sz="1400" b="1" u="sng" dirty="0" smtClean="0">
              <a:latin typeface="Arial" panose="020B0604020202020204" pitchFamily="34" charset="0"/>
            </a:endParaRPr>
          </a:p>
          <a:p>
            <a:pPr>
              <a:lnSpc>
                <a:spcPts val="2118"/>
              </a:lnSpc>
              <a:spcAft>
                <a:spcPts val="188"/>
              </a:spcAft>
            </a:pPr>
            <a:r>
              <a:rPr lang="en-US" sz="1400" b="1" u="sng" dirty="0" smtClean="0">
                <a:latin typeface="Arial" panose="020B0604020202020204" pitchFamily="34" charset="0"/>
              </a:rPr>
              <a:t>// </a:t>
            </a:r>
            <a:r>
              <a:rPr lang="en-US" sz="1400" u="sng" dirty="0">
                <a:latin typeface="Arial" panose="020B0604020202020204" pitchFamily="34" charset="0"/>
              </a:rPr>
              <a:t>Removing elements from the linked list </a:t>
            </a:r>
            <a:endParaRPr lang="en-US" sz="1400" u="sng" dirty="0" smtClean="0">
              <a:latin typeface="Arial" panose="020B0604020202020204" pitchFamily="34" charset="0"/>
            </a:endParaRPr>
          </a:p>
          <a:p>
            <a:r>
              <a:rPr lang="en-US" sz="1400" dirty="0" smtClean="0"/>
              <a:t>import </a:t>
            </a:r>
            <a:r>
              <a:rPr lang="en-US" sz="1400" dirty="0" err="1" smtClean="0"/>
              <a:t>java.util.LinkedList</a:t>
            </a:r>
            <a:r>
              <a:rPr lang="en-US" sz="1400" dirty="0" smtClean="0"/>
              <a:t>;</a:t>
            </a:r>
          </a:p>
          <a:p>
            <a:r>
              <a:rPr lang="en-US" sz="1400" dirty="0" smtClean="0"/>
              <a:t>import </a:t>
            </a:r>
            <a:r>
              <a:rPr lang="en-US" sz="1400" dirty="0" err="1"/>
              <a:t>java.util.Scanner</a:t>
            </a:r>
            <a:r>
              <a:rPr lang="en-US" sz="1400" dirty="0"/>
              <a:t>;</a:t>
            </a:r>
          </a:p>
          <a:p>
            <a:r>
              <a:rPr lang="en-US" sz="1400" dirty="0"/>
              <a:t>public class sample {</a:t>
            </a:r>
          </a:p>
          <a:p>
            <a:endParaRPr lang="en-US" sz="1400" dirty="0"/>
          </a:p>
          <a:p>
            <a:r>
              <a:rPr lang="en-US" sz="1400" dirty="0"/>
              <a:t>public static void main(String[] </a:t>
            </a:r>
            <a:r>
              <a:rPr lang="en-US" sz="1400" dirty="0" err="1"/>
              <a:t>args</a:t>
            </a:r>
            <a:r>
              <a:rPr lang="en-US" sz="1400" dirty="0"/>
              <a:t>) {</a:t>
            </a:r>
          </a:p>
          <a:p>
            <a:r>
              <a:rPr lang="en-US" sz="1400" dirty="0"/>
              <a:t>// TODO Auto-generated method stub</a:t>
            </a:r>
          </a:p>
          <a:p>
            <a:endParaRPr lang="en-US" sz="1400" dirty="0"/>
          </a:p>
          <a:p>
            <a:r>
              <a:rPr lang="en-US" sz="1400" dirty="0"/>
              <a:t>//Creating object of the class linked list and adding elements to the link list import </a:t>
            </a:r>
            <a:r>
              <a:rPr lang="en-US" sz="1400" dirty="0" err="1"/>
              <a:t>java.util</a:t>
            </a:r>
            <a:r>
              <a:rPr lang="en-US" sz="1400" dirty="0"/>
              <a:t>.</a:t>
            </a:r>
          </a:p>
          <a:p>
            <a:r>
              <a:rPr lang="en-US" sz="1400" dirty="0"/>
              <a:t>{</a:t>
            </a:r>
          </a:p>
          <a:p>
            <a:r>
              <a:rPr lang="en-US" sz="1400" dirty="0"/>
              <a:t>//Creating object of class linked list</a:t>
            </a:r>
          </a:p>
          <a:p>
            <a:r>
              <a:rPr lang="en-US" sz="1400" dirty="0" err="1"/>
              <a:t>LinkedList</a:t>
            </a:r>
            <a:r>
              <a:rPr lang="en-US" sz="1400" dirty="0"/>
              <a:t>&lt;String&gt; object = </a:t>
            </a:r>
            <a:r>
              <a:rPr lang="en-US" sz="1400" b="1" dirty="0"/>
              <a:t>new </a:t>
            </a:r>
            <a:r>
              <a:rPr lang="en-US" sz="1400" b="1" dirty="0" err="1"/>
              <a:t>LinkedList</a:t>
            </a:r>
            <a:r>
              <a:rPr lang="en-US" sz="1400" b="1" dirty="0"/>
              <a:t>&lt;String&gt;();</a:t>
            </a:r>
          </a:p>
          <a:p>
            <a:r>
              <a:rPr lang="en-US" sz="1400" dirty="0"/>
              <a:t>//Adding elements to the linked list</a:t>
            </a:r>
          </a:p>
          <a:p>
            <a:r>
              <a:rPr lang="en-US" sz="1400" dirty="0"/>
              <a:t>Scanner </a:t>
            </a:r>
            <a:r>
              <a:rPr lang="en-US" sz="1400" u="sng" dirty="0"/>
              <a:t>in = </a:t>
            </a:r>
            <a:r>
              <a:rPr lang="en-US" sz="1400" b="1" u="sng" dirty="0"/>
              <a:t>new Scanner(System.</a:t>
            </a:r>
            <a:r>
              <a:rPr lang="en-US" sz="1400" b="1" i="1" u="sng" dirty="0"/>
              <a:t>in);</a:t>
            </a:r>
          </a:p>
          <a:p>
            <a:r>
              <a:rPr lang="en-US" sz="1400" dirty="0"/>
              <a:t>// Adding elements to the linked list</a:t>
            </a:r>
          </a:p>
          <a:p>
            <a:r>
              <a:rPr lang="en-US" sz="1400" dirty="0" err="1"/>
              <a:t>object.add</a:t>
            </a:r>
            <a:r>
              <a:rPr lang="en-US" sz="1400" dirty="0"/>
              <a:t>("A");</a:t>
            </a:r>
          </a:p>
          <a:p>
            <a:r>
              <a:rPr lang="en-US" sz="1400" dirty="0" err="1"/>
              <a:t>object.add</a:t>
            </a:r>
            <a:r>
              <a:rPr lang="en-US" sz="1400" dirty="0"/>
              <a:t>("B");</a:t>
            </a:r>
          </a:p>
          <a:p>
            <a:r>
              <a:rPr lang="en-US" sz="1400" dirty="0" err="1"/>
              <a:t>object.addLast</a:t>
            </a:r>
            <a:r>
              <a:rPr lang="en-US" sz="1400" dirty="0"/>
              <a:t>("C");</a:t>
            </a:r>
          </a:p>
          <a:p>
            <a:r>
              <a:rPr lang="en-US" sz="1400" dirty="0" err="1"/>
              <a:t>object.addFirst</a:t>
            </a:r>
            <a:r>
              <a:rPr lang="en-US" sz="1400" dirty="0"/>
              <a:t>("D");</a:t>
            </a:r>
          </a:p>
          <a:p>
            <a:r>
              <a:rPr lang="en-US" sz="1400" dirty="0" err="1"/>
              <a:t>object.add</a:t>
            </a:r>
            <a:r>
              <a:rPr lang="en-US" sz="1400" dirty="0"/>
              <a:t>(2, "E");</a:t>
            </a:r>
          </a:p>
          <a:p>
            <a:r>
              <a:rPr lang="en-US" sz="1400" dirty="0" err="1"/>
              <a:t>object.add</a:t>
            </a:r>
            <a:r>
              <a:rPr lang="en-US" sz="1400" dirty="0"/>
              <a:t>("F");</a:t>
            </a:r>
          </a:p>
          <a:p>
            <a:r>
              <a:rPr lang="en-US" sz="1400" dirty="0" err="1"/>
              <a:t>object.add</a:t>
            </a:r>
            <a:r>
              <a:rPr lang="en-US" sz="1400" dirty="0"/>
              <a:t>("G");</a:t>
            </a:r>
          </a:p>
          <a:p>
            <a:r>
              <a:rPr lang="en-US" sz="1400" dirty="0" err="1"/>
              <a:t>System.</a:t>
            </a:r>
            <a:r>
              <a:rPr lang="en-US" sz="1400" b="1" i="1" dirty="0" err="1"/>
              <a:t>out.println</a:t>
            </a:r>
            <a:r>
              <a:rPr lang="en-US" sz="1400" b="1" i="1" dirty="0"/>
              <a:t>("Linked list : " + object</a:t>
            </a:r>
            <a:r>
              <a:rPr lang="en-US" sz="1400" b="1" i="1" dirty="0" smtClean="0"/>
              <a:t>);</a:t>
            </a:r>
            <a:endParaRPr lang="en-US" sz="1400" dirty="0">
              <a:latin typeface="Arial" panose="020B0604020202020204" pitchFamily="34" charset="0"/>
            </a:endParaRPr>
          </a:p>
        </p:txBody>
      </p:sp>
      <p:sp>
        <p:nvSpPr>
          <p:cNvPr id="4" name="Rectangle 2"/>
          <p:cNvSpPr>
            <a:spLocks noChangeArrowheads="1"/>
          </p:cNvSpPr>
          <p:nvPr/>
        </p:nvSpPr>
        <p:spPr bwMode="auto">
          <a:xfrm>
            <a:off x="6416536" y="90152"/>
            <a:ext cx="5365487" cy="658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469900" indent="-469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dirty="0" smtClean="0"/>
          </a:p>
          <a:p>
            <a:r>
              <a:rPr lang="en-US" dirty="0" smtClean="0"/>
              <a:t>// </a:t>
            </a:r>
            <a:r>
              <a:rPr lang="en-US" dirty="0"/>
              <a:t>Removing elements from the linked list</a:t>
            </a:r>
          </a:p>
          <a:p>
            <a:r>
              <a:rPr lang="en-US" dirty="0" err="1"/>
              <a:t>object.remove</a:t>
            </a:r>
            <a:r>
              <a:rPr lang="en-US" dirty="0" smtClean="0"/>
              <a:t>(“A");</a:t>
            </a:r>
            <a:endParaRPr lang="en-US" dirty="0"/>
          </a:p>
          <a:p>
            <a:r>
              <a:rPr lang="en-US" dirty="0" err="1"/>
              <a:t>object.remove</a:t>
            </a:r>
            <a:r>
              <a:rPr lang="en-US" dirty="0"/>
              <a:t>(3);</a:t>
            </a:r>
          </a:p>
          <a:p>
            <a:r>
              <a:rPr lang="en-US" dirty="0" err="1"/>
              <a:t>object.removeFirst</a:t>
            </a:r>
            <a:r>
              <a:rPr lang="en-US" dirty="0"/>
              <a:t>();</a:t>
            </a:r>
          </a:p>
          <a:p>
            <a:r>
              <a:rPr lang="en-US" dirty="0" err="1"/>
              <a:t>object.removeLast</a:t>
            </a:r>
            <a:r>
              <a:rPr lang="en-US" dirty="0"/>
              <a:t>();</a:t>
            </a:r>
          </a:p>
          <a:p>
            <a:r>
              <a:rPr lang="en-US" dirty="0" err="1"/>
              <a:t>System.</a:t>
            </a:r>
            <a:r>
              <a:rPr lang="en-US" i="1" dirty="0" err="1"/>
              <a:t>out.println</a:t>
            </a:r>
            <a:r>
              <a:rPr lang="en-US" i="1" dirty="0"/>
              <a:t>("Linked list after deletion: " + object); </a:t>
            </a:r>
          </a:p>
          <a:p>
            <a:r>
              <a:rPr lang="en-US" dirty="0" err="1"/>
              <a:t>System.</a:t>
            </a:r>
            <a:r>
              <a:rPr lang="en-US" i="1" dirty="0" err="1"/>
              <a:t>out.print</a:t>
            </a:r>
            <a:r>
              <a:rPr lang="en-US" i="1" dirty="0"/>
              <a:t>("Enter the element to delete: ");</a:t>
            </a:r>
          </a:p>
          <a:p>
            <a:r>
              <a:rPr lang="en-US" dirty="0" err="1"/>
              <a:t>int</a:t>
            </a:r>
            <a:r>
              <a:rPr lang="en-US" dirty="0"/>
              <a:t> n = </a:t>
            </a:r>
            <a:r>
              <a:rPr lang="en-US" dirty="0" err="1"/>
              <a:t>in.nextInt</a:t>
            </a:r>
            <a:r>
              <a:rPr lang="en-US" dirty="0"/>
              <a:t>();</a:t>
            </a:r>
          </a:p>
          <a:p>
            <a:r>
              <a:rPr lang="en-US" dirty="0" err="1"/>
              <a:t>object.remove</a:t>
            </a:r>
            <a:r>
              <a:rPr lang="en-US" dirty="0"/>
              <a:t>(n);</a:t>
            </a:r>
          </a:p>
          <a:p>
            <a:r>
              <a:rPr lang="en-US" dirty="0" err="1"/>
              <a:t>System.</a:t>
            </a:r>
            <a:r>
              <a:rPr lang="en-US" i="1" dirty="0" err="1"/>
              <a:t>out.println</a:t>
            </a:r>
            <a:r>
              <a:rPr lang="en-US" i="1" dirty="0"/>
              <a:t>("Linked list after deletion with user input: " + object); </a:t>
            </a:r>
          </a:p>
          <a:p>
            <a:r>
              <a:rPr lang="en-US" dirty="0"/>
              <a:t>}</a:t>
            </a:r>
          </a:p>
          <a:p>
            <a:r>
              <a:rPr lang="en-US" dirty="0"/>
              <a:t>}}</a:t>
            </a:r>
          </a:p>
          <a:p>
            <a:endParaRPr lang="en-US" dirty="0" smtClean="0">
              <a:latin typeface="Arial" panose="020B0604020202020204" pitchFamily="34" charset="0"/>
            </a:endParaRPr>
          </a:p>
          <a:p>
            <a:r>
              <a:rPr lang="en-US" dirty="0" smtClean="0">
                <a:latin typeface="Arial" panose="020B0604020202020204" pitchFamily="34" charset="0"/>
              </a:rPr>
              <a:t>Enter the element to delete: 5</a:t>
            </a:r>
          </a:p>
          <a:p>
            <a:endParaRPr lang="en-US" dirty="0">
              <a:latin typeface="Arial" panose="020B0604020202020204" pitchFamily="34" charset="0"/>
            </a:endParaRPr>
          </a:p>
          <a:p>
            <a:r>
              <a:rPr lang="en-US" dirty="0" smtClean="0">
                <a:latin typeface="Arial" panose="020B0604020202020204" pitchFamily="34" charset="0"/>
              </a:rPr>
              <a:t>Linked list</a:t>
            </a:r>
            <a:r>
              <a:rPr lang="en-US" dirty="0">
                <a:latin typeface="Arial" panose="020B0604020202020204" pitchFamily="34" charset="0"/>
              </a:rPr>
              <a:t>: [D, A, E, B, G, F, C]</a:t>
            </a:r>
          </a:p>
          <a:p>
            <a:pPr algn="just">
              <a:spcAft>
                <a:spcPts val="1114"/>
              </a:spcAft>
            </a:pPr>
            <a:r>
              <a:rPr lang="en-US" dirty="0" smtClean="0">
                <a:latin typeface="Arial" panose="020B0604020202020204" pitchFamily="34" charset="0"/>
              </a:rPr>
              <a:t>Linked </a:t>
            </a:r>
            <a:r>
              <a:rPr lang="en-US" dirty="0">
                <a:latin typeface="Arial" panose="020B0604020202020204" pitchFamily="34" charset="0"/>
              </a:rPr>
              <a:t>list after deletion: </a:t>
            </a:r>
            <a:r>
              <a:rPr lang="en-US" dirty="0" smtClean="0">
                <a:latin typeface="Arial" panose="020B0604020202020204" pitchFamily="34" charset="0"/>
              </a:rPr>
              <a:t>[E</a:t>
            </a:r>
            <a:r>
              <a:rPr lang="en-US" dirty="0">
                <a:latin typeface="Arial" panose="020B0604020202020204" pitchFamily="34" charset="0"/>
              </a:rPr>
              <a:t>, F</a:t>
            </a:r>
            <a:r>
              <a:rPr lang="en-US" dirty="0" smtClean="0">
                <a:latin typeface="Arial" panose="020B0604020202020204" pitchFamily="34" charset="0"/>
              </a:rPr>
              <a:t>]</a:t>
            </a:r>
            <a:endParaRPr lang="en-US" dirty="0">
              <a:latin typeface="Arial" panose="020B0604020202020204" pitchFamily="34" charset="0"/>
            </a:endParaRPr>
          </a:p>
        </p:txBody>
      </p:sp>
      <p:cxnSp>
        <p:nvCxnSpPr>
          <p:cNvPr id="5" name="Straight Connector 4"/>
          <p:cNvCxnSpPr/>
          <p:nvPr/>
        </p:nvCxnSpPr>
        <p:spPr>
          <a:xfrm flipH="1">
            <a:off x="5911403" y="167425"/>
            <a:ext cx="25757" cy="62591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694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573206" y="90152"/>
            <a:ext cx="10309441" cy="6085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469900" indent="-469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sz="1500" b="1" dirty="0" smtClean="0">
                <a:latin typeface="Arial" panose="020B0604020202020204" pitchFamily="34" charset="0"/>
              </a:rPr>
              <a:t>4.2 </a:t>
            </a:r>
            <a:r>
              <a:rPr lang="en-US" sz="1500" b="1" dirty="0">
                <a:latin typeface="Arial" panose="020B0604020202020204" pitchFamily="34" charset="0"/>
              </a:rPr>
              <a:t>Java Code for Linked List -</a:t>
            </a:r>
          </a:p>
          <a:p>
            <a:pPr>
              <a:spcAft>
                <a:spcPts val="188"/>
              </a:spcAft>
            </a:pPr>
            <a:r>
              <a:rPr lang="en-US" sz="1500" b="1" dirty="0">
                <a:latin typeface="Arial" panose="020B0604020202020204" pitchFamily="34" charset="0"/>
              </a:rPr>
              <a:t>//</a:t>
            </a:r>
            <a:r>
              <a:rPr lang="en-US" sz="1500" dirty="0">
                <a:latin typeface="Arial" panose="020B0604020202020204" pitchFamily="34" charset="0"/>
              </a:rPr>
              <a:t>Finding elements on the linked list </a:t>
            </a:r>
            <a:endParaRPr lang="en-US" sz="1500" dirty="0" smtClean="0">
              <a:latin typeface="Arial" panose="020B0604020202020204" pitchFamily="34" charset="0"/>
            </a:endParaRPr>
          </a:p>
          <a:p>
            <a:pPr>
              <a:spcAft>
                <a:spcPts val="188"/>
              </a:spcAft>
            </a:pPr>
            <a:r>
              <a:rPr lang="en-US" sz="1400" dirty="0" smtClean="0">
                <a:latin typeface="Arial" panose="020B0604020202020204" pitchFamily="34" charset="0"/>
                <a:cs typeface="Arial" panose="020B0604020202020204" pitchFamily="34" charset="0"/>
              </a:rPr>
              <a:t>import </a:t>
            </a:r>
            <a:r>
              <a:rPr lang="en-US" sz="1400" dirty="0" err="1">
                <a:latin typeface="Arial" panose="020B0604020202020204" pitchFamily="34" charset="0"/>
                <a:cs typeface="Arial" panose="020B0604020202020204" pitchFamily="34" charset="0"/>
              </a:rPr>
              <a:t>java.util.LinkedList</a:t>
            </a:r>
            <a:r>
              <a:rPr lang="en-US" sz="1400" dirty="0" smtClean="0">
                <a:latin typeface="Arial" panose="020B0604020202020204" pitchFamily="34" charset="0"/>
                <a:cs typeface="Arial" panose="020B0604020202020204" pitchFamily="34" charset="0"/>
              </a:rPr>
              <a:t>;</a:t>
            </a:r>
            <a:endParaRPr lang="en-US" sz="1500" dirty="0">
              <a:latin typeface="Arial" panose="020B0604020202020204" pitchFamily="34" charset="0"/>
            </a:endParaRPr>
          </a:p>
          <a:p>
            <a:r>
              <a:rPr lang="en-US" sz="1500" dirty="0">
                <a:latin typeface="Arial" panose="020B0604020202020204" pitchFamily="34" charset="0"/>
              </a:rPr>
              <a:t>public class linked List </a:t>
            </a:r>
            <a:r>
              <a:rPr lang="en-US" sz="1500" baseline="30000" dirty="0">
                <a:latin typeface="Arial" panose="020B0604020202020204" pitchFamily="34" charset="0"/>
              </a:rPr>
              <a:t>{</a:t>
            </a:r>
          </a:p>
          <a:p>
            <a:pPr>
              <a:spcAft>
                <a:spcPts val="188"/>
              </a:spcAft>
            </a:pPr>
            <a:r>
              <a:rPr lang="en-US" sz="1500" dirty="0">
                <a:latin typeface="Arial" panose="020B0604020202020204" pitchFamily="34" charset="0"/>
              </a:rPr>
              <a:t>public static void main(String </a:t>
            </a:r>
            <a:r>
              <a:rPr lang="en-US" sz="1500" dirty="0" err="1">
                <a:latin typeface="Arial" panose="020B0604020202020204" pitchFamily="34" charset="0"/>
              </a:rPr>
              <a:t>args</a:t>
            </a:r>
            <a:r>
              <a:rPr lang="en-US" sz="1500" dirty="0">
                <a:latin typeface="Arial" panose="020B0604020202020204" pitchFamily="34" charset="0"/>
              </a:rPr>
              <a:t>[])</a:t>
            </a:r>
          </a:p>
          <a:p>
            <a:pPr eaLnBrk="1" hangingPunct="1"/>
            <a:r>
              <a:rPr lang="en-US" sz="1500" dirty="0" smtClean="0">
                <a:latin typeface="Arial" panose="020B0604020202020204" pitchFamily="34" charset="0"/>
              </a:rPr>
              <a:t>{</a:t>
            </a:r>
          </a:p>
          <a:p>
            <a:pPr>
              <a:spcAft>
                <a:spcPts val="838"/>
              </a:spcAft>
            </a:pPr>
            <a:r>
              <a:rPr lang="en-US" sz="1500" dirty="0" smtClean="0">
                <a:latin typeface="Arial" panose="020B0604020202020204" pitchFamily="34" charset="0"/>
              </a:rPr>
              <a:t>// Creating object of class linked list </a:t>
            </a:r>
            <a:r>
              <a:rPr lang="en-US" sz="1500" dirty="0" err="1" smtClean="0">
                <a:latin typeface="Arial" panose="020B0604020202020204" pitchFamily="34" charset="0"/>
              </a:rPr>
              <a:t>LinkedList</a:t>
            </a:r>
            <a:r>
              <a:rPr lang="en-US" sz="1500" dirty="0" smtClean="0">
                <a:latin typeface="Arial" panose="020B0604020202020204" pitchFamily="34" charset="0"/>
              </a:rPr>
              <a:t>&lt;String&gt; object = new Linked List&lt;String&gt;();</a:t>
            </a:r>
          </a:p>
          <a:p>
            <a:r>
              <a:rPr lang="en-US" sz="1500" dirty="0" smtClean="0">
                <a:latin typeface="Arial" panose="020B0604020202020204" pitchFamily="34" charset="0"/>
              </a:rPr>
              <a:t>// Adding elements to the linked list</a:t>
            </a:r>
          </a:p>
          <a:p>
            <a:r>
              <a:rPr lang="en-US" sz="1500" dirty="0" err="1" smtClean="0">
                <a:latin typeface="Arial" panose="020B0604020202020204" pitchFamily="34" charset="0"/>
              </a:rPr>
              <a:t>object.add</a:t>
            </a:r>
            <a:r>
              <a:rPr lang="en-US" sz="1500" dirty="0" smtClean="0">
                <a:latin typeface="Arial" panose="020B0604020202020204" pitchFamily="34" charset="0"/>
              </a:rPr>
              <a:t>("A");</a:t>
            </a:r>
          </a:p>
          <a:p>
            <a:r>
              <a:rPr lang="en-US" sz="1500" dirty="0" err="1" smtClean="0">
                <a:latin typeface="Arial" panose="020B0604020202020204" pitchFamily="34" charset="0"/>
              </a:rPr>
              <a:t>object.add</a:t>
            </a:r>
            <a:r>
              <a:rPr lang="en-US" sz="1500" dirty="0" smtClean="0">
                <a:latin typeface="Arial" panose="020B0604020202020204" pitchFamily="34" charset="0"/>
              </a:rPr>
              <a:t>("B");</a:t>
            </a:r>
          </a:p>
          <a:p>
            <a:r>
              <a:rPr lang="en-US" sz="1500" dirty="0" err="1" smtClean="0">
                <a:latin typeface="Arial" panose="020B0604020202020204" pitchFamily="34" charset="0"/>
              </a:rPr>
              <a:t>object.add</a:t>
            </a:r>
            <a:r>
              <a:rPr lang="en-US" sz="1500" dirty="0" smtClean="0">
                <a:latin typeface="Arial" panose="020B0604020202020204" pitchFamily="34" charset="0"/>
              </a:rPr>
              <a:t> Last("C");</a:t>
            </a:r>
          </a:p>
          <a:p>
            <a:r>
              <a:rPr lang="en-US" sz="1500" dirty="0" err="1" smtClean="0">
                <a:latin typeface="Arial" panose="020B0604020202020204" pitchFamily="34" charset="0"/>
              </a:rPr>
              <a:t>object.addFirst</a:t>
            </a:r>
            <a:r>
              <a:rPr lang="en-US" sz="1500" dirty="0" smtClean="0">
                <a:latin typeface="Arial" panose="020B0604020202020204" pitchFamily="34" charset="0"/>
              </a:rPr>
              <a:t>("D");</a:t>
            </a:r>
          </a:p>
          <a:p>
            <a:r>
              <a:rPr lang="en-US" sz="1500" dirty="0" err="1" smtClean="0">
                <a:latin typeface="Arial" panose="020B0604020202020204" pitchFamily="34" charset="0"/>
              </a:rPr>
              <a:t>object.add</a:t>
            </a:r>
            <a:r>
              <a:rPr lang="en-US" sz="1500" dirty="0" smtClean="0">
                <a:latin typeface="Arial" panose="020B0604020202020204" pitchFamily="34" charset="0"/>
              </a:rPr>
              <a:t>(2, "E");</a:t>
            </a:r>
          </a:p>
          <a:p>
            <a:r>
              <a:rPr lang="en-US" sz="1500" dirty="0" err="1" smtClean="0">
                <a:latin typeface="Arial" panose="020B0604020202020204" pitchFamily="34" charset="0"/>
              </a:rPr>
              <a:t>object.add</a:t>
            </a:r>
            <a:r>
              <a:rPr lang="en-US" sz="1500" dirty="0" smtClean="0">
                <a:latin typeface="Arial" panose="020B0604020202020204" pitchFamily="34" charset="0"/>
              </a:rPr>
              <a:t>("F");</a:t>
            </a:r>
          </a:p>
          <a:p>
            <a:r>
              <a:rPr lang="en-US" sz="1500" dirty="0" err="1" smtClean="0">
                <a:latin typeface="Arial" panose="020B0604020202020204" pitchFamily="34" charset="0"/>
              </a:rPr>
              <a:t>object.add</a:t>
            </a:r>
            <a:r>
              <a:rPr lang="en-US" sz="1500" dirty="0" smtClean="0">
                <a:latin typeface="Arial" panose="020B0604020202020204" pitchFamily="34" charset="0"/>
              </a:rPr>
              <a:t>("G");</a:t>
            </a:r>
          </a:p>
          <a:p>
            <a:pPr>
              <a:spcAft>
                <a:spcPts val="838"/>
              </a:spcAft>
            </a:pPr>
            <a:r>
              <a:rPr lang="en-US" sz="1500" dirty="0" err="1" smtClean="0">
                <a:latin typeface="Arial" panose="020B0604020202020204" pitchFamily="34" charset="0"/>
              </a:rPr>
              <a:t>System.out.println</a:t>
            </a:r>
            <a:r>
              <a:rPr lang="en-US" sz="1500" dirty="0" smtClean="0">
                <a:latin typeface="Arial" panose="020B0604020202020204" pitchFamily="34" charset="0"/>
              </a:rPr>
              <a:t>("Linked list : " + object);</a:t>
            </a:r>
          </a:p>
          <a:p>
            <a:pPr>
              <a:spcAft>
                <a:spcPts val="838"/>
              </a:spcAft>
            </a:pPr>
            <a:r>
              <a:rPr lang="en-US" sz="1500" dirty="0" smtClean="0">
                <a:latin typeface="Arial" panose="020B0604020202020204" pitchFamily="34" charset="0"/>
              </a:rPr>
              <a:t>// Finding elements in the linked list </a:t>
            </a:r>
            <a:r>
              <a:rPr lang="en-US" sz="1500" dirty="0" err="1" smtClean="0">
                <a:latin typeface="Arial" panose="020B0604020202020204" pitchFamily="34" charset="0"/>
              </a:rPr>
              <a:t>boolean</a:t>
            </a:r>
            <a:r>
              <a:rPr lang="en-US" sz="1500" dirty="0" smtClean="0">
                <a:latin typeface="Arial" panose="020B0604020202020204" pitchFamily="34" charset="0"/>
              </a:rPr>
              <a:t> status = </a:t>
            </a:r>
            <a:r>
              <a:rPr lang="en-US" sz="1500" dirty="0" err="1" smtClean="0">
                <a:latin typeface="Arial" panose="020B0604020202020204" pitchFamily="34" charset="0"/>
              </a:rPr>
              <a:t>object.contains</a:t>
            </a:r>
            <a:r>
              <a:rPr lang="en-US" sz="1500" dirty="0" smtClean="0">
                <a:latin typeface="Arial" panose="020B0604020202020204" pitchFamily="34" charset="0"/>
              </a:rPr>
              <a:t>("E");</a:t>
            </a:r>
          </a:p>
          <a:p>
            <a:r>
              <a:rPr lang="en-US" sz="1500" dirty="0" smtClean="0">
                <a:latin typeface="Arial" panose="020B0604020202020204" pitchFamily="34" charset="0"/>
              </a:rPr>
              <a:t>if(status)</a:t>
            </a:r>
          </a:p>
          <a:p>
            <a:r>
              <a:rPr lang="en-US" sz="1500" dirty="0" err="1" smtClean="0">
                <a:latin typeface="Arial" panose="020B0604020202020204" pitchFamily="34" charset="0"/>
              </a:rPr>
              <a:t>System.out.println</a:t>
            </a:r>
            <a:r>
              <a:rPr lang="en-US" sz="1500" dirty="0" smtClean="0">
                <a:latin typeface="Arial" panose="020B0604020202020204" pitchFamily="34" charset="0"/>
              </a:rPr>
              <a:t>("List contains the element 'E' "); else</a:t>
            </a:r>
          </a:p>
          <a:p>
            <a:r>
              <a:rPr lang="en-US" sz="1500" dirty="0" err="1" smtClean="0">
                <a:latin typeface="Arial" panose="020B0604020202020204" pitchFamily="34" charset="0"/>
              </a:rPr>
              <a:t>System.out.println</a:t>
            </a:r>
            <a:r>
              <a:rPr lang="en-US" sz="1500" dirty="0" smtClean="0">
                <a:latin typeface="Arial" panose="020B0604020202020204" pitchFamily="34" charset="0"/>
              </a:rPr>
              <a:t>("List doesn't contain the element 'E'");</a:t>
            </a:r>
          </a:p>
          <a:p>
            <a:r>
              <a:rPr lang="en-US" sz="1500" dirty="0" smtClean="0">
                <a:latin typeface="Arial" panose="020B0604020202020204" pitchFamily="34" charset="0"/>
              </a:rPr>
              <a:t>}</a:t>
            </a:r>
          </a:p>
          <a:p>
            <a:pPr algn="just"/>
            <a:r>
              <a:rPr lang="en-US" sz="1500" dirty="0" smtClean="0">
                <a:latin typeface="Arial" panose="020B0604020202020204" pitchFamily="34" charset="0"/>
              </a:rPr>
              <a:t>}</a:t>
            </a:r>
          </a:p>
          <a:p>
            <a:pPr algn="just"/>
            <a:r>
              <a:rPr lang="en-US" sz="1500" b="1" dirty="0" smtClean="0">
                <a:latin typeface="Arial" panose="020B0604020202020204" pitchFamily="34" charset="0"/>
              </a:rPr>
              <a:t>OUTPUT:</a:t>
            </a:r>
          </a:p>
          <a:p>
            <a:r>
              <a:rPr lang="en-US" sz="1500" dirty="0" smtClean="0">
                <a:latin typeface="Arial" panose="020B0604020202020204" pitchFamily="34" charset="0"/>
              </a:rPr>
              <a:t>Linked list: </a:t>
            </a:r>
            <a:r>
              <a:rPr lang="en-US" sz="1600" dirty="0">
                <a:latin typeface="Arial" panose="020B0604020202020204" pitchFamily="34" charset="0"/>
              </a:rPr>
              <a:t>[D, A, E, B, G, F, C]</a:t>
            </a:r>
          </a:p>
          <a:p>
            <a:pPr algn="just">
              <a:spcAft>
                <a:spcPts val="1475"/>
              </a:spcAft>
            </a:pPr>
            <a:r>
              <a:rPr lang="en-US" sz="1500" dirty="0" smtClean="0">
                <a:latin typeface="Arial" panose="020B0604020202020204" pitchFamily="34" charset="0"/>
              </a:rPr>
              <a:t>List </a:t>
            </a:r>
            <a:r>
              <a:rPr lang="en-US" sz="1500" dirty="0" smtClean="0">
                <a:latin typeface="Arial" panose="020B0604020202020204" pitchFamily="34" charset="0"/>
              </a:rPr>
              <a:t>contains the element 'E'</a:t>
            </a:r>
          </a:p>
          <a:p>
            <a:pPr eaLnBrk="1" hangingPunct="1"/>
            <a:endParaRPr lang="en-US" sz="1500" dirty="0">
              <a:latin typeface="Arial" panose="020B0604020202020204" pitchFamily="34" charset="0"/>
            </a:endParaRPr>
          </a:p>
        </p:txBody>
      </p:sp>
    </p:spTree>
    <p:extLst>
      <p:ext uri="{BB962C8B-B14F-4D97-AF65-F5344CB8AC3E}">
        <p14:creationId xmlns:p14="http://schemas.microsoft.com/office/powerpoint/2010/main" val="3659037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573206" y="244699"/>
            <a:ext cx="10515503" cy="673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469900" indent="-469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spcBef>
                <a:spcPts val="1475"/>
              </a:spcBef>
            </a:pPr>
            <a:r>
              <a:rPr lang="en-US" sz="1600" b="1" dirty="0" smtClean="0">
                <a:latin typeface="Arial" panose="020B0604020202020204" pitchFamily="34" charset="0"/>
              </a:rPr>
              <a:t>4.3 Java Code for Linked List -</a:t>
            </a:r>
          </a:p>
          <a:p>
            <a:r>
              <a:rPr lang="en-US" sz="1600" b="1" u="sng" dirty="0" smtClean="0">
                <a:latin typeface="Arial" panose="020B0604020202020204" pitchFamily="34" charset="0"/>
              </a:rPr>
              <a:t>//</a:t>
            </a:r>
            <a:r>
              <a:rPr lang="en-US" sz="1600" u="sng" dirty="0" smtClean="0">
                <a:latin typeface="Arial" panose="020B0604020202020204" pitchFamily="34" charset="0"/>
              </a:rPr>
              <a:t>Finding the size of linked list </a:t>
            </a:r>
            <a:br>
              <a:rPr lang="en-US" sz="1600" u="sng" dirty="0" smtClean="0">
                <a:latin typeface="Arial" panose="020B0604020202020204" pitchFamily="34" charset="0"/>
              </a:rPr>
            </a:br>
            <a:r>
              <a:rPr lang="en-US" sz="1600" dirty="0">
                <a:latin typeface="Arial" panose="020B0604020202020204" pitchFamily="34" charset="0"/>
                <a:cs typeface="Arial" panose="020B0604020202020204" pitchFamily="34" charset="0"/>
              </a:rPr>
              <a:t>import </a:t>
            </a:r>
            <a:r>
              <a:rPr lang="en-US" sz="1600" dirty="0" err="1">
                <a:latin typeface="Arial" panose="020B0604020202020204" pitchFamily="34" charset="0"/>
                <a:cs typeface="Arial" panose="020B0604020202020204" pitchFamily="34" charset="0"/>
              </a:rPr>
              <a:t>java.util.LinkedList</a:t>
            </a:r>
            <a:r>
              <a:rPr lang="en-US" sz="1600" dirty="0" smtClean="0">
                <a:latin typeface="Arial" panose="020B0604020202020204" pitchFamily="34" charset="0"/>
                <a:cs typeface="Arial" panose="020B0604020202020204" pitchFamily="34" charset="0"/>
              </a:rPr>
              <a:t>;</a:t>
            </a:r>
            <a:endParaRPr lang="en-US" sz="1600" dirty="0" smtClean="0">
              <a:latin typeface="Arial" panose="020B0604020202020204" pitchFamily="34" charset="0"/>
            </a:endParaRPr>
          </a:p>
          <a:p>
            <a:r>
              <a:rPr lang="en-US" sz="1600" dirty="0" smtClean="0">
                <a:latin typeface="Arial" panose="020B0604020202020204" pitchFamily="34" charset="0"/>
              </a:rPr>
              <a:t> public class linked List {</a:t>
            </a:r>
          </a:p>
          <a:p>
            <a:pPr>
              <a:spcAft>
                <a:spcPts val="838"/>
              </a:spcAft>
            </a:pPr>
            <a:r>
              <a:rPr lang="en-US" sz="1600" dirty="0" smtClean="0">
                <a:latin typeface="Arial" panose="020B0604020202020204" pitchFamily="34" charset="0"/>
              </a:rPr>
              <a:t>public static void main(String </a:t>
            </a:r>
            <a:r>
              <a:rPr lang="en-US" sz="1600" dirty="0" err="1" smtClean="0">
                <a:latin typeface="Arial" panose="020B0604020202020204" pitchFamily="34" charset="0"/>
              </a:rPr>
              <a:t>args</a:t>
            </a:r>
            <a:r>
              <a:rPr lang="en-US" sz="1600" dirty="0" smtClean="0">
                <a:latin typeface="Arial" panose="020B0604020202020204" pitchFamily="34" charset="0"/>
              </a:rPr>
              <a:t>[])</a:t>
            </a:r>
          </a:p>
          <a:p>
            <a:pPr>
              <a:spcAft>
                <a:spcPts val="838"/>
              </a:spcAft>
            </a:pPr>
            <a:r>
              <a:rPr lang="en-US" sz="1600" dirty="0" smtClean="0">
                <a:latin typeface="Arial" panose="020B0604020202020204" pitchFamily="34" charset="0"/>
              </a:rPr>
              <a:t>{</a:t>
            </a:r>
          </a:p>
          <a:p>
            <a:r>
              <a:rPr lang="en-US" sz="1600" dirty="0" smtClean="0">
                <a:latin typeface="Arial" panose="020B0604020202020204" pitchFamily="34" charset="0"/>
              </a:rPr>
              <a:t>// Creating object of class linked list </a:t>
            </a:r>
          </a:p>
          <a:p>
            <a:r>
              <a:rPr lang="en-US" sz="1600" dirty="0">
                <a:latin typeface="Arial" panose="020B0604020202020204" pitchFamily="34" charset="0"/>
              </a:rPr>
              <a:t>	</a:t>
            </a:r>
            <a:r>
              <a:rPr lang="en-US" sz="1600" dirty="0" err="1" smtClean="0">
                <a:latin typeface="Arial" panose="020B0604020202020204" pitchFamily="34" charset="0"/>
              </a:rPr>
              <a:t>LinkedList</a:t>
            </a:r>
            <a:r>
              <a:rPr lang="en-US" sz="1600" dirty="0" smtClean="0">
                <a:latin typeface="Arial" panose="020B0604020202020204" pitchFamily="34" charset="0"/>
              </a:rPr>
              <a:t>&lt;String&gt; object = new </a:t>
            </a:r>
            <a:r>
              <a:rPr lang="en-US" sz="1600" dirty="0" err="1" smtClean="0">
                <a:latin typeface="Arial" panose="020B0604020202020204" pitchFamily="34" charset="0"/>
              </a:rPr>
              <a:t>LinkedList</a:t>
            </a:r>
            <a:r>
              <a:rPr lang="en-US" sz="1600" dirty="0" smtClean="0">
                <a:latin typeface="Arial" panose="020B0604020202020204" pitchFamily="34" charset="0"/>
              </a:rPr>
              <a:t>&lt;String&gt;(); // Adding elements to the linked list </a:t>
            </a:r>
          </a:p>
          <a:p>
            <a:r>
              <a:rPr lang="en-US" sz="1600" dirty="0">
                <a:latin typeface="Arial" panose="020B0604020202020204" pitchFamily="34" charset="0"/>
              </a:rPr>
              <a:t>	</a:t>
            </a:r>
            <a:r>
              <a:rPr lang="en-US" sz="1600" dirty="0" smtClean="0">
                <a:latin typeface="Arial" panose="020B0604020202020204" pitchFamily="34" charset="0"/>
              </a:rPr>
              <a:t>// Adding elements to the linked list</a:t>
            </a:r>
          </a:p>
          <a:p>
            <a:pPr lvl="1"/>
            <a:r>
              <a:rPr lang="en-US" sz="1600" dirty="0" err="1" smtClean="0">
                <a:latin typeface="Arial" panose="020B0604020202020204" pitchFamily="34" charset="0"/>
              </a:rPr>
              <a:t>object.add</a:t>
            </a:r>
            <a:r>
              <a:rPr lang="en-US" sz="1600" dirty="0" smtClean="0">
                <a:latin typeface="Arial" panose="020B0604020202020204" pitchFamily="34" charset="0"/>
              </a:rPr>
              <a:t>("A");</a:t>
            </a:r>
          </a:p>
          <a:p>
            <a:pPr lvl="1"/>
            <a:r>
              <a:rPr lang="en-US" sz="1600" dirty="0" err="1" smtClean="0">
                <a:latin typeface="Arial" panose="020B0604020202020204" pitchFamily="34" charset="0"/>
              </a:rPr>
              <a:t>object.add</a:t>
            </a:r>
            <a:r>
              <a:rPr lang="en-US" sz="1600" dirty="0" smtClean="0">
                <a:latin typeface="Arial" panose="020B0604020202020204" pitchFamily="34" charset="0"/>
              </a:rPr>
              <a:t>("B");</a:t>
            </a:r>
          </a:p>
          <a:p>
            <a:pPr lvl="1"/>
            <a:r>
              <a:rPr lang="en-US" sz="1600" dirty="0" err="1" smtClean="0">
                <a:latin typeface="Arial" panose="020B0604020202020204" pitchFamily="34" charset="0"/>
              </a:rPr>
              <a:t>object.add</a:t>
            </a:r>
            <a:r>
              <a:rPr lang="en-US" sz="1600" dirty="0" smtClean="0">
                <a:latin typeface="Arial" panose="020B0604020202020204" pitchFamily="34" charset="0"/>
              </a:rPr>
              <a:t> Last("C");</a:t>
            </a:r>
          </a:p>
          <a:p>
            <a:pPr lvl="1"/>
            <a:r>
              <a:rPr lang="en-US" sz="1600" dirty="0" err="1" smtClean="0">
                <a:latin typeface="Arial" panose="020B0604020202020204" pitchFamily="34" charset="0"/>
              </a:rPr>
              <a:t>object.addFirst</a:t>
            </a:r>
            <a:r>
              <a:rPr lang="en-US" sz="1600" dirty="0" smtClean="0">
                <a:latin typeface="Arial" panose="020B0604020202020204" pitchFamily="34" charset="0"/>
              </a:rPr>
              <a:t>("D");</a:t>
            </a:r>
          </a:p>
          <a:p>
            <a:pPr lvl="1"/>
            <a:r>
              <a:rPr lang="en-US" sz="1600" dirty="0" err="1" smtClean="0">
                <a:latin typeface="Arial" panose="020B0604020202020204" pitchFamily="34" charset="0"/>
              </a:rPr>
              <a:t>object.add</a:t>
            </a:r>
            <a:r>
              <a:rPr lang="en-US" sz="1600" dirty="0" smtClean="0">
                <a:latin typeface="Arial" panose="020B0604020202020204" pitchFamily="34" charset="0"/>
              </a:rPr>
              <a:t>(2, "E");</a:t>
            </a:r>
          </a:p>
          <a:p>
            <a:pPr lvl="1"/>
            <a:r>
              <a:rPr lang="en-US" sz="1600" dirty="0" err="1" smtClean="0">
                <a:latin typeface="Arial" panose="020B0604020202020204" pitchFamily="34" charset="0"/>
              </a:rPr>
              <a:t>object.add</a:t>
            </a:r>
            <a:r>
              <a:rPr lang="en-US" sz="1600" dirty="0" smtClean="0">
                <a:latin typeface="Arial" panose="020B0604020202020204" pitchFamily="34" charset="0"/>
              </a:rPr>
              <a:t>("F");</a:t>
            </a:r>
          </a:p>
          <a:p>
            <a:pPr lvl="1"/>
            <a:r>
              <a:rPr lang="en-US" sz="1600" dirty="0" err="1" smtClean="0">
                <a:latin typeface="Arial" panose="020B0604020202020204" pitchFamily="34" charset="0"/>
              </a:rPr>
              <a:t>object.add</a:t>
            </a:r>
            <a:r>
              <a:rPr lang="en-US" sz="1600" dirty="0" smtClean="0">
                <a:latin typeface="Arial" panose="020B0604020202020204" pitchFamily="34" charset="0"/>
              </a:rPr>
              <a:t>("G");</a:t>
            </a:r>
          </a:p>
          <a:p>
            <a:pPr lvl="1"/>
            <a:r>
              <a:rPr lang="en-US" sz="1600" dirty="0" err="1" smtClean="0">
                <a:latin typeface="Arial" panose="020B0604020202020204" pitchFamily="34" charset="0"/>
              </a:rPr>
              <a:t>System.out.println</a:t>
            </a:r>
            <a:r>
              <a:rPr lang="en-US" sz="1600" dirty="0" smtClean="0">
                <a:latin typeface="Arial" panose="020B0604020202020204" pitchFamily="34" charset="0"/>
              </a:rPr>
              <a:t>("Linked list : " + object);</a:t>
            </a:r>
          </a:p>
          <a:p>
            <a:pPr lvl="1"/>
            <a:r>
              <a:rPr lang="en-US" sz="1600" dirty="0" smtClean="0">
                <a:latin typeface="Arial" panose="020B0604020202020204" pitchFamily="34" charset="0"/>
              </a:rPr>
              <a:t>}</a:t>
            </a:r>
          </a:p>
          <a:p>
            <a:pPr lvl="1">
              <a:spcBef>
                <a:spcPts val="1475"/>
              </a:spcBef>
            </a:pPr>
            <a:r>
              <a:rPr lang="en-US" dirty="0" smtClean="0">
                <a:latin typeface="Arial" panose="020B0604020202020204" pitchFamily="34" charset="0"/>
              </a:rPr>
              <a:t>// Number of elements in the linked list </a:t>
            </a:r>
            <a:r>
              <a:rPr lang="en-US" dirty="0" err="1" smtClean="0">
                <a:latin typeface="Arial" panose="020B0604020202020204" pitchFamily="34" charset="0"/>
              </a:rPr>
              <a:t>int</a:t>
            </a:r>
            <a:r>
              <a:rPr lang="en-US" dirty="0" smtClean="0">
                <a:latin typeface="Arial" panose="020B0604020202020204" pitchFamily="34" charset="0"/>
              </a:rPr>
              <a:t> size = </a:t>
            </a:r>
            <a:r>
              <a:rPr lang="en-US" dirty="0" err="1" smtClean="0">
                <a:latin typeface="Arial" panose="020B0604020202020204" pitchFamily="34" charset="0"/>
              </a:rPr>
              <a:t>object.size</a:t>
            </a:r>
            <a:r>
              <a:rPr lang="en-US" dirty="0" smtClean="0">
                <a:latin typeface="Arial" panose="020B0604020202020204" pitchFamily="34" charset="0"/>
              </a:rPr>
              <a:t>();</a:t>
            </a:r>
          </a:p>
          <a:p>
            <a:pPr lvl="1"/>
            <a:r>
              <a:rPr lang="en-US" dirty="0" err="1" smtClean="0">
                <a:latin typeface="Arial" panose="020B0604020202020204" pitchFamily="34" charset="0"/>
              </a:rPr>
              <a:t>System.out.println</a:t>
            </a:r>
            <a:r>
              <a:rPr lang="en-US" dirty="0" smtClean="0">
                <a:latin typeface="Arial" panose="020B0604020202020204" pitchFamily="34" charset="0"/>
              </a:rPr>
              <a:t>("Size of linked list = " + size);</a:t>
            </a:r>
          </a:p>
          <a:p>
            <a:pPr lvl="1"/>
            <a:r>
              <a:rPr lang="en-US" dirty="0" smtClean="0">
                <a:latin typeface="Arial" panose="020B0604020202020204" pitchFamily="34" charset="0"/>
              </a:rPr>
              <a:t>}</a:t>
            </a:r>
          </a:p>
          <a:p>
            <a:pPr lvl="1"/>
            <a:r>
              <a:rPr lang="en-US" dirty="0" smtClean="0">
                <a:latin typeface="Arial" panose="020B0604020202020204" pitchFamily="34" charset="0"/>
              </a:rPr>
              <a:t>}</a:t>
            </a:r>
            <a:endParaRPr lang="en-US" sz="1600" dirty="0">
              <a:latin typeface="Arial" panose="020B0604020202020204" pitchFamily="34" charset="0"/>
            </a:endParaRPr>
          </a:p>
          <a:p>
            <a:pPr lvl="2" algn="just">
              <a:defRPr/>
            </a:pPr>
            <a:r>
              <a:rPr lang="en-US" sz="1200" b="1" dirty="0" smtClean="0">
                <a:latin typeface="Arial"/>
              </a:rPr>
              <a:t>     </a:t>
            </a:r>
            <a:r>
              <a:rPr lang="en-US" sz="1400" b="1" dirty="0" smtClean="0">
                <a:latin typeface="Arial"/>
              </a:rPr>
              <a:t>OUTPUT</a:t>
            </a:r>
            <a:r>
              <a:rPr lang="en-US" sz="1400" b="1" dirty="0">
                <a:latin typeface="Arial"/>
              </a:rPr>
              <a:t>:</a:t>
            </a:r>
          </a:p>
          <a:p>
            <a:pPr lvl="2">
              <a:spcAft>
                <a:spcPts val="1470"/>
              </a:spcAft>
              <a:defRPr/>
            </a:pPr>
            <a:r>
              <a:rPr lang="en-US" sz="1400" dirty="0" smtClean="0">
                <a:latin typeface="Arial"/>
              </a:rPr>
              <a:t>     Linked </a:t>
            </a:r>
            <a:r>
              <a:rPr lang="en-US" sz="1400" dirty="0">
                <a:latin typeface="Arial"/>
              </a:rPr>
              <a:t>list: </a:t>
            </a:r>
            <a:r>
              <a:rPr lang="en-US" sz="1400" dirty="0">
                <a:latin typeface="Arial" panose="020B0604020202020204" pitchFamily="34" charset="0"/>
              </a:rPr>
              <a:t>[D, A, E, B, G, F, C</a:t>
            </a:r>
            <a:r>
              <a:rPr lang="en-US" sz="1400" dirty="0" smtClean="0">
                <a:latin typeface="Arial" panose="020B0604020202020204" pitchFamily="34" charset="0"/>
              </a:rPr>
              <a:t>]</a:t>
            </a:r>
            <a:r>
              <a:rPr lang="en-US" sz="1400" dirty="0" smtClean="0">
                <a:latin typeface="Arial"/>
              </a:rPr>
              <a:t/>
            </a:r>
            <a:br>
              <a:rPr lang="en-US" sz="1400" dirty="0" smtClean="0">
                <a:latin typeface="Arial"/>
              </a:rPr>
            </a:br>
            <a:r>
              <a:rPr lang="en-US" sz="1400" dirty="0" smtClean="0">
                <a:latin typeface="Arial"/>
              </a:rPr>
              <a:t>Size </a:t>
            </a:r>
            <a:r>
              <a:rPr lang="en-US" sz="1400" dirty="0">
                <a:latin typeface="Arial"/>
              </a:rPr>
              <a:t>of linked list = 7</a:t>
            </a:r>
          </a:p>
          <a:p>
            <a:pPr lvl="1"/>
            <a:endParaRPr lang="en-US" sz="1600" dirty="0" smtClean="0">
              <a:latin typeface="Arial" panose="020B0604020202020204" pitchFamily="34" charset="0"/>
            </a:endParaRPr>
          </a:p>
          <a:p>
            <a:r>
              <a:rPr lang="en-US" sz="1600" dirty="0" smtClean="0">
                <a:latin typeface="Arial" panose="020B0604020202020204" pitchFamily="34" charset="0"/>
              </a:rPr>
              <a:t/>
            </a:r>
            <a:br>
              <a:rPr lang="en-US" sz="1600" dirty="0" smtClean="0">
                <a:latin typeface="Arial" panose="020B0604020202020204" pitchFamily="34" charset="0"/>
              </a:rPr>
            </a:br>
            <a:endParaRPr lang="en-US" sz="1600" dirty="0" smtClean="0">
              <a:latin typeface="Arial" panose="020B0604020202020204" pitchFamily="34" charset="0"/>
            </a:endParaRPr>
          </a:p>
          <a:p>
            <a:endParaRPr lang="en-US" sz="1600" dirty="0" smtClean="0">
              <a:latin typeface="Arial" panose="020B0604020202020204" pitchFamily="34" charset="0"/>
            </a:endParaRPr>
          </a:p>
          <a:p>
            <a:pPr eaLnBrk="1" hangingPunct="1"/>
            <a:endParaRPr lang="en-US" sz="1400" dirty="0">
              <a:latin typeface="Arial" panose="020B0604020202020204" pitchFamily="34" charset="0"/>
            </a:endParaRPr>
          </a:p>
        </p:txBody>
      </p:sp>
    </p:spTree>
    <p:extLst>
      <p:ext uri="{BB962C8B-B14F-4D97-AF65-F5344CB8AC3E}">
        <p14:creationId xmlns:p14="http://schemas.microsoft.com/office/powerpoint/2010/main" val="484582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573207" y="464025"/>
            <a:ext cx="5505621" cy="612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469900" indent="-469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spcBef>
                <a:spcPts val="1475"/>
              </a:spcBef>
            </a:pPr>
            <a:r>
              <a:rPr lang="en-US" sz="1600" b="1" dirty="0" smtClean="0">
                <a:latin typeface="Arial" panose="020B0604020202020204" pitchFamily="34" charset="0"/>
              </a:rPr>
              <a:t>4.3 Java Code for Linked List -</a:t>
            </a:r>
          </a:p>
          <a:p>
            <a:pPr algn="just">
              <a:spcBef>
                <a:spcPct val="0"/>
              </a:spcBef>
              <a:spcAft>
                <a:spcPts val="838"/>
              </a:spcAft>
            </a:pPr>
            <a:r>
              <a:rPr lang="en-US" sz="1600" b="1" u="sng" dirty="0">
                <a:latin typeface="Arial" panose="020B0604020202020204" pitchFamily="34" charset="0"/>
              </a:rPr>
              <a:t>//</a:t>
            </a:r>
            <a:r>
              <a:rPr lang="en-US" sz="1600" u="sng" dirty="0">
                <a:latin typeface="Arial" panose="020B0604020202020204" pitchFamily="34" charset="0"/>
              </a:rPr>
              <a:t>Add element/node using user input</a:t>
            </a:r>
          </a:p>
          <a:p>
            <a:r>
              <a:rPr lang="en-US" sz="1600" dirty="0" smtClean="0">
                <a:latin typeface="Arial" panose="020B0604020202020204" pitchFamily="34" charset="0"/>
                <a:cs typeface="Arial" panose="020B0604020202020204" pitchFamily="34" charset="0"/>
              </a:rPr>
              <a:t>import </a:t>
            </a:r>
            <a:r>
              <a:rPr lang="en-US" sz="1600" dirty="0" err="1">
                <a:latin typeface="Arial" panose="020B0604020202020204" pitchFamily="34" charset="0"/>
                <a:cs typeface="Arial" panose="020B0604020202020204" pitchFamily="34" charset="0"/>
              </a:rPr>
              <a:t>java.util.LinkedList</a:t>
            </a:r>
            <a:r>
              <a:rPr lang="en-US" sz="1600" dirty="0" smtClean="0">
                <a:latin typeface="Arial" panose="020B0604020202020204" pitchFamily="34" charset="0"/>
                <a:cs typeface="Arial" panose="020B0604020202020204" pitchFamily="34" charset="0"/>
              </a:rPr>
              <a:t>;</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rPr>
              <a:t>Import </a:t>
            </a:r>
            <a:r>
              <a:rPr lang="en-US" sz="1600" dirty="0" err="1" smtClean="0">
                <a:latin typeface="Arial" panose="020B0604020202020204" pitchFamily="34" charset="0"/>
              </a:rPr>
              <a:t>java.util.Scanner</a:t>
            </a:r>
            <a:r>
              <a:rPr lang="en-US" sz="1600" dirty="0" smtClean="0">
                <a:latin typeface="Arial" panose="020B0604020202020204" pitchFamily="34" charset="0"/>
              </a:rPr>
              <a:t>;</a:t>
            </a:r>
          </a:p>
          <a:p>
            <a:r>
              <a:rPr lang="en-US" sz="1600" dirty="0" smtClean="0">
                <a:latin typeface="Arial" panose="020B0604020202020204" pitchFamily="34" charset="0"/>
              </a:rPr>
              <a:t>public class linked List {</a:t>
            </a:r>
          </a:p>
          <a:p>
            <a:pPr>
              <a:spcAft>
                <a:spcPts val="838"/>
              </a:spcAft>
            </a:pPr>
            <a:r>
              <a:rPr lang="en-US" sz="1600" dirty="0" smtClean="0">
                <a:latin typeface="Arial" panose="020B0604020202020204" pitchFamily="34" charset="0"/>
              </a:rPr>
              <a:t>public static void main(String </a:t>
            </a:r>
            <a:r>
              <a:rPr lang="en-US" sz="1600" dirty="0" err="1" smtClean="0">
                <a:latin typeface="Arial" panose="020B0604020202020204" pitchFamily="34" charset="0"/>
              </a:rPr>
              <a:t>args</a:t>
            </a:r>
            <a:r>
              <a:rPr lang="en-US" sz="1600" dirty="0" smtClean="0">
                <a:latin typeface="Arial" panose="020B0604020202020204" pitchFamily="34" charset="0"/>
              </a:rPr>
              <a:t>[])</a:t>
            </a:r>
          </a:p>
          <a:p>
            <a:pPr>
              <a:spcAft>
                <a:spcPts val="838"/>
              </a:spcAft>
            </a:pPr>
            <a:r>
              <a:rPr lang="en-US" sz="1600" dirty="0" smtClean="0">
                <a:latin typeface="Arial" panose="020B0604020202020204" pitchFamily="34" charset="0"/>
              </a:rPr>
              <a:t>{</a:t>
            </a:r>
          </a:p>
          <a:p>
            <a:r>
              <a:rPr lang="en-US" sz="1600" dirty="0" smtClean="0">
                <a:latin typeface="Arial" panose="020B0604020202020204" pitchFamily="34" charset="0"/>
              </a:rPr>
              <a:t>// Creating object of class linked list </a:t>
            </a:r>
          </a:p>
          <a:p>
            <a:r>
              <a:rPr lang="en-US" sz="1600" dirty="0" smtClean="0"/>
              <a:t>	Scanner </a:t>
            </a:r>
            <a:r>
              <a:rPr lang="en-US" sz="1600" u="sng" dirty="0" smtClean="0"/>
              <a:t>in = new Scanner(System.</a:t>
            </a:r>
            <a:r>
              <a:rPr lang="en-US" sz="1600" i="1" u="sng" dirty="0" smtClean="0"/>
              <a:t>in);</a:t>
            </a:r>
            <a:endParaRPr lang="en-US" sz="1600" dirty="0" smtClean="0">
              <a:latin typeface="Arial" panose="020B0604020202020204" pitchFamily="34" charset="0"/>
            </a:endParaRPr>
          </a:p>
          <a:p>
            <a:r>
              <a:rPr lang="en-US" sz="1600" dirty="0" smtClean="0">
                <a:latin typeface="Arial" panose="020B0604020202020204" pitchFamily="34" charset="0"/>
              </a:rPr>
              <a:t>	</a:t>
            </a:r>
            <a:r>
              <a:rPr lang="en-US" sz="1600" dirty="0" err="1" smtClean="0">
                <a:latin typeface="Arial" panose="020B0604020202020204" pitchFamily="34" charset="0"/>
              </a:rPr>
              <a:t>LinkedList</a:t>
            </a:r>
            <a:r>
              <a:rPr lang="en-US" sz="1600" dirty="0" smtClean="0">
                <a:latin typeface="Arial" panose="020B0604020202020204" pitchFamily="34" charset="0"/>
              </a:rPr>
              <a:t>&lt;String&gt; object = new </a:t>
            </a:r>
            <a:r>
              <a:rPr lang="en-US" sz="1600" dirty="0" err="1" smtClean="0">
                <a:latin typeface="Arial" panose="020B0604020202020204" pitchFamily="34" charset="0"/>
              </a:rPr>
              <a:t>LinkedList</a:t>
            </a:r>
            <a:r>
              <a:rPr lang="en-US" sz="1600" dirty="0" smtClean="0">
                <a:latin typeface="Arial" panose="020B0604020202020204" pitchFamily="34" charset="0"/>
              </a:rPr>
              <a:t>&lt;String&gt;(); </a:t>
            </a:r>
            <a:endParaRPr lang="en-US" sz="1600" dirty="0" smtClean="0">
              <a:latin typeface="Arial" panose="020B0604020202020204" pitchFamily="34" charset="0"/>
            </a:endParaRPr>
          </a:p>
          <a:p>
            <a:r>
              <a:rPr lang="en-US" sz="1600" dirty="0" smtClean="0">
                <a:latin typeface="Arial" panose="020B0604020202020204" pitchFamily="34" charset="0"/>
              </a:rPr>
              <a:t>// </a:t>
            </a:r>
            <a:r>
              <a:rPr lang="en-US" sz="1600" dirty="0" smtClean="0">
                <a:latin typeface="Arial" panose="020B0604020202020204" pitchFamily="34" charset="0"/>
              </a:rPr>
              <a:t>Adding elements to the linked list </a:t>
            </a:r>
          </a:p>
          <a:p>
            <a:r>
              <a:rPr lang="en-US" sz="1600" dirty="0" smtClean="0">
                <a:latin typeface="Arial" panose="020B0604020202020204" pitchFamily="34" charset="0"/>
              </a:rPr>
              <a:t>	// Adding elements to the linked list</a:t>
            </a:r>
          </a:p>
          <a:p>
            <a:pPr lvl="1"/>
            <a:r>
              <a:rPr lang="en-US" sz="1600" dirty="0" err="1" smtClean="0">
                <a:latin typeface="Arial" panose="020B0604020202020204" pitchFamily="34" charset="0"/>
              </a:rPr>
              <a:t>object.add</a:t>
            </a:r>
            <a:r>
              <a:rPr lang="en-US" sz="1600" dirty="0" smtClean="0">
                <a:latin typeface="Arial" panose="020B0604020202020204" pitchFamily="34" charset="0"/>
              </a:rPr>
              <a:t>("A");</a:t>
            </a:r>
          </a:p>
          <a:p>
            <a:pPr lvl="1"/>
            <a:r>
              <a:rPr lang="en-US" sz="1600" dirty="0" err="1" smtClean="0">
                <a:latin typeface="Arial" panose="020B0604020202020204" pitchFamily="34" charset="0"/>
              </a:rPr>
              <a:t>object.add</a:t>
            </a:r>
            <a:r>
              <a:rPr lang="en-US" sz="1600" dirty="0" smtClean="0">
                <a:latin typeface="Arial" panose="020B0604020202020204" pitchFamily="34" charset="0"/>
              </a:rPr>
              <a:t>("B");</a:t>
            </a:r>
          </a:p>
          <a:p>
            <a:pPr lvl="1"/>
            <a:r>
              <a:rPr lang="en-US" sz="1600" dirty="0" err="1" smtClean="0">
                <a:latin typeface="Arial" panose="020B0604020202020204" pitchFamily="34" charset="0"/>
              </a:rPr>
              <a:t>object.add</a:t>
            </a:r>
            <a:r>
              <a:rPr lang="en-US" sz="1600" dirty="0" smtClean="0">
                <a:latin typeface="Arial" panose="020B0604020202020204" pitchFamily="34" charset="0"/>
              </a:rPr>
              <a:t> Last("C");</a:t>
            </a:r>
          </a:p>
          <a:p>
            <a:pPr lvl="1"/>
            <a:r>
              <a:rPr lang="en-US" sz="1600" dirty="0" err="1" smtClean="0">
                <a:latin typeface="Arial" panose="020B0604020202020204" pitchFamily="34" charset="0"/>
              </a:rPr>
              <a:t>object.addFirst</a:t>
            </a:r>
            <a:r>
              <a:rPr lang="en-US" sz="1600" dirty="0" smtClean="0">
                <a:latin typeface="Arial" panose="020B0604020202020204" pitchFamily="34" charset="0"/>
              </a:rPr>
              <a:t>("D");</a:t>
            </a:r>
          </a:p>
          <a:p>
            <a:pPr lvl="1"/>
            <a:r>
              <a:rPr lang="en-US" sz="1600" dirty="0" err="1" smtClean="0">
                <a:latin typeface="Arial" panose="020B0604020202020204" pitchFamily="34" charset="0"/>
              </a:rPr>
              <a:t>object.add</a:t>
            </a:r>
            <a:r>
              <a:rPr lang="en-US" sz="1600" dirty="0" smtClean="0">
                <a:latin typeface="Arial" panose="020B0604020202020204" pitchFamily="34" charset="0"/>
              </a:rPr>
              <a:t>(2, "E");</a:t>
            </a:r>
          </a:p>
          <a:p>
            <a:pPr lvl="1"/>
            <a:r>
              <a:rPr lang="en-US" sz="1600" dirty="0" err="1" smtClean="0">
                <a:latin typeface="Arial" panose="020B0604020202020204" pitchFamily="34" charset="0"/>
              </a:rPr>
              <a:t>object.add</a:t>
            </a:r>
            <a:r>
              <a:rPr lang="en-US" sz="1600" dirty="0" smtClean="0">
                <a:latin typeface="Arial" panose="020B0604020202020204" pitchFamily="34" charset="0"/>
              </a:rPr>
              <a:t>("F");</a:t>
            </a:r>
          </a:p>
          <a:p>
            <a:pPr lvl="1"/>
            <a:r>
              <a:rPr lang="en-US" sz="1600" dirty="0" err="1" smtClean="0">
                <a:latin typeface="Arial" panose="020B0604020202020204" pitchFamily="34" charset="0"/>
              </a:rPr>
              <a:t>object.add</a:t>
            </a:r>
            <a:r>
              <a:rPr lang="en-US" sz="1600" dirty="0" smtClean="0">
                <a:latin typeface="Arial" panose="020B0604020202020204" pitchFamily="34" charset="0"/>
              </a:rPr>
              <a:t>("G");</a:t>
            </a:r>
          </a:p>
          <a:p>
            <a:pPr lvl="1"/>
            <a:r>
              <a:rPr lang="en-US" sz="1600" dirty="0" err="1" smtClean="0">
                <a:latin typeface="Arial" panose="020B0604020202020204" pitchFamily="34" charset="0"/>
              </a:rPr>
              <a:t>System.out.println</a:t>
            </a:r>
            <a:r>
              <a:rPr lang="en-US" sz="1600" dirty="0" smtClean="0">
                <a:latin typeface="Arial" panose="020B0604020202020204" pitchFamily="34" charset="0"/>
              </a:rPr>
              <a:t>("Linked list : " + object);</a:t>
            </a:r>
          </a:p>
          <a:p>
            <a:pPr lvl="1"/>
            <a:r>
              <a:rPr lang="en-US" sz="1600" dirty="0" smtClean="0">
                <a:latin typeface="Arial" panose="020B0604020202020204" pitchFamily="34" charset="0"/>
              </a:rPr>
              <a:t>}</a:t>
            </a:r>
            <a:endParaRPr lang="en-US" sz="1600" dirty="0" smtClean="0">
              <a:latin typeface="Arial" panose="020B0604020202020204" pitchFamily="34" charset="0"/>
            </a:endParaRPr>
          </a:p>
          <a:p>
            <a:pPr lvl="1"/>
            <a:r>
              <a:rPr lang="en-US" sz="1600" dirty="0" smtClean="0">
                <a:latin typeface="Arial" panose="020B0604020202020204" pitchFamily="34" charset="0"/>
              </a:rPr>
              <a:t/>
            </a:r>
            <a:br>
              <a:rPr lang="en-US" sz="1600" dirty="0" smtClean="0">
                <a:latin typeface="Arial" panose="020B0604020202020204" pitchFamily="34" charset="0"/>
              </a:rPr>
            </a:br>
            <a:endParaRPr lang="en-US" sz="1600" dirty="0" smtClean="0">
              <a:latin typeface="Arial" panose="020B0604020202020204" pitchFamily="34" charset="0"/>
            </a:endParaRPr>
          </a:p>
          <a:p>
            <a:pPr lvl="1"/>
            <a:endParaRPr lang="en-US" sz="1600" dirty="0" smtClean="0">
              <a:latin typeface="Arial" panose="020B0604020202020204" pitchFamily="34" charset="0"/>
            </a:endParaRPr>
          </a:p>
          <a:p>
            <a:pPr eaLnBrk="1" hangingPunct="1"/>
            <a:endParaRPr lang="en-US" sz="1400" dirty="0">
              <a:latin typeface="Arial" panose="020B0604020202020204" pitchFamily="34" charset="0"/>
            </a:endParaRPr>
          </a:p>
        </p:txBody>
      </p:sp>
      <p:sp>
        <p:nvSpPr>
          <p:cNvPr id="3" name="Rectangle 2"/>
          <p:cNvSpPr>
            <a:spLocks noChangeArrowheads="1"/>
          </p:cNvSpPr>
          <p:nvPr/>
        </p:nvSpPr>
        <p:spPr bwMode="auto">
          <a:xfrm>
            <a:off x="6078828" y="464025"/>
            <a:ext cx="5505621" cy="612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469900" indent="-469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lvl="1"/>
            <a:r>
              <a:rPr lang="en-US" sz="2000" dirty="0" err="1" smtClean="0"/>
              <a:t>System.</a:t>
            </a:r>
            <a:r>
              <a:rPr lang="en-US" sz="2000" i="1" dirty="0" err="1" smtClean="0"/>
              <a:t>out.print</a:t>
            </a:r>
            <a:r>
              <a:rPr lang="en-US" sz="2000" i="1" dirty="0" smtClean="0"/>
              <a:t>("Insert another element: ");</a:t>
            </a:r>
          </a:p>
          <a:p>
            <a:pPr lvl="1"/>
            <a:r>
              <a:rPr lang="en-US" sz="2000" dirty="0" smtClean="0"/>
              <a:t>String n = </a:t>
            </a:r>
            <a:r>
              <a:rPr lang="en-US" sz="2000" dirty="0" err="1" smtClean="0"/>
              <a:t>in.next</a:t>
            </a:r>
            <a:r>
              <a:rPr lang="en-US" sz="2000" dirty="0" smtClean="0"/>
              <a:t>(); </a:t>
            </a:r>
          </a:p>
          <a:p>
            <a:pPr lvl="1"/>
            <a:r>
              <a:rPr lang="en-US" sz="2000" dirty="0" err="1" smtClean="0"/>
              <a:t>System.</a:t>
            </a:r>
            <a:r>
              <a:rPr lang="en-US" sz="2000" i="1" dirty="0" err="1" smtClean="0"/>
              <a:t>out.print</a:t>
            </a:r>
            <a:r>
              <a:rPr lang="en-US" sz="2000" i="1" dirty="0" smtClean="0"/>
              <a:t>("Enter Address: ");</a:t>
            </a:r>
          </a:p>
          <a:p>
            <a:pPr lvl="1"/>
            <a:r>
              <a:rPr lang="en-US" sz="2000" dirty="0" err="1" smtClean="0"/>
              <a:t>int</a:t>
            </a:r>
            <a:r>
              <a:rPr lang="en-US" sz="2000" dirty="0" smtClean="0"/>
              <a:t> p = </a:t>
            </a:r>
            <a:r>
              <a:rPr lang="en-US" sz="2000" dirty="0" err="1" smtClean="0"/>
              <a:t>in.nextInt</a:t>
            </a:r>
            <a:r>
              <a:rPr lang="en-US" sz="2000" dirty="0" smtClean="0"/>
              <a:t>(); </a:t>
            </a:r>
          </a:p>
          <a:p>
            <a:pPr lvl="1"/>
            <a:endParaRPr lang="en-US" sz="2000" dirty="0" smtClean="0"/>
          </a:p>
          <a:p>
            <a:pPr lvl="1"/>
            <a:r>
              <a:rPr lang="en-US" sz="2000" dirty="0" err="1" smtClean="0"/>
              <a:t>object.add</a:t>
            </a:r>
            <a:r>
              <a:rPr lang="en-US" sz="2000" dirty="0" smtClean="0"/>
              <a:t>(</a:t>
            </a:r>
            <a:r>
              <a:rPr lang="en-US" sz="2000" dirty="0" err="1" smtClean="0"/>
              <a:t>p,n</a:t>
            </a:r>
            <a:r>
              <a:rPr lang="en-US" sz="2000" dirty="0" smtClean="0"/>
              <a:t>);</a:t>
            </a:r>
          </a:p>
          <a:p>
            <a:pPr lvl="1"/>
            <a:r>
              <a:rPr lang="en-US" sz="2000" dirty="0" err="1" smtClean="0"/>
              <a:t>System.</a:t>
            </a:r>
            <a:r>
              <a:rPr lang="en-US" sz="2000" i="1" dirty="0" err="1" smtClean="0"/>
              <a:t>out.println</a:t>
            </a:r>
            <a:r>
              <a:rPr lang="en-US" sz="2000" i="1" dirty="0" smtClean="0"/>
              <a:t>("Linked list after input: " + object);</a:t>
            </a:r>
          </a:p>
          <a:p>
            <a:pPr lvl="1"/>
            <a:r>
              <a:rPr lang="en-US" sz="2000" dirty="0" smtClean="0"/>
              <a:t>}</a:t>
            </a:r>
          </a:p>
          <a:p>
            <a:pPr lvl="1"/>
            <a:r>
              <a:rPr lang="en-US" sz="2000" dirty="0" smtClean="0"/>
              <a:t>}</a:t>
            </a:r>
          </a:p>
          <a:p>
            <a:pPr lvl="1"/>
            <a:endParaRPr lang="en-US" sz="2000" dirty="0" smtClean="0"/>
          </a:p>
          <a:p>
            <a:pPr lvl="1"/>
            <a:endParaRPr lang="en-US" sz="2000" dirty="0"/>
          </a:p>
          <a:p>
            <a:pPr lvl="1"/>
            <a:r>
              <a:rPr lang="en-US" sz="2000" dirty="0" smtClean="0"/>
              <a:t>Insert another element: Z</a:t>
            </a:r>
          </a:p>
          <a:p>
            <a:pPr lvl="1"/>
            <a:r>
              <a:rPr lang="en-US" sz="2000" dirty="0" smtClean="0"/>
              <a:t>Enter address: 8</a:t>
            </a:r>
            <a:endParaRPr lang="en-US" sz="2000" dirty="0" smtClean="0"/>
          </a:p>
          <a:p>
            <a:pPr lvl="2"/>
            <a:endParaRPr lang="en-US" sz="2000" dirty="0" smtClean="0"/>
          </a:p>
          <a:p>
            <a:pPr lvl="2"/>
            <a:endParaRPr lang="en-US" sz="2000" dirty="0" smtClean="0"/>
          </a:p>
          <a:p>
            <a:pPr lvl="1">
              <a:lnSpc>
                <a:spcPts val="1463"/>
              </a:lnSpc>
            </a:pPr>
            <a:r>
              <a:rPr lang="en-US" sz="2000" b="1" dirty="0" smtClean="0">
                <a:latin typeface="Arial" panose="020B0604020202020204" pitchFamily="34" charset="0"/>
              </a:rPr>
              <a:t>OUTPUT:</a:t>
            </a:r>
          </a:p>
          <a:p>
            <a:r>
              <a:rPr lang="en-US" sz="2000" dirty="0" smtClean="0">
                <a:latin typeface="Arial" panose="020B0604020202020204" pitchFamily="34" charset="0"/>
              </a:rPr>
              <a:t>Linked list before input: </a:t>
            </a:r>
            <a:r>
              <a:rPr lang="en-US" sz="2000" dirty="0">
                <a:latin typeface="Arial" panose="020B0604020202020204" pitchFamily="34" charset="0"/>
              </a:rPr>
              <a:t>[D, A, E, B, G, F, </a:t>
            </a:r>
            <a:r>
              <a:rPr lang="en-US" sz="2000" dirty="0" smtClean="0">
                <a:latin typeface="Arial" panose="020B0604020202020204" pitchFamily="34" charset="0"/>
              </a:rPr>
              <a:t>C]</a:t>
            </a:r>
          </a:p>
          <a:p>
            <a:r>
              <a:rPr lang="en-US" sz="2000" dirty="0" smtClean="0">
                <a:latin typeface="Arial" panose="020B0604020202020204" pitchFamily="34" charset="0"/>
              </a:rPr>
              <a:t>Linked </a:t>
            </a:r>
            <a:r>
              <a:rPr lang="en-US" sz="2000" dirty="0" smtClean="0">
                <a:latin typeface="Arial" panose="020B0604020202020204" pitchFamily="34" charset="0"/>
              </a:rPr>
              <a:t>list after input: [D, A, E, B, C, F, G, Z]</a:t>
            </a:r>
          </a:p>
          <a:p>
            <a:pPr lvl="2"/>
            <a:endParaRPr lang="en-US" dirty="0" smtClean="0">
              <a:latin typeface="Arial" panose="020B0604020202020204" pitchFamily="34" charset="0"/>
            </a:endParaRPr>
          </a:p>
          <a:p>
            <a:pPr lvl="1"/>
            <a:r>
              <a:rPr lang="en-US" dirty="0" smtClean="0">
                <a:latin typeface="Arial" panose="020B0604020202020204" pitchFamily="34" charset="0"/>
              </a:rPr>
              <a:t/>
            </a:r>
            <a:br>
              <a:rPr lang="en-US" dirty="0" smtClean="0">
                <a:latin typeface="Arial" panose="020B0604020202020204" pitchFamily="34" charset="0"/>
              </a:rPr>
            </a:br>
            <a:endParaRPr lang="en-US" dirty="0" smtClean="0">
              <a:latin typeface="Arial" panose="020B0604020202020204" pitchFamily="34" charset="0"/>
            </a:endParaRPr>
          </a:p>
          <a:p>
            <a:pPr lvl="1"/>
            <a:endParaRPr lang="en-US" dirty="0" smtClean="0">
              <a:latin typeface="Arial" panose="020B0604020202020204" pitchFamily="34" charset="0"/>
            </a:endParaRPr>
          </a:p>
          <a:p>
            <a:pPr eaLnBrk="1" hangingPunct="1"/>
            <a:endParaRPr lang="en-US" sz="1600" dirty="0">
              <a:latin typeface="Arial" panose="020B0604020202020204" pitchFamily="34" charset="0"/>
            </a:endParaRPr>
          </a:p>
        </p:txBody>
      </p:sp>
      <p:cxnSp>
        <p:nvCxnSpPr>
          <p:cNvPr id="4" name="Straight Connector 3"/>
          <p:cNvCxnSpPr/>
          <p:nvPr/>
        </p:nvCxnSpPr>
        <p:spPr>
          <a:xfrm flipH="1">
            <a:off x="5911403" y="167425"/>
            <a:ext cx="25757" cy="62591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882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966</Words>
  <Application>Microsoft Office PowerPoint</Application>
  <PresentationFormat>Widescreen</PresentationFormat>
  <Paragraphs>188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 arguelles</dc:creator>
  <cp:lastModifiedBy>gerald arguelles</cp:lastModifiedBy>
  <cp:revision>49</cp:revision>
  <dcterms:created xsi:type="dcterms:W3CDTF">2019-11-18T02:42:07Z</dcterms:created>
  <dcterms:modified xsi:type="dcterms:W3CDTF">2019-11-18T04:57:08Z</dcterms:modified>
</cp:coreProperties>
</file>